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70" r:id="rId9"/>
    <p:sldId id="271" r:id="rId10"/>
    <p:sldId id="272" r:id="rId11"/>
    <p:sldId id="264" r:id="rId12"/>
    <p:sldId id="267" r:id="rId13"/>
    <p:sldId id="269" r:id="rId14"/>
    <p:sldId id="268" r:id="rId15"/>
    <p:sldId id="279" r:id="rId16"/>
    <p:sldId id="273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58" d="100"/>
          <a:sy n="58" d="100"/>
        </p:scale>
        <p:origin x="72" y="306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EA3D-F47F-4F6C-B74E-C7768BBA3E8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0534-BD48-46A0-97A3-4FC2F16A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assumptions can be checked; sometimes they cannot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B0534-BD48-46A0-97A3-4FC2F16A5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580-77A6-482F-8F3E-3A12CAB0F57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757"/>
            <a:ext cx="9144000" cy="1755748"/>
          </a:xfrm>
        </p:spPr>
        <p:txBody>
          <a:bodyPr/>
          <a:lstStyle/>
          <a:p>
            <a:r>
              <a:rPr lang="en-US" dirty="0" err="1" smtClean="0"/>
              <a:t>Nonparametrics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92" y="2850397"/>
            <a:ext cx="6670623" cy="37452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Notes prepared by Bradley Barney for STAT 7900 Special Topics: </a:t>
            </a:r>
            <a:r>
              <a:rPr lang="en-US" dirty="0" err="1" smtClean="0"/>
              <a:t>Nonparametrics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Notes are based somewhat on the preface and Chapter 0 of the required course textbook.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Higgins, James J. (2004).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Nonparametric Statistics.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Thomson/Brooks Cole: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Pacific Grove, CA.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Do not redistribute these notes in any form whatsoever. Any mistakes should be assumed to be my 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3424857"/>
            <a:ext cx="4742454" cy="21664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9546" y="2308484"/>
            <a:ext cx="105081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ALWAYS use nonparametric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opinion is a resounding NO!</a:t>
            </a:r>
          </a:p>
          <a:p>
            <a:r>
              <a:rPr lang="en-US" dirty="0" smtClean="0"/>
              <a:t>They have their place, but their generality often results in less efficient estimates</a:t>
            </a:r>
          </a:p>
          <a:p>
            <a:pPr lvl="1"/>
            <a:r>
              <a:rPr lang="en-US" dirty="0" smtClean="0"/>
              <a:t>Efficiency of an estimator depends upon the variability of the estimator. </a:t>
            </a:r>
          </a:p>
          <a:p>
            <a:pPr lvl="1"/>
            <a:r>
              <a:rPr lang="en-US" dirty="0" smtClean="0"/>
              <a:t>Parametric techniques often have less variability in the estimator IF THE ASSUMPTIONS ARE MET.</a:t>
            </a:r>
          </a:p>
          <a:p>
            <a:r>
              <a:rPr lang="en-US" dirty="0" smtClean="0"/>
              <a:t>My advice: unless it is especially important to be caution, use parametric methods when you can; when  you can’t then use nonparametric methods</a:t>
            </a:r>
          </a:p>
          <a:p>
            <a:r>
              <a:rPr lang="en-US" dirty="0" smtClean="0"/>
              <a:t>It is not a bad idea to compare results from nonparametric and parametric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large extent, we’ll follow the course textbook pattern:</a:t>
            </a:r>
          </a:p>
          <a:p>
            <a:pPr lvl="1"/>
            <a:r>
              <a:rPr lang="en-US" dirty="0"/>
              <a:t>Consider a parametric test that may be used for a particular situation</a:t>
            </a:r>
          </a:p>
          <a:p>
            <a:pPr lvl="1"/>
            <a:r>
              <a:rPr lang="en-US" dirty="0"/>
              <a:t>Introduce and practice one or more nonparametric alternatives</a:t>
            </a:r>
          </a:p>
          <a:p>
            <a:pPr lvl="2"/>
            <a:r>
              <a:rPr lang="en-US" dirty="0"/>
              <a:t>Monte Carlo</a:t>
            </a:r>
          </a:p>
          <a:p>
            <a:pPr lvl="2"/>
            <a:r>
              <a:rPr lang="en-US" dirty="0"/>
              <a:t>Permutation Tests</a:t>
            </a:r>
          </a:p>
          <a:p>
            <a:pPr lvl="2"/>
            <a:r>
              <a:rPr lang="en-US" dirty="0"/>
              <a:t>Bootstrapping</a:t>
            </a:r>
          </a:p>
          <a:p>
            <a:pPr lvl="2"/>
            <a:r>
              <a:rPr lang="en-US" dirty="0"/>
              <a:t>Rank Transformations</a:t>
            </a:r>
          </a:p>
          <a:p>
            <a:r>
              <a:rPr lang="en-US" dirty="0"/>
              <a:t>Added emphasis on robust regression techniques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0: Review material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Any random variable must have a distribution.</a:t>
                </a:r>
              </a:p>
              <a:p>
                <a:r>
                  <a:rPr lang="en-US" dirty="0" smtClean="0"/>
                  <a:t>The distribution is characterized by a probability density/mass function, f(x)</a:t>
                </a:r>
              </a:p>
              <a:p>
                <a:r>
                  <a:rPr lang="en-US" dirty="0" smtClean="0"/>
                  <a:t>The cumulative distribution function, F(x), is defined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F(x)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X≤x</a:t>
                </a:r>
                <a:r>
                  <a:rPr lang="en-US" dirty="0" smtClean="0"/>
                  <a:t>) for any real number 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Example: If </a:t>
                </a:r>
                <a:r>
                  <a:rPr lang="en-US" dirty="0" err="1" smtClean="0"/>
                  <a:t>X~Uniform</a:t>
                </a:r>
                <a:r>
                  <a:rPr lang="en-US" dirty="0" smtClean="0"/>
                  <a:t>(0,4),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/4,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6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Typical situation: n </a:t>
                </a:r>
                <a:r>
                  <a:rPr lang="en-US" i="1" dirty="0" smtClean="0"/>
                  <a:t>independent and identically distributed (</a:t>
                </a:r>
                <a:r>
                  <a:rPr lang="en-US" i="1" dirty="0" err="1" smtClean="0"/>
                  <a:t>iid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trials, each with success probability p.</a:t>
                </a:r>
              </a:p>
              <a:p>
                <a:r>
                  <a:rPr lang="en-US" dirty="0" smtClean="0"/>
                  <a:t>X = number of successes.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 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E(X) =np</a:t>
                </a:r>
              </a:p>
              <a:p>
                <a:r>
                  <a:rPr lang="en-US" dirty="0" err="1" smtClean="0"/>
                  <a:t>Var</a:t>
                </a:r>
                <a:r>
                  <a:rPr lang="en-US" dirty="0" smtClean="0"/>
                  <a:t>(X) = np(1-p)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based on a pivotal quantity: that is, a function of the data and parameters that has a fully known distribution (when the assumptions are met; Casella and Berger 2002, pp. 427-428).</a:t>
            </a:r>
          </a:p>
          <a:p>
            <a:pPr lvl="1"/>
            <a:r>
              <a:rPr lang="en-US" dirty="0" smtClean="0"/>
              <a:t>Example: Sample average with normally distributed data, unknown mean, known variance</a:t>
            </a:r>
          </a:p>
          <a:p>
            <a:pPr lvl="1"/>
            <a:r>
              <a:rPr lang="en-US" dirty="0" smtClean="0"/>
              <a:t>Example 2: Sample average with normally distributed data, unknown mean, unknown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the course prerequisite, the fundamental concepts of hypothesis testing should be ingrained in your memory.</a:t>
            </a:r>
          </a:p>
          <a:p>
            <a:r>
              <a:rPr lang="en-US" dirty="0" smtClean="0"/>
              <a:t>Concise Review:</a:t>
            </a:r>
          </a:p>
          <a:p>
            <a:pPr lvl="1"/>
            <a:r>
              <a:rPr lang="en-US" dirty="0" smtClean="0"/>
              <a:t>Data are summarized as a TEST STATISTIC</a:t>
            </a:r>
          </a:p>
          <a:p>
            <a:pPr lvl="1"/>
            <a:r>
              <a:rPr lang="en-US" dirty="0" smtClean="0"/>
              <a:t>The p-value is the probability that the test statistic should have been at least as extreme as it actually was if the null hypothesis is true</a:t>
            </a:r>
          </a:p>
          <a:p>
            <a:pPr lvl="2"/>
            <a:r>
              <a:rPr lang="en-US" dirty="0" smtClean="0"/>
              <a:t>Note that extremity is only considered in the direction(s) implied by the alternative hypothesis.</a:t>
            </a:r>
          </a:p>
          <a:p>
            <a:pPr lvl="1"/>
            <a:r>
              <a:rPr lang="en-US" dirty="0" smtClean="0"/>
              <a:t>The p-value is </a:t>
            </a:r>
            <a:r>
              <a:rPr lang="en-US" dirty="0" smtClean="0"/>
              <a:t>compared </a:t>
            </a:r>
            <a:r>
              <a:rPr lang="en-US" dirty="0" smtClean="0"/>
              <a:t>to a significance level to make a decision re the hypotheses.</a:t>
            </a:r>
          </a:p>
          <a:p>
            <a:pPr lvl="2"/>
            <a:r>
              <a:rPr lang="en-US" dirty="0" smtClean="0"/>
              <a:t>Especially small p-values are considered sufficient justification to claim the null hypothesis is false and the alternative hypothesis is true; otherwise, we </a:t>
            </a:r>
            <a:r>
              <a:rPr lang="en-US" i="1" dirty="0" smtClean="0"/>
              <a:t>fail to reject</a:t>
            </a:r>
            <a:r>
              <a:rPr lang="en-US" dirty="0" smtClean="0"/>
              <a:t> the null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Monte Carlo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methods involve using </a:t>
            </a:r>
            <a:r>
              <a:rPr lang="en-US" dirty="0" err="1" smtClean="0"/>
              <a:t>stochasticity</a:t>
            </a:r>
            <a:r>
              <a:rPr lang="en-US" dirty="0" smtClean="0"/>
              <a:t> to approximate unknown sampling distributions</a:t>
            </a:r>
          </a:p>
          <a:p>
            <a:r>
              <a:rPr lang="en-US" dirty="0" smtClean="0"/>
              <a:t>They may be used to great effect in analyses (both parametric and nonparametric)</a:t>
            </a:r>
          </a:p>
          <a:p>
            <a:r>
              <a:rPr lang="en-US" dirty="0" smtClean="0"/>
              <a:t>Example: Approximating the distribution of the maximum from a sample of size 15 from the t distribution with 7 </a:t>
            </a:r>
            <a:r>
              <a:rPr lang="en-US" dirty="0" err="1" smtClean="0"/>
              <a:t>df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184223"/>
            <a:ext cx="11158928" cy="49927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### Create a vector in which to store the maximum from a sample of 15 observations </a:t>
            </a:r>
          </a:p>
          <a:p>
            <a:pPr marL="0" indent="0">
              <a:buNone/>
            </a:pPr>
            <a:r>
              <a:rPr lang="en-US" sz="2400" b="1" dirty="0" smtClean="0"/>
              <a:t>#### for 1000 different samples.</a:t>
            </a:r>
          </a:p>
          <a:p>
            <a:pPr marL="0" indent="0">
              <a:buNone/>
            </a:pPr>
            <a:r>
              <a:rPr lang="en-US" sz="2400" b="1" dirty="0" err="1" smtClean="0"/>
              <a:t>Maxvals</a:t>
            </a:r>
            <a:r>
              <a:rPr lang="en-US" sz="2400" b="1" dirty="0" smtClean="0"/>
              <a:t> &lt;- rep(NA, 1000)</a:t>
            </a:r>
          </a:p>
          <a:p>
            <a:pPr marL="0" indent="0">
              <a:buNone/>
            </a:pPr>
            <a:r>
              <a:rPr lang="en-US" sz="2400" b="1" dirty="0" smtClean="0"/>
              <a:t>## use a for loop to sample 15 values 1000 times, each time saving the maximum</a:t>
            </a:r>
          </a:p>
          <a:p>
            <a:pPr marL="0" indent="0">
              <a:buNone/>
            </a:pPr>
            <a:r>
              <a:rPr lang="en-US" sz="2400" b="1" dirty="0" smtClean="0"/>
              <a:t>for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in 1:1000){</a:t>
            </a:r>
          </a:p>
          <a:p>
            <a:pPr marL="0" indent="0"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Maxvals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&lt;- max(</a:t>
            </a:r>
            <a:r>
              <a:rPr lang="en-US" sz="2400" b="1" dirty="0" err="1" smtClean="0"/>
              <a:t>rt</a:t>
            </a:r>
            <a:r>
              <a:rPr lang="en-US" sz="2400" b="1" dirty="0" smtClean="0"/>
              <a:t>(15,7))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  <a:p>
            <a:pPr marL="0" indent="0">
              <a:buNone/>
            </a:pPr>
            <a:r>
              <a:rPr lang="en-US" sz="2400" b="1" dirty="0" smtClean="0"/>
              <a:t>## Use a kernel density estimator to estimate the sampling distribution of the max.</a:t>
            </a:r>
          </a:p>
          <a:p>
            <a:pPr marL="0" indent="0">
              <a:buNone/>
            </a:pPr>
            <a:r>
              <a:rPr lang="en-US" sz="2400" b="1" dirty="0" smtClean="0"/>
              <a:t>plot(density(</a:t>
            </a:r>
            <a:r>
              <a:rPr lang="en-US" sz="2400" b="1" dirty="0" err="1" smtClean="0"/>
              <a:t>Maxvals</a:t>
            </a:r>
            <a:r>
              <a:rPr lang="en-US" sz="2400" b="1" dirty="0" smtClean="0"/>
              <a:t>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3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Estimated sampling distribution of the maximum of 15 values when sampled independently from the T distribution with 7 </a:t>
            </a:r>
            <a:r>
              <a:rPr lang="en-US" dirty="0" err="1" smtClean="0"/>
              <a:t>df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90" y="1825625"/>
            <a:ext cx="4359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R should you already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prior knowledge is assumed.</a:t>
            </a:r>
          </a:p>
          <a:p>
            <a:r>
              <a:rPr lang="en-US" dirty="0" smtClean="0"/>
              <a:t>We will go through any new R code in detail in class.</a:t>
            </a:r>
          </a:p>
          <a:p>
            <a:r>
              <a:rPr lang="en-US" dirty="0" smtClean="0"/>
              <a:t>We will often use R as a calculator, for Monte Carlo approximations, and to write our own functions</a:t>
            </a:r>
          </a:p>
          <a:p>
            <a:r>
              <a:rPr lang="en-US" dirty="0" smtClean="0"/>
              <a:t>We will also make use of existing R functions, primarily for bootstrapping</a:t>
            </a:r>
          </a:p>
          <a:p>
            <a:r>
              <a:rPr lang="en-US" dirty="0" smtClean="0"/>
              <a:t>R is a tool to help us, and NOT the focus of this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</a:t>
            </a:r>
            <a:r>
              <a:rPr lang="en-US" dirty="0" smtClean="0"/>
              <a:t>Assumptions </a:t>
            </a:r>
            <a:r>
              <a:rPr lang="en-US" dirty="0" smtClean="0"/>
              <a:t>in 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statistical inference always depends on some assumptions</a:t>
            </a:r>
          </a:p>
          <a:p>
            <a:r>
              <a:rPr lang="en-US" dirty="0" smtClean="0"/>
              <a:t>This naturally gives rise to a variety of questions, such as:</a:t>
            </a:r>
          </a:p>
          <a:p>
            <a:pPr lvl="1"/>
            <a:r>
              <a:rPr lang="en-US" dirty="0" smtClean="0"/>
              <a:t>Can the assumptions be checked?</a:t>
            </a:r>
          </a:p>
          <a:p>
            <a:pPr lvl="1"/>
            <a:r>
              <a:rPr lang="en-US" dirty="0" smtClean="0"/>
              <a:t>Which assumptions are the most important?</a:t>
            </a:r>
          </a:p>
          <a:p>
            <a:pPr lvl="1"/>
            <a:r>
              <a:rPr lang="en-US" dirty="0" smtClean="0"/>
              <a:t>How much is inference affected by violations of the assumptions?</a:t>
            </a:r>
          </a:p>
          <a:p>
            <a:pPr lvl="1"/>
            <a:r>
              <a:rPr lang="en-US" dirty="0" smtClean="0"/>
              <a:t>What if the assumptions are not met?</a:t>
            </a:r>
          </a:p>
          <a:p>
            <a:pPr lvl="1"/>
            <a:r>
              <a:rPr lang="en-US" dirty="0" smtClean="0"/>
              <a:t>Should we avoid making assumptions?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 assumptions be checked?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depends on what the assumption is. </a:t>
            </a:r>
          </a:p>
          <a:p>
            <a:r>
              <a:rPr lang="en-US" dirty="0" smtClean="0"/>
              <a:t>Some are relatively easy to assess: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ormality of error terms in a simple linear regression model</a:t>
            </a:r>
          </a:p>
          <a:p>
            <a:pPr lvl="1"/>
            <a:r>
              <a:rPr lang="en-US" dirty="0" smtClean="0"/>
              <a:t>Linear relationship between the explanatory variable and response variable</a:t>
            </a:r>
          </a:p>
          <a:p>
            <a:r>
              <a:rPr lang="en-US" dirty="0" smtClean="0"/>
              <a:t>Some are harder to assess:</a:t>
            </a:r>
          </a:p>
          <a:p>
            <a:pPr lvl="1"/>
            <a:r>
              <a:rPr lang="en-US" dirty="0" smtClean="0"/>
              <a:t>Multivariate normality of a response vector</a:t>
            </a:r>
          </a:p>
          <a:p>
            <a:pPr lvl="1"/>
            <a:r>
              <a:rPr lang="en-US" dirty="0" smtClean="0"/>
              <a:t>Independence of observations</a:t>
            </a:r>
          </a:p>
          <a:p>
            <a:r>
              <a:rPr lang="en-US" dirty="0" smtClean="0"/>
              <a:t>Some cannot be checked:</a:t>
            </a:r>
          </a:p>
          <a:p>
            <a:pPr lvl="1"/>
            <a:r>
              <a:rPr lang="en-US" dirty="0" smtClean="0"/>
              <a:t>Example: the missing data mechanism when data are not missing at random (see, for example, Fitzmaurice, Laird, and Ware 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assumptions are the most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Arguably, the ones that most affect the inference</a:t>
            </a:r>
          </a:p>
          <a:p>
            <a:r>
              <a:rPr lang="en-US" dirty="0" smtClean="0"/>
              <a:t>The Central Limit Theorem may be invoked in many situations where an assumption of normally distributed data is not met</a:t>
            </a:r>
          </a:p>
          <a:p>
            <a:r>
              <a:rPr lang="en-US" dirty="0" smtClean="0"/>
              <a:t>If available data do not reflect the characteristics of the population of interest, this is especially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is inference affected by violations of the assumptions?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 on the nature and severity of the violation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Should we avoid making assumptions?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avoid them all.</a:t>
            </a:r>
          </a:p>
          <a:p>
            <a:r>
              <a:rPr lang="en-US" dirty="0" smtClean="0"/>
              <a:t>If the assumptions are reasonable, there are advantages to employing them.</a:t>
            </a:r>
          </a:p>
          <a:p>
            <a:r>
              <a:rPr lang="en-US" dirty="0" smtClean="0"/>
              <a:t>If the assumptions are not reasonable, then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assumptions are not met?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learn a variety of techniques in this course.</a:t>
            </a:r>
          </a:p>
          <a:p>
            <a:r>
              <a:rPr lang="en-US" dirty="0" smtClean="0"/>
              <a:t>However, these are not a cure-all.</a:t>
            </a:r>
          </a:p>
          <a:p>
            <a:pPr lvl="1"/>
            <a:r>
              <a:rPr lang="en-US" dirty="0" smtClean="0"/>
              <a:t>Remember the acronym GIGO.</a:t>
            </a:r>
          </a:p>
          <a:p>
            <a:r>
              <a:rPr lang="en-US" dirty="0" smtClean="0"/>
              <a:t>You must be willing to make some assumptions, but some assumptions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42690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Statistics vs. Parametric Statistics (See Higgins 2004, Section 0.5)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“Nonparametric methods require minimal assumptions about the form of the distribution of the population…By contrast, </a:t>
            </a:r>
            <a:r>
              <a:rPr lang="en-US" i="1" dirty="0" smtClean="0"/>
              <a:t>parametric</a:t>
            </a:r>
            <a:r>
              <a:rPr lang="en-US" dirty="0" smtClean="0"/>
              <a:t> methods require that the form of the population distribution be completely specified except for a finite number of parameters.”</a:t>
            </a:r>
          </a:p>
          <a:p>
            <a:r>
              <a:rPr lang="en-US" dirty="0" smtClean="0"/>
              <a:t>If normality assumption is violated, then what should we do?</a:t>
            </a:r>
          </a:p>
          <a:p>
            <a:pPr lvl="1"/>
            <a:r>
              <a:rPr lang="en-US" dirty="0" smtClean="0"/>
              <a:t>Might try transforming the data</a:t>
            </a:r>
          </a:p>
          <a:p>
            <a:pPr lvl="1"/>
            <a:r>
              <a:rPr lang="en-US" dirty="0" smtClean="0"/>
              <a:t>Might try assuming a different family of distributions</a:t>
            </a:r>
          </a:p>
          <a:p>
            <a:pPr lvl="1"/>
            <a:r>
              <a:rPr lang="en-US" dirty="0" smtClean="0"/>
              <a:t>Might use nonparametric techniques that don’t assume any particular distribution</a:t>
            </a:r>
          </a:p>
          <a:p>
            <a:pPr lvl="1"/>
            <a:r>
              <a:rPr lang="en-US" dirty="0" smtClean="0"/>
              <a:t>(Or it MIGHT be reasonable to not worry about the </a:t>
            </a:r>
            <a:r>
              <a:rPr lang="en-US" dirty="0" err="1" smtClean="0"/>
              <a:t>nonnormality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nonparametric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they might still provide valid inference even when a specific parametric method does not.</a:t>
            </a:r>
          </a:p>
          <a:p>
            <a:pPr lvl="1"/>
            <a:r>
              <a:rPr lang="en-US" dirty="0" smtClean="0"/>
              <a:t>They are “safer”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1144</Words>
  <Application>Microsoft Office PowerPoint</Application>
  <PresentationFormat>Widescreen</PresentationFormat>
  <Paragraphs>117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Nonparametrics: An Introduction</vt:lpstr>
      <vt:lpstr>The Role of Assumptions in Statistical Inference</vt:lpstr>
      <vt:lpstr>Can the assumptions be checked?</vt:lpstr>
      <vt:lpstr>Which assumptions are the most important?</vt:lpstr>
      <vt:lpstr>How much is inference affected by violations of the assumptions?</vt:lpstr>
      <vt:lpstr>Should we avoid making assumptions?</vt:lpstr>
      <vt:lpstr>What if the assumptions are not met?</vt:lpstr>
      <vt:lpstr>Nonparametric Statistics vs. Parametric Statistics (See Higgins 2004, Section 0.5)</vt:lpstr>
      <vt:lpstr>Why have nonparametric methods?</vt:lpstr>
      <vt:lpstr>Should we ALWAYS use nonparametric methods?</vt:lpstr>
      <vt:lpstr>Course Overview</vt:lpstr>
      <vt:lpstr>Chapter 0: Review material</vt:lpstr>
      <vt:lpstr>Binomial Distribution</vt:lpstr>
      <vt:lpstr>Confidence Intervals </vt:lpstr>
      <vt:lpstr>Hypothesis Testing</vt:lpstr>
      <vt:lpstr>Monte Carlo Techniques</vt:lpstr>
      <vt:lpstr>Example R Code</vt:lpstr>
      <vt:lpstr>Estimated sampling distribution of the maximum of 15 values when sampled independently from the T distribution with 7 df.</vt:lpstr>
      <vt:lpstr>How much R should you already know?</vt:lpstr>
    </vt:vector>
  </TitlesOfParts>
  <Company>Kennesaw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Nonparametrics Introduction</dc:title>
  <dc:creator>Bradley Barney</dc:creator>
  <cp:lastModifiedBy>Bradley J Barney</cp:lastModifiedBy>
  <cp:revision>34</cp:revision>
  <dcterms:created xsi:type="dcterms:W3CDTF">2015-05-22T16:35:40Z</dcterms:created>
  <dcterms:modified xsi:type="dcterms:W3CDTF">2016-05-31T16:18:20Z</dcterms:modified>
</cp:coreProperties>
</file>