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80" r:id="rId4"/>
    <p:sldId id="281" r:id="rId5"/>
    <p:sldId id="282" r:id="rId6"/>
    <p:sldId id="284" r:id="rId7"/>
    <p:sldId id="283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85" r:id="rId18"/>
  </p:sldIdLst>
  <p:sldSz cx="12192000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58" d="100"/>
          <a:sy n="58" d="100"/>
        </p:scale>
        <p:origin x="72" y="306"/>
      </p:cViewPr>
      <p:guideLst/>
    </p:cSldViewPr>
  </p:slideViewPr>
  <p:outlineViewPr>
    <p:cViewPr>
      <p:scale>
        <a:sx n="33" d="100"/>
        <a:sy n="33" d="100"/>
      </p:scale>
      <p:origin x="0" y="-26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2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CFB08-0818-40A4-90D6-E82AB289159B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DE1B6-1BBE-41D3-A49F-FE000C254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8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1"/>
            <a:ext cx="4002299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1EA3D-F47F-4F6C-B74E-C7768BBA3E8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73754"/>
            <a:ext cx="7388860" cy="27603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58664"/>
            <a:ext cx="4002299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B0534-BD48-46A0-97A3-4FC2F16A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0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2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5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4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3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233" y="522757"/>
            <a:ext cx="10028417" cy="175574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Nonparametrics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Chapter 1: One-sample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92" y="2850397"/>
            <a:ext cx="6670623" cy="374527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Notes prepared by Bradley Barney for STAT 7900 Special Topics: </a:t>
            </a:r>
            <a:r>
              <a:rPr lang="en-US" dirty="0" err="1" smtClean="0"/>
              <a:t>Nonparametrics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Notes are based somewhat on Chapter </a:t>
            </a:r>
            <a:r>
              <a:rPr lang="en-US" dirty="0"/>
              <a:t>1</a:t>
            </a:r>
            <a:r>
              <a:rPr lang="en-US" dirty="0" smtClean="0"/>
              <a:t> of the required course textbook.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Higgins, James J. (2004).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Modern 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Nonparametric Statistics.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Thomson/Brooks Cole: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Pacific Grove, CA.</a:t>
            </a:r>
          </a:p>
          <a:p>
            <a:endParaRPr lang="en-US" dirty="0" smtClean="0"/>
          </a:p>
          <a:p>
            <a:pPr algn="l"/>
            <a:r>
              <a:rPr lang="en-US" dirty="0" smtClean="0"/>
              <a:t>Do not redistribute these notes in any form whatsoever. Any mistakes should be assumed to be my own.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57" y="3424857"/>
            <a:ext cx="4742454" cy="216646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89546" y="2308484"/>
            <a:ext cx="105081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CDF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confidence interval for F(x) is then given by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    (Higgins 2004, p. 16)</a:t>
                </a:r>
              </a:p>
              <a:p>
                <a:r>
                  <a:rPr lang="en-US" dirty="0" smtClean="0"/>
                  <a:t>When would this confidence interval be expected to be reliable?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22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365125"/>
            <a:ext cx="10680032" cy="1325563"/>
          </a:xfrm>
        </p:spPr>
        <p:txBody>
          <a:bodyPr/>
          <a:lstStyle/>
          <a:p>
            <a:r>
              <a:rPr lang="en-US" dirty="0" smtClean="0"/>
              <a:t>Inference for Arbitrary Percentiles (Sect. 1.2.2)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:r>
                  <a:rPr lang="el-GR" dirty="0" smtClean="0"/>
                  <a:t>θ</a:t>
                </a:r>
                <a:r>
                  <a:rPr lang="en-US" baseline="-25000" dirty="0" smtClean="0"/>
                  <a:t>p</a:t>
                </a:r>
                <a:r>
                  <a:rPr lang="en-US" dirty="0" smtClean="0"/>
                  <a:t> represent the 100*</a:t>
                </a:r>
                <a:r>
                  <a:rPr lang="en-US" dirty="0" err="1" smtClean="0"/>
                  <a:t>pth</a:t>
                </a:r>
                <a:r>
                  <a:rPr lang="en-US" dirty="0" smtClean="0"/>
                  <a:t> percentile for a distribution.</a:t>
                </a:r>
              </a:p>
              <a:p>
                <a:r>
                  <a:rPr lang="en-US" dirty="0" smtClean="0"/>
                  <a:t>A 100*(1-</a:t>
                </a:r>
                <a:r>
                  <a:rPr lang="el-GR" dirty="0" smtClean="0"/>
                  <a:t>α</a:t>
                </a:r>
                <a:r>
                  <a:rPr lang="en-US" dirty="0" smtClean="0"/>
                  <a:t>)% CI for </a:t>
                </a:r>
                <a:r>
                  <a:rPr lang="el-GR" dirty="0" smtClean="0"/>
                  <a:t>θ</a:t>
                </a:r>
                <a:r>
                  <a:rPr lang="en-US" baseline="-25000" dirty="0" smtClean="0"/>
                  <a:t>p</a:t>
                </a:r>
                <a:r>
                  <a:rPr lang="en-US" dirty="0" smtClean="0"/>
                  <a:t> is given by (X</a:t>
                </a:r>
                <a:r>
                  <a:rPr lang="en-US" baseline="-25000" dirty="0" smtClean="0"/>
                  <a:t>(a)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(b)</a:t>
                </a:r>
                <a:r>
                  <a:rPr lang="en-US" dirty="0" smtClean="0"/>
                  <a:t>), where, similar to before, a and b are</a:t>
                </a:r>
              </a:p>
              <a:p>
                <a:pPr lvl="1"/>
                <a:r>
                  <a:rPr lang="en-US" sz="4000" dirty="0" smtClean="0"/>
                  <a:t>Solutions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 smtClean="0"/>
                  <a:t>, or</a:t>
                </a:r>
              </a:p>
              <a:p>
                <a:pPr marL="0" indent="0">
                  <a:buNone/>
                </a:pPr>
                <a:r>
                  <a:rPr lang="en-US" sz="4000" dirty="0" smtClean="0"/>
                  <a:t>Rounded values of a</a:t>
                </a:r>
                <a:r>
                  <a:rPr lang="en-US" dirty="0" smtClean="0"/>
                  <a:t>= </a:t>
                </a:r>
                <a:r>
                  <a:rPr lang="en-US" dirty="0"/>
                  <a:t>z</a:t>
                </a:r>
                <a:r>
                  <a:rPr lang="el-GR" baseline="-25000" dirty="0"/>
                  <a:t>α</a:t>
                </a:r>
                <a:r>
                  <a:rPr lang="en-US" baseline="-25000" dirty="0" smtClean="0"/>
                  <a:t>/2</a:t>
                </a:r>
                <a:r>
                  <a:rPr lang="en-US" dirty="0" smtClean="0"/>
                  <a:t>*</a:t>
                </a:r>
                <a:r>
                  <a:rPr lang="en-US" dirty="0" err="1" smtClean="0"/>
                  <a:t>sqrt</a:t>
                </a:r>
                <a:r>
                  <a:rPr lang="en-US" dirty="0" smtClean="0"/>
                  <a:t>(p*(1-p)*n)+p*n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b= z</a:t>
                </a:r>
                <a:r>
                  <a:rPr lang="en-US" baseline="-25000" dirty="0"/>
                  <a:t>1-</a:t>
                </a:r>
                <a:r>
                  <a:rPr lang="el-GR" baseline="-25000" dirty="0"/>
                  <a:t>α</a:t>
                </a:r>
                <a:r>
                  <a:rPr lang="en-US" baseline="-25000" dirty="0" smtClean="0"/>
                  <a:t>/2</a:t>
                </a:r>
                <a:r>
                  <a:rPr lang="en-US" dirty="0" smtClean="0"/>
                  <a:t>*</a:t>
                </a:r>
                <a:r>
                  <a:rPr lang="en-US" dirty="0" err="1" smtClean="0"/>
                  <a:t>sqrt</a:t>
                </a:r>
                <a:r>
                  <a:rPr lang="en-US" dirty="0" smtClean="0"/>
                  <a:t>(p*(1-p)*n)+p*n+1</a:t>
                </a:r>
                <a:endParaRPr lang="en-US" dirty="0"/>
              </a:p>
              <a:p>
                <a:pPr lvl="1"/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42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Parametric, Nonparametric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important considerations:</a:t>
            </a:r>
          </a:p>
          <a:p>
            <a:pPr lvl="1"/>
            <a:r>
              <a:rPr lang="en-US" dirty="0" smtClean="0"/>
              <a:t>Is the nominal (i.e., stated) significance level at least close to the actual significance level?</a:t>
            </a:r>
          </a:p>
          <a:p>
            <a:pPr lvl="1"/>
            <a:r>
              <a:rPr lang="en-US" dirty="0" smtClean="0"/>
              <a:t>What is the power of the test? (</a:t>
            </a:r>
            <a:r>
              <a:rPr lang="en-US" i="1" dirty="0" smtClean="0"/>
              <a:t>Power</a:t>
            </a:r>
            <a:r>
              <a:rPr lang="en-US" dirty="0" smtClean="0"/>
              <a:t> is the  probability of rejecting the null hypothesis given the truth)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0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1.3.1 (Higgins 2004, pp. 19-20)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symmetric distribution with a finite mean, the population mean equals the population median</a:t>
                </a:r>
              </a:p>
              <a:p>
                <a:r>
                  <a:rPr lang="en-US" dirty="0" smtClean="0"/>
                  <a:t>Null hypothesis states that mean (and median) equals 75</a:t>
                </a:r>
              </a:p>
              <a:p>
                <a:r>
                  <a:rPr lang="en-US" dirty="0" smtClean="0"/>
                  <a:t>Truth is that mean (and median) equal 75.8</a:t>
                </a:r>
              </a:p>
              <a:p>
                <a:r>
                  <a:rPr lang="en-US" dirty="0" smtClean="0"/>
                  <a:t>Also, sigma=2.5 is known, n= 40, alpha=.05</a:t>
                </a:r>
              </a:p>
              <a:p>
                <a:r>
                  <a:rPr lang="en-US" dirty="0" smtClean="0"/>
                  <a:t>Can test using the standard z-test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Could instead test using the z-test for the median</a:t>
                </a:r>
              </a:p>
              <a:p>
                <a:r>
                  <a:rPr lang="en-US" dirty="0" smtClean="0"/>
                  <a:t>Which is better?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60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1.3.1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based on median and test based on mean both have significance levels close to the nominal value in most large-sample situations</a:t>
            </a:r>
          </a:p>
          <a:p>
            <a:r>
              <a:rPr lang="en-US" dirty="0" smtClean="0"/>
              <a:t>If the data are from a normal distribution, power of the mean-based test is .65</a:t>
            </a:r>
          </a:p>
          <a:p>
            <a:r>
              <a:rPr lang="en-US" dirty="0" smtClean="0"/>
              <a:t>If the data are from a normal distribution, power of the median-based test is .48</a:t>
            </a:r>
          </a:p>
          <a:p>
            <a:r>
              <a:rPr lang="en-US" dirty="0" smtClean="0"/>
              <a:t>Winner: Test for the mean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2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1.3.1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based on median and test based on mean both have significance levels close to the nominal value in most large-sample situations</a:t>
            </a:r>
          </a:p>
          <a:p>
            <a:r>
              <a:rPr lang="en-US" dirty="0" smtClean="0"/>
              <a:t>If the data are from a Laplace distribution, power of the mean-based test is .65</a:t>
            </a:r>
          </a:p>
          <a:p>
            <a:r>
              <a:rPr lang="en-US" dirty="0" smtClean="0"/>
              <a:t>If the data are from a Laplace distribution, power of the median-based test is .76</a:t>
            </a:r>
          </a:p>
          <a:p>
            <a:r>
              <a:rPr lang="en-US" dirty="0" smtClean="0"/>
              <a:t>Winner: Test for the median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8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assumptions are met (e.g., normally distributed data), parametric tests tend to be more powerful</a:t>
            </a:r>
          </a:p>
          <a:p>
            <a:r>
              <a:rPr lang="en-US" dirty="0" smtClean="0"/>
              <a:t>When they are not met, the nonparametric tests might be more powerful.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54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Announced…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8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on the Population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random variable X with a continuous distribution, the population median is generally unique</a:t>
            </a:r>
          </a:p>
          <a:p>
            <a:r>
              <a:rPr lang="en-US" dirty="0" smtClean="0"/>
              <a:t>It will have the property that </a:t>
            </a:r>
            <a:r>
              <a:rPr lang="en-US" dirty="0" err="1" smtClean="0"/>
              <a:t>Pr</a:t>
            </a:r>
            <a:r>
              <a:rPr lang="en-US" dirty="0" smtClean="0"/>
              <a:t>(X&lt;median)=</a:t>
            </a:r>
            <a:r>
              <a:rPr lang="en-US" dirty="0" err="1" smtClean="0"/>
              <a:t>Pr</a:t>
            </a:r>
            <a:r>
              <a:rPr lang="en-US" dirty="0" smtClean="0"/>
              <a:t>(X&gt;median)=0.5</a:t>
            </a:r>
          </a:p>
          <a:p>
            <a:pPr lvl="1"/>
            <a:r>
              <a:rPr lang="en-US" dirty="0" smtClean="0"/>
              <a:t>What is </a:t>
            </a:r>
            <a:r>
              <a:rPr lang="en-US" dirty="0" err="1" smtClean="0"/>
              <a:t>Pr</a:t>
            </a:r>
            <a:r>
              <a:rPr lang="en-US" dirty="0" smtClean="0"/>
              <a:t>(X=median)?</a:t>
            </a:r>
          </a:p>
          <a:p>
            <a:r>
              <a:rPr lang="en-US" dirty="0" smtClean="0"/>
              <a:t>How could we test whether or not the median exceeds a particular null value?</a:t>
            </a:r>
          </a:p>
        </p:txBody>
      </p:sp>
    </p:spTree>
    <p:extLst>
      <p:ext uri="{BB962C8B-B14F-4D97-AF65-F5344CB8AC3E}">
        <p14:creationId xmlns:p14="http://schemas.microsoft.com/office/powerpoint/2010/main" val="21606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on the Population Median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B=# of sample values that exceed the null value for the </a:t>
            </a:r>
            <a:r>
              <a:rPr lang="en-US" dirty="0" smtClean="0"/>
              <a:t>median. </a:t>
            </a:r>
          </a:p>
          <a:p>
            <a:pPr lvl="1"/>
            <a:r>
              <a:rPr lang="en-US" dirty="0" smtClean="0"/>
              <a:t>Before the data are collected, B is a random variable. After the data are collected, we have one specific value; we call this realized value b (note the lower case) to distinguish it from the random variable B.</a:t>
            </a:r>
            <a:endParaRPr lang="en-US" dirty="0"/>
          </a:p>
          <a:p>
            <a:r>
              <a:rPr lang="en-US" dirty="0"/>
              <a:t>If H</a:t>
            </a:r>
            <a:r>
              <a:rPr lang="en-US" baseline="-25000" dirty="0"/>
              <a:t>0</a:t>
            </a:r>
            <a:r>
              <a:rPr lang="en-US" dirty="0"/>
              <a:t> true, </a:t>
            </a:r>
            <a:r>
              <a:rPr lang="en-US" dirty="0" err="1"/>
              <a:t>B~binomial</a:t>
            </a:r>
            <a:r>
              <a:rPr lang="en-US" dirty="0"/>
              <a:t>(n</a:t>
            </a:r>
            <a:r>
              <a:rPr lang="en-US" dirty="0" smtClean="0"/>
              <a:t>, p=0.5</a:t>
            </a:r>
            <a:r>
              <a:rPr lang="en-US" dirty="0"/>
              <a:t>).</a:t>
            </a:r>
          </a:p>
          <a:p>
            <a:r>
              <a:rPr lang="en-US" dirty="0" smtClean="0"/>
              <a:t>P-value =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dirty="0" err="1" smtClean="0"/>
              <a:t>B≥b</a:t>
            </a:r>
            <a:r>
              <a:rPr lang="en-US" dirty="0" smtClean="0"/>
              <a:t>), where b is the actual number of sample values that exceed the null value in the observed data.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on the Population Median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could we test if the median is LOWER than some null value?</a:t>
            </a:r>
          </a:p>
          <a:p>
            <a:r>
              <a:rPr lang="en-US" dirty="0" smtClean="0"/>
              <a:t>Example: For car tires that have a reported median life of 50,000 miles, I believe the median is lower than reported.</a:t>
            </a:r>
          </a:p>
          <a:p>
            <a:r>
              <a:rPr lang="en-US" dirty="0" smtClean="0"/>
              <a:t>Data from a (fictional) sample: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this data, how would we conduct the test?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272130"/>
              </p:ext>
            </p:extLst>
          </p:nvPr>
        </p:nvGraphicFramePr>
        <p:xfrm>
          <a:off x="1942060" y="4106608"/>
          <a:ext cx="8128001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41238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37391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68214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89797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71000+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52431+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11281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19682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39137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28210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72431+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49186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62388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23897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74301+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44231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44531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48306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51032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40070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48264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5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the data with a test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values are above the null median?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many should we have expected to be above the null median?</a:t>
            </a:r>
          </a:p>
          <a:p>
            <a:endParaRPr lang="en-US" dirty="0" smtClean="0"/>
          </a:p>
          <a:p>
            <a:r>
              <a:rPr lang="en-US" dirty="0" smtClean="0"/>
              <a:t>What is the probability of having this few or even fewer values above the null median </a:t>
            </a:r>
            <a:r>
              <a:rPr lang="en-US" i="1" dirty="0" smtClean="0"/>
              <a:t>if the null hypothesis is true?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92" y="2588660"/>
            <a:ext cx="8151058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9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R, may use </a:t>
            </a:r>
            <a:r>
              <a:rPr lang="en-US" dirty="0" err="1" smtClean="0"/>
              <a:t>dbinom</a:t>
            </a:r>
            <a:r>
              <a:rPr lang="en-US" dirty="0" smtClean="0"/>
              <a:t>(</a:t>
            </a:r>
            <a:r>
              <a:rPr lang="en-US" i="1" dirty="0" err="1" smtClean="0"/>
              <a:t>k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err="1" smtClean="0"/>
              <a:t>,</a:t>
            </a:r>
            <a:r>
              <a:rPr lang="en-US" i="1" dirty="0" err="1" smtClean="0"/>
              <a:t>p</a:t>
            </a:r>
            <a:r>
              <a:rPr lang="en-US" dirty="0" smtClean="0"/>
              <a:t>) to get the probability of exactly k successes in n trials, each having an individual success probability of p.</a:t>
            </a:r>
          </a:p>
          <a:p>
            <a:r>
              <a:rPr lang="en-US" dirty="0" smtClean="0"/>
              <a:t>Of more use, the function </a:t>
            </a:r>
            <a:r>
              <a:rPr lang="en-US" dirty="0" err="1" smtClean="0"/>
              <a:t>pbinom</a:t>
            </a:r>
            <a:r>
              <a:rPr lang="en-US" dirty="0" smtClean="0"/>
              <a:t>(</a:t>
            </a:r>
            <a:r>
              <a:rPr lang="en-US" dirty="0" err="1" smtClean="0"/>
              <a:t>k,n,p</a:t>
            </a:r>
            <a:r>
              <a:rPr lang="en-US" dirty="0" smtClean="0"/>
              <a:t>) gives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dirty="0" err="1" smtClean="0"/>
              <a:t>X≤k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To get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dirty="0" err="1" smtClean="0"/>
              <a:t>X≥k</a:t>
            </a:r>
            <a:r>
              <a:rPr lang="en-US" dirty="0" smtClean="0"/>
              <a:t>), what would you do?</a:t>
            </a:r>
          </a:p>
          <a:p>
            <a:r>
              <a:rPr lang="en-US" dirty="0" smtClean="0"/>
              <a:t>If np and n(1-p) are each sufficiently large, then X has approximately normal distribution (and of course, the mean and standard deviation are still np and </a:t>
            </a:r>
            <a:r>
              <a:rPr lang="en-US" dirty="0" err="1" smtClean="0"/>
              <a:t>sqrt</a:t>
            </a:r>
            <a:r>
              <a:rPr lang="en-US" dirty="0" smtClean="0"/>
              <a:t>(n*p*(1-p)), respectively).</a:t>
            </a:r>
          </a:p>
          <a:p>
            <a:pPr lvl="1"/>
            <a:r>
              <a:rPr lang="en-US" dirty="0" smtClean="0"/>
              <a:t>Approximate probability: 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dirty="0" err="1" smtClean="0"/>
              <a:t>X≤k</a:t>
            </a:r>
            <a:r>
              <a:rPr lang="en-US" dirty="0" smtClean="0"/>
              <a:t>)≈</a:t>
            </a:r>
            <a:r>
              <a:rPr lang="en-US" dirty="0" err="1" smtClean="0"/>
              <a:t>pnorm</a:t>
            </a:r>
            <a:r>
              <a:rPr lang="en-US" dirty="0" smtClean="0"/>
              <a:t>(</a:t>
            </a:r>
            <a:r>
              <a:rPr lang="en-US" dirty="0" err="1" smtClean="0"/>
              <a:t>k,n</a:t>
            </a:r>
            <a:r>
              <a:rPr lang="en-US" dirty="0" smtClean="0"/>
              <a:t>*</a:t>
            </a:r>
            <a:r>
              <a:rPr lang="en-US" dirty="0" err="1" smtClean="0"/>
              <a:t>p,sqrt</a:t>
            </a:r>
            <a:r>
              <a:rPr lang="en-US" dirty="0" smtClean="0"/>
              <a:t>(n*p*(1-p)))</a:t>
            </a:r>
          </a:p>
          <a:p>
            <a:pPr lvl="1"/>
            <a:r>
              <a:rPr lang="en-US" dirty="0" smtClean="0"/>
              <a:t>Approximate probability: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X≥k</a:t>
            </a:r>
            <a:r>
              <a:rPr lang="en-US" dirty="0" smtClean="0"/>
              <a:t>) ≈ 1-pnorm(k, n*p, </a:t>
            </a:r>
            <a:r>
              <a:rPr lang="en-US" dirty="0" err="1" smtClean="0"/>
              <a:t>sqrt</a:t>
            </a:r>
            <a:r>
              <a:rPr lang="en-US" dirty="0" smtClean="0"/>
              <a:t>(n*p*(1-p)))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 for the population median: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May use </a:t>
            </a:r>
            <a:r>
              <a:rPr lang="en-US" i="1" dirty="0" smtClean="0"/>
              <a:t>order statistics (ordered data values) </a:t>
            </a:r>
            <a:r>
              <a:rPr lang="en-US" dirty="0" smtClean="0"/>
              <a:t>as interval endpoints</a:t>
            </a:r>
          </a:p>
          <a:p>
            <a:r>
              <a:rPr lang="en-US" dirty="0" smtClean="0"/>
              <a:t>Definition: Let x</a:t>
            </a:r>
            <a:r>
              <a:rPr lang="en-US" baseline="-25000" dirty="0" smtClean="0"/>
              <a:t>(k)</a:t>
            </a:r>
            <a:r>
              <a:rPr lang="en-US" dirty="0" smtClean="0"/>
              <a:t> be the </a:t>
            </a:r>
            <a:r>
              <a:rPr lang="en-US" dirty="0"/>
              <a:t>k</a:t>
            </a:r>
            <a:r>
              <a:rPr lang="en-US" baseline="30000" dirty="0" smtClean="0"/>
              <a:t>th</a:t>
            </a:r>
            <a:r>
              <a:rPr lang="en-US" dirty="0" smtClean="0"/>
              <a:t> smallest value of the x</a:t>
            </a:r>
            <a:r>
              <a:rPr lang="en-US" baseline="-25000" dirty="0" smtClean="0"/>
              <a:t>i</a:t>
            </a:r>
            <a:r>
              <a:rPr lang="en-US" dirty="0" smtClean="0"/>
              <a:t>’s.</a:t>
            </a:r>
          </a:p>
          <a:p>
            <a:r>
              <a:rPr lang="en-US" dirty="0" smtClean="0"/>
              <a:t>That is, x</a:t>
            </a:r>
            <a:r>
              <a:rPr lang="en-US" baseline="-25000" dirty="0" smtClean="0"/>
              <a:t>(1)</a:t>
            </a:r>
            <a:r>
              <a:rPr lang="en-US" dirty="0" smtClean="0"/>
              <a:t> ≤ x</a:t>
            </a:r>
            <a:r>
              <a:rPr lang="en-US" baseline="-25000" dirty="0" smtClean="0"/>
              <a:t>(2)</a:t>
            </a:r>
            <a:r>
              <a:rPr lang="en-US" dirty="0" smtClean="0"/>
              <a:t> ≤ … ≤ x</a:t>
            </a:r>
            <a:r>
              <a:rPr lang="en-US" baseline="-25000" dirty="0" smtClean="0"/>
              <a:t>(n)</a:t>
            </a:r>
          </a:p>
          <a:p>
            <a:r>
              <a:rPr lang="en-US" dirty="0" smtClean="0"/>
              <a:t>These order statistics are </a:t>
            </a:r>
            <a:r>
              <a:rPr lang="en-US" dirty="0" err="1" smtClean="0"/>
              <a:t>nondecreasing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Principle: Identify values of a, b so that </a:t>
            </a:r>
          </a:p>
          <a:p>
            <a:pPr marL="0" indent="0">
              <a:buNone/>
            </a:pPr>
            <a:r>
              <a:rPr lang="en-US" dirty="0" err="1" smtClean="0"/>
              <a:t>Pr</a:t>
            </a:r>
            <a:r>
              <a:rPr lang="en-US" dirty="0" smtClean="0"/>
              <a:t>(X</a:t>
            </a:r>
            <a:r>
              <a:rPr lang="en-US" baseline="-25000" dirty="0" smtClean="0"/>
              <a:t>(a)</a:t>
            </a:r>
            <a:r>
              <a:rPr lang="en-US" dirty="0" smtClean="0"/>
              <a:t> &lt; population median &lt; X</a:t>
            </a:r>
            <a:r>
              <a:rPr lang="en-US" baseline="-25000" dirty="0" smtClean="0"/>
              <a:t>(b)</a:t>
            </a:r>
            <a:r>
              <a:rPr lang="en-US" dirty="0" smtClean="0"/>
              <a:t>) = 1-</a:t>
            </a:r>
            <a:r>
              <a:rPr lang="el-GR" dirty="0" smtClean="0"/>
              <a:t>α</a:t>
            </a:r>
            <a:r>
              <a:rPr lang="en-US" dirty="0" smtClean="0"/>
              <a:t> (i.e., desired confidence level)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general, you won’t be able to get </a:t>
            </a:r>
            <a:r>
              <a:rPr lang="en-US" i="1" dirty="0" smtClean="0"/>
              <a:t>exactly</a:t>
            </a:r>
            <a:r>
              <a:rPr lang="en-US" dirty="0" smtClean="0"/>
              <a:t> the confidence level you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0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a,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7326"/>
                <a:ext cx="10515600" cy="53259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 small/moderate samples, find a, b as solution to </a:t>
                </a:r>
              </a:p>
              <a:p>
                <a:pPr marL="0" indent="0">
                  <a:buNone/>
                </a:pPr>
                <a:r>
                  <a:rPr lang="pt-BR" sz="4400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44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4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pt-BR" sz="4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4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sz="44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BR" sz="4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  <m:sup>
                            <m:r>
                              <a:rPr lang="pt-BR" sz="44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pt-BR" sz="4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(1−.5)</m:t>
                            </m:r>
                          </m:e>
                          <m:sup>
                            <m:r>
                              <a:rPr lang="pt-BR" sz="44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4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44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4400" dirty="0" smtClean="0"/>
                  <a:t>≈ 1- </a:t>
                </a:r>
                <a:r>
                  <a:rPr lang="el-GR" sz="4400" dirty="0" smtClean="0"/>
                  <a:t>α</a:t>
                </a:r>
                <a:endParaRPr lang="en-US" sz="4400" dirty="0" smtClean="0"/>
              </a:p>
              <a:p>
                <a:r>
                  <a:rPr lang="en-US" dirty="0" smtClean="0"/>
                  <a:t>In large samples, find a, b as rounded (integer) values of the solutions to:</a:t>
                </a:r>
              </a:p>
              <a:p>
                <a:pPr marL="0" indent="0">
                  <a:buNone/>
                </a:pPr>
                <a:r>
                  <a:rPr lang="en-US" dirty="0" smtClean="0"/>
                  <a:t>a= z</a:t>
                </a:r>
                <a:r>
                  <a:rPr lang="el-GR" baseline="-25000" dirty="0" smtClean="0"/>
                  <a:t>α</a:t>
                </a:r>
                <a:r>
                  <a:rPr lang="en-US" baseline="-25000" dirty="0" smtClean="0"/>
                  <a:t>/2</a:t>
                </a:r>
                <a:r>
                  <a:rPr lang="en-US" dirty="0" smtClean="0"/>
                  <a:t>*</a:t>
                </a:r>
                <a:r>
                  <a:rPr lang="en-US" dirty="0" err="1" smtClean="0"/>
                  <a:t>sqrt</a:t>
                </a:r>
                <a:r>
                  <a:rPr lang="en-US" dirty="0" smtClean="0"/>
                  <a:t>(.25*n)+.5*n</a:t>
                </a:r>
              </a:p>
              <a:p>
                <a:pPr marL="0" indent="0">
                  <a:buNone/>
                </a:pPr>
                <a:r>
                  <a:rPr lang="en-US" dirty="0" smtClean="0"/>
                  <a:t>b= z</a:t>
                </a:r>
                <a:r>
                  <a:rPr lang="en-US" baseline="-25000" dirty="0" smtClean="0"/>
                  <a:t>1-</a:t>
                </a:r>
                <a:r>
                  <a:rPr lang="el-GR" baseline="-25000" dirty="0" smtClean="0"/>
                  <a:t>α</a:t>
                </a:r>
                <a:r>
                  <a:rPr lang="en-US" baseline="-25000" dirty="0" smtClean="0"/>
                  <a:t>/2</a:t>
                </a:r>
                <a:r>
                  <a:rPr lang="en-US" dirty="0" smtClean="0"/>
                  <a:t>*</a:t>
                </a:r>
                <a:r>
                  <a:rPr lang="en-US" dirty="0" err="1" smtClean="0"/>
                  <a:t>sqrt</a:t>
                </a:r>
                <a:r>
                  <a:rPr lang="en-US" dirty="0" smtClean="0"/>
                  <a:t>(.25*n)+.5*n+1</a:t>
                </a:r>
              </a:p>
              <a:p>
                <a:pPr marL="0" indent="0">
                  <a:buNone/>
                </a:pPr>
                <a:r>
                  <a:rPr lang="en-US" dirty="0" smtClean="0"/>
                  <a:t>And use (x</a:t>
                </a:r>
                <a:r>
                  <a:rPr lang="en-US" baseline="-25000" dirty="0" smtClean="0"/>
                  <a:t>(a)</a:t>
                </a:r>
                <a:r>
                  <a:rPr lang="en-US" dirty="0" smtClean="0"/>
                  <a:t>,x</a:t>
                </a:r>
                <a:r>
                  <a:rPr lang="en-US" baseline="-25000" dirty="0" smtClean="0"/>
                  <a:t>(b)</a:t>
                </a:r>
                <a:r>
                  <a:rPr lang="en-US" dirty="0" smtClean="0"/>
                  <a:t>) as an approximate 1-</a:t>
                </a:r>
                <a:r>
                  <a:rPr lang="el-GR" dirty="0" smtClean="0"/>
                  <a:t>α</a:t>
                </a:r>
                <a:r>
                  <a:rPr lang="en-US" dirty="0" smtClean="0"/>
                  <a:t> confidence interval.</a:t>
                </a:r>
              </a:p>
              <a:p>
                <a:r>
                  <a:rPr lang="en-US" dirty="0" smtClean="0"/>
                  <a:t>R note: to obtain percentiles from the standard normal distribution in R, use the </a:t>
                </a:r>
                <a:r>
                  <a:rPr lang="en-US" dirty="0" err="1" smtClean="0"/>
                  <a:t>qnorm</a:t>
                </a:r>
                <a:r>
                  <a:rPr lang="en-US" dirty="0" smtClean="0"/>
                  <a:t> function</a:t>
                </a:r>
              </a:p>
              <a:p>
                <a:pPr lvl="1"/>
                <a:r>
                  <a:rPr lang="en-US" dirty="0" smtClean="0"/>
                  <a:t>Examples: </a:t>
                </a:r>
                <a:r>
                  <a:rPr lang="en-US" dirty="0" err="1" smtClean="0"/>
                  <a:t>qnorm</a:t>
                </a:r>
                <a:r>
                  <a:rPr lang="en-US" dirty="0" smtClean="0"/>
                  <a:t>(0.975)    # 97.5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percentile from Z distribution</a:t>
                </a:r>
              </a:p>
              <a:p>
                <a:pPr lvl="1"/>
                <a:r>
                  <a:rPr lang="en-US" dirty="0" err="1"/>
                  <a:t>q</a:t>
                </a:r>
                <a:r>
                  <a:rPr lang="en-US" dirty="0" err="1" smtClean="0"/>
                  <a:t>norm</a:t>
                </a:r>
                <a:r>
                  <a:rPr lang="en-US" dirty="0" smtClean="0"/>
                  <a:t>(.025)    # 2.5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percentile from Z distribution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7326"/>
                <a:ext cx="10515600" cy="5325979"/>
              </a:xfrm>
              <a:blipFill rotWithShape="0">
                <a:blip r:embed="rId2"/>
                <a:stretch>
                  <a:fillRect l="-1217" t="-2632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60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CDF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CDF, F(x) is defined as follows: F(x)≡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X≤x</a:t>
                </a:r>
                <a:r>
                  <a:rPr lang="en-US" dirty="0" smtClean="0"/>
                  <a:t>)</a:t>
                </a:r>
              </a:p>
              <a:p>
                <a:r>
                  <a:rPr lang="en-US" i="1" dirty="0" smtClean="0"/>
                  <a:t>Empirical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cdf</a:t>
                </a:r>
                <a:r>
                  <a:rPr lang="en-US" dirty="0" smtClean="0"/>
                  <a:t> is the </a:t>
                </a:r>
                <a:r>
                  <a:rPr lang="en-US" i="1" dirty="0" smtClean="0"/>
                  <a:t>estimated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cdf</a:t>
                </a:r>
                <a:r>
                  <a:rPr lang="en-US" dirty="0" smtClean="0"/>
                  <a:t> defined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Plot of empirical </a:t>
                </a:r>
                <a:r>
                  <a:rPr lang="en-US" dirty="0" err="1" smtClean="0"/>
                  <a:t>cdf</a:t>
                </a:r>
                <a:r>
                  <a:rPr lang="en-US" dirty="0" smtClean="0"/>
                  <a:t> is a step function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At any given x, the empirical </a:t>
                </a:r>
                <a:r>
                  <a:rPr lang="en-US" dirty="0" err="1" smtClean="0"/>
                  <a:t>cdf</a:t>
                </a:r>
                <a:r>
                  <a:rPr lang="en-US" dirty="0" smtClean="0"/>
                  <a:t> is equal to a sample proportion with a mean value of F(x). As such, </a:t>
                </a:r>
                <a:r>
                  <a:rPr lang="en-US" dirty="0" err="1" smtClean="0"/>
                  <a:t>s.d.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) = </a:t>
                </a:r>
                <a:r>
                  <a:rPr lang="en-US" dirty="0" err="1" smtClean="0"/>
                  <a:t>sqrt</a:t>
                </a:r>
                <a:r>
                  <a:rPr lang="en-US" dirty="0" smtClean="0"/>
                  <a:t>(F(x)* [1-F(x)]/n).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24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984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Nonparametrics: Chapter 1: One-sample Methods</vt:lpstr>
      <vt:lpstr>Inference on the Population Median</vt:lpstr>
      <vt:lpstr>Inference on the Population Median (cont.)</vt:lpstr>
      <vt:lpstr>Inference on the Population Median (cont.)</vt:lpstr>
      <vt:lpstr>Summarize the data with a test statistic</vt:lpstr>
      <vt:lpstr>Binomial Probabilities</vt:lpstr>
      <vt:lpstr>Confidence Interval for the population median:</vt:lpstr>
      <vt:lpstr>Selection of a, b</vt:lpstr>
      <vt:lpstr>Empirical CDF</vt:lpstr>
      <vt:lpstr>Empirical CDF (cont)</vt:lpstr>
      <vt:lpstr>Inference for Arbitrary Percentiles (Sect. 1.2.2)</vt:lpstr>
      <vt:lpstr>Comparison of Parametric, Nonparametric Tests</vt:lpstr>
      <vt:lpstr>Example 1.3.1 (Higgins 2004, pp. 19-20)</vt:lpstr>
      <vt:lpstr>Example 1.3.1 (cont)</vt:lpstr>
      <vt:lpstr>Example 1.3.1 (cont)</vt:lpstr>
      <vt:lpstr>Lesson Learned?</vt:lpstr>
      <vt:lpstr>In-class exercise:</vt:lpstr>
    </vt:vector>
  </TitlesOfParts>
  <Company>Kennesaw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Nonparametrics Introduction</dc:title>
  <dc:creator>Bradley Barney</dc:creator>
  <cp:lastModifiedBy>Bradley J Barney</cp:lastModifiedBy>
  <cp:revision>54</cp:revision>
  <cp:lastPrinted>2015-05-28T22:12:48Z</cp:lastPrinted>
  <dcterms:created xsi:type="dcterms:W3CDTF">2015-05-22T16:35:40Z</dcterms:created>
  <dcterms:modified xsi:type="dcterms:W3CDTF">2016-05-31T16:25:06Z</dcterms:modified>
</cp:coreProperties>
</file>