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3" r:id="rId3"/>
    <p:sldId id="346" r:id="rId4"/>
    <p:sldId id="347" r:id="rId5"/>
    <p:sldId id="348" r:id="rId6"/>
    <p:sldId id="349" r:id="rId7"/>
    <p:sldId id="352" r:id="rId8"/>
    <p:sldId id="350" r:id="rId9"/>
    <p:sldId id="351" r:id="rId10"/>
    <p:sldId id="353" r:id="rId11"/>
    <p:sldId id="297" r:id="rId12"/>
    <p:sldId id="326" r:id="rId13"/>
    <p:sldId id="330" r:id="rId14"/>
    <p:sldId id="327" r:id="rId15"/>
    <p:sldId id="328" r:id="rId16"/>
    <p:sldId id="343" r:id="rId17"/>
    <p:sldId id="354" r:id="rId18"/>
    <p:sldId id="355" r:id="rId19"/>
    <p:sldId id="356" r:id="rId20"/>
    <p:sldId id="331" r:id="rId21"/>
    <p:sldId id="329" r:id="rId22"/>
    <p:sldId id="332" r:id="rId23"/>
    <p:sldId id="357" r:id="rId24"/>
    <p:sldId id="333" r:id="rId25"/>
    <p:sldId id="344" r:id="rId26"/>
    <p:sldId id="358" r:id="rId27"/>
    <p:sldId id="334" r:id="rId28"/>
    <p:sldId id="338" r:id="rId29"/>
    <p:sldId id="360" r:id="rId30"/>
    <p:sldId id="335" r:id="rId31"/>
    <p:sldId id="345" r:id="rId32"/>
    <p:sldId id="336" r:id="rId33"/>
    <p:sldId id="359" r:id="rId34"/>
    <p:sldId id="337" r:id="rId35"/>
    <p:sldId id="339" r:id="rId36"/>
    <p:sldId id="341" r:id="rId37"/>
    <p:sldId id="340" r:id="rId38"/>
    <p:sldId id="342" r:id="rId39"/>
    <p:sldId id="367" r:id="rId40"/>
    <p:sldId id="364" r:id="rId41"/>
    <p:sldId id="365" r:id="rId42"/>
    <p:sldId id="325" r:id="rId43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8641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0" y="3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FB08-0818-40A4-90D6-E82AB289159B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DE1B6-1BBE-41D3-A49F-FE000C254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8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0" y="2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EA3D-F47F-4F6C-B74E-C7768BBA3E86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0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0534-BD48-46A0-97A3-4FC2F16A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7580-77A6-482F-8F3E-3A12CAB0F57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BC54-7573-4ECB-A24D-9151B92C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sas.com/documentation/cdl/en/statug/67523/HTML/default/viewer.htm#statug_npar1way_toc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MASS/html/birthwt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233" y="522757"/>
            <a:ext cx="10028417" cy="175574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Nonparametrics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Chapter 2: Two-sample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92" y="2850397"/>
            <a:ext cx="6670623" cy="37452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Notes prepared by Bradley Barney for STAT 7900 Special Topics: </a:t>
            </a:r>
            <a:r>
              <a:rPr lang="en-US" dirty="0" err="1" smtClean="0"/>
              <a:t>Nonparametrics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Notes are based somewhat on Chapter 2 of the required course textbook.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Higgins, James J. (2004).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Modern </a:t>
            </a:r>
          </a:p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Nonparametric Statistics.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Thomson/Brooks Cole: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Pacific Grove, CA.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Do not redistribute these notes in any form whatsoever. Any mistakes should be assumed to be my own.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7" y="3424857"/>
            <a:ext cx="4742454" cy="216646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89546" y="2308484"/>
            <a:ext cx="105081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0" y="269781"/>
            <a:ext cx="3870793" cy="6329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61" y="251852"/>
            <a:ext cx="4194082" cy="64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one motivation for Wilcoxon rank sum test: using ranks instead of raw values limits potential impact of outliers.</a:t>
            </a:r>
          </a:p>
          <a:p>
            <a:r>
              <a:rPr lang="en-US" dirty="0" smtClean="0"/>
              <a:t>Another alternative to ranks: scores based off of a particular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0229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Scores: Expected values of order statistics from a standard normal distribution</a:t>
            </a:r>
          </a:p>
          <a:p>
            <a:pPr lvl="1"/>
            <a:r>
              <a:rPr lang="en-US" dirty="0"/>
              <a:t>Relatively difficult to compute</a:t>
            </a:r>
          </a:p>
          <a:p>
            <a:r>
              <a:rPr lang="en-US" dirty="0"/>
              <a:t>Closely related: </a:t>
            </a:r>
            <a:r>
              <a:rPr lang="en-US" i="1" dirty="0"/>
              <a:t>Van der </a:t>
            </a:r>
            <a:r>
              <a:rPr lang="en-US" i="1" dirty="0" err="1"/>
              <a:t>Waerden</a:t>
            </a:r>
            <a:r>
              <a:rPr lang="en-US" i="1" dirty="0"/>
              <a:t> scores</a:t>
            </a:r>
          </a:p>
          <a:p>
            <a:pPr lvl="1"/>
            <a:r>
              <a:rPr lang="en-US" dirty="0"/>
              <a:t>Assign the kth smallest value the score </a:t>
            </a:r>
            <a:r>
              <a:rPr lang="en-US" dirty="0" smtClean="0"/>
              <a:t>V</a:t>
            </a:r>
            <a:r>
              <a:rPr lang="en-US" baseline="-25000" dirty="0" smtClean="0"/>
              <a:t>(k)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l-GR" dirty="0"/>
              <a:t>Φ</a:t>
            </a:r>
            <a:r>
              <a:rPr lang="en-US" baseline="30000" dirty="0"/>
              <a:t>-1</a:t>
            </a:r>
            <a:r>
              <a:rPr lang="en-US" dirty="0"/>
              <a:t>(k/(N+1)).</a:t>
            </a:r>
          </a:p>
          <a:p>
            <a:pPr lvl="1"/>
            <a:r>
              <a:rPr lang="en-US" dirty="0"/>
              <a:t>N is the total sample size (e.g., </a:t>
            </a:r>
            <a:r>
              <a:rPr lang="en-US" dirty="0" err="1"/>
              <a:t>n</a:t>
            </a:r>
            <a:r>
              <a:rPr lang="en-US" baseline="-25000" dirty="0" err="1"/>
              <a:t>A</a:t>
            </a:r>
            <a:r>
              <a:rPr lang="en-US" dirty="0" err="1"/>
              <a:t>+n</a:t>
            </a:r>
            <a:r>
              <a:rPr lang="en-US" baseline="-25000" dirty="0" err="1"/>
              <a:t>B</a:t>
            </a:r>
            <a:r>
              <a:rPr lang="en-US" dirty="0"/>
              <a:t>) and </a:t>
            </a:r>
            <a:r>
              <a:rPr lang="el-GR" dirty="0"/>
              <a:t>Φ</a:t>
            </a:r>
            <a:r>
              <a:rPr lang="en-US" baseline="30000" dirty="0"/>
              <a:t>-1 </a:t>
            </a:r>
            <a:r>
              <a:rPr lang="en-US" dirty="0"/>
              <a:t>is the inverse </a:t>
            </a:r>
            <a:r>
              <a:rPr lang="en-US" dirty="0" err="1"/>
              <a:t>cdf</a:t>
            </a:r>
            <a:r>
              <a:rPr lang="en-US" dirty="0"/>
              <a:t> for the standard normal distribution</a:t>
            </a:r>
          </a:p>
          <a:p>
            <a:pPr lvl="1"/>
            <a:r>
              <a:rPr lang="en-US" dirty="0"/>
              <a:t>In R, use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to compute </a:t>
            </a:r>
            <a:r>
              <a:rPr lang="el-GR" dirty="0"/>
              <a:t>Φ</a:t>
            </a:r>
            <a:r>
              <a:rPr lang="en-US" baseline="30000" dirty="0"/>
              <a:t>-1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2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Van der </a:t>
            </a:r>
            <a:r>
              <a:rPr lang="en-US" sz="4000" dirty="0" err="1" smtClean="0"/>
              <a:t>Waerden</a:t>
            </a:r>
            <a:r>
              <a:rPr lang="en-US" sz="4000" dirty="0" smtClean="0"/>
              <a:t> Scores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26" y="3372787"/>
            <a:ext cx="5352738" cy="2804175"/>
          </a:xfrm>
        </p:spPr>
        <p:txBody>
          <a:bodyPr/>
          <a:lstStyle/>
          <a:p>
            <a:r>
              <a:rPr lang="en-US" dirty="0" smtClean="0"/>
              <a:t>In R, could use the following (but would then still need to assign each value to the correct score):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50" y="143200"/>
            <a:ext cx="5267325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0" y="5214987"/>
            <a:ext cx="9560418" cy="10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scores: use expected values for exponential(1)’s order statistics</a:t>
            </a:r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(1)</a:t>
            </a:r>
            <a:r>
              <a:rPr lang="en-US" dirty="0" smtClean="0"/>
              <a:t>= 1/N</a:t>
            </a:r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(2)</a:t>
            </a:r>
            <a:r>
              <a:rPr lang="en-US" dirty="0" smtClean="0"/>
              <a:t>= 1/N + 1/(N-1)</a:t>
            </a:r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(3)</a:t>
            </a:r>
            <a:r>
              <a:rPr lang="en-US" dirty="0" smtClean="0"/>
              <a:t>= 1/N + 1/(N-1) + 1/(N-2)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Savage scores</a:t>
            </a:r>
            <a:r>
              <a:rPr lang="en-US" dirty="0"/>
              <a:t>=</a:t>
            </a:r>
            <a:r>
              <a:rPr lang="en-US" dirty="0" smtClean="0"/>
              <a:t> E</a:t>
            </a:r>
            <a:r>
              <a:rPr lang="en-US" baseline="-25000" dirty="0" smtClean="0"/>
              <a:t>(k)</a:t>
            </a:r>
            <a:r>
              <a:rPr lang="en-US" dirty="0" smtClean="0"/>
              <a:t> -1   (Exponential scores minus 1)</a:t>
            </a:r>
          </a:p>
          <a:p>
            <a:pPr lvl="1"/>
            <a:r>
              <a:rPr lang="en-US" dirty="0" smtClean="0"/>
              <a:t>Exponential scores add up to N, while Savage scores add up to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6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ties are present?</a:t>
            </a:r>
          </a:p>
          <a:p>
            <a:pPr lvl="1"/>
            <a:r>
              <a:rPr lang="en-US" dirty="0" smtClean="0"/>
              <a:t>Average the scores for the tied values (as before)</a:t>
            </a:r>
          </a:p>
          <a:p>
            <a:r>
              <a:rPr lang="en-US" dirty="0" smtClean="0"/>
              <a:t>Then, conduct the permutation test as before</a:t>
            </a:r>
          </a:p>
          <a:p>
            <a:pPr lvl="1"/>
            <a:r>
              <a:rPr lang="en-US" dirty="0" err="1" smtClean="0"/>
              <a:t>permTS</a:t>
            </a:r>
            <a:r>
              <a:rPr lang="en-US" dirty="0" smtClean="0"/>
              <a:t> can be used if you supply the scores rather than the raw data values for the function’s arguments</a:t>
            </a:r>
          </a:p>
        </p:txBody>
      </p:sp>
    </p:spTree>
    <p:extLst>
      <p:ext uri="{BB962C8B-B14F-4D97-AF65-F5344CB8AC3E}">
        <p14:creationId xmlns:p14="http://schemas.microsoft.com/office/powerpoint/2010/main" val="239139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Using Various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Van der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Waerden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scores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npar1way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smoke;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exact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189791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5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728" y="257552"/>
            <a:ext cx="4170754" cy="6341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4" y="201544"/>
            <a:ext cx="6827896" cy="330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85" y="3755788"/>
            <a:ext cx="4284868" cy="28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Savage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7481049" cy="432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Savage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Scores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npar1way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savage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smoke;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exact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189791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9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895" y="3765176"/>
            <a:ext cx="3662364" cy="2960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83" y="230861"/>
            <a:ext cx="7109198" cy="34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Stochastic Dominance</a:t>
            </a:r>
          </a:p>
          <a:p>
            <a:r>
              <a:rPr lang="en-US" dirty="0" smtClean="0"/>
              <a:t>Permutations</a:t>
            </a:r>
          </a:p>
          <a:p>
            <a:r>
              <a:rPr lang="en-US" dirty="0" smtClean="0"/>
              <a:t>Permutation Tests for Difference in Means</a:t>
            </a:r>
          </a:p>
          <a:p>
            <a:r>
              <a:rPr lang="en-US" dirty="0" smtClean="0"/>
              <a:t>Wilcoxon Rank Sum Test/Mann-Whitney Test</a:t>
            </a:r>
          </a:p>
          <a:p>
            <a:r>
              <a:rPr lang="en-US" dirty="0" smtClean="0"/>
              <a:t>Exact p-values</a:t>
            </a:r>
          </a:p>
          <a:p>
            <a:pPr lvl="1"/>
            <a:r>
              <a:rPr lang="en-US" dirty="0" smtClean="0"/>
              <a:t>Complete Enumeration</a:t>
            </a:r>
          </a:p>
          <a:p>
            <a:pPr lvl="1"/>
            <a:r>
              <a:rPr lang="en-US" dirty="0" smtClean="0"/>
              <a:t>Network Computation</a:t>
            </a:r>
          </a:p>
          <a:p>
            <a:pPr lvl="1"/>
            <a:r>
              <a:rPr lang="en-US" dirty="0" smtClean="0"/>
              <a:t>Monte Carlo Estimation</a:t>
            </a:r>
          </a:p>
          <a:p>
            <a:r>
              <a:rPr lang="en-US" dirty="0" smtClean="0"/>
              <a:t>Approximate p-values based on Asymptotic Normality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68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Equality of Scale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Xi (</a:t>
            </a:r>
            <a:r>
              <a:rPr lang="en-US" dirty="0" err="1" smtClean="0"/>
              <a:t>Yj</a:t>
            </a:r>
            <a:r>
              <a:rPr lang="en-US" dirty="0" smtClean="0"/>
              <a:t>) is an observation from Population A (B), then assume</a:t>
            </a:r>
          </a:p>
          <a:p>
            <a:pPr marL="457200" lvl="1" indent="0" algn="ctr">
              <a:buNone/>
            </a:pPr>
            <a:r>
              <a:rPr lang="en-US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=</a:t>
            </a:r>
            <a:r>
              <a:rPr lang="el-GR" dirty="0" smtClean="0"/>
              <a:t>μ</a:t>
            </a:r>
            <a:r>
              <a:rPr lang="en-US" dirty="0" smtClean="0"/>
              <a:t> + </a:t>
            </a:r>
            <a:r>
              <a:rPr lang="el-GR" dirty="0" smtClean="0"/>
              <a:t>σ</a:t>
            </a:r>
            <a:r>
              <a:rPr lang="en-US" baseline="-25000" dirty="0" smtClean="0"/>
              <a:t>A</a:t>
            </a:r>
            <a:r>
              <a:rPr lang="el-GR" dirty="0" smtClean="0"/>
              <a:t>ε</a:t>
            </a:r>
            <a:r>
              <a:rPr lang="en-US" baseline="-25000" dirty="0" smtClean="0"/>
              <a:t>Ai</a:t>
            </a:r>
          </a:p>
          <a:p>
            <a:pPr marL="457200" lvl="1" indent="0" algn="ctr">
              <a:buNone/>
            </a:pPr>
            <a:r>
              <a:rPr lang="en-US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=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l-GR" dirty="0" smtClean="0"/>
              <a:t>σ</a:t>
            </a:r>
            <a:r>
              <a:rPr lang="en-US" baseline="-25000" dirty="0" smtClean="0"/>
              <a:t>B</a:t>
            </a:r>
            <a:r>
              <a:rPr lang="el-GR" dirty="0" smtClean="0"/>
              <a:t>ε</a:t>
            </a:r>
            <a:r>
              <a:rPr lang="en-US" baseline="-25000" dirty="0" err="1" smtClean="0"/>
              <a:t>Bj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here all </a:t>
            </a:r>
            <a:r>
              <a:rPr lang="el-GR" sz="2400" dirty="0" smtClean="0"/>
              <a:t>ε</a:t>
            </a:r>
            <a:r>
              <a:rPr lang="en-US" sz="2400" dirty="0" smtClean="0"/>
              <a:t>’s come from a common distribution (whether from Population A or from Population B).</a:t>
            </a:r>
          </a:p>
          <a:p>
            <a:pPr lvl="1"/>
            <a:r>
              <a:rPr lang="en-US" dirty="0" smtClean="0"/>
              <a:t>Distribution of Xi is same as distribution of </a:t>
            </a:r>
            <a:r>
              <a:rPr lang="en-US" dirty="0" err="1" smtClean="0"/>
              <a:t>Yj</a:t>
            </a:r>
            <a:r>
              <a:rPr lang="en-US" dirty="0" smtClean="0"/>
              <a:t> if and only if </a:t>
            </a:r>
            <a:r>
              <a:rPr lang="el-GR" dirty="0" smtClean="0"/>
              <a:t>σ</a:t>
            </a:r>
            <a:r>
              <a:rPr lang="en-US" baseline="-25000" dirty="0" smtClean="0"/>
              <a:t>A</a:t>
            </a:r>
            <a:r>
              <a:rPr lang="en-US" dirty="0" smtClean="0"/>
              <a:t>=</a:t>
            </a:r>
            <a:r>
              <a:rPr lang="el-GR" dirty="0" smtClean="0"/>
              <a:t>σ</a:t>
            </a:r>
            <a:r>
              <a:rPr lang="en-US" baseline="-25000" dirty="0" smtClean="0"/>
              <a:t>B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How could we test whether or not the scale (spread) differs?</a:t>
            </a:r>
          </a:p>
        </p:txBody>
      </p:sp>
    </p:spTree>
    <p:extLst>
      <p:ext uri="{BB962C8B-B14F-4D97-AF65-F5344CB8AC3E}">
        <p14:creationId xmlns:p14="http://schemas.microsoft.com/office/powerpoint/2010/main" val="18941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Siegel-</a:t>
            </a:r>
            <a:r>
              <a:rPr lang="en-US" dirty="0" err="1" smtClean="0"/>
              <a:t>Tukey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Guiding principle: a population with more spread will tend to have values farther from the center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some sense, we could rank how far a value is from the “middle”</a:t>
            </a:r>
          </a:p>
          <a:p>
            <a:r>
              <a:rPr lang="en-US" dirty="0" smtClean="0"/>
              <a:t>Siegel-</a:t>
            </a:r>
            <a:r>
              <a:rPr lang="en-US" dirty="0" err="1" smtClean="0"/>
              <a:t>Tukey</a:t>
            </a:r>
            <a:r>
              <a:rPr lang="en-US" dirty="0" smtClean="0"/>
              <a:t> Procedure:</a:t>
            </a:r>
          </a:p>
          <a:p>
            <a:pPr lvl="1"/>
            <a:r>
              <a:rPr lang="en-US" dirty="0" smtClean="0"/>
              <a:t>1) Sort the combined data</a:t>
            </a:r>
          </a:p>
          <a:p>
            <a:pPr lvl="1"/>
            <a:r>
              <a:rPr lang="en-US" dirty="0" smtClean="0"/>
              <a:t>2) Assigns ranks by numbering in the following sequence: lowest overall=1, highest overall=2, 2</a:t>
            </a:r>
            <a:r>
              <a:rPr lang="en-US" baseline="30000" dirty="0" smtClean="0"/>
              <a:t>nd</a:t>
            </a:r>
            <a:r>
              <a:rPr lang="en-US" dirty="0" smtClean="0"/>
              <a:t> highest overall=3, 2</a:t>
            </a:r>
            <a:r>
              <a:rPr lang="en-US" baseline="30000" dirty="0" smtClean="0"/>
              <a:t>nd</a:t>
            </a:r>
            <a:r>
              <a:rPr lang="en-US" dirty="0" smtClean="0"/>
              <a:t> lowest overall=4, 3</a:t>
            </a:r>
            <a:r>
              <a:rPr lang="en-US" baseline="30000" dirty="0" smtClean="0"/>
              <a:t>rd</a:t>
            </a:r>
            <a:r>
              <a:rPr lang="en-US" dirty="0" smtClean="0"/>
              <a:t> lowest overall=5, etc.</a:t>
            </a:r>
          </a:p>
          <a:p>
            <a:pPr lvl="2"/>
            <a:r>
              <a:rPr lang="en-US" dirty="0" smtClean="0"/>
              <a:t>That is, you alternate counting in from the lowest end and the highest end.</a:t>
            </a:r>
          </a:p>
          <a:p>
            <a:pPr lvl="1"/>
            <a:r>
              <a:rPr lang="en-US" dirty="0" smtClean="0"/>
              <a:t>3) Use the Wilcoxon rank sum test where the ranks are as given by (2).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Siegel-</a:t>
            </a:r>
            <a:r>
              <a:rPr lang="en-US" dirty="0" err="1" smtClean="0"/>
              <a:t>Tukey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Siegel-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Tukey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Test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npar1way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smoke;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exact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189791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8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40"/>
          </a:xfrm>
        </p:spPr>
        <p:txBody>
          <a:bodyPr/>
          <a:lstStyle/>
          <a:p>
            <a:r>
              <a:rPr lang="en-US" dirty="0" smtClean="0"/>
              <a:t>What is being tested? What is the conclusion?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2" y="2647647"/>
            <a:ext cx="6686893" cy="3151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775" y="2647646"/>
            <a:ext cx="4068025" cy="37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Ansari-Bradley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Siegel-</a:t>
            </a:r>
            <a:r>
              <a:rPr lang="en-US" dirty="0" err="1" smtClean="0"/>
              <a:t>Tukey</a:t>
            </a:r>
            <a:r>
              <a:rPr lang="en-US" dirty="0" smtClean="0"/>
              <a:t> test, but computes two sets of rankings:</a:t>
            </a:r>
          </a:p>
          <a:p>
            <a:pPr lvl="1"/>
            <a:r>
              <a:rPr lang="en-US" dirty="0" smtClean="0"/>
              <a:t>The same ranking as in the ST test, and</a:t>
            </a:r>
          </a:p>
          <a:p>
            <a:pPr lvl="1"/>
            <a:r>
              <a:rPr lang="en-US" dirty="0" smtClean="0"/>
              <a:t>The ranking obtained when alternating from high to low (not low to high)</a:t>
            </a:r>
          </a:p>
          <a:p>
            <a:r>
              <a:rPr lang="en-US" dirty="0" smtClean="0"/>
              <a:t>The two sets are averaged.</a:t>
            </a:r>
          </a:p>
          <a:p>
            <a:r>
              <a:rPr lang="en-US" dirty="0" smtClean="0"/>
              <a:t>The Wilcoxon Test is performed</a:t>
            </a:r>
          </a:p>
          <a:p>
            <a:r>
              <a:rPr lang="en-US" dirty="0" smtClean="0"/>
              <a:t>I recommend using SAS </a:t>
            </a:r>
            <a:r>
              <a:rPr lang="en-US" dirty="0" err="1" smtClean="0"/>
              <a:t>Proc</a:t>
            </a:r>
            <a:r>
              <a:rPr lang="en-US" dirty="0" smtClean="0"/>
              <a:t> npar1way to conduct the Ansari-Bradley or Siegel-</a:t>
            </a:r>
            <a:r>
              <a:rPr lang="en-US" dirty="0" err="1" smtClean="0"/>
              <a:t>Tukey</a:t>
            </a:r>
            <a:r>
              <a:rPr lang="en-US" dirty="0" smtClean="0"/>
              <a:t> 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8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Ansari-Bradley Test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Ansari-Bradley Test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npar1way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smoke;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exact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189791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24" y="355465"/>
            <a:ext cx="4079793" cy="287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303" y="4906137"/>
            <a:ext cx="6103221" cy="10105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Compare with the Siegel-</a:t>
            </a:r>
            <a:r>
              <a:rPr lang="en-US" dirty="0" err="1" smtClean="0"/>
              <a:t>Tukey</a:t>
            </a:r>
            <a:r>
              <a:rPr lang="en-US" dirty="0" smtClean="0"/>
              <a:t> Test.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Why is there a (small) difference?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2" y="313811"/>
            <a:ext cx="6352833" cy="3023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525" y="3581850"/>
            <a:ext cx="4079792" cy="31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5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of Mean Deviances (RMD) Test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ST and the AB test assume a common median</a:t>
            </a:r>
          </a:p>
          <a:p>
            <a:r>
              <a:rPr lang="en-US" dirty="0" smtClean="0"/>
              <a:t>What if this is not the case?</a:t>
            </a:r>
          </a:p>
          <a:p>
            <a:r>
              <a:rPr lang="en-US" dirty="0" smtClean="0"/>
              <a:t>Higgins (2004) presents a test that is reasonable whether or not the medians of each population are the same.</a:t>
            </a:r>
          </a:p>
          <a:p>
            <a:pPr lvl="1"/>
            <a:r>
              <a:rPr lang="en-US" dirty="0" smtClean="0"/>
              <a:t>Two versions of the test: one if medians are known, the other if not</a:t>
            </a:r>
          </a:p>
          <a:p>
            <a:pPr lvl="1"/>
            <a:r>
              <a:rPr lang="en-US" dirty="0" smtClean="0"/>
              <a:t>My opinion? Use the latter</a:t>
            </a:r>
          </a:p>
          <a:p>
            <a:pPr lvl="1"/>
            <a:r>
              <a:rPr lang="en-US" dirty="0" smtClean="0"/>
              <a:t>See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6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RMD Test if population medians unknown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4083"/>
                <a:ext cx="10515600" cy="494777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dirty="0" smtClean="0"/>
                  <a:t>Compute from each sample the deviances (difference between each value from the sample and the sample’s median)</a:t>
                </a:r>
              </a:p>
              <a:p>
                <a:pPr marL="514350" indent="-514350">
                  <a:buAutoNum type="arabicParenR"/>
                </a:pPr>
                <a:endParaRPr lang="en-US" dirty="0" smtClean="0"/>
              </a:p>
              <a:p>
                <a:pPr marL="514350" indent="-514350">
                  <a:buAutoNum type="arabicParenR"/>
                </a:pPr>
                <a:r>
                  <a:rPr lang="en-US" dirty="0" smtClean="0"/>
                  <a:t>Compute the test statistic as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Average absolute value of the deviances from sample A</a:t>
                </a:r>
              </a:p>
              <a:p>
                <a:pPr marL="0" indent="0">
                  <a:buNone/>
                </a:pPr>
                <a:r>
                  <a:rPr lang="en-US" sz="1000" dirty="0" smtClean="0"/>
                  <a:t>         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𝑅𝑀𝐷</m:t>
                        </m:r>
                      </m:e>
                    </m:acc>
                  </m:oMath>
                </a14:m>
                <a:r>
                  <a:rPr lang="en-US" dirty="0" smtClean="0"/>
                  <a:t>=</a:t>
                </a:r>
                <a:r>
                  <a:rPr lang="en-US" sz="1000" dirty="0" smtClean="0"/>
                  <a:t>                    _______________________________________________________________________________________________________________________________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Average absolute value of the deviances from sample B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3)     (on next slide)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4083"/>
                <a:ext cx="10515600" cy="4947770"/>
              </a:xfrm>
              <a:blipFill rotWithShape="0">
                <a:blip r:embed="rId2"/>
                <a:stretch>
                  <a:fillRect l="-1217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2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RMD Test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3) Permute the deviances, </a:t>
            </a:r>
            <a:r>
              <a:rPr lang="en-US" dirty="0" err="1"/>
              <a:t>recompute</a:t>
            </a:r>
            <a:r>
              <a:rPr lang="en-US" dirty="0"/>
              <a:t> the test statistic, and use the distribution of these permutation-based test statistics to get the p-value</a:t>
            </a:r>
          </a:p>
          <a:p>
            <a:pPr marL="0" indent="0">
              <a:buNone/>
            </a:pPr>
            <a:r>
              <a:rPr lang="en-US" dirty="0"/>
              <a:t>	* One-sided p-value (if H</a:t>
            </a:r>
            <a:r>
              <a:rPr lang="en-US" baseline="-25000" dirty="0"/>
              <a:t>a</a:t>
            </a:r>
            <a:r>
              <a:rPr lang="en-US" dirty="0"/>
              <a:t> is that Population A has more spread):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Pr</a:t>
            </a:r>
            <a:r>
              <a:rPr lang="en-US" dirty="0"/>
              <a:t>(permuted RMD ≥ observed RMD)</a:t>
            </a:r>
          </a:p>
          <a:p>
            <a:pPr marL="0" indent="0">
              <a:buNone/>
            </a:pPr>
            <a:r>
              <a:rPr lang="en-US" dirty="0"/>
              <a:t>	* Two-sided: for each RMD value, use RMD*= max(RMD, 1/RMD) then </a:t>
            </a:r>
          </a:p>
          <a:p>
            <a:pPr marL="0" indent="0">
              <a:buNone/>
            </a:pPr>
            <a:r>
              <a:rPr lang="en-US" dirty="0"/>
              <a:t>	       </a:t>
            </a:r>
            <a:r>
              <a:rPr lang="en-US" dirty="0" err="1"/>
              <a:t>Pr</a:t>
            </a:r>
            <a:r>
              <a:rPr lang="en-US" dirty="0"/>
              <a:t>(permuted RMD* ≥ observed RMD*)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Selected Tests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Proc</a:t>
            </a:r>
            <a:r>
              <a:rPr lang="en-US" dirty="0" smtClean="0"/>
              <a:t> NPar1Way</a:t>
            </a:r>
          </a:p>
          <a:p>
            <a:r>
              <a:rPr lang="en-US" dirty="0"/>
              <a:t>Basic syntax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support.sas.com/documentation/cdl/en/statug/67523/HTML/default/viewer.htm#statug_npar1way_toc.htm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npar1way data=</a:t>
            </a:r>
            <a:r>
              <a:rPr lang="en-US" i="1" dirty="0" err="1" smtClean="0"/>
              <a:t>data_set_name</a:t>
            </a:r>
            <a:r>
              <a:rPr lang="en-US" i="1" dirty="0" smtClean="0"/>
              <a:t>  (options, such as Wilcoxon or ab);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class </a:t>
            </a:r>
            <a:r>
              <a:rPr lang="en-US" i="1" dirty="0" err="1" smtClean="0"/>
              <a:t>group_variable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exact </a:t>
            </a:r>
            <a:r>
              <a:rPr lang="en-US" i="1" dirty="0" smtClean="0"/>
              <a:t>(options for exact computation)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i="1" dirty="0" err="1" smtClean="0"/>
              <a:t>response_variable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4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Function to Compute RMD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appears that this test might not be standard, so you might not find it implemented in SAS or R.</a:t>
            </a:r>
          </a:p>
          <a:p>
            <a:r>
              <a:rPr lang="en-US" dirty="0" smtClean="0"/>
              <a:t>I wrote a function (</a:t>
            </a:r>
            <a:r>
              <a:rPr lang="en-US" dirty="0" err="1" smtClean="0"/>
              <a:t>RMD.test</a:t>
            </a:r>
            <a:r>
              <a:rPr lang="en-US" dirty="0" smtClean="0"/>
              <a:t>) to implement it in R</a:t>
            </a:r>
          </a:p>
          <a:p>
            <a:pPr lvl="1"/>
            <a:r>
              <a:rPr lang="en-US" dirty="0" smtClean="0"/>
              <a:t>Compare the answer below to Example 2.8.2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24" y="4001294"/>
            <a:ext cx="8785876" cy="19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32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RMD Test applied to Birth Weight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1690688"/>
            <a:ext cx="11246556" cy="14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5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Kolmogorov-Smirnov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Omnibus Test: H</a:t>
            </a:r>
            <a:r>
              <a:rPr lang="en-US" baseline="-25000" dirty="0" smtClean="0"/>
              <a:t>0</a:t>
            </a:r>
            <a:r>
              <a:rPr lang="en-US" dirty="0" smtClean="0"/>
              <a:t>: F</a:t>
            </a:r>
            <a:r>
              <a:rPr lang="en-US" baseline="-25000" dirty="0" smtClean="0"/>
              <a:t>A</a:t>
            </a:r>
            <a:r>
              <a:rPr lang="en-US" dirty="0" smtClean="0"/>
              <a:t>(x)=F</a:t>
            </a:r>
            <a:r>
              <a:rPr lang="en-US" baseline="-25000" dirty="0" smtClean="0"/>
              <a:t>B</a:t>
            </a:r>
            <a:r>
              <a:rPr lang="en-US" dirty="0" smtClean="0"/>
              <a:t>(X); H</a:t>
            </a:r>
            <a:r>
              <a:rPr lang="en-US" baseline="-25000" dirty="0" smtClean="0"/>
              <a:t>A</a:t>
            </a:r>
            <a:r>
              <a:rPr lang="en-US" dirty="0" smtClean="0"/>
              <a:t>: F</a:t>
            </a:r>
            <a:r>
              <a:rPr lang="en-US" baseline="-25000" dirty="0" smtClean="0"/>
              <a:t>A</a:t>
            </a:r>
            <a:r>
              <a:rPr lang="en-US" dirty="0" smtClean="0"/>
              <a:t>(x) ≠ F</a:t>
            </a:r>
            <a:r>
              <a:rPr lang="en-US" baseline="-25000" dirty="0" smtClean="0"/>
              <a:t>B</a:t>
            </a:r>
            <a:r>
              <a:rPr lang="en-US" dirty="0" smtClean="0"/>
              <a:t>(x) (though it is possible to have a one-sided test)</a:t>
            </a:r>
          </a:p>
          <a:p>
            <a:r>
              <a:rPr lang="en-US" dirty="0" smtClean="0"/>
              <a:t>Test is based on the maximum discrepancy between the empirical </a:t>
            </a:r>
            <a:r>
              <a:rPr lang="en-US" dirty="0" err="1" smtClean="0"/>
              <a:t>cdfs</a:t>
            </a:r>
            <a:r>
              <a:rPr lang="en-US" dirty="0" smtClean="0"/>
              <a:t> from each sample.</a:t>
            </a:r>
          </a:p>
          <a:p>
            <a:r>
              <a:rPr lang="en-US" dirty="0" smtClean="0"/>
              <a:t>The larger the difference, the smaller the p-value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ks.test</a:t>
            </a:r>
            <a:r>
              <a:rPr lang="en-US" dirty="0" smtClean="0"/>
              <a:t> function in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5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36" y="1075765"/>
            <a:ext cx="9331399" cy="43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6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63" y="224853"/>
            <a:ext cx="10676742" cy="1630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Kolmogorov-Smirnov Test Example</a:t>
            </a:r>
            <a:br>
              <a:rPr lang="en-US" dirty="0" smtClean="0"/>
            </a:br>
            <a:r>
              <a:rPr lang="en-US" sz="3100" dirty="0" smtClean="0"/>
              <a:t>Note that at x=13.420, one empirical </a:t>
            </a:r>
            <a:r>
              <a:rPr lang="en-US" sz="3100" dirty="0" err="1" smtClean="0"/>
              <a:t>cdf</a:t>
            </a:r>
            <a:r>
              <a:rPr lang="en-US" sz="3100" dirty="0" smtClean="0"/>
              <a:t> </a:t>
            </a:r>
            <a:br>
              <a:rPr lang="en-US" sz="3100" dirty="0" smtClean="0"/>
            </a:br>
            <a:r>
              <a:rPr lang="en-US" sz="3100" dirty="0" smtClean="0"/>
              <a:t>is 7/15 and the other is 0/15; </a:t>
            </a:r>
            <a:br>
              <a:rPr lang="en-US" sz="3100" dirty="0" smtClean="0"/>
            </a:br>
            <a:r>
              <a:rPr lang="en-US" sz="3100" dirty="0" smtClean="0"/>
              <a:t>absolute value of the deviation is 7/15=.4667</a:t>
            </a:r>
            <a:endParaRPr lang="en-US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49" y="1027906"/>
            <a:ext cx="5267325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3" y="2245318"/>
            <a:ext cx="6609397" cy="33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9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2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Test Should Be Used? </a:t>
            </a:r>
            <a:br>
              <a:rPr lang="en-US" dirty="0" smtClean="0"/>
            </a:br>
            <a:r>
              <a:rPr lang="en-US" sz="3600" dirty="0" smtClean="0"/>
              <a:t>Previous slide showed KS test; Consider two others possibilities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07" y="1379095"/>
            <a:ext cx="11042394" cy="50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6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156"/>
            <a:ext cx="10515600" cy="864068"/>
          </a:xfrm>
        </p:spPr>
        <p:txBody>
          <a:bodyPr/>
          <a:lstStyle/>
          <a:p>
            <a:r>
              <a:rPr lang="en-US" dirty="0" smtClean="0"/>
              <a:t>And two other possibilities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0" y="1064302"/>
            <a:ext cx="8946277" cy="53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33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980"/>
          </a:xfrm>
        </p:spPr>
        <p:txBody>
          <a:bodyPr/>
          <a:lstStyle/>
          <a:p>
            <a:r>
              <a:rPr lang="en-US" dirty="0" smtClean="0"/>
              <a:t>Why are there such different p-values?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106"/>
            <a:ext cx="5667135" cy="5116471"/>
          </a:xfrm>
        </p:spPr>
        <p:txBody>
          <a:bodyPr>
            <a:normAutofit/>
          </a:bodyPr>
          <a:lstStyle/>
          <a:p>
            <a:r>
              <a:rPr lang="en-US" dirty="0" smtClean="0"/>
              <a:t>Consider what each test focuses on.</a:t>
            </a:r>
          </a:p>
          <a:p>
            <a:pPr lvl="1"/>
            <a:r>
              <a:rPr lang="en-US" dirty="0" smtClean="0"/>
              <a:t>RMD: differences in scale for deviations (e.g., variances)</a:t>
            </a:r>
          </a:p>
          <a:p>
            <a:pPr lvl="1"/>
            <a:r>
              <a:rPr lang="en-US" dirty="0" err="1" smtClean="0"/>
              <a:t>t.test</a:t>
            </a:r>
            <a:r>
              <a:rPr lang="en-US" dirty="0" smtClean="0"/>
              <a:t>, Wilcoxon rank sum, permutation test: differences in location (e.g., means)</a:t>
            </a:r>
          </a:p>
          <a:p>
            <a:pPr lvl="1"/>
            <a:r>
              <a:rPr lang="en-US" dirty="0" smtClean="0"/>
              <a:t>KS: Any kind of difference in distributions (shape, location, scale,…)</a:t>
            </a:r>
          </a:p>
          <a:p>
            <a:r>
              <a:rPr lang="en-US" dirty="0" smtClean="0"/>
              <a:t>The sample data were simulated from two distributions with the same mean, but very different scales and also slightly different shapes (Normal vs.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df</a:t>
            </a:r>
            <a:r>
              <a:rPr lang="en-US" baseline="-25000" dirty="0" smtClean="0"/>
              <a:t>=4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35" y="1222778"/>
            <a:ext cx="5267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72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tests have we discussed so far?</a:t>
            </a:r>
          </a:p>
          <a:p>
            <a:r>
              <a:rPr lang="en-US" dirty="0" smtClean="0"/>
              <a:t>For each one, what are the null and alternative hypotheses?</a:t>
            </a:r>
          </a:p>
          <a:p>
            <a:r>
              <a:rPr lang="en-US" dirty="0" smtClean="0"/>
              <a:t>When should the test be especially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6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Part a) Again use the </a:t>
            </a:r>
            <a:r>
              <a:rPr lang="en-US" dirty="0" err="1" smtClean="0"/>
              <a:t>birthwt</a:t>
            </a:r>
            <a:r>
              <a:rPr lang="en-US" dirty="0" smtClean="0"/>
              <a:t> dataset, but now focus on comparing birth weights for babies born to mothers with a history of hypertension (</a:t>
            </a:r>
            <a:r>
              <a:rPr lang="en-US" dirty="0" err="1" smtClean="0"/>
              <a:t>ht</a:t>
            </a:r>
            <a:r>
              <a:rPr lang="en-US" dirty="0" smtClean="0"/>
              <a:t>=1) versus birth weights for babies born to mothers without a history of hypertension (</a:t>
            </a:r>
            <a:r>
              <a:rPr lang="en-US" dirty="0" err="1" smtClean="0"/>
              <a:t>ht</a:t>
            </a:r>
            <a:r>
              <a:rPr lang="en-US" dirty="0" smtClean="0"/>
              <a:t>=0)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Part b), Now compare the birth weights based on whether </a:t>
            </a:r>
            <a:r>
              <a:rPr lang="en-US" dirty="0" err="1" smtClean="0"/>
              <a:t>ui</a:t>
            </a:r>
            <a:r>
              <a:rPr lang="en-US" dirty="0" smtClean="0"/>
              <a:t>=1 (presence of uterine irritability) versus </a:t>
            </a:r>
            <a:r>
              <a:rPr lang="en-US" dirty="0" err="1" smtClean="0"/>
              <a:t>ui</a:t>
            </a:r>
            <a:r>
              <a:rPr lang="en-US" dirty="0" smtClean="0"/>
              <a:t>=0 (absence of uterine irritability).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1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 smtClean="0"/>
              <a:t>Wilcoxon Rank Sum Test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>
            <a:normAutofit/>
          </a:bodyPr>
          <a:lstStyle/>
          <a:p>
            <a:r>
              <a:rPr lang="en-US" dirty="0" smtClean="0"/>
              <a:t>Data set: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birthwt</a:t>
            </a:r>
            <a:r>
              <a:rPr lang="en-US" dirty="0" smtClean="0"/>
              <a:t>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en-US" dirty="0" smtClean="0"/>
              <a:t> package in R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stat.ethz.ch/R-manual/R-devel/library/MASS/html/birthwt.html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 have created a .csv version of this dataset, named birthwt.csv, in D2L</a:t>
            </a:r>
          </a:p>
          <a:p>
            <a:r>
              <a:rPr lang="en-US" dirty="0" smtClean="0"/>
              <a:t>Focus on two variables: </a:t>
            </a:r>
          </a:p>
          <a:p>
            <a:pPr lvl="1"/>
            <a:r>
              <a:rPr lang="en-US" dirty="0" smtClean="0"/>
              <a:t>smoke=0 if mother smoked, smoke=1 if not</a:t>
            </a:r>
          </a:p>
          <a:p>
            <a:pPr lvl="1"/>
            <a:r>
              <a:rPr lang="en-US" dirty="0" err="1" smtClean="0"/>
              <a:t>bwt</a:t>
            </a:r>
            <a:r>
              <a:rPr lang="en-US" dirty="0" smtClean="0"/>
              <a:t>= birth weight in grams of newborns delivered in 1986 at </a:t>
            </a:r>
            <a:r>
              <a:rPr lang="en-US" dirty="0" err="1" smtClean="0"/>
              <a:t>BayState</a:t>
            </a:r>
            <a:r>
              <a:rPr lang="en-US" dirty="0" smtClean="0"/>
              <a:t> Medical Center in Springfield, MA</a:t>
            </a:r>
          </a:p>
          <a:p>
            <a:r>
              <a:rPr lang="en-US" dirty="0" smtClean="0"/>
              <a:t>Goal: Determine if smoking by mother impacts the baby’s birth weight</a:t>
            </a:r>
          </a:p>
          <a:p>
            <a:r>
              <a:rPr lang="en-US" dirty="0" smtClean="0"/>
              <a:t>Method: WRS test of birth weights for smoking mothers vs. nonsmoking mothers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15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Power</a:t>
            </a:r>
            <a:r>
              <a:rPr lang="en-US" dirty="0" smtClean="0"/>
              <a:t> of a test: </a:t>
            </a:r>
            <a:r>
              <a:rPr lang="en-US" b="1" dirty="0"/>
              <a:t>The probability of obtaining a test statistic that is statistically significant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3" y="1595718"/>
            <a:ext cx="11438964" cy="4939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does this depend on?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*The truth: the farther the truth is from what the null hypothesis claims (in the direction of the alternative hypothesis), the higher the power should be.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 Sample size: bigger samples should make it easier to find evidence that H0 is wrong (if it is wrong)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 Variability in the population(s): the more variability there are in individual data values, the greater the standard error of the test statistic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 The significance level alpha used: the higher it is, the easier it is to get a statistically significant result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 Properties of the test itself: how well can it detect problems with H0?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58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testing 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US" dirty="0" smtClean="0"/>
              <a:t>µ=75 vs</a:t>
            </a:r>
            <a:r>
              <a:rPr lang="en-US" dirty="0" smtClean="0"/>
              <a:t>. H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 smtClean="0"/>
              <a:t>µ&gt;75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We’ll </a:t>
                </a:r>
                <a:r>
                  <a:rPr lang="en-US" dirty="0" smtClean="0"/>
                  <a:t>work with a straightforward </a:t>
                </a:r>
                <a:r>
                  <a:rPr lang="en-US" dirty="0" smtClean="0"/>
                  <a:t>setting from Chapter 1 of the course textbook: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Suppose the data are independent and identically distributed from the Normal(µ, </a:t>
                </a:r>
                <a:r>
                  <a:rPr lang="el-GR" dirty="0" smtClean="0"/>
                  <a:t>σ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 smtClean="0"/>
                  <a:t>distribution and that we know </a:t>
                </a:r>
                <a:r>
                  <a:rPr lang="el-GR" dirty="0" smtClean="0"/>
                  <a:t>σ</a:t>
                </a:r>
                <a:r>
                  <a:rPr lang="en-US" dirty="0" smtClean="0"/>
                  <a:t>=2.5. </a:t>
                </a:r>
                <a:r>
                  <a:rPr lang="en-US" dirty="0" smtClean="0"/>
                  <a:t>Further, we’ll use the z-test based on the z-statistic: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Finally, we’ll use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=40 </a:t>
                </a:r>
                <a:r>
                  <a:rPr lang="en-US" dirty="0"/>
                  <a:t>as the sample </a:t>
                </a:r>
                <a:r>
                  <a:rPr lang="en-US" dirty="0" smtClean="0"/>
                  <a:t>size, and we’ll use </a:t>
                </a:r>
                <a:r>
                  <a:rPr lang="en-US" dirty="0" smtClean="0"/>
                  <a:t>alpha=0.05.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56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Homework </a:t>
            </a:r>
            <a:r>
              <a:rPr lang="en-US" dirty="0" smtClean="0"/>
              <a:t>1 </a:t>
            </a:r>
            <a:r>
              <a:rPr lang="en-US" dirty="0" smtClean="0"/>
              <a:t>Due Friday</a:t>
            </a:r>
            <a:r>
              <a:rPr lang="en-US" dirty="0" smtClean="0"/>
              <a:t>, June </a:t>
            </a: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):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Chapter 1 Exercises: 3, 5, and 6</a:t>
            </a:r>
          </a:p>
          <a:p>
            <a:r>
              <a:rPr lang="en-US"/>
              <a:t>Chapter 2 Exercises: 4, 5, 6, including the additions below:</a:t>
            </a:r>
          </a:p>
          <a:p>
            <a:r>
              <a:rPr lang="en-US"/>
              <a:t>For question 4 a, also show by hand how the permutation test statistic was calculated</a:t>
            </a:r>
          </a:p>
          <a:p>
            <a:r>
              <a:rPr lang="en-US"/>
              <a:t>For question 4 b, also show by hand how the Wilcoxon rank-sum statistic was calculated.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3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Wilcoxon Rank Sum Test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npar1way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wilcoxon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smoke;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3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9" y="1874742"/>
            <a:ext cx="6972258" cy="29482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18" y="404532"/>
            <a:ext cx="4456131" cy="59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2" y="365125"/>
            <a:ext cx="10130116" cy="979577"/>
          </a:xfrm>
        </p:spPr>
        <p:txBody>
          <a:bodyPr/>
          <a:lstStyle/>
          <a:p>
            <a:r>
              <a:rPr lang="en-US" dirty="0" smtClean="0"/>
              <a:t>Comparison with 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1" y="1344702"/>
            <a:ext cx="11328386" cy="51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</a:t>
            </a:r>
            <a:r>
              <a:rPr lang="en-US" dirty="0"/>
              <a:t>C</a:t>
            </a:r>
            <a:r>
              <a:rPr lang="en-US" dirty="0" smtClean="0"/>
              <a:t>omputation Approach (think Complete enumeration)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5101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Wilcoxon Rank Sum Test: Don't run this one!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npar1way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wilcoxon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smoke;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exact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*Far too computationally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intensive given the sample sizes!;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&quot;No&quot; Symbol 3"/>
          <p:cNvSpPr/>
          <p:nvPr/>
        </p:nvSpPr>
        <p:spPr>
          <a:xfrm>
            <a:off x="4179056" y="1690688"/>
            <a:ext cx="4053385" cy="4285397"/>
          </a:xfrm>
          <a:prstGeom prst="noSmoking">
            <a:avLst/>
          </a:prstGeom>
          <a:noFill/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3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exact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38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Wilcoxon Rank Sum Test: Monte Carlo p-value */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npar1way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wilcoxon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smoke;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exact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189791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bwt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0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1625</Words>
  <Application>Microsoft Office PowerPoint</Application>
  <PresentationFormat>Widescreen</PresentationFormat>
  <Paragraphs>201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Nonparametrics: Chapter 2: Two-sample Methods</vt:lpstr>
      <vt:lpstr>Lecture 2 Concepts</vt:lpstr>
      <vt:lpstr>Implementation of Selected Tests in SAS</vt:lpstr>
      <vt:lpstr>Wilcoxon Rank Sum Test in SAS</vt:lpstr>
      <vt:lpstr>SAS Code</vt:lpstr>
      <vt:lpstr>PowerPoint Presentation</vt:lpstr>
      <vt:lpstr>Comparison with R</vt:lpstr>
      <vt:lpstr>Exact Computation Approach (think Complete enumeration)</vt:lpstr>
      <vt:lpstr>Other uses of exact statement:</vt:lpstr>
      <vt:lpstr>PowerPoint Presentation</vt:lpstr>
      <vt:lpstr>Scores</vt:lpstr>
      <vt:lpstr>Scores (cont.)</vt:lpstr>
      <vt:lpstr>Van der Waerden Scores</vt:lpstr>
      <vt:lpstr>Scores (cont)</vt:lpstr>
      <vt:lpstr>Scores (cont)</vt:lpstr>
      <vt:lpstr>Tests Using Various Scores</vt:lpstr>
      <vt:lpstr>PowerPoint Presentation</vt:lpstr>
      <vt:lpstr>Savage Scores</vt:lpstr>
      <vt:lpstr>PowerPoint Presentation</vt:lpstr>
      <vt:lpstr>Testing Equality of Scale </vt:lpstr>
      <vt:lpstr>Siegel-Tukey Test</vt:lpstr>
      <vt:lpstr>Example of Siegel-Tukey Test</vt:lpstr>
      <vt:lpstr>What is being tested? What is the conclusion?</vt:lpstr>
      <vt:lpstr>Ansari-Bradley Test</vt:lpstr>
      <vt:lpstr>Ansari-Bradley Test in SAS</vt:lpstr>
      <vt:lpstr>PowerPoint Presentation</vt:lpstr>
      <vt:lpstr>Ratio of Mean Deviances (RMD) Test of Scale</vt:lpstr>
      <vt:lpstr>RMD Test if population medians unknown</vt:lpstr>
      <vt:lpstr>RMD Test (cont)</vt:lpstr>
      <vt:lpstr>R Function to Compute RMD Test</vt:lpstr>
      <vt:lpstr>RMD Test applied to Birth Weight Data</vt:lpstr>
      <vt:lpstr>Kolmogorov-Smirnov Test</vt:lpstr>
      <vt:lpstr>PowerPoint Presentation</vt:lpstr>
      <vt:lpstr>Kolmogorov-Smirnov Test Example Note that at x=13.420, one empirical cdf  is 7/15 and the other is 0/15;  absolute value of the deviation is 7/15=.4667</vt:lpstr>
      <vt:lpstr>Which Test Should Be Used?  Previous slide showed KS test; Consider two others possibilities</vt:lpstr>
      <vt:lpstr>And two other possibilities …</vt:lpstr>
      <vt:lpstr>Why are there such different p-values?</vt:lpstr>
      <vt:lpstr>Review</vt:lpstr>
      <vt:lpstr>In-Class Assignment</vt:lpstr>
      <vt:lpstr>Power of a test: The probability of obtaining a test statistic that is statistically significant.</vt:lpstr>
      <vt:lpstr>Consider testing H0: µ=75 vs. Ha: µ&gt;75</vt:lpstr>
      <vt:lpstr>Reminder: Homework 1 Due Friday, June 10th): </vt:lpstr>
    </vt:vector>
  </TitlesOfParts>
  <Company>Kennesaw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Nonparametrics Introduction</dc:title>
  <dc:creator>Bradley Barney</dc:creator>
  <cp:lastModifiedBy>Bradley Barney</cp:lastModifiedBy>
  <cp:revision>164</cp:revision>
  <cp:lastPrinted>2015-06-04T21:38:38Z</cp:lastPrinted>
  <dcterms:created xsi:type="dcterms:W3CDTF">2015-05-22T16:35:40Z</dcterms:created>
  <dcterms:modified xsi:type="dcterms:W3CDTF">2016-06-06T19:12:16Z</dcterms:modified>
</cp:coreProperties>
</file>