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3" r:id="rId3"/>
    <p:sldId id="346" r:id="rId4"/>
    <p:sldId id="347" r:id="rId5"/>
    <p:sldId id="348" r:id="rId6"/>
    <p:sldId id="349" r:id="rId7"/>
    <p:sldId id="351" r:id="rId8"/>
    <p:sldId id="352" r:id="rId9"/>
    <p:sldId id="354" r:id="rId10"/>
    <p:sldId id="355" r:id="rId11"/>
    <p:sldId id="356" r:id="rId12"/>
    <p:sldId id="357" r:id="rId13"/>
    <p:sldId id="359" r:id="rId14"/>
    <p:sldId id="362" r:id="rId15"/>
    <p:sldId id="353" r:id="rId16"/>
    <p:sldId id="360" r:id="rId17"/>
    <p:sldId id="358" r:id="rId18"/>
    <p:sldId id="361" r:id="rId19"/>
    <p:sldId id="350" r:id="rId20"/>
    <p:sldId id="370" r:id="rId21"/>
    <p:sldId id="363" r:id="rId22"/>
    <p:sldId id="368" r:id="rId23"/>
    <p:sldId id="369" r:id="rId24"/>
    <p:sldId id="372" r:id="rId25"/>
    <p:sldId id="373" r:id="rId26"/>
    <p:sldId id="374" r:id="rId27"/>
    <p:sldId id="371" r:id="rId28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86410"/>
  </p:normalViewPr>
  <p:slideViewPr>
    <p:cSldViewPr snapToGrid="0">
      <p:cViewPr varScale="1">
        <p:scale>
          <a:sx n="68" d="100"/>
          <a:sy n="68" d="100"/>
        </p:scale>
        <p:origin x="96" y="84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2" y="5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FB08-0818-40A4-90D6-E82AB289159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2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1B6-1BBE-41D3-A49F-FE000C25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2" y="4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2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B0534-BD48-46A0-97A3-4FC2F16A5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B0534-BD48-46A0-97A3-4FC2F16A5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3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33" y="522757"/>
            <a:ext cx="10028417" cy="1755748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Chapter 3: K-sample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92" y="2850397"/>
            <a:ext cx="6670623" cy="37452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somewhat on Chapter 3 of the required course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342485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754"/>
            <a:ext cx="3044252" cy="5802209"/>
          </a:xfrm>
        </p:spPr>
        <p:txBody>
          <a:bodyPr/>
          <a:lstStyle/>
          <a:p>
            <a:r>
              <a:rPr lang="en-US" dirty="0" smtClean="0"/>
              <a:t>ANOVA assumptions met?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</a:t>
            </a:r>
            <a:r>
              <a:rPr lang="en-US" dirty="0"/>
              <a:t>t</a:t>
            </a:r>
            <a:r>
              <a:rPr lang="en-US" dirty="0" smtClean="0"/>
              <a:t>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30" y="1290637"/>
            <a:ext cx="7750070" cy="51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ANOVA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50" y="1690688"/>
            <a:ext cx="11425699" cy="22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steps (see Higgins 2004, p. 81)</a:t>
            </a:r>
          </a:p>
          <a:p>
            <a:r>
              <a:rPr lang="en-US" dirty="0" smtClean="0"/>
              <a:t>(1) Compute the F-statistic</a:t>
            </a:r>
          </a:p>
          <a:p>
            <a:r>
              <a:rPr lang="en-US" dirty="0" smtClean="0"/>
              <a:t>For each of a large number of replications,</a:t>
            </a:r>
          </a:p>
          <a:p>
            <a:pPr lvl="1"/>
            <a:r>
              <a:rPr lang="en-US" dirty="0" smtClean="0"/>
              <a:t>(2) Permute the data</a:t>
            </a:r>
          </a:p>
          <a:p>
            <a:pPr lvl="1"/>
            <a:r>
              <a:rPr lang="en-US" dirty="0" smtClean="0"/>
              <a:t>(3) Compute the F-statistic for the permuted data (F-star)</a:t>
            </a:r>
          </a:p>
          <a:p>
            <a:r>
              <a:rPr lang="en-US" dirty="0" smtClean="0"/>
              <a:t>(4) Compute the (two-sided) p-value as the proportion of the replications where the F-star was at least as big as the value from step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en-US" dirty="0" smtClean="0"/>
              <a:t>P-value for permutation test on Iris data ≈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38" y="1184224"/>
            <a:ext cx="10974049" cy="4351338"/>
          </a:xfrm>
        </p:spPr>
        <p:txBody>
          <a:bodyPr/>
          <a:lstStyle/>
          <a:p>
            <a:r>
              <a:rPr lang="en-US" dirty="0" smtClean="0"/>
              <a:t>In my version of the permutation test, 0 of 10000 random sampled permutations had F statistic that was at least as extreme as the observed F statistic. An approximate P-value is (0+1)/(10000+1), or 9.999e-.05 &lt; .0001; the textbook would have computed as 0/10000=0.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permKS</a:t>
            </a:r>
            <a:r>
              <a:rPr lang="en-US" dirty="0" smtClean="0"/>
              <a:t> with Monte Carlo approximation, p-value is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47" y="3493723"/>
            <a:ext cx="8382863" cy="30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2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approximate F distribution if all sample sizes large enough</a:t>
            </a:r>
          </a:p>
          <a:p>
            <a:r>
              <a:rPr lang="en-US" dirty="0" smtClean="0"/>
              <a:t>Could also be rescaled to have approximate chi-square distribution if all sample sizes large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1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(if no ties)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Kruskal-Wallis test uses </a:t>
                </a:r>
                <a:r>
                  <a:rPr lang="en-US" b="1" dirty="0" smtClean="0"/>
                  <a:t>ranks</a:t>
                </a:r>
                <a:r>
                  <a:rPr lang="en-US" dirty="0" smtClean="0"/>
                  <a:t> of the data to construct the F-statistic (not unlike using the Wilcoxon Rank Sum Statistic to compare two samples)</a:t>
                </a:r>
              </a:p>
              <a:p>
                <a:r>
                  <a:rPr lang="en-US" dirty="0" smtClean="0"/>
                  <a:t>KW statistic (p. 86)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N is overall sample size,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is size of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sample,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average rank for the observations in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(when the ranking is performed based upon all N observations).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Has an asymptotic chi-squared distribution with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=k-1.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13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 test with 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presence of ties does NOT change the mean for the ranks</a:t>
                </a:r>
              </a:p>
              <a:p>
                <a:r>
                  <a:rPr lang="en-US" dirty="0" smtClean="0"/>
                  <a:t>It DOES change the variance for the ranks</a:t>
                </a:r>
              </a:p>
              <a:p>
                <a:r>
                  <a:rPr lang="en-US" dirty="0" smtClean="0"/>
                  <a:t>It thus changes the scaling factor for use with the chi-square approximation.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𝑟𝑎𝑛𝑘𝑠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96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365126"/>
            <a:ext cx="11272603" cy="804108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KW Test in R (using chi-squared approximation)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22" y="1169234"/>
            <a:ext cx="8995347" cy="5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 test using Monte Carlo-estimated p-value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9" y="1588957"/>
            <a:ext cx="11308642" cy="41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(p. 91)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3649"/>
              </a:xfrm>
            </p:spPr>
            <p:txBody>
              <a:bodyPr/>
              <a:lstStyle/>
              <a:p>
                <a:r>
                  <a:rPr lang="en-US" dirty="0" smtClean="0"/>
                  <a:t>Recall that for two-sample tests, we could use the original values, or ranks, or Van der </a:t>
                </a:r>
                <a:r>
                  <a:rPr lang="en-US" dirty="0" err="1" smtClean="0"/>
                  <a:t>Waerden</a:t>
                </a:r>
                <a:r>
                  <a:rPr lang="en-US" dirty="0" smtClean="0"/>
                  <a:t> scores, or exponential scores, or …</a:t>
                </a:r>
              </a:p>
              <a:p>
                <a:r>
                  <a:rPr lang="en-US" dirty="0" smtClean="0"/>
                  <a:t>For k-sample tests, can also do the </a:t>
                </a:r>
                <a:r>
                  <a:rPr lang="en-US" dirty="0" smtClean="0"/>
                  <a:t>same.</a:t>
                </a:r>
              </a:p>
              <a:p>
                <a:r>
                  <a:rPr lang="en-US" dirty="0" smtClean="0"/>
                  <a:t>If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observed value (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=1,…N), let 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be the score for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Statistic: (1/sample variance of all scores)* sum(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*(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-µ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average of the scores from sample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µ</a:t>
                </a:r>
                <a:r>
                  <a:rPr lang="en-US" baseline="-25000" dirty="0"/>
                  <a:t>A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the average of all scores (combining all of the samples).</a:t>
                </a:r>
              </a:p>
              <a:p>
                <a:r>
                  <a:rPr lang="en-US" dirty="0" smtClean="0"/>
                  <a:t>Approximate </a:t>
                </a:r>
                <a:r>
                  <a:rPr lang="en-US" dirty="0" smtClean="0"/>
                  <a:t>chi-squared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=k-1) distribution 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true.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3649"/>
              </a:xfrm>
              <a:blipFill rotWithShape="0">
                <a:blip r:embed="rId3"/>
                <a:stretch>
                  <a:fillRect l="-1217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1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Alternate Scoring Methods</a:t>
            </a:r>
          </a:p>
          <a:p>
            <a:r>
              <a:rPr lang="en-US" dirty="0" smtClean="0"/>
              <a:t>Tests of Scale Differences</a:t>
            </a:r>
          </a:p>
          <a:p>
            <a:r>
              <a:rPr lang="en-US" dirty="0" smtClean="0"/>
              <a:t>Omnibus Test</a:t>
            </a:r>
          </a:p>
          <a:p>
            <a:r>
              <a:rPr lang="en-US" dirty="0" smtClean="0"/>
              <a:t>Example SAS, R Code</a:t>
            </a:r>
          </a:p>
          <a:p>
            <a:r>
              <a:rPr lang="en-US" dirty="0" smtClean="0"/>
              <a:t>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(Based on Exercises 2,3 </a:t>
            </a:r>
            <a:r>
              <a:rPr lang="en-US" dirty="0" smtClean="0"/>
              <a:t>in Chapter 3): </a:t>
            </a:r>
            <a:endParaRPr lang="en-US" dirty="0" smtClean="0"/>
          </a:p>
          <a:p>
            <a:r>
              <a:rPr lang="en-US" dirty="0" smtClean="0"/>
              <a:t>The data set vehicle.csv contains “the left femur loads on driver-side crash dummies for automobiles in various weight classes” (p. 105).</a:t>
            </a:r>
            <a:endParaRPr lang="en-US" dirty="0"/>
          </a:p>
          <a:p>
            <a:r>
              <a:rPr lang="en-US" dirty="0" smtClean="0"/>
              <a:t>Considering the data, what are the null and alternative hypotheses to be tested?</a:t>
            </a:r>
          </a:p>
          <a:p>
            <a:r>
              <a:rPr lang="en-US" dirty="0" smtClean="0"/>
              <a:t>A</a:t>
            </a:r>
            <a:r>
              <a:rPr lang="en-US" dirty="0" smtClean="0"/>
              <a:t>pply </a:t>
            </a:r>
            <a:r>
              <a:rPr lang="en-US" dirty="0" smtClean="0"/>
              <a:t>ANOVA F-test, permutation F-test, and </a:t>
            </a:r>
            <a:r>
              <a:rPr lang="en-US" dirty="0" err="1" smtClean="0"/>
              <a:t>Kruskal</a:t>
            </a:r>
            <a:r>
              <a:rPr lang="en-US" dirty="0" smtClean="0"/>
              <a:t>-Wallis test to the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Compare the conclusions from each way of conducting the test.</a:t>
            </a:r>
          </a:p>
          <a:p>
            <a:r>
              <a:rPr lang="en-US" dirty="0" smtClean="0"/>
              <a:t>Which of the three tests do you prefer in this instance, and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7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Multiple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two-sample test, only one comparison needs to be made: sample 1 vs. sample 2 (to infer about population 1 vs. population 2)</a:t>
            </a:r>
          </a:p>
          <a:p>
            <a:r>
              <a:rPr lang="en-US" dirty="0" smtClean="0"/>
              <a:t>With a k-sample test, might “drill down” to ascertain which populations differ</a:t>
            </a:r>
          </a:p>
          <a:p>
            <a:r>
              <a:rPr lang="en-US" dirty="0" smtClean="0"/>
              <a:t>Pairwise comparisons of sample </a:t>
            </a:r>
            <a:r>
              <a:rPr lang="en-US" i="1" dirty="0" err="1" smtClean="0"/>
              <a:t>i</a:t>
            </a:r>
            <a:r>
              <a:rPr lang="en-US" dirty="0" smtClean="0"/>
              <a:t> and sample </a:t>
            </a:r>
            <a:r>
              <a:rPr lang="en-US" i="1" dirty="0" smtClean="0"/>
              <a:t>j</a:t>
            </a:r>
            <a:r>
              <a:rPr lang="en-US" dirty="0" smtClean="0"/>
              <a:t> are more abundant:</a:t>
            </a:r>
          </a:p>
          <a:p>
            <a:pPr marL="0" indent="0">
              <a:buNone/>
            </a:pPr>
            <a:r>
              <a:rPr lang="en-US" dirty="0" smtClean="0"/>
              <a:t>			k</a:t>
            </a:r>
            <a:r>
              <a:rPr lang="en-US" dirty="0" smtClean="0"/>
              <a:t>*(k-1)/2 distinct pairings</a:t>
            </a:r>
          </a:p>
          <a:p>
            <a:pPr marL="0" indent="0">
              <a:buNone/>
            </a:pPr>
            <a:r>
              <a:rPr lang="en-US" dirty="0" smtClean="0"/>
              <a:t>The more tests performed, the greater the potential for false positives (spurious claims that the pair of populations differ)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Bonferroni Correction: Perform each pairwise test at significance level </a:t>
            </a:r>
            <a:r>
              <a:rPr lang="en-US" dirty="0" smtClean="0"/>
              <a:t>=</a:t>
            </a:r>
            <a:r>
              <a:rPr lang="el-GR" dirty="0" smtClean="0"/>
              <a:t>α</a:t>
            </a:r>
            <a:r>
              <a:rPr lang="en-US" dirty="0" smtClean="0"/>
              <a:t>/[k(k-1</a:t>
            </a:r>
            <a:r>
              <a:rPr lang="en-US" dirty="0" smtClean="0"/>
              <a:t>)/2] to have </a:t>
            </a:r>
            <a:r>
              <a:rPr lang="en-US" dirty="0" err="1" smtClean="0"/>
              <a:t>experimentwise</a:t>
            </a:r>
            <a:r>
              <a:rPr lang="en-US" dirty="0" smtClean="0"/>
              <a:t>-error rate (rate of at least one false positive) no more than </a:t>
            </a:r>
            <a:r>
              <a:rPr lang="el-GR" dirty="0" smtClean="0"/>
              <a:t>α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Fisher’s Protected Least Significant Difference (LSD): First perform global test (e.g., k-sample permutation test of F statistic) using sig. level of </a:t>
            </a:r>
            <a:r>
              <a:rPr lang="el-GR" dirty="0"/>
              <a:t>α</a:t>
            </a:r>
            <a:r>
              <a:rPr lang="en-US" dirty="0" smtClean="0"/>
              <a:t>. </a:t>
            </a:r>
            <a:r>
              <a:rPr lang="en-US" dirty="0" smtClean="0"/>
              <a:t>If rejected, perform each pairwise test (again at sig. level</a:t>
            </a:r>
            <a:r>
              <a:rPr lang="en-US" dirty="0" smtClean="0"/>
              <a:t>=</a:t>
            </a:r>
            <a:r>
              <a:rPr lang="el-GR" dirty="0"/>
              <a:t> α</a:t>
            </a:r>
            <a:r>
              <a:rPr lang="en-US" dirty="0" smtClean="0"/>
              <a:t>). </a:t>
            </a:r>
            <a:r>
              <a:rPr lang="en-US" dirty="0" smtClean="0"/>
              <a:t>If not rejected, don’t conduct any pairwise </a:t>
            </a:r>
            <a:r>
              <a:rPr lang="en-US" dirty="0" smtClean="0"/>
              <a:t>tests.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adjustments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Tukey’s Honest Significant Difference (HSD), as generalized by Tukey-Kramer (and assuming normality of each population):</a:t>
            </a:r>
          </a:p>
          <a:p>
            <a:r>
              <a:rPr lang="en-US" dirty="0" smtClean="0"/>
              <a:t>Each pairwise test is considered indicative of a statistically significant difference if absolute value of difference in sample means is at least</a:t>
            </a:r>
          </a:p>
          <a:p>
            <a:pPr marL="0" indent="0">
              <a:buNone/>
            </a:pPr>
            <a:r>
              <a:rPr lang="en-US" dirty="0" smtClean="0"/>
              <a:t>q(</a:t>
            </a:r>
            <a:r>
              <a:rPr lang="el-GR" dirty="0" smtClean="0"/>
              <a:t>α</a:t>
            </a:r>
            <a:r>
              <a:rPr lang="en-US" dirty="0" smtClean="0"/>
              <a:t>,k </a:t>
            </a:r>
            <a:r>
              <a:rPr lang="en-US" dirty="0" err="1" smtClean="0"/>
              <a:t>df</a:t>
            </a:r>
            <a:r>
              <a:rPr lang="en-US" dirty="0" smtClean="0"/>
              <a:t>=N-k)*</a:t>
            </a:r>
            <a:r>
              <a:rPr lang="en-US" dirty="0" err="1" smtClean="0"/>
              <a:t>sqrt</a:t>
            </a:r>
            <a:r>
              <a:rPr lang="en-US" dirty="0" smtClean="0"/>
              <a:t>((MSE/2) * (1/n</a:t>
            </a:r>
            <a:r>
              <a:rPr lang="en-US" baseline="-25000" dirty="0" smtClean="0"/>
              <a:t>i</a:t>
            </a:r>
            <a:r>
              <a:rPr lang="en-US" dirty="0" smtClean="0"/>
              <a:t>+1/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Note that the </a:t>
            </a:r>
            <a:r>
              <a:rPr lang="en-US" dirty="0" smtClean="0"/>
              <a:t>q(</a:t>
            </a:r>
            <a:r>
              <a:rPr lang="el-GR" dirty="0"/>
              <a:t>α</a:t>
            </a:r>
            <a:r>
              <a:rPr lang="en-US" dirty="0" smtClean="0"/>
              <a:t>,</a:t>
            </a:r>
            <a:r>
              <a:rPr lang="en-US" dirty="0" err="1" smtClean="0"/>
              <a:t>k,N</a:t>
            </a:r>
            <a:r>
              <a:rPr lang="en-US" dirty="0" smtClean="0"/>
              <a:t>-k</a:t>
            </a:r>
            <a:r>
              <a:rPr lang="en-US" dirty="0" smtClean="0"/>
              <a:t>) value for some possibilities is contained in Table A8.</a:t>
            </a:r>
          </a:p>
          <a:p>
            <a:pPr marL="0" indent="0">
              <a:buNone/>
            </a:pPr>
            <a:r>
              <a:rPr lang="en-US" dirty="0" smtClean="0"/>
              <a:t>In SAS, compute this </a:t>
            </a:r>
            <a:r>
              <a:rPr lang="en-US" dirty="0" smtClean="0"/>
              <a:t>q(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n-US" dirty="0" err="1" smtClean="0"/>
              <a:t>k,df</a:t>
            </a:r>
            <a:r>
              <a:rPr lang="en-US" dirty="0" smtClean="0"/>
              <a:t>) value as</a:t>
            </a:r>
          </a:p>
          <a:p>
            <a:pPr marL="0" indent="0">
              <a:buNone/>
            </a:pPr>
            <a:r>
              <a:rPr lang="en-US" dirty="0" err="1" smtClean="0"/>
              <a:t>Probmc</a:t>
            </a:r>
            <a:r>
              <a:rPr lang="en-US" dirty="0" smtClean="0"/>
              <a:t>(“RANGE”,., </a:t>
            </a:r>
            <a:r>
              <a:rPr lang="en-US" dirty="0" smtClean="0"/>
              <a:t>1-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n-US" dirty="0" err="1" smtClean="0"/>
              <a:t>df</a:t>
            </a:r>
            <a:r>
              <a:rPr lang="en-US" dirty="0" smtClean="0"/>
              <a:t>, k);   (see Higgins 2004, p. 345)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4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adjustments as applied to permutation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Bonferroni: to conduct each pairwise test at </a:t>
            </a:r>
            <a:r>
              <a:rPr lang="el-GR" dirty="0"/>
              <a:t>α</a:t>
            </a:r>
            <a:r>
              <a:rPr lang="en-US" dirty="0" smtClean="0"/>
              <a:t>/[k(k-1</a:t>
            </a:r>
            <a:r>
              <a:rPr lang="en-US" dirty="0" smtClean="0"/>
              <a:t>)/</a:t>
            </a:r>
            <a:r>
              <a:rPr lang="en-US" dirty="0" smtClean="0"/>
              <a:t>2], </a:t>
            </a:r>
            <a:r>
              <a:rPr lang="en-US" dirty="0" smtClean="0"/>
              <a:t>use the two-sample permutation test</a:t>
            </a:r>
          </a:p>
          <a:p>
            <a:r>
              <a:rPr lang="en-US" dirty="0" smtClean="0"/>
              <a:t>LSD: first do k-sample permutation test at </a:t>
            </a:r>
            <a:r>
              <a:rPr lang="el-GR" dirty="0"/>
              <a:t>α</a:t>
            </a:r>
            <a:r>
              <a:rPr lang="en-US" dirty="0" smtClean="0"/>
              <a:t>. </a:t>
            </a:r>
            <a:r>
              <a:rPr lang="en-US" dirty="0" smtClean="0"/>
              <a:t>Then if and only if rejected, do each pairwise test by: (1) sampling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 values from the overall (all samples together) vector and computing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 (a test statistic for comparing two means) from each such permutation; (2) Determine 100*(1-</a:t>
            </a:r>
            <a:r>
              <a:rPr lang="el-GR" dirty="0" smtClean="0"/>
              <a:t>α</a:t>
            </a:r>
            <a:r>
              <a:rPr lang="en-US" dirty="0" smtClean="0"/>
              <a:t>) percentile of |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| from the permutations; (3) Declare population </a:t>
            </a:r>
            <a:r>
              <a:rPr lang="en-US" dirty="0" err="1" smtClean="0"/>
              <a:t>i</a:t>
            </a:r>
            <a:r>
              <a:rPr lang="en-US" dirty="0" smtClean="0"/>
              <a:t> to differ from population j if </a:t>
            </a:r>
          </a:p>
          <a:p>
            <a:pPr marL="0" indent="0">
              <a:buNone/>
            </a:pPr>
            <a:r>
              <a:rPr lang="en-US" dirty="0" smtClean="0"/>
              <a:t>			abs(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 for observed data) </a:t>
            </a:r>
          </a:p>
          <a:p>
            <a:pPr marL="0" indent="0">
              <a:buNone/>
            </a:pPr>
            <a:r>
              <a:rPr lang="en-US" dirty="0" smtClean="0"/>
              <a:t>is at least as large as this percentile.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6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adjustments as applied to permutation tests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HSD (if equal sample sizes): (1) Perform permutations for the overall data set to be split into the k samples, and for each permutation determine Q*= maximum of abs(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) for all resulting two-sample test statistics; (2) Identify the 100*(1-</a:t>
            </a:r>
            <a:r>
              <a:rPr lang="el-GR" dirty="0" smtClean="0"/>
              <a:t>α</a:t>
            </a:r>
            <a:r>
              <a:rPr lang="en-US" dirty="0" smtClean="0"/>
              <a:t>) percentile of Q’s permutation distribution—</a:t>
            </a:r>
            <a:r>
              <a:rPr lang="en-US" dirty="0" err="1" smtClean="0"/>
              <a:t>i</a:t>
            </a:r>
            <a:r>
              <a:rPr lang="en-US" dirty="0" smtClean="0"/>
              <a:t> and j said to differ if |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| is at least as large as this percentile</a:t>
            </a:r>
          </a:p>
          <a:p>
            <a:r>
              <a:rPr lang="en-US" dirty="0" smtClean="0"/>
              <a:t>If unequal sample sizes, use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dirty="0" smtClean="0"/>
              <a:t>= (</a:t>
            </a:r>
            <a:r>
              <a:rPr lang="en-US" dirty="0" err="1" smtClean="0"/>
              <a:t>Xbar</a:t>
            </a:r>
            <a:r>
              <a:rPr lang="en-US" baseline="-25000" dirty="0" err="1" smtClean="0"/>
              <a:t>i</a:t>
            </a:r>
            <a:r>
              <a:rPr lang="en-US" dirty="0" err="1" smtClean="0"/>
              <a:t>-Xbar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sqrt</a:t>
            </a:r>
            <a:r>
              <a:rPr lang="en-US" dirty="0" smtClean="0"/>
              <a:t>(MSE*(1/n</a:t>
            </a:r>
            <a:r>
              <a:rPr lang="en-US" baseline="-25000" dirty="0" smtClean="0"/>
              <a:t>i</a:t>
            </a:r>
            <a:r>
              <a:rPr lang="en-US" dirty="0" smtClean="0"/>
              <a:t>+1/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Alternatives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Situation: What if the relative ordering of the population means was anticipated? </a:t>
                </a:r>
              </a:p>
              <a:p>
                <a:r>
                  <a:rPr lang="en-US" dirty="0" smtClean="0"/>
                  <a:t>Let the population which is anticipated to have the smallest values </a:t>
                </a:r>
                <a:r>
                  <a:rPr lang="en-US" dirty="0" smtClean="0"/>
                  <a:t>be referred to as </a:t>
                </a:r>
                <a:r>
                  <a:rPr lang="en-US" dirty="0" smtClean="0"/>
                  <a:t>population </a:t>
                </a:r>
                <a:r>
                  <a:rPr lang="en-US" dirty="0" smtClean="0"/>
                  <a:t>1, the next smallest population 2, and so forth.</a:t>
                </a:r>
              </a:p>
              <a:p>
                <a:r>
                  <a:rPr lang="en-US" dirty="0" smtClean="0"/>
                  <a:t>Can get more power to detect differences if this pattern really holds by using the </a:t>
                </a:r>
                <a:r>
                  <a:rPr lang="en-US" dirty="0" err="1" smtClean="0"/>
                  <a:t>Jonckheere-Terpstra</a:t>
                </a:r>
                <a:r>
                  <a:rPr lang="en-US" dirty="0" smtClean="0"/>
                  <a:t> Test:</a:t>
                </a:r>
              </a:p>
              <a:p>
                <a:r>
                  <a:rPr lang="en-US" dirty="0" smtClean="0"/>
                  <a:t>JT </a:t>
                </a:r>
                <a:r>
                  <a:rPr lang="en-US" dirty="0" smtClean="0"/>
                  <a:t>statistic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		i.e</a:t>
                </a:r>
                <a:r>
                  <a:rPr lang="en-US" dirty="0"/>
                  <a:t>., sum over j of sum for all </a:t>
                </a:r>
                <a:r>
                  <a:rPr lang="en-US" dirty="0" err="1"/>
                  <a:t>i</a:t>
                </a:r>
                <a:r>
                  <a:rPr lang="en-US" dirty="0"/>
                  <a:t>&lt;j of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ij</a:t>
                </a:r>
                <a:r>
                  <a:rPr lang="en-US" dirty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where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the one-sided Mann-Whitney statistic (i.e.,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= number of pairs for (sample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, sample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) values in which the sample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value is less than the sample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value).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* As usual, compute actual JT statistic, permute the values and </a:t>
                </a:r>
                <a:r>
                  <a:rPr lang="en-US" dirty="0" err="1" smtClean="0"/>
                  <a:t>recompute</a:t>
                </a:r>
                <a:r>
                  <a:rPr lang="en-US" dirty="0" smtClean="0"/>
                  <a:t> to get JT-star values, and then estimate p-value as proportion of times that the permuted JT statistics </a:t>
                </a:r>
                <a:r>
                  <a:rPr lang="en-US" dirty="0" smtClean="0"/>
                  <a:t>(i.e., the JT-stars) are </a:t>
                </a:r>
                <a:r>
                  <a:rPr lang="en-US" dirty="0" smtClean="0"/>
                  <a:t>at least as large as the actual statistic.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754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8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data as for the in-class assignment part 1, do the following:</a:t>
            </a:r>
          </a:p>
          <a:p>
            <a:r>
              <a:rPr lang="en-US" dirty="0" smtClean="0"/>
              <a:t>Use the permutation </a:t>
            </a:r>
            <a:r>
              <a:rPr lang="en-US" dirty="0" err="1" smtClean="0"/>
              <a:t>Bonferroni</a:t>
            </a:r>
            <a:r>
              <a:rPr lang="en-US" dirty="0" smtClean="0"/>
              <a:t> procedure to look for pairwise differences that are statistically significant at alpha=.05</a:t>
            </a:r>
          </a:p>
          <a:p>
            <a:r>
              <a:rPr lang="en-US" dirty="0" smtClean="0"/>
              <a:t>Use the permutation LSD procedure, again with alpha=.05</a:t>
            </a:r>
          </a:p>
          <a:p>
            <a:r>
              <a:rPr lang="en-US" dirty="0" smtClean="0"/>
              <a:t>Use the permutation HSD procedure, again with alpha=.05</a:t>
            </a:r>
          </a:p>
          <a:p>
            <a:r>
              <a:rPr lang="en-US" dirty="0" smtClean="0"/>
              <a:t>Conduct the </a:t>
            </a:r>
            <a:r>
              <a:rPr lang="en-US" dirty="0" err="1" smtClean="0"/>
              <a:t>Jonckheere-Terpstra</a:t>
            </a:r>
            <a:r>
              <a:rPr lang="en-US" dirty="0" smtClean="0"/>
              <a:t> test, again with alpha=.05, where it is assumed that increased weight should lead to increased values of the response variable (left femur loads)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6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K-Sample Permutation Tests (Section 3.1)</a:t>
            </a:r>
          </a:p>
          <a:p>
            <a:r>
              <a:rPr lang="en-US" dirty="0" err="1" smtClean="0"/>
              <a:t>Kruskal</a:t>
            </a:r>
            <a:r>
              <a:rPr lang="en-US" dirty="0" smtClean="0"/>
              <a:t>-Wallis Test (Section 3.2)</a:t>
            </a:r>
          </a:p>
          <a:p>
            <a:r>
              <a:rPr lang="en-US" dirty="0" smtClean="0"/>
              <a:t>Multiple Comparison (Section 3.3)</a:t>
            </a:r>
          </a:p>
          <a:p>
            <a:r>
              <a:rPr lang="en-US" dirty="0" smtClean="0"/>
              <a:t>Ordered Alternatives (Section 3.4)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5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K-Sample Permutation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Hypotheses: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Each population has the same distribution; F</a:t>
            </a:r>
            <a:r>
              <a:rPr lang="en-US" baseline="-25000" dirty="0" smtClean="0"/>
              <a:t>1</a:t>
            </a:r>
            <a:r>
              <a:rPr lang="en-US" dirty="0" smtClean="0"/>
              <a:t>(x)=F</a:t>
            </a:r>
            <a:r>
              <a:rPr lang="en-US" baseline="-25000" dirty="0" smtClean="0"/>
              <a:t>2</a:t>
            </a:r>
            <a:r>
              <a:rPr lang="en-US" dirty="0" smtClean="0"/>
              <a:t>(x)=…=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Ha: At least one population stochastically dominates at least one other population; F</a:t>
            </a:r>
            <a:r>
              <a:rPr lang="en-US" baseline="-25000" dirty="0" smtClean="0"/>
              <a:t>i</a:t>
            </a:r>
            <a:r>
              <a:rPr lang="en-US" dirty="0" smtClean="0"/>
              <a:t>(x)≤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(x) or F</a:t>
            </a:r>
            <a:r>
              <a:rPr lang="en-US" baseline="-25000" dirty="0" smtClean="0"/>
              <a:t>i</a:t>
            </a:r>
            <a:r>
              <a:rPr lang="en-US" dirty="0" smtClean="0"/>
              <a:t>(x) ≥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(x), with a strict inequality at least somewhere, for at least one (</a:t>
            </a:r>
            <a:r>
              <a:rPr lang="en-US" dirty="0" err="1" smtClean="0"/>
              <a:t>i,j</a:t>
            </a:r>
            <a:r>
              <a:rPr lang="en-US" dirty="0" smtClean="0"/>
              <a:t>) pair</a:t>
            </a:r>
          </a:p>
          <a:p>
            <a:r>
              <a:rPr lang="en-US" dirty="0" smtClean="0"/>
              <a:t>Is the alternative hypothesis consistent with a location shift in one population?</a:t>
            </a:r>
          </a:p>
          <a:p>
            <a:r>
              <a:rPr lang="en-US" dirty="0" smtClean="0"/>
              <a:t>Is the alternative hypothesis consistent with a scale shift in one population?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736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N=Overall Sample Size (n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+…+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SST = Sum of squares, treatment;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overall mean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mean from sample (or </a:t>
                </a:r>
                <a:r>
                  <a:rPr lang="en-US" i="1" dirty="0" smtClean="0"/>
                  <a:t>treatment</a:t>
                </a:r>
                <a:r>
                  <a:rPr lang="en-US" dirty="0" smtClean="0"/>
                  <a:t>)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sz="3600" dirty="0" smtClean="0"/>
                  <a:t>SST=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brk m:alnAt="23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.  80</m:t>
                        </m:r>
                      </m:e>
                    </m:d>
                  </m:oMath>
                </a14:m>
                <a:endParaRPr lang="en-US" sz="3600" b="0" dirty="0" smtClean="0"/>
              </a:p>
              <a:p>
                <a:r>
                  <a:rPr lang="en-US" sz="4000" dirty="0" smtClean="0"/>
                  <a:t>SSE= sum of squares, error </a:t>
                </a:r>
              </a:p>
              <a:p>
                <a:pPr marL="0" indent="0">
                  <a:buNone/>
                </a:pPr>
                <a:r>
                  <a:rPr lang="en-US" sz="4000" dirty="0"/>
                  <a:t>	</a:t>
                </a:r>
                <a:r>
                  <a:rPr lang="en-US" sz="40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4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ij</a:t>
                </a:r>
                <a:r>
                  <a:rPr lang="en-US" dirty="0" smtClean="0"/>
                  <a:t> is the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value from sample (treatment)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06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F statistic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108"/>
                <a:ext cx="10515600" cy="520504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Testing for at least one difference in treatment means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Under typical linear model assumptions, the test statistic has an F(</a:t>
                </a:r>
                <a:r>
                  <a:rPr lang="en-US" dirty="0" err="1" smtClean="0"/>
                  <a:t>num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=k-1, den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=N-k) distribution 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true.</a:t>
                </a:r>
              </a:p>
              <a:p>
                <a:r>
                  <a:rPr lang="en-US" dirty="0" smtClean="0"/>
                  <a:t>What if the assumptions are not met?</a:t>
                </a:r>
              </a:p>
              <a:p>
                <a:r>
                  <a:rPr lang="en-US" dirty="0" smtClean="0"/>
                  <a:t>Use permutation distribution to make inference</a:t>
                </a:r>
              </a:p>
              <a:p>
                <a:pPr lvl="1"/>
                <a:r>
                  <a:rPr lang="en-US" dirty="0" smtClean="0"/>
                  <a:t>Look at all (or many randomly sampled) permutations of data and resultant test statistic from each one</a:t>
                </a:r>
              </a:p>
              <a:p>
                <a:pPr lvl="1"/>
                <a:r>
                  <a:rPr lang="en-US" dirty="0" smtClean="0"/>
                  <a:t>Two-sided p-value: proportion of all permuted test statistics at least as big as the original test </a:t>
                </a:r>
                <a:r>
                  <a:rPr lang="en-US" dirty="0" smtClean="0"/>
                  <a:t>statistic</a:t>
                </a:r>
              </a:p>
              <a:p>
                <a:pPr lvl="2"/>
                <a:r>
                  <a:rPr lang="en-US" sz="2800" dirty="0" smtClean="0"/>
                  <a:t>Thought Question: Why only a two-sided p-value?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108"/>
                <a:ext cx="10515600" cy="5205046"/>
              </a:xfrm>
              <a:blipFill rotWithShape="0">
                <a:blip r:embed="rId2"/>
                <a:stretch>
                  <a:fillRect l="-1043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36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Permutation Distribution of F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assumptions for standard ANOVA are met?</a:t>
            </a:r>
          </a:p>
          <a:p>
            <a:r>
              <a:rPr lang="en-US" dirty="0" smtClean="0"/>
              <a:t>What if they are not met?</a:t>
            </a:r>
          </a:p>
          <a:p>
            <a:r>
              <a:rPr lang="en-US" dirty="0" smtClean="0"/>
              <a:t>What if there are outliers?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1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Distribution of F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in Chapter3.R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Easy way: </a:t>
            </a:r>
            <a:r>
              <a:rPr lang="en-US" dirty="0" err="1" smtClean="0"/>
              <a:t>permKS</a:t>
            </a:r>
            <a:r>
              <a:rPr lang="en-US" dirty="0" smtClean="0"/>
              <a:t> function (from perm package)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Pedagogical way: using sample function to illustrate permutation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Famous </a:t>
            </a:r>
            <a:r>
              <a:rPr lang="en-US" dirty="0"/>
              <a:t>data set used in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ollected </a:t>
            </a:r>
            <a:r>
              <a:rPr lang="en-US" dirty="0"/>
              <a:t>by Edgar </a:t>
            </a:r>
            <a:r>
              <a:rPr lang="en-US" dirty="0" smtClean="0"/>
              <a:t>Anderson</a:t>
            </a:r>
            <a:endParaRPr lang="en-US" dirty="0"/>
          </a:p>
          <a:p>
            <a:r>
              <a:rPr lang="en-US" dirty="0" smtClean="0"/>
              <a:t>Available as dataset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en-US" dirty="0" smtClean="0"/>
              <a:t> in base R</a:t>
            </a:r>
          </a:p>
          <a:p>
            <a:r>
              <a:rPr lang="en-US" dirty="0" smtClean="0"/>
              <a:t>Has several variables: we’ll focus on comparing the petal width (</a:t>
            </a:r>
            <a:r>
              <a:rPr lang="en-US" dirty="0" err="1" smtClean="0"/>
              <a:t>Petal.Width</a:t>
            </a:r>
            <a:r>
              <a:rPr lang="en-US" dirty="0" smtClean="0"/>
              <a:t>) by Species (</a:t>
            </a:r>
            <a:r>
              <a:rPr lang="en-US" dirty="0" err="1" smtClean="0"/>
              <a:t>setosa</a:t>
            </a:r>
            <a:r>
              <a:rPr lang="en-US" dirty="0" smtClean="0"/>
              <a:t>, versicolor, and </a:t>
            </a:r>
            <a:r>
              <a:rPr lang="en-US" dirty="0" err="1" smtClean="0"/>
              <a:t>virginica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1489</Words>
  <Application>Microsoft Office PowerPoint</Application>
  <PresentationFormat>Widescreen</PresentationFormat>
  <Paragraphs>143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Nonparametrics: Chapter 3: K-sample Methods</vt:lpstr>
      <vt:lpstr>Lecture 3 Concepts</vt:lpstr>
      <vt:lpstr>Chapter 3 Outline</vt:lpstr>
      <vt:lpstr>K-Sample Permutation Tests</vt:lpstr>
      <vt:lpstr>Notation</vt:lpstr>
      <vt:lpstr>ANOVA F statistic</vt:lpstr>
      <vt:lpstr>When to use Permutation Distribution of F statistic</vt:lpstr>
      <vt:lpstr>Permutation Distribution of F Statistic</vt:lpstr>
      <vt:lpstr>Iris data</vt:lpstr>
      <vt:lpstr>PowerPoint Presentation</vt:lpstr>
      <vt:lpstr>Standard ANOVA results</vt:lpstr>
      <vt:lpstr>Permutation Test</vt:lpstr>
      <vt:lpstr>P-value for permutation test on Iris data ≈ 0</vt:lpstr>
      <vt:lpstr>F-statistic permutation test</vt:lpstr>
      <vt:lpstr>An alternative (if no ties)</vt:lpstr>
      <vt:lpstr>KW test with ties</vt:lpstr>
      <vt:lpstr>Implementation of KW Test in R (using chi-squared approximation)</vt:lpstr>
      <vt:lpstr>KW test using Monte Carlo-estimated p-value</vt:lpstr>
      <vt:lpstr>Scores (p. 91)</vt:lpstr>
      <vt:lpstr>In-Class Practice</vt:lpstr>
      <vt:lpstr>Problem with Multiple Comparisons</vt:lpstr>
      <vt:lpstr>Three adjustments</vt:lpstr>
      <vt:lpstr>Three adjustments (cont)</vt:lpstr>
      <vt:lpstr>Three adjustments as applied to permutation tests</vt:lpstr>
      <vt:lpstr>Three adjustments as applied to permutation tests (cont)</vt:lpstr>
      <vt:lpstr>Ordered Alternatives</vt:lpstr>
      <vt:lpstr>In-class Assignment, part 2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J Barney</cp:lastModifiedBy>
  <cp:revision>189</cp:revision>
  <cp:lastPrinted>2015-06-11T22:20:11Z</cp:lastPrinted>
  <dcterms:created xsi:type="dcterms:W3CDTF">2015-05-22T16:35:40Z</dcterms:created>
  <dcterms:modified xsi:type="dcterms:W3CDTF">2016-06-10T17:34:35Z</dcterms:modified>
</cp:coreProperties>
</file>