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323" r:id="rId3"/>
    <p:sldId id="410" r:id="rId4"/>
    <p:sldId id="346" r:id="rId5"/>
    <p:sldId id="375" r:id="rId6"/>
    <p:sldId id="377" r:id="rId7"/>
    <p:sldId id="376" r:id="rId8"/>
    <p:sldId id="378" r:id="rId9"/>
    <p:sldId id="385" r:id="rId10"/>
    <p:sldId id="380" r:id="rId11"/>
    <p:sldId id="379" r:id="rId12"/>
    <p:sldId id="383" r:id="rId13"/>
    <p:sldId id="386" r:id="rId14"/>
    <p:sldId id="387" r:id="rId15"/>
    <p:sldId id="388" r:id="rId16"/>
    <p:sldId id="394" r:id="rId17"/>
    <p:sldId id="384" r:id="rId18"/>
    <p:sldId id="389" r:id="rId19"/>
    <p:sldId id="393" r:id="rId20"/>
    <p:sldId id="395" r:id="rId21"/>
    <p:sldId id="401" r:id="rId22"/>
    <p:sldId id="390" r:id="rId23"/>
    <p:sldId id="391" r:id="rId24"/>
    <p:sldId id="392" r:id="rId25"/>
    <p:sldId id="397" r:id="rId26"/>
    <p:sldId id="398" r:id="rId27"/>
    <p:sldId id="399" r:id="rId28"/>
    <p:sldId id="403" r:id="rId29"/>
    <p:sldId id="404" r:id="rId30"/>
    <p:sldId id="405" r:id="rId31"/>
    <p:sldId id="406" r:id="rId32"/>
    <p:sldId id="409" r:id="rId33"/>
    <p:sldId id="408" r:id="rId34"/>
    <p:sldId id="407" r:id="rId35"/>
    <p:sldId id="402" r:id="rId36"/>
    <p:sldId id="400" r:id="rId37"/>
  </p:sldIdLst>
  <p:sldSz cx="12192000" cy="6858000"/>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86410"/>
  </p:normalViewPr>
  <p:slideViewPr>
    <p:cSldViewPr snapToGrid="0">
      <p:cViewPr varScale="1">
        <p:scale>
          <a:sx n="68" d="100"/>
          <a:sy n="68" d="100"/>
        </p:scale>
        <p:origin x="96" y="84"/>
      </p:cViewPr>
      <p:guideLst/>
    </p:cSldViewPr>
  </p:slideViewPr>
  <p:outlineViewPr>
    <p:cViewPr>
      <p:scale>
        <a:sx n="33" d="100"/>
        <a:sy n="33" d="100"/>
      </p:scale>
      <p:origin x="0" y="-2628"/>
    </p:cViewPr>
  </p:outlin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5"/>
            <a:ext cx="4002299" cy="3519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1642" y="5"/>
            <a:ext cx="4002299" cy="351956"/>
          </a:xfrm>
          <a:prstGeom prst="rect">
            <a:avLst/>
          </a:prstGeom>
        </p:spPr>
        <p:txBody>
          <a:bodyPr vert="horz" lIns="91440" tIns="45720" rIns="91440" bIns="45720" rtlCol="0"/>
          <a:lstStyle>
            <a:lvl1pPr algn="r">
              <a:defRPr sz="1200"/>
            </a:lvl1pPr>
          </a:lstStyle>
          <a:p>
            <a:fld id="{27CCFB08-0818-40A4-90D6-E82AB289159B}" type="datetimeFigureOut">
              <a:rPr lang="en-US" smtClean="0"/>
              <a:t>6/11/2016</a:t>
            </a:fld>
            <a:endParaRPr lang="en-US"/>
          </a:p>
        </p:txBody>
      </p:sp>
      <p:sp>
        <p:nvSpPr>
          <p:cNvPr id="4" name="Footer Placeholder 3"/>
          <p:cNvSpPr>
            <a:spLocks noGrp="1"/>
          </p:cNvSpPr>
          <p:nvPr>
            <p:ph type="ftr" sz="quarter" idx="2"/>
          </p:nvPr>
        </p:nvSpPr>
        <p:spPr>
          <a:xfrm>
            <a:off x="0" y="6658444"/>
            <a:ext cx="4002299" cy="35195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31642" y="6658444"/>
            <a:ext cx="4002299" cy="351956"/>
          </a:xfrm>
          <a:prstGeom prst="rect">
            <a:avLst/>
          </a:prstGeom>
        </p:spPr>
        <p:txBody>
          <a:bodyPr vert="horz" lIns="91440" tIns="45720" rIns="91440" bIns="45720" rtlCol="0" anchor="b"/>
          <a:lstStyle>
            <a:lvl1pPr algn="r">
              <a:defRPr sz="1200"/>
            </a:lvl1pPr>
          </a:lstStyle>
          <a:p>
            <a:fld id="{5B4DE1B6-1BBE-41D3-A49F-FE000C254E75}" type="slidenum">
              <a:rPr lang="en-US" smtClean="0"/>
              <a:t>‹#›</a:t>
            </a:fld>
            <a:endParaRPr lang="en-US"/>
          </a:p>
        </p:txBody>
      </p:sp>
    </p:spTree>
    <p:extLst>
      <p:ext uri="{BB962C8B-B14F-4D97-AF65-F5344CB8AC3E}">
        <p14:creationId xmlns:p14="http://schemas.microsoft.com/office/powerpoint/2010/main" val="4279998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002299" cy="35173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1642" y="4"/>
            <a:ext cx="4002299" cy="351737"/>
          </a:xfrm>
          <a:prstGeom prst="rect">
            <a:avLst/>
          </a:prstGeom>
        </p:spPr>
        <p:txBody>
          <a:bodyPr vert="horz" lIns="91440" tIns="45720" rIns="91440" bIns="45720" rtlCol="0"/>
          <a:lstStyle>
            <a:lvl1pPr algn="r">
              <a:defRPr sz="1200"/>
            </a:lvl1pPr>
          </a:lstStyle>
          <a:p>
            <a:fld id="{3371EA3D-F47F-4F6C-B74E-C7768BBA3E86}" type="datetimeFigureOut">
              <a:rPr lang="en-US" smtClean="0"/>
              <a:t>6/11/2016</a:t>
            </a:fld>
            <a:endParaRPr lang="en-US"/>
          </a:p>
        </p:txBody>
      </p:sp>
      <p:sp>
        <p:nvSpPr>
          <p:cNvPr id="4" name="Slide Image Placeholder 3"/>
          <p:cNvSpPr>
            <a:spLocks noGrp="1" noRot="1" noChangeAspect="1"/>
          </p:cNvSpPr>
          <p:nvPr>
            <p:ph type="sldImg" idx="2"/>
          </p:nvPr>
        </p:nvSpPr>
        <p:spPr>
          <a:xfrm>
            <a:off x="2516188"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608" y="3373754"/>
            <a:ext cx="7388860" cy="2760346"/>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02299" cy="35173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1642" y="6658664"/>
            <a:ext cx="4002299" cy="351736"/>
          </a:xfrm>
          <a:prstGeom prst="rect">
            <a:avLst/>
          </a:prstGeom>
        </p:spPr>
        <p:txBody>
          <a:bodyPr vert="horz" lIns="91440" tIns="45720" rIns="91440" bIns="45720" rtlCol="0" anchor="b"/>
          <a:lstStyle>
            <a:lvl1pPr algn="r">
              <a:defRPr sz="1200"/>
            </a:lvl1pPr>
          </a:lstStyle>
          <a:p>
            <a:fld id="{BE0B0534-BD48-46A0-97A3-4FC2F16A520D}" type="slidenum">
              <a:rPr lang="en-US" smtClean="0"/>
              <a:t>‹#›</a:t>
            </a:fld>
            <a:endParaRPr lang="en-US"/>
          </a:p>
        </p:txBody>
      </p:sp>
    </p:spTree>
    <p:extLst>
      <p:ext uri="{BB962C8B-B14F-4D97-AF65-F5344CB8AC3E}">
        <p14:creationId xmlns:p14="http://schemas.microsoft.com/office/powerpoint/2010/main" val="320100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BE7580-77A6-482F-8F3E-3A12CAB0F571}"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406177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BE7580-77A6-482F-8F3E-3A12CAB0F571}"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422092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BE7580-77A6-482F-8F3E-3A12CAB0F571}"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253690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BE7580-77A6-482F-8F3E-3A12CAB0F571}"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412249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BE7580-77A6-482F-8F3E-3A12CAB0F571}"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331216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BE7580-77A6-482F-8F3E-3A12CAB0F571}"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67545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BE7580-77A6-482F-8F3E-3A12CAB0F571}" type="datetimeFigureOut">
              <a:rPr lang="en-US" smtClean="0"/>
              <a:t>6/11/2016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152904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BE7580-77A6-482F-8F3E-3A12CAB0F571}" type="datetimeFigureOut">
              <a:rPr lang="en-US" smtClean="0"/>
              <a:t>6/11/2016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184664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BE7580-77A6-482F-8F3E-3A12CAB0F571}" type="datetimeFigureOut">
              <a:rPr lang="en-US" smtClean="0"/>
              <a:t>6/11/2016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386066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BE7580-77A6-482F-8F3E-3A12CAB0F571}"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138963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BE7580-77A6-482F-8F3E-3A12CAB0F571}"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BC54-7573-4ECB-A24D-9151B92C420D}" type="slidenum">
              <a:rPr lang="en-US" smtClean="0"/>
              <a:t>‹#›</a:t>
            </a:fld>
            <a:endParaRPr lang="en-US"/>
          </a:p>
        </p:txBody>
      </p:sp>
    </p:spTree>
    <p:extLst>
      <p:ext uri="{BB962C8B-B14F-4D97-AF65-F5344CB8AC3E}">
        <p14:creationId xmlns:p14="http://schemas.microsoft.com/office/powerpoint/2010/main" val="282793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E7580-77A6-482F-8F3E-3A12CAB0F571}" type="datetimeFigureOut">
              <a:rPr lang="en-US" smtClean="0"/>
              <a:t>6/11/2016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1BC54-7573-4ECB-A24D-9151B92C420D}" type="slidenum">
              <a:rPr lang="en-US" smtClean="0"/>
              <a:t>‹#›</a:t>
            </a:fld>
            <a:endParaRPr lang="en-US"/>
          </a:p>
        </p:txBody>
      </p:sp>
    </p:spTree>
    <p:extLst>
      <p:ext uri="{BB962C8B-B14F-4D97-AF65-F5344CB8AC3E}">
        <p14:creationId xmlns:p14="http://schemas.microsoft.com/office/powerpoint/2010/main" val="270953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ebpages.uidaho.edu/~chrisw/stat514/lect514y10.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9233" y="522757"/>
            <a:ext cx="10028417" cy="1755748"/>
          </a:xfrm>
        </p:spPr>
        <p:txBody>
          <a:bodyPr>
            <a:normAutofit fontScale="90000"/>
          </a:bodyPr>
          <a:lstStyle/>
          <a:p>
            <a:r>
              <a:rPr lang="en-US" dirty="0" err="1" smtClean="0"/>
              <a:t>Nonparametrics</a:t>
            </a:r>
            <a:r>
              <a:rPr lang="en-US" dirty="0" smtClean="0"/>
              <a:t>:</a:t>
            </a:r>
            <a:br>
              <a:rPr lang="en-US" dirty="0" smtClean="0"/>
            </a:br>
            <a:r>
              <a:rPr lang="en-US" dirty="0" smtClean="0"/>
              <a:t>Chapter 4: Paired Comparisons and Blocked Designs</a:t>
            </a:r>
            <a:endParaRPr lang="en-US" dirty="0"/>
          </a:p>
        </p:txBody>
      </p:sp>
      <p:sp>
        <p:nvSpPr>
          <p:cNvPr id="3" name="Subtitle 2"/>
          <p:cNvSpPr>
            <a:spLocks noGrp="1"/>
          </p:cNvSpPr>
          <p:nvPr>
            <p:ph type="subTitle" idx="1"/>
          </p:nvPr>
        </p:nvSpPr>
        <p:spPr>
          <a:xfrm>
            <a:off x="164892" y="2850397"/>
            <a:ext cx="6670623" cy="3745275"/>
          </a:xfrm>
        </p:spPr>
        <p:txBody>
          <a:bodyPr>
            <a:normAutofit fontScale="92500" lnSpcReduction="10000"/>
          </a:bodyPr>
          <a:lstStyle/>
          <a:p>
            <a:pPr algn="l"/>
            <a:r>
              <a:rPr lang="en-US" dirty="0" smtClean="0"/>
              <a:t>Notes prepared by Bradley Barney for STAT 7900 Special Topics: </a:t>
            </a:r>
            <a:r>
              <a:rPr lang="en-US" dirty="0" err="1" smtClean="0"/>
              <a:t>Nonparametrics</a:t>
            </a:r>
            <a:r>
              <a:rPr lang="en-US" dirty="0" smtClean="0"/>
              <a:t>.</a:t>
            </a:r>
          </a:p>
          <a:p>
            <a:pPr algn="l"/>
            <a:r>
              <a:rPr lang="en-US" dirty="0" smtClean="0"/>
              <a:t>Notes are based somewhat on Chapter 4 of the required course textbook.</a:t>
            </a:r>
          </a:p>
          <a:p>
            <a:pPr algn="l"/>
            <a:r>
              <a:rPr lang="en-US" dirty="0" smtClean="0">
                <a:latin typeface="Times New Roman" panose="02020603050405020304" pitchFamily="18" charset="0"/>
                <a:cs typeface="Times New Roman" panose="02020603050405020304" pitchFamily="18" charset="0"/>
              </a:rPr>
              <a:t>Higgins, James J. (2004). </a:t>
            </a:r>
            <a:r>
              <a:rPr lang="en-US" i="1" dirty="0" smtClean="0">
                <a:latin typeface="Times New Roman" panose="02020603050405020304" pitchFamily="18" charset="0"/>
                <a:cs typeface="Times New Roman" panose="02020603050405020304" pitchFamily="18" charset="0"/>
              </a:rPr>
              <a:t>Introduction to Modern </a:t>
            </a:r>
          </a:p>
          <a:p>
            <a:pPr algn="l"/>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Nonparametric Statistics.</a:t>
            </a:r>
            <a:r>
              <a:rPr lang="en-US" dirty="0" smtClean="0">
                <a:latin typeface="Times New Roman" panose="02020603050405020304" pitchFamily="18" charset="0"/>
                <a:cs typeface="Times New Roman" panose="02020603050405020304" pitchFamily="18" charset="0"/>
              </a:rPr>
              <a:t> Thomson/Brooks Cole:</a:t>
            </a:r>
          </a:p>
          <a:p>
            <a:pPr algn="l"/>
            <a:r>
              <a:rPr lang="en-US" dirty="0" smtClean="0">
                <a:latin typeface="Times New Roman" panose="02020603050405020304" pitchFamily="18" charset="0"/>
                <a:cs typeface="Times New Roman" panose="02020603050405020304" pitchFamily="18" charset="0"/>
              </a:rPr>
              <a:t>          Pacific Grove, CA.</a:t>
            </a:r>
          </a:p>
          <a:p>
            <a:endParaRPr lang="en-US" dirty="0" smtClean="0"/>
          </a:p>
          <a:p>
            <a:pPr algn="l"/>
            <a:r>
              <a:rPr lang="en-US" dirty="0" smtClean="0"/>
              <a:t>Do not redistribute these notes in any form whatsoever. Any mistakes should be assumed to be my own.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357" y="3424857"/>
            <a:ext cx="4742454" cy="2166469"/>
          </a:xfrm>
          <a:prstGeom prst="rect">
            <a:avLst/>
          </a:prstGeom>
        </p:spPr>
      </p:pic>
      <p:cxnSp>
        <p:nvCxnSpPr>
          <p:cNvPr id="6" name="Straight Connector 5"/>
          <p:cNvCxnSpPr/>
          <p:nvPr/>
        </p:nvCxnSpPr>
        <p:spPr>
          <a:xfrm>
            <a:off x="689546" y="2308484"/>
            <a:ext cx="1050810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939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4127"/>
          </a:xfrm>
        </p:spPr>
        <p:txBody>
          <a:bodyPr/>
          <a:lstStyle/>
          <a:p>
            <a:r>
              <a:rPr lang="en-US" dirty="0" smtClean="0"/>
              <a:t>(Fictional) data on Resting Heart Rate (RHR)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5300577"/>
              </p:ext>
            </p:extLst>
          </p:nvPr>
        </p:nvGraphicFramePr>
        <p:xfrm>
          <a:off x="838200" y="1196036"/>
          <a:ext cx="8425721" cy="5120640"/>
        </p:xfrm>
        <a:graphic>
          <a:graphicData uri="http://schemas.openxmlformats.org/drawingml/2006/table">
            <a:tbl>
              <a:tblPr>
                <a:tableStyleId>{5C22544A-7EE6-4342-B048-85BDC9FD1C3A}</a:tableStyleId>
              </a:tblPr>
              <a:tblGrid>
                <a:gridCol w="3505200"/>
                <a:gridCol w="1652666"/>
                <a:gridCol w="1334124"/>
                <a:gridCol w="1933731"/>
              </a:tblGrid>
              <a:tr h="370840">
                <a:tc>
                  <a:txBody>
                    <a:bodyPr/>
                    <a:lstStyle/>
                    <a:p>
                      <a:r>
                        <a:rPr lang="en-US" sz="3200" dirty="0" smtClean="0"/>
                        <a:t>Subject</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RHR before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RHR after</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Difference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Chris</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65</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Claire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67</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Carlos</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Christian</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83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75</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Carmelo</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Catarina</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61</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Cara</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676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Together, we will</a:t>
            </a:r>
            <a:br>
              <a:rPr lang="en-US" dirty="0" smtClean="0"/>
            </a:br>
            <a:endParaRPr lang="en-US" dirty="0"/>
          </a:p>
        </p:txBody>
      </p:sp>
      <p:sp>
        <p:nvSpPr>
          <p:cNvPr id="3" name="Content Placeholder 2"/>
          <p:cNvSpPr>
            <a:spLocks noGrp="1"/>
          </p:cNvSpPr>
          <p:nvPr>
            <p:ph idx="1"/>
          </p:nvPr>
        </p:nvSpPr>
        <p:spPr/>
        <p:txBody>
          <a:bodyPr/>
          <a:lstStyle/>
          <a:p>
            <a:r>
              <a:rPr lang="en-US" dirty="0" smtClean="0"/>
              <a:t>Input </a:t>
            </a:r>
            <a:r>
              <a:rPr lang="en-US" dirty="0"/>
              <a:t>the differences into </a:t>
            </a:r>
            <a:r>
              <a:rPr lang="en-US" dirty="0" smtClean="0"/>
              <a:t>R</a:t>
            </a:r>
          </a:p>
          <a:p>
            <a:r>
              <a:rPr lang="en-US" dirty="0" smtClean="0"/>
              <a:t>Compute the mean difference</a:t>
            </a:r>
          </a:p>
          <a:p>
            <a:r>
              <a:rPr lang="en-US" dirty="0"/>
              <a:t>Obtain the permutation distribution of the average difference, where permutations result from either changing or not changing the sign of each individual </a:t>
            </a:r>
            <a:r>
              <a:rPr lang="en-US" dirty="0" smtClean="0"/>
              <a:t>difference (We’ll use Monte Carlo for ease of coding, but it is feasible to use complete enumeration.)</a:t>
            </a:r>
          </a:p>
          <a:p>
            <a:r>
              <a:rPr lang="en-US" dirty="0"/>
              <a:t>Compute each one-sided p-value and the two-sided p-value</a:t>
            </a:r>
          </a:p>
        </p:txBody>
      </p:sp>
    </p:spTree>
    <p:extLst>
      <p:ext uri="{BB962C8B-B14F-4D97-AF65-F5344CB8AC3E}">
        <p14:creationId xmlns:p14="http://schemas.microsoft.com/office/powerpoint/2010/main" val="140944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20875"/>
          </a:xfrm>
        </p:spPr>
        <p:txBody>
          <a:bodyPr>
            <a:normAutofit fontScale="90000"/>
          </a:bodyPr>
          <a:lstStyle/>
          <a:p>
            <a:r>
              <a:rPr lang="en-US" dirty="0" smtClean="0"/>
              <a:t>Could equivalently base test on the sum of the differences </a:t>
            </a:r>
            <a:r>
              <a:rPr lang="en-US" b="1" dirty="0" smtClean="0"/>
              <a:t>for those differences that:</a:t>
            </a:r>
            <a:r>
              <a:rPr lang="en-US" dirty="0" smtClean="0"/>
              <a:t/>
            </a:r>
            <a:br>
              <a:rPr lang="en-US" dirty="0" smtClean="0"/>
            </a:br>
            <a:r>
              <a:rPr lang="en-US" dirty="0" smtClean="0"/>
              <a:t>when the sign is permuted have a positive value</a:t>
            </a:r>
            <a:endParaRPr lang="en-US" dirty="0"/>
          </a:p>
        </p:txBody>
      </p:sp>
      <p:sp>
        <p:nvSpPr>
          <p:cNvPr id="3" name="Content Placeholder 2"/>
          <p:cNvSpPr>
            <a:spLocks noGrp="1"/>
          </p:cNvSpPr>
          <p:nvPr>
            <p:ph idx="1"/>
          </p:nvPr>
        </p:nvSpPr>
        <p:spPr>
          <a:xfrm>
            <a:off x="838200" y="2598821"/>
            <a:ext cx="10515600" cy="3578142"/>
          </a:xfrm>
        </p:spPr>
        <p:txBody>
          <a:bodyPr>
            <a:normAutofit/>
          </a:bodyPr>
          <a:lstStyle/>
          <a:p>
            <a:r>
              <a:rPr lang="en-US" sz="3600" dirty="0" smtClean="0"/>
              <a:t>Likewise, could base on the sum of the differences that </a:t>
            </a:r>
            <a:r>
              <a:rPr lang="en-US" sz="3600" b="1" dirty="0" smtClean="0"/>
              <a:t>when the sign is permuted </a:t>
            </a:r>
            <a:r>
              <a:rPr lang="en-US" sz="3600" dirty="0" smtClean="0"/>
              <a:t>are negative.</a:t>
            </a:r>
          </a:p>
          <a:p>
            <a:r>
              <a:rPr lang="en-US" sz="3600" dirty="0" smtClean="0"/>
              <a:t>What if a value is 0?</a:t>
            </a:r>
          </a:p>
          <a:p>
            <a:pPr lvl="1"/>
            <a:r>
              <a:rPr lang="en-US" sz="3600" dirty="0" smtClean="0"/>
              <a:t>The sign will not matter, so the value can be completely ignored for the permutation test.</a:t>
            </a:r>
            <a:endParaRPr lang="en-US" sz="3600" dirty="0"/>
          </a:p>
        </p:txBody>
      </p:sp>
    </p:spTree>
    <p:extLst>
      <p:ext uri="{BB962C8B-B14F-4D97-AF65-F5344CB8AC3E}">
        <p14:creationId xmlns:p14="http://schemas.microsoft.com/office/powerpoint/2010/main" val="148318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there are too many permutations of the signs?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Monte Carlo!</a:t>
                </a:r>
              </a:p>
              <a:p>
                <a:r>
                  <a:rPr lang="en-US" dirty="0" smtClean="0"/>
                  <a:t>Sample a large number of the possible permutations as follows:</a:t>
                </a:r>
              </a:p>
              <a:p>
                <a:pPr lvl="1"/>
                <a:r>
                  <a:rPr lang="en-US" dirty="0" smtClean="0"/>
                  <a:t>For each difference, sample a Bernoulli (i.e., binomial(n=1,p</a:t>
                </a:r>
                <a:r>
                  <a:rPr lang="en-US" dirty="0"/>
                  <a:t>)) </a:t>
                </a:r>
                <a:r>
                  <a:rPr lang="en-US" dirty="0" smtClean="0"/>
                  <a:t>random variable </a:t>
                </a:r>
                <a:r>
                  <a:rPr lang="en-US" dirty="0" err="1" smtClean="0"/>
                  <a:t>U</a:t>
                </a:r>
                <a:r>
                  <a:rPr lang="en-US" baseline="-25000" dirty="0" err="1" smtClean="0"/>
                  <a:t>i</a:t>
                </a:r>
                <a:r>
                  <a:rPr lang="en-US" dirty="0" smtClean="0"/>
                  <a:t>* with probability .5 of being 0, .5 of being 1, and then compute</a:t>
                </a:r>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𝐷</m:t>
                        </m:r>
                      </m:e>
                    </m:acc>
                  </m:oMath>
                </a14:m>
                <a:r>
                  <a:rPr lang="en-US" dirty="0" smtClean="0"/>
                  <a:t>* = sum((2*u</a:t>
                </a:r>
                <a:r>
                  <a:rPr lang="en-US" baseline="-25000" dirty="0" smtClean="0"/>
                  <a:t>i</a:t>
                </a:r>
                <a:r>
                  <a:rPr lang="en-US" dirty="0" smtClean="0"/>
                  <a:t>-1)*D</a:t>
                </a:r>
                <a:r>
                  <a:rPr lang="en-US" baseline="-25000" dirty="0" smtClean="0"/>
                  <a:t>i</a:t>
                </a:r>
                <a:r>
                  <a:rPr lang="en-US" dirty="0" smtClean="0"/>
                  <a:t>)/n</a:t>
                </a:r>
              </a:p>
              <a:p>
                <a:r>
                  <a:rPr lang="en-US" dirty="0" smtClean="0"/>
                  <a:t>Note that if </a:t>
                </a:r>
                <a:r>
                  <a:rPr lang="en-US" dirty="0" err="1" smtClean="0"/>
                  <a:t>U</a:t>
                </a:r>
                <a:r>
                  <a:rPr lang="en-US" baseline="-25000" dirty="0" err="1" smtClean="0"/>
                  <a:t>i</a:t>
                </a:r>
                <a:r>
                  <a:rPr lang="en-US" dirty="0" smtClean="0"/>
                  <a:t> has a 50/50 chance of equaling 0/1, then 2*U</a:t>
                </a:r>
                <a:r>
                  <a:rPr lang="en-US" baseline="-25000" dirty="0" smtClean="0"/>
                  <a:t>i</a:t>
                </a:r>
                <a:r>
                  <a:rPr lang="en-US" dirty="0" smtClean="0"/>
                  <a:t>-1 has a 50/50 chance of equaling -1/1, that is of having a positive sign or a negative sign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216844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alternative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If there are too many permutations to compute them all, then there must be a fairly large sample size.</a:t>
                </a:r>
              </a:p>
              <a:p>
                <a:r>
                  <a:rPr lang="en-US" dirty="0" smtClean="0"/>
                  <a:t>In this case, the distribution of the permutation statistic will often be approximately normal</a:t>
                </a:r>
              </a:p>
              <a:p>
                <a:pPr lvl="1"/>
                <a:r>
                  <a:rPr lang="en-US" dirty="0" smtClean="0"/>
                  <a:t>Approximate p-value based off of this characteristic: use standard normal distribution along with the statistic z=[</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𝐷</m:t>
                        </m:r>
                      </m:e>
                    </m:acc>
                  </m:oMath>
                </a14:m>
                <a:r>
                  <a:rPr lang="en-US" dirty="0" smtClean="0"/>
                  <a:t>-</a:t>
                </a:r>
                <a:r>
                  <a:rPr lang="en-US" dirty="0" smtClean="0"/>
                  <a:t>0]/</a:t>
                </a:r>
                <a:r>
                  <a:rPr lang="en-US" dirty="0" err="1" smtClean="0"/>
                  <a:t>sqrt</a:t>
                </a:r>
                <a:r>
                  <a:rPr lang="en-US" dirty="0" smtClean="0"/>
                  <a:t>(</a:t>
                </a:r>
                <a:r>
                  <a:rPr lang="en-US" dirty="0" err="1" smtClean="0"/>
                  <a:t>var</a:t>
                </a:r>
                <a:r>
                  <a:rPr lang="en-US" dirty="0" smtClean="0"/>
                  <a:t>(</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𝐷</m:t>
                        </m:r>
                      </m:e>
                    </m:acc>
                  </m:oMath>
                </a14:m>
                <a:r>
                  <a:rPr lang="en-US" dirty="0" smtClean="0"/>
                  <a:t>)), where it is straightforward to show that 0 is the expected value of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𝐷</m:t>
                        </m:r>
                      </m:e>
                    </m:acc>
                  </m:oMath>
                </a14:m>
                <a:r>
                  <a:rPr lang="en-US" dirty="0" smtClean="0"/>
                  <a:t> under the null hypothesis, and the variance of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𝐷</m:t>
                        </m:r>
                      </m:e>
                    </m:acc>
                  </m:oMath>
                </a14:m>
                <a:r>
                  <a:rPr lang="en-US" dirty="0" smtClean="0"/>
                  <a:t> is </a:t>
                </a:r>
                <a:r>
                  <a:rPr lang="en-US" dirty="0" smtClean="0"/>
                  <a:t>sum(D</a:t>
                </a:r>
                <a:r>
                  <a:rPr lang="en-US" baseline="-25000" dirty="0" smtClean="0"/>
                  <a:t>i</a:t>
                </a:r>
                <a:r>
                  <a:rPr lang="en-US" baseline="30000" dirty="0" smtClean="0"/>
                  <a:t>2</a:t>
                </a:r>
                <a:r>
                  <a:rPr lang="en-US" dirty="0" smtClean="0"/>
                  <a:t>)/</a:t>
                </a:r>
                <a:r>
                  <a:rPr lang="en-US" dirty="0" smtClean="0"/>
                  <a:t>n</a:t>
                </a:r>
                <a:r>
                  <a:rPr lang="en-US" baseline="30000" dirty="0" smtClean="0"/>
                  <a:t>2</a:t>
                </a:r>
                <a:endParaRPr lang="en-US" baseline="30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80354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US" dirty="0"/>
          </a:p>
        </p:txBody>
      </p:sp>
      <p:sp>
        <p:nvSpPr>
          <p:cNvPr id="3" name="Content Placeholder 2"/>
          <p:cNvSpPr>
            <a:spLocks noGrp="1"/>
          </p:cNvSpPr>
          <p:nvPr>
            <p:ph idx="1"/>
          </p:nvPr>
        </p:nvSpPr>
        <p:spPr/>
        <p:txBody>
          <a:bodyPr/>
          <a:lstStyle/>
          <a:p>
            <a:r>
              <a:rPr lang="en-US" dirty="0" smtClean="0"/>
              <a:t>Plot the differences for the heart rate data in such a manner that will allow you to assess the appropriateness of using the paired t-test or the permutation t-test</a:t>
            </a:r>
          </a:p>
          <a:p>
            <a:r>
              <a:rPr lang="en-US" dirty="0" smtClean="0"/>
              <a:t>Test the one-sided alternative hypothesis that the differences (post-pre) tend to be negative using the paired t-test.</a:t>
            </a:r>
          </a:p>
          <a:p>
            <a:pPr lvl="1"/>
            <a:r>
              <a:rPr lang="en-US" dirty="0" smtClean="0"/>
              <a:t>Hint: type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t.test</a:t>
            </a:r>
            <a:r>
              <a:rPr lang="en-US" dirty="0" smtClean="0"/>
              <a:t> into R and read about this function</a:t>
            </a:r>
          </a:p>
          <a:p>
            <a:r>
              <a:rPr lang="en-US" dirty="0" smtClean="0"/>
              <a:t>Compare with the test of the one-sided alternative using the permutation test</a:t>
            </a:r>
            <a:endParaRPr lang="en-US" dirty="0"/>
          </a:p>
        </p:txBody>
      </p:sp>
    </p:spTree>
    <p:extLst>
      <p:ext uri="{BB962C8B-B14F-4D97-AF65-F5344CB8AC3E}">
        <p14:creationId xmlns:p14="http://schemas.microsoft.com/office/powerpoint/2010/main" val="3610990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27190"/>
          </a:xfrm>
        </p:spPr>
        <p:txBody>
          <a:bodyPr>
            <a:normAutofit/>
          </a:bodyPr>
          <a:lstStyle/>
          <a:p>
            <a:r>
              <a:rPr lang="en-US" dirty="0" smtClean="0"/>
              <a:t>Can perform a one-sample test on median by using a permutation test of the differences, where the differences are defined as </a:t>
            </a:r>
            <a:r>
              <a:rPr lang="en-US" dirty="0" smtClean="0"/>
              <a:t/>
            </a:r>
            <a:br>
              <a:rPr lang="en-US" dirty="0" smtClean="0"/>
            </a:br>
            <a:r>
              <a:rPr lang="en-US" dirty="0"/>
              <a:t>	</a:t>
            </a:r>
            <a:r>
              <a:rPr lang="en-US" dirty="0" smtClean="0"/>
              <a:t>	</a:t>
            </a:r>
            <a:r>
              <a:rPr lang="en-US" dirty="0" smtClean="0"/>
              <a:t>x</a:t>
            </a:r>
            <a:r>
              <a:rPr lang="en-US" baseline="-25000" dirty="0" smtClean="0"/>
              <a:t>i</a:t>
            </a:r>
            <a:r>
              <a:rPr lang="en-US" dirty="0" smtClean="0"/>
              <a:t>-null </a:t>
            </a:r>
            <a:r>
              <a:rPr lang="en-US" dirty="0" smtClean="0"/>
              <a:t>value of median </a:t>
            </a:r>
            <a:endParaRPr lang="en-US" dirty="0"/>
          </a:p>
        </p:txBody>
      </p:sp>
    </p:spTree>
    <p:extLst>
      <p:ext uri="{BB962C8B-B14F-4D97-AF65-F5344CB8AC3E}">
        <p14:creationId xmlns:p14="http://schemas.microsoft.com/office/powerpoint/2010/main" val="275577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Wilcoxon Signed-Rank Test</a:t>
            </a:r>
            <a:endParaRPr lang="en-US" dirty="0"/>
          </a:p>
        </p:txBody>
      </p:sp>
      <p:sp>
        <p:nvSpPr>
          <p:cNvPr id="3" name="Content Placeholder 2"/>
          <p:cNvSpPr>
            <a:spLocks noGrp="1"/>
          </p:cNvSpPr>
          <p:nvPr>
            <p:ph idx="1"/>
          </p:nvPr>
        </p:nvSpPr>
        <p:spPr/>
        <p:txBody>
          <a:bodyPr/>
          <a:lstStyle/>
          <a:p>
            <a:r>
              <a:rPr lang="en-US" dirty="0" smtClean="0"/>
              <a:t>Possible for outliers to be problematic in the paired t-test (with or without using permutation distribution to get the p-value)</a:t>
            </a:r>
          </a:p>
          <a:p>
            <a:r>
              <a:rPr lang="en-US" dirty="0" smtClean="0"/>
              <a:t>Can mitigate this possibility by using ranks instead of the original values</a:t>
            </a:r>
          </a:p>
          <a:p>
            <a:r>
              <a:rPr lang="en-US" dirty="0" smtClean="0"/>
              <a:t>Ranking is made as follows:</a:t>
            </a:r>
          </a:p>
          <a:p>
            <a:pPr lvl="1"/>
            <a:r>
              <a:rPr lang="en-US" dirty="0" smtClean="0"/>
              <a:t>Take the absolute value of each difference</a:t>
            </a:r>
          </a:p>
          <a:p>
            <a:pPr lvl="1"/>
            <a:r>
              <a:rPr lang="en-US" dirty="0" smtClean="0"/>
              <a:t>Assign the ranks</a:t>
            </a:r>
          </a:p>
          <a:p>
            <a:pPr lvl="1"/>
            <a:r>
              <a:rPr lang="en-US" dirty="0" smtClean="0"/>
              <a:t>Use the sign of the original difference on the rank</a:t>
            </a:r>
          </a:p>
          <a:p>
            <a:r>
              <a:rPr lang="en-US" dirty="0" smtClean="0"/>
              <a:t>Statistic is the sum of the signed ranks</a:t>
            </a:r>
          </a:p>
          <a:p>
            <a:pPr marL="0" indent="0">
              <a:buNone/>
            </a:pPr>
            <a:endParaRPr lang="en-US" dirty="0" smtClean="0"/>
          </a:p>
          <a:p>
            <a:endParaRPr lang="en-US" dirty="0"/>
          </a:p>
        </p:txBody>
      </p:sp>
    </p:spTree>
    <p:extLst>
      <p:ext uri="{BB962C8B-B14F-4D97-AF65-F5344CB8AC3E}">
        <p14:creationId xmlns:p14="http://schemas.microsoft.com/office/powerpoint/2010/main" val="244137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3653770303"/>
              </p:ext>
            </p:extLst>
          </p:nvPr>
        </p:nvGraphicFramePr>
        <p:xfrm>
          <a:off x="823210" y="491496"/>
          <a:ext cx="9744857" cy="5271222"/>
        </p:xfrm>
        <a:graphic>
          <a:graphicData uri="http://schemas.openxmlformats.org/drawingml/2006/table">
            <a:tbl>
              <a:tblPr>
                <a:tableStyleId>{5C22544A-7EE6-4342-B048-85BDC9FD1C3A}</a:tableStyleId>
              </a:tblPr>
              <a:tblGrid>
                <a:gridCol w="1994941"/>
                <a:gridCol w="1993692"/>
                <a:gridCol w="1753849"/>
                <a:gridCol w="1394085"/>
                <a:gridCol w="1124263"/>
                <a:gridCol w="1484027"/>
              </a:tblGrid>
              <a:tr h="1217382">
                <a:tc>
                  <a:txBody>
                    <a:bodyPr/>
                    <a:lstStyle/>
                    <a:p>
                      <a:r>
                        <a:rPr lang="en-US" sz="3200" dirty="0" smtClean="0"/>
                        <a:t>Subject</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RHR before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RHR after</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Diff.</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Rank</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Signed Rank</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Chris</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65</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Claire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67</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Carlos</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Christian</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83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75</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Carmelo</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Catarina</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61</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Cara</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749508" y="5951095"/>
            <a:ext cx="9024079" cy="461665"/>
          </a:xfrm>
          <a:prstGeom prst="rect">
            <a:avLst/>
          </a:prstGeom>
          <a:noFill/>
        </p:spPr>
        <p:txBody>
          <a:bodyPr wrap="square" rtlCol="0">
            <a:spAutoFit/>
          </a:bodyPr>
          <a:lstStyle/>
          <a:p>
            <a:r>
              <a:rPr lang="en-US" sz="2400" dirty="0" smtClean="0"/>
              <a:t>Wilcoxon Signed Rank statistic (including 0’s):</a:t>
            </a:r>
            <a:endParaRPr lang="en-US" sz="2400" dirty="0"/>
          </a:p>
        </p:txBody>
      </p:sp>
    </p:spTree>
    <p:extLst>
      <p:ext uri="{BB962C8B-B14F-4D97-AF65-F5344CB8AC3E}">
        <p14:creationId xmlns:p14="http://schemas.microsoft.com/office/powerpoint/2010/main" val="3862856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823210" y="491496"/>
          <a:ext cx="9744857" cy="5271222"/>
        </p:xfrm>
        <a:graphic>
          <a:graphicData uri="http://schemas.openxmlformats.org/drawingml/2006/table">
            <a:tbl>
              <a:tblPr>
                <a:tableStyleId>{5C22544A-7EE6-4342-B048-85BDC9FD1C3A}</a:tableStyleId>
              </a:tblPr>
              <a:tblGrid>
                <a:gridCol w="1994941"/>
                <a:gridCol w="1993692"/>
                <a:gridCol w="1753849"/>
                <a:gridCol w="1394085"/>
                <a:gridCol w="1124263"/>
                <a:gridCol w="1484027"/>
              </a:tblGrid>
              <a:tr h="1217382">
                <a:tc>
                  <a:txBody>
                    <a:bodyPr/>
                    <a:lstStyle/>
                    <a:p>
                      <a:r>
                        <a:rPr lang="en-US" sz="3200" dirty="0" smtClean="0"/>
                        <a:t>Subject</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RHR before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RHR after</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Diff.</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Rank</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Signed Rank</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Chris</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65</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Claire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67</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Carlos</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Christian</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83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75</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Carmelo</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Catarina</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61</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Cara</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749508" y="5951095"/>
            <a:ext cx="9024079" cy="461665"/>
          </a:xfrm>
          <a:prstGeom prst="rect">
            <a:avLst/>
          </a:prstGeom>
          <a:noFill/>
        </p:spPr>
        <p:txBody>
          <a:bodyPr wrap="square" rtlCol="0">
            <a:spAutoFit/>
          </a:bodyPr>
          <a:lstStyle/>
          <a:p>
            <a:r>
              <a:rPr lang="en-US" sz="2400" dirty="0" smtClean="0"/>
              <a:t>Wilcoxon Signed Rank statistic (excluding 0’s):</a:t>
            </a:r>
            <a:endParaRPr lang="en-US" sz="2400" dirty="0"/>
          </a:p>
        </p:txBody>
      </p:sp>
    </p:spTree>
    <p:extLst>
      <p:ext uri="{BB962C8B-B14F-4D97-AF65-F5344CB8AC3E}">
        <p14:creationId xmlns:p14="http://schemas.microsoft.com/office/powerpoint/2010/main" val="421601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4 Concepts</a:t>
            </a:r>
            <a:endParaRPr lang="en-US" dirty="0"/>
          </a:p>
        </p:txBody>
      </p:sp>
      <p:sp>
        <p:nvSpPr>
          <p:cNvPr id="3" name="Content Placeholder 2"/>
          <p:cNvSpPr>
            <a:spLocks noGrp="1"/>
          </p:cNvSpPr>
          <p:nvPr>
            <p:ph idx="1"/>
          </p:nvPr>
        </p:nvSpPr>
        <p:spPr/>
        <p:txBody>
          <a:bodyPr>
            <a:normAutofit/>
          </a:bodyPr>
          <a:lstStyle/>
          <a:p>
            <a:r>
              <a:rPr lang="en-US" dirty="0"/>
              <a:t>K-Sample Permutation Tests (Section 3.1)</a:t>
            </a:r>
          </a:p>
          <a:p>
            <a:r>
              <a:rPr lang="en-US" dirty="0" err="1"/>
              <a:t>Kruskal</a:t>
            </a:r>
            <a:r>
              <a:rPr lang="en-US" dirty="0"/>
              <a:t>-Wallis Test (Section 3.2)</a:t>
            </a:r>
          </a:p>
          <a:p>
            <a:r>
              <a:rPr lang="en-US" dirty="0"/>
              <a:t>Multiple Comparison (Section 3.3)</a:t>
            </a:r>
          </a:p>
          <a:p>
            <a:r>
              <a:rPr lang="en-US" dirty="0"/>
              <a:t>Ordered Alternatives (Section 3.4)</a:t>
            </a:r>
          </a:p>
          <a:p>
            <a:pPr marL="0" indent="0">
              <a:buNone/>
            </a:pPr>
            <a:endParaRPr lang="en-US" dirty="0"/>
          </a:p>
        </p:txBody>
      </p:sp>
    </p:spTree>
    <p:extLst>
      <p:ext uri="{BB962C8B-B14F-4D97-AF65-F5344CB8AC3E}">
        <p14:creationId xmlns:p14="http://schemas.microsoft.com/office/powerpoint/2010/main" val="1354368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Wilcoxon Signed Rank Test P-value</a:t>
            </a:r>
            <a:endParaRPr lang="en-US" dirty="0"/>
          </a:p>
        </p:txBody>
      </p:sp>
      <p:sp>
        <p:nvSpPr>
          <p:cNvPr id="3" name="Content Placeholder 2"/>
          <p:cNvSpPr>
            <a:spLocks noGrp="1"/>
          </p:cNvSpPr>
          <p:nvPr>
            <p:ph idx="1"/>
          </p:nvPr>
        </p:nvSpPr>
        <p:spPr/>
        <p:txBody>
          <a:bodyPr/>
          <a:lstStyle/>
          <a:p>
            <a:r>
              <a:rPr lang="en-US" dirty="0" smtClean="0"/>
              <a:t>Can use complete enumeration (if small number of differences), Monte Carlo, or normal approximation (if large number of differences).</a:t>
            </a:r>
          </a:p>
          <a:p>
            <a:r>
              <a:rPr lang="en-US" dirty="0" smtClean="0"/>
              <a:t>Details for normal approximation in the textbook.</a:t>
            </a:r>
            <a:endParaRPr lang="en-US" dirty="0"/>
          </a:p>
        </p:txBody>
      </p:sp>
    </p:spTree>
    <p:extLst>
      <p:ext uri="{BB962C8B-B14F-4D97-AF65-F5344CB8AC3E}">
        <p14:creationId xmlns:p14="http://schemas.microsoft.com/office/powerpoint/2010/main" val="2494620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48095"/>
          </a:xfrm>
        </p:spPr>
        <p:txBody>
          <a:bodyPr/>
          <a:lstStyle/>
          <a:p>
            <a:r>
              <a:rPr lang="en-US" dirty="0" err="1" smtClean="0"/>
              <a:t>wilcox.test</a:t>
            </a:r>
            <a:r>
              <a:rPr lang="en-US" dirty="0" smtClean="0"/>
              <a:t> in R can conduct Wilcoxon signed rank test by using paired=TRUE</a:t>
            </a:r>
            <a:endParaRPr lang="en-US" dirty="0"/>
          </a:p>
        </p:txBody>
      </p:sp>
      <p:sp>
        <p:nvSpPr>
          <p:cNvPr id="3" name="Content Placeholder 2"/>
          <p:cNvSpPr>
            <a:spLocks noGrp="1"/>
          </p:cNvSpPr>
          <p:nvPr>
            <p:ph idx="1"/>
          </p:nvPr>
        </p:nvSpPr>
        <p:spPr>
          <a:xfrm>
            <a:off x="838200" y="2893101"/>
            <a:ext cx="10515600" cy="3283861"/>
          </a:xfrm>
        </p:spPr>
        <p:txBody>
          <a:bodyPr/>
          <a:lstStyle/>
          <a:p>
            <a:r>
              <a:rPr lang="en-US" dirty="0" smtClean="0"/>
              <a:t>In SAS, compute the differences and then use proc univariate on the differences (see page 1 of </a:t>
            </a:r>
            <a:r>
              <a:rPr lang="en-US" dirty="0" smtClean="0"/>
              <a:t>publichealth.lsuhsc.edu/</a:t>
            </a:r>
            <a:r>
              <a:rPr lang="en-US" dirty="0" err="1" smtClean="0"/>
              <a:t>Faculty_pages</a:t>
            </a:r>
            <a:r>
              <a:rPr lang="en-US" dirty="0" smtClean="0"/>
              <a:t>/BIOS6222/Lectures/lecture03_sas.pdf ) </a:t>
            </a:r>
            <a:endParaRPr lang="en-US" dirty="0"/>
          </a:p>
        </p:txBody>
      </p:sp>
    </p:spTree>
    <p:extLst>
      <p:ext uri="{BB962C8B-B14F-4D97-AF65-F5344CB8AC3E}">
        <p14:creationId xmlns:p14="http://schemas.microsoft.com/office/powerpoint/2010/main" val="3317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Test</a:t>
            </a:r>
            <a:endParaRPr lang="en-US" dirty="0"/>
          </a:p>
        </p:txBody>
      </p:sp>
      <p:sp>
        <p:nvSpPr>
          <p:cNvPr id="3" name="Content Placeholder 2"/>
          <p:cNvSpPr>
            <a:spLocks noGrp="1"/>
          </p:cNvSpPr>
          <p:nvPr>
            <p:ph idx="1"/>
          </p:nvPr>
        </p:nvSpPr>
        <p:spPr/>
        <p:txBody>
          <a:bodyPr/>
          <a:lstStyle/>
          <a:p>
            <a:r>
              <a:rPr lang="en-US" dirty="0" smtClean="0"/>
              <a:t>Not unlike the test for the median.</a:t>
            </a:r>
          </a:p>
          <a:p>
            <a:r>
              <a:rPr lang="en-US" dirty="0" smtClean="0"/>
              <a:t>Each difference is categorized as either positive or negative.</a:t>
            </a:r>
          </a:p>
          <a:p>
            <a:r>
              <a:rPr lang="en-US" dirty="0" smtClean="0"/>
              <a:t>Without differences of 0, the number of positive values under the null hypothesis has a binomial(n, p=.5) distribution</a:t>
            </a:r>
          </a:p>
          <a:p>
            <a:pPr lvl="1"/>
            <a:r>
              <a:rPr lang="en-US" dirty="0" smtClean="0"/>
              <a:t>Use this distribution to compute p-values.</a:t>
            </a:r>
          </a:p>
          <a:p>
            <a:r>
              <a:rPr lang="en-US" dirty="0" smtClean="0"/>
              <a:t>What if there are differences of 0? Ignore these difference (reduces the sample size)</a:t>
            </a:r>
          </a:p>
          <a:p>
            <a:endParaRPr lang="en-US" dirty="0"/>
          </a:p>
        </p:txBody>
      </p:sp>
    </p:spTree>
    <p:extLst>
      <p:ext uri="{BB962C8B-B14F-4D97-AF65-F5344CB8AC3E}">
        <p14:creationId xmlns:p14="http://schemas.microsoft.com/office/powerpoint/2010/main" val="311878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564034389"/>
              </p:ext>
            </p:extLst>
          </p:nvPr>
        </p:nvGraphicFramePr>
        <p:xfrm>
          <a:off x="823210" y="491496"/>
          <a:ext cx="9594954" cy="5271222"/>
        </p:xfrm>
        <a:graphic>
          <a:graphicData uri="http://schemas.openxmlformats.org/drawingml/2006/table">
            <a:tbl>
              <a:tblPr>
                <a:tableStyleId>{5C22544A-7EE6-4342-B048-85BDC9FD1C3A}</a:tableStyleId>
              </a:tblPr>
              <a:tblGrid>
                <a:gridCol w="1994941"/>
                <a:gridCol w="1993692"/>
                <a:gridCol w="1753849"/>
                <a:gridCol w="1394085"/>
                <a:gridCol w="2458387"/>
              </a:tblGrid>
              <a:tr h="1217382">
                <a:tc>
                  <a:txBody>
                    <a:bodyPr/>
                    <a:lstStyle/>
                    <a:p>
                      <a:r>
                        <a:rPr lang="en-US" sz="3200" dirty="0" smtClean="0"/>
                        <a:t>Subject</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RHR before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RHR after</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Diff.</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Sign of Difference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Chris</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65</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Claire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67</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Carlos</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Christian</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83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75</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Carmelo</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Catarina</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61</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541">
                <a:tc>
                  <a:txBody>
                    <a:bodyPr/>
                    <a:lstStyle/>
                    <a:p>
                      <a:r>
                        <a:rPr lang="en-US" sz="3200" dirty="0" smtClean="0"/>
                        <a:t>Cara</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689548" y="5861154"/>
            <a:ext cx="10268262" cy="523220"/>
          </a:xfrm>
          <a:prstGeom prst="rect">
            <a:avLst/>
          </a:prstGeom>
          <a:noFill/>
        </p:spPr>
        <p:txBody>
          <a:bodyPr wrap="square" rtlCol="0">
            <a:spAutoFit/>
          </a:bodyPr>
          <a:lstStyle/>
          <a:p>
            <a:r>
              <a:rPr lang="en-US" sz="2800" dirty="0" smtClean="0"/>
              <a:t>Sign test statistic: 			p-value for upper tail test:</a:t>
            </a:r>
            <a:endParaRPr lang="en-US" sz="2800" dirty="0"/>
          </a:p>
        </p:txBody>
      </p:sp>
    </p:spTree>
    <p:extLst>
      <p:ext uri="{BB962C8B-B14F-4D97-AF65-F5344CB8AC3E}">
        <p14:creationId xmlns:p14="http://schemas.microsoft.com/office/powerpoint/2010/main" val="156880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9019"/>
          </a:xfrm>
        </p:spPr>
        <p:txBody>
          <a:bodyPr/>
          <a:lstStyle/>
          <a:p>
            <a:r>
              <a:rPr lang="en-US" dirty="0" smtClean="0"/>
              <a:t>Comparison</a:t>
            </a:r>
            <a:endParaRPr lang="en-US" dirty="0"/>
          </a:p>
        </p:txBody>
      </p:sp>
      <p:sp>
        <p:nvSpPr>
          <p:cNvPr id="3" name="Content Placeholder 2"/>
          <p:cNvSpPr>
            <a:spLocks noGrp="1"/>
          </p:cNvSpPr>
          <p:nvPr>
            <p:ph idx="1"/>
          </p:nvPr>
        </p:nvSpPr>
        <p:spPr>
          <a:xfrm>
            <a:off x="838200" y="1304144"/>
            <a:ext cx="10515600" cy="4872819"/>
          </a:xfrm>
        </p:spPr>
        <p:txBody>
          <a:bodyPr>
            <a:normAutofit lnSpcReduction="10000"/>
          </a:bodyPr>
          <a:lstStyle/>
          <a:p>
            <a:r>
              <a:rPr lang="en-US" dirty="0" smtClean="0"/>
              <a:t>When would the paired t-test be best?</a:t>
            </a:r>
          </a:p>
          <a:p>
            <a:endParaRPr lang="en-US" dirty="0" smtClean="0"/>
          </a:p>
          <a:p>
            <a:endParaRPr lang="en-US" dirty="0" smtClean="0"/>
          </a:p>
          <a:p>
            <a:r>
              <a:rPr lang="en-US" dirty="0" smtClean="0"/>
              <a:t>When should the permutation test on the average difference be considered?</a:t>
            </a:r>
          </a:p>
          <a:p>
            <a:endParaRPr lang="en-US" dirty="0" smtClean="0"/>
          </a:p>
          <a:p>
            <a:endParaRPr lang="en-US" dirty="0" smtClean="0"/>
          </a:p>
          <a:p>
            <a:r>
              <a:rPr lang="en-US" dirty="0" smtClean="0"/>
              <a:t>The Wilcoxon Signed Rank Test?</a:t>
            </a:r>
          </a:p>
          <a:p>
            <a:endParaRPr lang="en-US" dirty="0" smtClean="0"/>
          </a:p>
          <a:p>
            <a:r>
              <a:rPr lang="en-US" dirty="0" smtClean="0"/>
              <a:t>The Sign Test?</a:t>
            </a:r>
          </a:p>
        </p:txBody>
      </p:sp>
    </p:spTree>
    <p:extLst>
      <p:ext uri="{BB962C8B-B14F-4D97-AF65-F5344CB8AC3E}">
        <p14:creationId xmlns:p14="http://schemas.microsoft.com/office/powerpoint/2010/main" val="2991124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US" dirty="0"/>
          </a:p>
        </p:txBody>
      </p:sp>
      <p:sp>
        <p:nvSpPr>
          <p:cNvPr id="3" name="Content Placeholder 2"/>
          <p:cNvSpPr>
            <a:spLocks noGrp="1"/>
          </p:cNvSpPr>
          <p:nvPr>
            <p:ph idx="1"/>
          </p:nvPr>
        </p:nvSpPr>
        <p:spPr/>
        <p:txBody>
          <a:bodyPr/>
          <a:lstStyle/>
          <a:p>
            <a:r>
              <a:rPr lang="en-US" dirty="0" smtClean="0"/>
              <a:t>(Based off of Exercises 2, 5, and 6 in Higgins 2004, p. 142)</a:t>
            </a:r>
          </a:p>
          <a:p>
            <a:pPr marL="0" indent="0">
              <a:buNone/>
            </a:pPr>
            <a:r>
              <a:rPr lang="en-US" dirty="0" smtClean="0"/>
              <a:t>The data set stats_importance.csv contains the before and after ratings of how much each student agreed that “statistics is important to my major area of study” on a 1-5 scale (1=strongly disagree; 5=strongly agree).</a:t>
            </a:r>
          </a:p>
          <a:p>
            <a:r>
              <a:rPr lang="en-US" dirty="0" smtClean="0"/>
              <a:t>Test if the ratings tended to increase from before until after the course was completed using the paired t-test, permutation test, Wilcoxon signed rank test, and sign test.</a:t>
            </a:r>
          </a:p>
          <a:p>
            <a:r>
              <a:rPr lang="en-US" dirty="0" smtClean="0"/>
              <a:t>Comment on which of the tests you feel is most appropriate for these data.</a:t>
            </a:r>
          </a:p>
          <a:p>
            <a:pPr marL="0" indent="0">
              <a:buNone/>
            </a:pPr>
            <a:endParaRPr lang="en-US" dirty="0" smtClean="0"/>
          </a:p>
        </p:txBody>
      </p:sp>
    </p:spTree>
    <p:extLst>
      <p:ext uri="{BB962C8B-B14F-4D97-AF65-F5344CB8AC3E}">
        <p14:creationId xmlns:p14="http://schemas.microsoft.com/office/powerpoint/2010/main" val="3304181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there are more than two sets of dependent measurements?</a:t>
            </a:r>
            <a:endParaRPr lang="en-US" dirty="0"/>
          </a:p>
        </p:txBody>
      </p:sp>
      <p:sp>
        <p:nvSpPr>
          <p:cNvPr id="3" name="Content Placeholder 2"/>
          <p:cNvSpPr>
            <a:spLocks noGrp="1"/>
          </p:cNvSpPr>
          <p:nvPr>
            <p:ph idx="1"/>
          </p:nvPr>
        </p:nvSpPr>
        <p:spPr/>
        <p:txBody>
          <a:bodyPr/>
          <a:lstStyle/>
          <a:p>
            <a:r>
              <a:rPr lang="en-US" dirty="0" smtClean="0"/>
              <a:t>Farming Example:</a:t>
            </a:r>
          </a:p>
          <a:p>
            <a:pPr lvl="1"/>
            <a:r>
              <a:rPr lang="en-US" dirty="0" smtClean="0"/>
              <a:t>Different fields in the farm could have considerable variability in level of nutrients, pests, exposure, etc.</a:t>
            </a:r>
          </a:p>
          <a:p>
            <a:pPr lvl="1"/>
            <a:r>
              <a:rPr lang="en-US" dirty="0" smtClean="0"/>
              <a:t>If you want to compare multiple fertilizers for their effect on crop yield, it won’t do to give some fields fertilizer A, other fields fertilizer B, and the remainder fertilizer C</a:t>
            </a:r>
          </a:p>
          <a:p>
            <a:pPr lvl="1"/>
            <a:r>
              <a:rPr lang="en-US" dirty="0" smtClean="0"/>
              <a:t>It is advantageous to apply each fertilizer to one third of each field.</a:t>
            </a:r>
          </a:p>
          <a:p>
            <a:pPr lvl="1"/>
            <a:r>
              <a:rPr lang="en-US" dirty="0" smtClean="0"/>
              <a:t>“averages out” the field effect</a:t>
            </a:r>
          </a:p>
          <a:p>
            <a:pPr lvl="1"/>
            <a:r>
              <a:rPr lang="en-US" dirty="0" smtClean="0"/>
              <a:t>In analysis, include the field as a block effect</a:t>
            </a:r>
            <a:endParaRPr lang="en-US" dirty="0"/>
          </a:p>
        </p:txBody>
      </p:sp>
    </p:spTree>
    <p:extLst>
      <p:ext uri="{BB962C8B-B14F-4D97-AF65-F5344CB8AC3E}">
        <p14:creationId xmlns:p14="http://schemas.microsoft.com/office/powerpoint/2010/main" val="578221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Design Approach to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Fit the model </a:t>
            </a:r>
            <a:r>
              <a:rPr lang="en-US" dirty="0" err="1" smtClean="0"/>
              <a:t>y</a:t>
            </a:r>
            <a:r>
              <a:rPr lang="en-US" baseline="-25000" dirty="0" err="1" smtClean="0"/>
              <a:t>ij</a:t>
            </a:r>
            <a:r>
              <a:rPr lang="en-US" dirty="0" smtClean="0"/>
              <a:t>=</a:t>
            </a:r>
            <a:r>
              <a:rPr lang="el-GR" dirty="0" smtClean="0"/>
              <a:t>μ</a:t>
            </a:r>
            <a:r>
              <a:rPr lang="en-US" dirty="0" smtClean="0"/>
              <a:t>+ </a:t>
            </a:r>
            <a:r>
              <a:rPr lang="en-US" dirty="0" err="1" smtClean="0"/>
              <a:t>treatment</a:t>
            </a:r>
            <a:r>
              <a:rPr lang="en-US" baseline="-25000" dirty="0" err="1" smtClean="0"/>
              <a:t>i</a:t>
            </a:r>
            <a:r>
              <a:rPr lang="en-US" dirty="0" smtClean="0"/>
              <a:t> + </a:t>
            </a:r>
            <a:r>
              <a:rPr lang="en-US" dirty="0" err="1" smtClean="0"/>
              <a:t>block</a:t>
            </a:r>
            <a:r>
              <a:rPr lang="en-US" baseline="-25000" dirty="0" err="1" smtClean="0"/>
              <a:t>j</a:t>
            </a:r>
            <a:r>
              <a:rPr lang="en-US" dirty="0" smtClean="0"/>
              <a:t> + </a:t>
            </a:r>
            <a:r>
              <a:rPr lang="el-GR" dirty="0" smtClean="0"/>
              <a:t>ε</a:t>
            </a:r>
            <a:r>
              <a:rPr lang="en-US" baseline="-25000" dirty="0" err="1" smtClean="0"/>
              <a:t>ij</a:t>
            </a:r>
            <a:r>
              <a:rPr lang="en-US" baseline="-25000" dirty="0" smtClean="0"/>
              <a:t> </a:t>
            </a:r>
          </a:p>
          <a:p>
            <a:pPr marL="0" indent="0">
              <a:buNone/>
            </a:pPr>
            <a:r>
              <a:rPr lang="en-US" dirty="0" smtClean="0"/>
              <a:t>With </a:t>
            </a:r>
            <a:r>
              <a:rPr lang="en-US" dirty="0" err="1" smtClean="0"/>
              <a:t>y</a:t>
            </a:r>
            <a:r>
              <a:rPr lang="en-US" baseline="-25000" dirty="0" err="1" smtClean="0"/>
              <a:t>ij</a:t>
            </a:r>
            <a:r>
              <a:rPr lang="en-US" dirty="0" smtClean="0"/>
              <a:t> denoting the yield in the portion of block (plot) j that was given treatment </a:t>
            </a:r>
            <a:r>
              <a:rPr lang="en-US" dirty="0" err="1" smtClean="0"/>
              <a:t>i</a:t>
            </a:r>
            <a:r>
              <a:rPr lang="en-US" dirty="0" smtClean="0"/>
              <a:t>, </a:t>
            </a:r>
            <a:r>
              <a:rPr lang="el-GR" dirty="0" smtClean="0"/>
              <a:t>μ</a:t>
            </a:r>
            <a:r>
              <a:rPr lang="en-US" dirty="0" smtClean="0"/>
              <a:t> the “overall average”, </a:t>
            </a:r>
            <a:r>
              <a:rPr lang="en-US" dirty="0" err="1" smtClean="0"/>
              <a:t>treatment</a:t>
            </a:r>
            <a:r>
              <a:rPr lang="en-US" baseline="-25000" dirty="0" err="1" smtClean="0"/>
              <a:t>i</a:t>
            </a:r>
            <a:r>
              <a:rPr lang="en-US" dirty="0" smtClean="0"/>
              <a:t> the main effect of receiving fertilizer </a:t>
            </a:r>
            <a:r>
              <a:rPr lang="en-US" dirty="0" err="1" smtClean="0"/>
              <a:t>i</a:t>
            </a:r>
            <a:r>
              <a:rPr lang="en-US" dirty="0" smtClean="0"/>
              <a:t>, </a:t>
            </a:r>
            <a:r>
              <a:rPr lang="en-US" dirty="0" err="1" smtClean="0"/>
              <a:t>block</a:t>
            </a:r>
            <a:r>
              <a:rPr lang="en-US" baseline="-25000" dirty="0" err="1" smtClean="0"/>
              <a:t>j</a:t>
            </a:r>
            <a:r>
              <a:rPr lang="en-US" dirty="0" smtClean="0"/>
              <a:t> the effect of plot j, and </a:t>
            </a:r>
            <a:r>
              <a:rPr lang="el-GR" dirty="0"/>
              <a:t>ε</a:t>
            </a:r>
            <a:r>
              <a:rPr lang="en-US" baseline="-25000" dirty="0" err="1"/>
              <a:t>ij</a:t>
            </a:r>
            <a:r>
              <a:rPr lang="en-US" baseline="-25000" dirty="0"/>
              <a:t> </a:t>
            </a:r>
            <a:r>
              <a:rPr lang="en-US" dirty="0" smtClean="0"/>
              <a:t>representing the experimental error (or “pure error”). </a:t>
            </a:r>
          </a:p>
          <a:p>
            <a:pPr marL="0" indent="0">
              <a:buNone/>
            </a:pPr>
            <a:r>
              <a:rPr lang="en-US" dirty="0"/>
              <a:t>	</a:t>
            </a:r>
            <a:r>
              <a:rPr lang="en-US" i="1" dirty="0" err="1" smtClean="0"/>
              <a:t>i</a:t>
            </a:r>
            <a:r>
              <a:rPr lang="en-US" dirty="0" smtClean="0"/>
              <a:t> goes from 1,2,…,k and </a:t>
            </a:r>
            <a:r>
              <a:rPr lang="en-US" i="1" dirty="0" smtClean="0"/>
              <a:t>j</a:t>
            </a:r>
            <a:r>
              <a:rPr lang="en-US" dirty="0" smtClean="0"/>
              <a:t> goes from 1,2,…,b.</a:t>
            </a:r>
          </a:p>
          <a:p>
            <a:pPr marL="0" indent="0">
              <a:buNone/>
            </a:pPr>
            <a:endParaRPr lang="en-US" dirty="0"/>
          </a:p>
          <a:p>
            <a:pPr marL="0" indent="0">
              <a:buNone/>
            </a:pPr>
            <a:r>
              <a:rPr lang="en-US" dirty="0" smtClean="0"/>
              <a:t>Assumed that block effects, pure error all mutually independent with mean 0. </a:t>
            </a:r>
            <a:r>
              <a:rPr lang="en-US" dirty="0" err="1" smtClean="0"/>
              <a:t>Var</a:t>
            </a:r>
            <a:r>
              <a:rPr lang="en-US" dirty="0" smtClean="0"/>
              <a:t>(</a:t>
            </a:r>
            <a:r>
              <a:rPr lang="el-GR" dirty="0"/>
              <a:t>ε</a:t>
            </a:r>
            <a:r>
              <a:rPr lang="en-US" baseline="-25000" dirty="0" err="1" smtClean="0"/>
              <a:t>ij</a:t>
            </a:r>
            <a:r>
              <a:rPr lang="en-US" dirty="0" smtClean="0"/>
              <a:t>)=</a:t>
            </a:r>
            <a:r>
              <a:rPr lang="el-GR" dirty="0" smtClean="0"/>
              <a:t>σ</a:t>
            </a:r>
            <a:r>
              <a:rPr lang="en-US" baseline="30000" dirty="0" smtClean="0"/>
              <a:t>2</a:t>
            </a:r>
            <a:r>
              <a:rPr lang="en-US" dirty="0" smtClean="0"/>
              <a:t>. And if the error terms are assumed to be normally distributed, the F statistic defined on next page has an F distribution with numerator </a:t>
            </a:r>
            <a:r>
              <a:rPr lang="en-US" dirty="0" err="1" smtClean="0"/>
              <a:t>df</a:t>
            </a:r>
            <a:r>
              <a:rPr lang="en-US" dirty="0" smtClean="0"/>
              <a:t>=k-1 and denominator </a:t>
            </a:r>
            <a:r>
              <a:rPr lang="en-US" dirty="0" err="1" smtClean="0"/>
              <a:t>df</a:t>
            </a:r>
            <a:r>
              <a:rPr lang="en-US" dirty="0" smtClean="0"/>
              <a:t>=(k-1)*(b-1) if the null hypothesis of no treatment effect is true.</a:t>
            </a:r>
            <a:endParaRPr lang="en-US" baseline="30000" dirty="0" smtClean="0"/>
          </a:p>
        </p:txBody>
      </p:sp>
    </p:spTree>
    <p:extLst>
      <p:ext uri="{BB962C8B-B14F-4D97-AF65-F5344CB8AC3E}">
        <p14:creationId xmlns:p14="http://schemas.microsoft.com/office/powerpoint/2010/main" val="83589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statistic for Randomized Complete Block Design (RCBD)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e>
                          </m:nary>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𝑏</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𝑏</m:t>
                                  </m:r>
                                  <m:r>
                                    <a:rPr lang="en-US" b="0" i="1" smtClean="0">
                                      <a:latin typeface="Cambria Math" panose="02040503050406030204" pitchFamily="18" charset="0"/>
                                    </a:rPr>
                                    <m:t>−1)]</m:t>
                                  </m:r>
                                </m:e>
                              </m:nary>
                            </m:e>
                          </m:nary>
                        </m:den>
                      </m:f>
                    </m:oMath>
                  </m:oMathPara>
                </a14:m>
                <a:endParaRPr lang="en-US" dirty="0" smtClean="0"/>
              </a:p>
              <a:p>
                <a:pPr marL="0" indent="0">
                  <a:buNone/>
                </a:pPr>
                <a:endParaRPr lang="en-US" dirty="0"/>
              </a:p>
              <a:p>
                <a:pPr marL="0" indent="0">
                  <a:buNone/>
                </a:pPr>
                <a:r>
                  <a:rPr lang="en-US" dirty="0" smtClean="0"/>
                  <a:t>What if the error terms are not normally distributed?</a:t>
                </a:r>
              </a:p>
              <a:p>
                <a:pPr marL="0" indent="0">
                  <a:buNone/>
                </a:pPr>
                <a:endParaRPr lang="en-US" dirty="0"/>
              </a:p>
              <a:p>
                <a:pPr marL="0" indent="0">
                  <a:buNone/>
                </a:pPr>
                <a:r>
                  <a:rPr lang="en-US" dirty="0" smtClean="0"/>
                  <a:t>Can I get a permutation test?</a:t>
                </a:r>
              </a:p>
              <a:p>
                <a:pPr marL="0" indent="0">
                  <a:buNone/>
                </a:pPr>
                <a:endParaRPr lang="en-US" dirty="0"/>
              </a:p>
              <a:p>
                <a:pPr marL="0" indent="0">
                  <a:buNone/>
                </a:pPr>
                <a:r>
                  <a:rPr lang="en-US" dirty="0" smtClean="0"/>
                  <a:t>Of course!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b="-280"/>
                </a:stretch>
              </a:blipFill>
            </p:spPr>
            <p:txBody>
              <a:bodyPr/>
              <a:lstStyle/>
              <a:p>
                <a:r>
                  <a:rPr lang="en-US">
                    <a:noFill/>
                  </a:rPr>
                  <a:t> </a:t>
                </a:r>
              </a:p>
            </p:txBody>
          </p:sp>
        </mc:Fallback>
      </mc:AlternateContent>
    </p:spTree>
    <p:extLst>
      <p:ext uri="{BB962C8B-B14F-4D97-AF65-F5344CB8AC3E}">
        <p14:creationId xmlns:p14="http://schemas.microsoft.com/office/powerpoint/2010/main" val="4186196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 Test for RCBD</a:t>
            </a:r>
            <a:endParaRPr lang="en-US" dirty="0"/>
          </a:p>
        </p:txBody>
      </p:sp>
      <p:sp>
        <p:nvSpPr>
          <p:cNvPr id="3" name="Content Placeholder 2"/>
          <p:cNvSpPr>
            <a:spLocks noGrp="1"/>
          </p:cNvSpPr>
          <p:nvPr>
            <p:ph idx="1"/>
          </p:nvPr>
        </p:nvSpPr>
        <p:spPr/>
        <p:txBody>
          <a:bodyPr/>
          <a:lstStyle/>
          <a:p>
            <a:r>
              <a:rPr lang="en-US" dirty="0" smtClean="0"/>
              <a:t>Step 1: Determine the F statistic for the observed data</a:t>
            </a:r>
          </a:p>
          <a:p>
            <a:r>
              <a:rPr lang="en-US" dirty="0" smtClean="0"/>
              <a:t>Steps 2,3: permute INSIDE of the blocks (but NOT BETWEEN blocks) and for each permutation compute the F* value.</a:t>
            </a:r>
          </a:p>
          <a:p>
            <a:r>
              <a:rPr lang="en-US" dirty="0" smtClean="0"/>
              <a:t>Step 4: 2-sided p-value is proportion of F* values that are at least as large as the observed F statistic from Step 1</a:t>
            </a:r>
            <a:endParaRPr lang="en-US" dirty="0"/>
          </a:p>
        </p:txBody>
      </p:sp>
    </p:spTree>
    <p:extLst>
      <p:ext uri="{BB962C8B-B14F-4D97-AF65-F5344CB8AC3E}">
        <p14:creationId xmlns:p14="http://schemas.microsoft.com/office/powerpoint/2010/main" val="58355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Exciting News</a:t>
            </a:r>
            <a:endParaRPr lang="en-US" dirty="0"/>
          </a:p>
        </p:txBody>
      </p:sp>
      <p:sp>
        <p:nvSpPr>
          <p:cNvPr id="3" name="Content Placeholder 2"/>
          <p:cNvSpPr>
            <a:spLocks noGrp="1"/>
          </p:cNvSpPr>
          <p:nvPr>
            <p:ph idx="1"/>
          </p:nvPr>
        </p:nvSpPr>
        <p:spPr/>
        <p:txBody>
          <a:bodyPr/>
          <a:lstStyle/>
          <a:p>
            <a:r>
              <a:rPr lang="en-US" dirty="0" smtClean="0"/>
              <a:t>The </a:t>
            </a:r>
            <a:r>
              <a:rPr lang="en-US" dirty="0" smtClean="0"/>
              <a:t>following </a:t>
            </a:r>
            <a:r>
              <a:rPr lang="en-US" dirty="0" smtClean="0"/>
              <a:t>website (for a course taught by Chris Williams using the same course text as we adopted) is a valuable resource:</a:t>
            </a:r>
            <a:endParaRPr lang="en-US" dirty="0" smtClean="0"/>
          </a:p>
          <a:p>
            <a:pPr marL="0" indent="0">
              <a:buNone/>
            </a:pPr>
            <a:r>
              <a:rPr lang="en-US" dirty="0" smtClean="0">
                <a:hlinkClick r:id="rId2"/>
              </a:rPr>
              <a:t>www.webpages.uidaho.edu/~chrisw/stat514/lect514y10.htm</a:t>
            </a:r>
            <a:r>
              <a:rPr lang="en-US" dirty="0" smtClean="0"/>
              <a:t> </a:t>
            </a:r>
          </a:p>
          <a:p>
            <a:endParaRPr lang="en-US" dirty="0"/>
          </a:p>
          <a:p>
            <a:r>
              <a:rPr lang="en-US" dirty="0" smtClean="0"/>
              <a:t>It contains many R and SAS implementations of textbook examples.</a:t>
            </a:r>
          </a:p>
          <a:p>
            <a:endParaRPr lang="en-US" dirty="0"/>
          </a:p>
          <a:p>
            <a:r>
              <a:rPr lang="en-US" dirty="0" smtClean="0"/>
              <a:t>We’ll </a:t>
            </a:r>
            <a:r>
              <a:rPr lang="en-US" dirty="0" smtClean="0"/>
              <a:t>make </a:t>
            </a:r>
            <a:r>
              <a:rPr lang="en-US" dirty="0" smtClean="0"/>
              <a:t>some </a:t>
            </a:r>
            <a:r>
              <a:rPr lang="en-US" dirty="0" smtClean="0"/>
              <a:t>use of these code examples during class</a:t>
            </a:r>
            <a:r>
              <a:rPr lang="en-US" dirty="0" smtClean="0"/>
              <a:t>.</a:t>
            </a:r>
            <a:endParaRPr lang="en-US" dirty="0" smtClean="0"/>
          </a:p>
        </p:txBody>
      </p:sp>
    </p:spTree>
    <p:extLst>
      <p:ext uri="{BB962C8B-B14F-4D97-AF65-F5344CB8AC3E}">
        <p14:creationId xmlns:p14="http://schemas.microsoft.com/office/powerpoint/2010/main" val="646283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Look at Pairwise Comparisons using the HSD procedure, as described on pp. 130-131.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Step 1: Permute within blocks (as described on the previous slide) and determine Q*=maximum absolute value of difference in means between treatment </a:t>
                </a:r>
                <a:r>
                  <a:rPr lang="en-US" dirty="0" err="1" smtClean="0"/>
                  <a:t>i</a:t>
                </a:r>
                <a:r>
                  <a:rPr lang="en-US" dirty="0" smtClean="0"/>
                  <a:t> and treatment </a:t>
                </a:r>
                <a:r>
                  <a:rPr lang="en-US" dirty="0" err="1" smtClean="0"/>
                  <a:t>i</a:t>
                </a:r>
                <a:r>
                  <a:rPr lang="en-US" dirty="0" smtClean="0"/>
                  <a:t>’ (where </a:t>
                </a:r>
                <a:r>
                  <a:rPr lang="en-US" dirty="0" err="1" smtClean="0"/>
                  <a:t>i</a:t>
                </a:r>
                <a:r>
                  <a:rPr lang="en-US" dirty="0" smtClean="0"/>
                  <a:t>’ ≠ </a:t>
                </a:r>
                <a:r>
                  <a:rPr lang="en-US" dirty="0" err="1" smtClean="0"/>
                  <a:t>i</a:t>
                </a:r>
                <a:r>
                  <a:rPr lang="en-US" dirty="0" smtClean="0"/>
                  <a:t>). That is, determine Q*=max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e>
                    </m:d>
                  </m:oMath>
                </a14:m>
                <a:r>
                  <a:rPr lang="en-US" dirty="0" smtClean="0"/>
                  <a:t> for all </a:t>
                </a:r>
                <a:r>
                  <a:rPr lang="en-US" dirty="0" err="1" smtClean="0"/>
                  <a:t>i</a:t>
                </a:r>
                <a:r>
                  <a:rPr lang="en-US" dirty="0" smtClean="0"/>
                  <a:t>, </a:t>
                </a:r>
                <a:r>
                  <a:rPr lang="en-US" dirty="0" err="1" smtClean="0"/>
                  <a:t>i</a:t>
                </a:r>
                <a:r>
                  <a:rPr lang="en-US" dirty="0" smtClean="0"/>
                  <a:t>’</a:t>
                </a:r>
              </a:p>
              <a:p>
                <a:r>
                  <a:rPr lang="en-US" dirty="0" smtClean="0"/>
                  <a:t>Step 2: Determine q</a:t>
                </a:r>
                <a:r>
                  <a:rPr lang="en-US" dirty="0" smtClean="0"/>
                  <a:t>*(</a:t>
                </a:r>
                <a:r>
                  <a:rPr lang="el-GR" dirty="0" smtClean="0"/>
                  <a:t>α</a:t>
                </a:r>
                <a:r>
                  <a:rPr lang="en-US" dirty="0" smtClean="0"/>
                  <a:t>)= </a:t>
                </a:r>
                <a:r>
                  <a:rPr lang="en-US" dirty="0" smtClean="0"/>
                  <a:t>the upper </a:t>
                </a:r>
                <a:r>
                  <a:rPr lang="el-GR" dirty="0"/>
                  <a:t>α</a:t>
                </a:r>
                <a:r>
                  <a:rPr lang="en-US" dirty="0" smtClean="0"/>
                  <a:t> </a:t>
                </a:r>
                <a:r>
                  <a:rPr lang="en-US" dirty="0" smtClean="0"/>
                  <a:t>percentile of Q*</a:t>
                </a:r>
              </a:p>
              <a:p>
                <a:r>
                  <a:rPr lang="en-US" dirty="0" smtClean="0"/>
                  <a:t>Step 3: Any pair of treatments </a:t>
                </a:r>
                <a:r>
                  <a:rPr lang="en-US" dirty="0" err="1" smtClean="0"/>
                  <a:t>i</a:t>
                </a:r>
                <a:r>
                  <a:rPr lang="en-US" dirty="0" smtClean="0"/>
                  <a:t> and </a:t>
                </a:r>
                <a:r>
                  <a:rPr lang="en-US" dirty="0" err="1" smtClean="0"/>
                  <a:t>i</a:t>
                </a:r>
                <a:r>
                  <a:rPr lang="en-US" dirty="0" smtClean="0"/>
                  <a:t>’ for which the absolute value of the difference in the treatment averages is at least q</a:t>
                </a:r>
                <a:r>
                  <a:rPr lang="en-US" dirty="0" smtClean="0"/>
                  <a:t>*(</a:t>
                </a:r>
                <a:r>
                  <a:rPr lang="el-GR" dirty="0"/>
                  <a:t>α</a:t>
                </a:r>
                <a:r>
                  <a:rPr lang="en-US" dirty="0" smtClean="0"/>
                  <a:t>) </a:t>
                </a:r>
                <a:r>
                  <a:rPr lang="en-US" dirty="0" smtClean="0"/>
                  <a:t>are said to be statistically significantly different from each other.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913"/>
                </a:stretch>
              </a:blipFill>
            </p:spPr>
            <p:txBody>
              <a:bodyPr/>
              <a:lstStyle/>
              <a:p>
                <a:r>
                  <a:rPr lang="en-US">
                    <a:noFill/>
                  </a:rPr>
                  <a:t> </a:t>
                </a:r>
              </a:p>
            </p:txBody>
          </p:sp>
        </mc:Fallback>
      </mc:AlternateContent>
    </p:spTree>
    <p:extLst>
      <p:ext uri="{BB962C8B-B14F-4D97-AF65-F5344CB8AC3E}">
        <p14:creationId xmlns:p14="http://schemas.microsoft.com/office/powerpoint/2010/main" val="2630924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194"/>
            <a:ext cx="10515600" cy="684186"/>
          </a:xfrm>
        </p:spPr>
        <p:txBody>
          <a:bodyPr>
            <a:normAutofit fontScale="90000"/>
          </a:bodyPr>
          <a:lstStyle/>
          <a:p>
            <a:r>
              <a:rPr lang="en-US" dirty="0" smtClean="0"/>
              <a:t>But is there a rank analogue to this?</a:t>
            </a:r>
            <a:endParaRPr lang="en-US" dirty="0"/>
          </a:p>
        </p:txBody>
      </p:sp>
      <p:sp>
        <p:nvSpPr>
          <p:cNvPr id="3" name="Content Placeholder 2"/>
          <p:cNvSpPr>
            <a:spLocks noGrp="1"/>
          </p:cNvSpPr>
          <p:nvPr>
            <p:ph idx="1"/>
          </p:nvPr>
        </p:nvSpPr>
        <p:spPr>
          <a:xfrm>
            <a:off x="838200" y="944380"/>
            <a:ext cx="10515600" cy="5232583"/>
          </a:xfrm>
        </p:spPr>
        <p:txBody>
          <a:bodyPr>
            <a:normAutofit/>
          </a:bodyPr>
          <a:lstStyle/>
          <a:p>
            <a:r>
              <a:rPr lang="en-US" dirty="0" smtClean="0"/>
              <a:t>Of course!</a:t>
            </a:r>
          </a:p>
          <a:p>
            <a:r>
              <a:rPr lang="en-US" dirty="0" smtClean="0"/>
              <a:t>Friedman’s Test modifies the RCBD permutation test procedure by using ranks in place of the original values for the construction of the F statistic.</a:t>
            </a:r>
          </a:p>
          <a:p>
            <a:pPr lvl="1"/>
            <a:r>
              <a:rPr lang="en-US" dirty="0"/>
              <a:t>Very important: The ranking is done within each block (not overall).</a:t>
            </a:r>
          </a:p>
          <a:p>
            <a:r>
              <a:rPr lang="en-US" dirty="0" smtClean="0"/>
              <a:t>It also uses a slightly different constant to normalize the statistic, so that it will have an approximate chi-squared distribution with </a:t>
            </a:r>
            <a:r>
              <a:rPr lang="en-US" dirty="0" err="1" smtClean="0"/>
              <a:t>df</a:t>
            </a:r>
            <a:r>
              <a:rPr lang="en-US" dirty="0" smtClean="0"/>
              <a:t>=k-1 if H</a:t>
            </a:r>
            <a:r>
              <a:rPr lang="en-US" baseline="-25000" dirty="0" smtClean="0"/>
              <a:t>0</a:t>
            </a:r>
            <a:r>
              <a:rPr lang="en-US" dirty="0" smtClean="0"/>
              <a:t> is true and the number of observations is sufficiently large.</a:t>
            </a:r>
          </a:p>
          <a:p>
            <a:r>
              <a:rPr lang="en-US" dirty="0" smtClean="0"/>
              <a:t>Friedman’s statistic (with or without ties) may be written as given on page 134</a:t>
            </a:r>
          </a:p>
        </p:txBody>
      </p:sp>
    </p:spTree>
    <p:extLst>
      <p:ext uri="{BB962C8B-B14F-4D97-AF65-F5344CB8AC3E}">
        <p14:creationId xmlns:p14="http://schemas.microsoft.com/office/powerpoint/2010/main" val="3198908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Friedman’s Test in R</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friedman.test</a:t>
            </a:r>
            <a:r>
              <a:rPr lang="en-US" dirty="0" smtClean="0"/>
              <a:t> function with the following inputs:</a:t>
            </a:r>
          </a:p>
          <a:p>
            <a:r>
              <a:rPr lang="en-US" dirty="0" smtClean="0"/>
              <a:t>y= vector of all of the response values</a:t>
            </a:r>
          </a:p>
          <a:p>
            <a:r>
              <a:rPr lang="en-US" dirty="0" smtClean="0"/>
              <a:t>groups= vector of all of the group memberships</a:t>
            </a:r>
          </a:p>
          <a:p>
            <a:r>
              <a:rPr lang="en-US" dirty="0" smtClean="0"/>
              <a:t>blocks= vector of all of the block memberships</a:t>
            </a:r>
          </a:p>
          <a:p>
            <a:endParaRPr lang="en-US" dirty="0"/>
          </a:p>
          <a:p>
            <a:r>
              <a:rPr lang="en-US" dirty="0" err="1" smtClean="0"/>
              <a:t>friedman.test</a:t>
            </a:r>
            <a:r>
              <a:rPr lang="en-US" dirty="0" smtClean="0"/>
              <a:t>(y=, groups=, blocks=)</a:t>
            </a:r>
            <a:endParaRPr lang="en-US" dirty="0"/>
          </a:p>
        </p:txBody>
      </p:sp>
    </p:spTree>
    <p:extLst>
      <p:ext uri="{BB962C8B-B14F-4D97-AF65-F5344CB8AC3E}">
        <p14:creationId xmlns:p14="http://schemas.microsoft.com/office/powerpoint/2010/main" val="1597879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Cochran’s Q, Kendall’s W</a:t>
            </a:r>
            <a:endParaRPr lang="en-US" dirty="0"/>
          </a:p>
        </p:txBody>
      </p:sp>
      <p:sp>
        <p:nvSpPr>
          <p:cNvPr id="3" name="Content Placeholder 2"/>
          <p:cNvSpPr>
            <a:spLocks noGrp="1"/>
          </p:cNvSpPr>
          <p:nvPr>
            <p:ph idx="1"/>
          </p:nvPr>
        </p:nvSpPr>
        <p:spPr/>
        <p:txBody>
          <a:bodyPr/>
          <a:lstStyle/>
          <a:p>
            <a:r>
              <a:rPr lang="en-US" dirty="0" smtClean="0"/>
              <a:t>If responses are success (1) or failure (0) and then Friedman’s test (with ties) is applied, this is also termed Cochran’s Q test</a:t>
            </a:r>
          </a:p>
          <a:p>
            <a:r>
              <a:rPr lang="en-US" dirty="0" smtClean="0"/>
              <a:t>If responses from multiple judges give ranks to participants, then testing if the participants have different average abilities (compared to the null hypothesis that they are all of the same ability) is equivalent to Kendall’s W test of concordance.</a:t>
            </a:r>
            <a:endParaRPr lang="en-US" dirty="0"/>
          </a:p>
        </p:txBody>
      </p:sp>
    </p:spTree>
    <p:extLst>
      <p:ext uri="{BB962C8B-B14F-4D97-AF65-F5344CB8AC3E}">
        <p14:creationId xmlns:p14="http://schemas.microsoft.com/office/powerpoint/2010/main" val="4093179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Alternatives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Jonckheere-Terpstra</a:t>
            </a:r>
            <a:r>
              <a:rPr lang="en-US" dirty="0" smtClean="0"/>
              <a:t> test allows us to test an alternative hypothesis of a </a:t>
            </a:r>
            <a:r>
              <a:rPr lang="en-US" dirty="0" err="1" smtClean="0"/>
              <a:t>prespecified</a:t>
            </a:r>
            <a:r>
              <a:rPr lang="en-US" dirty="0" smtClean="0"/>
              <a:t> ordering of the k treatment’s CDF’s for k independent samples</a:t>
            </a:r>
          </a:p>
          <a:p>
            <a:r>
              <a:rPr lang="en-US" dirty="0" smtClean="0"/>
              <a:t>Similarly, Page’s test let’s us do this for RCBD data</a:t>
            </a:r>
          </a:p>
          <a:p>
            <a:r>
              <a:rPr lang="en-US" dirty="0" err="1"/>
              <a:t>y</a:t>
            </a:r>
            <a:r>
              <a:rPr lang="en-US" baseline="-25000" dirty="0" err="1"/>
              <a:t>ij</a:t>
            </a:r>
            <a:r>
              <a:rPr lang="en-US" dirty="0"/>
              <a:t>=</a:t>
            </a:r>
            <a:r>
              <a:rPr lang="el-GR" dirty="0"/>
              <a:t>μ</a:t>
            </a:r>
            <a:r>
              <a:rPr lang="en-US" dirty="0"/>
              <a:t>+ </a:t>
            </a:r>
            <a:r>
              <a:rPr lang="en-US" dirty="0" err="1"/>
              <a:t>treatment</a:t>
            </a:r>
            <a:r>
              <a:rPr lang="en-US" baseline="-25000" dirty="0" err="1"/>
              <a:t>i</a:t>
            </a:r>
            <a:r>
              <a:rPr lang="en-US" dirty="0"/>
              <a:t> + </a:t>
            </a:r>
            <a:r>
              <a:rPr lang="en-US" dirty="0" err="1"/>
              <a:t>block</a:t>
            </a:r>
            <a:r>
              <a:rPr lang="en-US" baseline="-25000" dirty="0" err="1"/>
              <a:t>j</a:t>
            </a:r>
            <a:r>
              <a:rPr lang="en-US" dirty="0"/>
              <a:t> + </a:t>
            </a:r>
            <a:r>
              <a:rPr lang="el-GR" dirty="0"/>
              <a:t>ε</a:t>
            </a:r>
            <a:r>
              <a:rPr lang="en-US" baseline="-25000" dirty="0" err="1"/>
              <a:t>ij</a:t>
            </a:r>
            <a:r>
              <a:rPr lang="en-US" baseline="-25000" dirty="0"/>
              <a:t> </a:t>
            </a:r>
          </a:p>
          <a:p>
            <a:r>
              <a:rPr lang="en-US" dirty="0" smtClean="0"/>
              <a:t>H</a:t>
            </a:r>
            <a:r>
              <a:rPr lang="en-US" baseline="-25000" dirty="0" smtClean="0"/>
              <a:t>a</a:t>
            </a:r>
            <a:r>
              <a:rPr lang="en-US" dirty="0" smtClean="0"/>
              <a:t> is either treatment</a:t>
            </a:r>
            <a:r>
              <a:rPr lang="en-US" baseline="-25000" dirty="0" smtClean="0"/>
              <a:t>1</a:t>
            </a:r>
            <a:r>
              <a:rPr lang="en-US" dirty="0" smtClean="0"/>
              <a:t> ≤ treatment</a:t>
            </a:r>
            <a:r>
              <a:rPr lang="en-US" baseline="-25000" dirty="0" smtClean="0"/>
              <a:t>2</a:t>
            </a:r>
            <a:r>
              <a:rPr lang="en-US" dirty="0"/>
              <a:t> </a:t>
            </a:r>
            <a:r>
              <a:rPr lang="en-US" dirty="0" smtClean="0"/>
              <a:t>≤ … ≤ </a:t>
            </a:r>
            <a:r>
              <a:rPr lang="en-US" dirty="0" err="1" smtClean="0"/>
              <a:t>treatment</a:t>
            </a:r>
            <a:r>
              <a:rPr lang="en-US" baseline="-25000" dirty="0" err="1" smtClean="0"/>
              <a:t>k</a:t>
            </a:r>
            <a:r>
              <a:rPr lang="en-US" dirty="0" smtClean="0"/>
              <a:t>, or</a:t>
            </a:r>
          </a:p>
          <a:p>
            <a:r>
              <a:rPr lang="en-US" dirty="0" smtClean="0"/>
              <a:t>Treatment</a:t>
            </a:r>
            <a:r>
              <a:rPr lang="en-US" baseline="-25000" dirty="0" smtClean="0"/>
              <a:t>1</a:t>
            </a:r>
            <a:r>
              <a:rPr lang="en-US" dirty="0" smtClean="0"/>
              <a:t> ≥ </a:t>
            </a:r>
            <a:r>
              <a:rPr lang="en-US" dirty="0"/>
              <a:t>treatment</a:t>
            </a:r>
            <a:r>
              <a:rPr lang="en-US" baseline="-25000" dirty="0"/>
              <a:t>2</a:t>
            </a:r>
            <a:r>
              <a:rPr lang="en-US" dirty="0"/>
              <a:t> ≥ </a:t>
            </a:r>
            <a:r>
              <a:rPr lang="en-US" dirty="0" smtClean="0"/>
              <a:t>… ≥ </a:t>
            </a:r>
            <a:r>
              <a:rPr lang="en-US" dirty="0" err="1" smtClean="0"/>
              <a:t>treatment</a:t>
            </a:r>
            <a:r>
              <a:rPr lang="en-US" i="1" baseline="-25000" dirty="0" err="1" smtClean="0"/>
              <a:t>k</a:t>
            </a:r>
            <a:r>
              <a:rPr lang="en-US" dirty="0" smtClean="0"/>
              <a:t>, with at least one strict inequality.</a:t>
            </a:r>
          </a:p>
          <a:p>
            <a:endParaRPr lang="en-US" dirty="0"/>
          </a:p>
        </p:txBody>
      </p:sp>
    </p:spTree>
    <p:extLst>
      <p:ext uri="{BB962C8B-B14F-4D97-AF65-F5344CB8AC3E}">
        <p14:creationId xmlns:p14="http://schemas.microsoft.com/office/powerpoint/2010/main" val="3099709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 Test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Page’s statistic: sum of (</a:t>
            </a:r>
            <a:r>
              <a:rPr lang="en-US" dirty="0" err="1"/>
              <a:t>i</a:t>
            </a:r>
            <a:r>
              <a:rPr lang="en-US" dirty="0"/>
              <a:t>*</a:t>
            </a:r>
            <a:r>
              <a:rPr lang="en-US" dirty="0" err="1"/>
              <a:t>R</a:t>
            </a:r>
            <a:r>
              <a:rPr lang="en-US" baseline="-25000" dirty="0" err="1"/>
              <a:t>i</a:t>
            </a:r>
            <a:r>
              <a:rPr lang="en-US" dirty="0"/>
              <a:t>) for </a:t>
            </a:r>
            <a:r>
              <a:rPr lang="en-US" dirty="0" err="1"/>
              <a:t>i</a:t>
            </a:r>
            <a:r>
              <a:rPr lang="en-US" dirty="0"/>
              <a:t>=1,2,…,k, </a:t>
            </a:r>
          </a:p>
          <a:p>
            <a:pPr marL="0" indent="0">
              <a:buNone/>
            </a:pPr>
            <a:r>
              <a:rPr lang="en-US" dirty="0"/>
              <a:t>where each </a:t>
            </a:r>
            <a:r>
              <a:rPr lang="en-US" dirty="0" err="1"/>
              <a:t>R</a:t>
            </a:r>
            <a:r>
              <a:rPr lang="en-US" i="1" baseline="-25000" dirty="0" err="1"/>
              <a:t>i</a:t>
            </a:r>
            <a:r>
              <a:rPr lang="en-US" dirty="0"/>
              <a:t> is the sum of the ranks for the treatment </a:t>
            </a:r>
            <a:r>
              <a:rPr lang="en-US" i="1" dirty="0" err="1" smtClean="0"/>
              <a:t>i</a:t>
            </a:r>
            <a:r>
              <a:rPr lang="en-US" dirty="0" smtClean="0"/>
              <a:t> </a:t>
            </a:r>
            <a:r>
              <a:rPr lang="en-US" dirty="0"/>
              <a:t>observations (where again, the ranks are within each block, not the overall ranks</a:t>
            </a:r>
            <a:r>
              <a:rPr lang="en-US" dirty="0" smtClean="0"/>
              <a:t>).</a:t>
            </a:r>
          </a:p>
          <a:p>
            <a:pPr marL="0" indent="0">
              <a:buNone/>
            </a:pPr>
            <a:r>
              <a:rPr lang="en-US" dirty="0" smtClean="0"/>
              <a:t>Can get p-value using permutation distribution, or approximate p-value using large sample normality (see Higgins 2004, p. 139)</a:t>
            </a:r>
          </a:p>
          <a:p>
            <a:pPr marL="0" indent="0">
              <a:buNone/>
            </a:pPr>
            <a:endParaRPr lang="en-US" dirty="0"/>
          </a:p>
          <a:p>
            <a:pPr marL="0" indent="0">
              <a:buNone/>
            </a:pPr>
            <a:r>
              <a:rPr lang="en-US" dirty="0" smtClean="0"/>
              <a:t>If treatment means get progressively larger, then Page statistic should be larger than expected under H</a:t>
            </a:r>
            <a:r>
              <a:rPr lang="en-US" baseline="-25000" dirty="0" smtClean="0"/>
              <a:t>0</a:t>
            </a:r>
            <a:r>
              <a:rPr lang="en-US" dirty="0" smtClean="0"/>
              <a:t>;</a:t>
            </a:r>
          </a:p>
          <a:p>
            <a:pPr marL="0" indent="0">
              <a:buNone/>
            </a:pPr>
            <a:r>
              <a:rPr lang="en-US" dirty="0" smtClean="0"/>
              <a:t>If treatment means get smaller, Page statistic should be small.</a:t>
            </a:r>
            <a:endParaRPr lang="en-US" dirty="0"/>
          </a:p>
          <a:p>
            <a:pPr marL="0" indent="0">
              <a:buNone/>
            </a:pPr>
            <a:endParaRPr lang="en-US" dirty="0"/>
          </a:p>
        </p:txBody>
      </p:sp>
    </p:spTree>
    <p:extLst>
      <p:ext uri="{BB962C8B-B14F-4D97-AF65-F5344CB8AC3E}">
        <p14:creationId xmlns:p14="http://schemas.microsoft.com/office/powerpoint/2010/main" val="1151531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0834"/>
          </a:xfrm>
        </p:spPr>
        <p:txBody>
          <a:bodyPr/>
          <a:lstStyle/>
          <a:p>
            <a:r>
              <a:rPr lang="en-US" dirty="0" smtClean="0"/>
              <a:t>In-class Practice (Chapter 4, Exercise 12)</a:t>
            </a:r>
            <a:endParaRPr lang="en-US" dirty="0"/>
          </a:p>
        </p:txBody>
      </p:sp>
      <p:sp>
        <p:nvSpPr>
          <p:cNvPr id="3" name="Content Placeholder 2"/>
          <p:cNvSpPr>
            <a:spLocks noGrp="1"/>
          </p:cNvSpPr>
          <p:nvPr>
            <p:ph idx="1"/>
          </p:nvPr>
        </p:nvSpPr>
        <p:spPr>
          <a:xfrm>
            <a:off x="838200" y="1136077"/>
            <a:ext cx="10515600" cy="4351338"/>
          </a:xfrm>
        </p:spPr>
        <p:txBody>
          <a:bodyPr/>
          <a:lstStyle/>
          <a:p>
            <a:r>
              <a:rPr lang="en-US" dirty="0" smtClean="0"/>
              <a:t>“Three varieties of soybeans were tested for yields in a randomized complete block design. The varieties are known to have varying levels of susceptibility to iron deficiency. The data are average chlorosis scores based on a scale of 1 to 9, with 1 being the best plant condition and 9 the worst. Use an appropriate procedure to test for differences among the varieties.”</a:t>
            </a:r>
          </a:p>
          <a:p>
            <a:r>
              <a:rPr lang="en-US" dirty="0" smtClean="0"/>
              <a:t>The data are given below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6140623"/>
              </p:ext>
            </p:extLst>
          </p:nvPr>
        </p:nvGraphicFramePr>
        <p:xfrm>
          <a:off x="1469036" y="4118771"/>
          <a:ext cx="8391160" cy="2499360"/>
        </p:xfrm>
        <a:graphic>
          <a:graphicData uri="http://schemas.openxmlformats.org/drawingml/2006/table">
            <a:tbl>
              <a:tblPr>
                <a:tableStyleId>{5C22544A-7EE6-4342-B048-85BDC9FD1C3A}</a:tableStyleId>
              </a:tblPr>
              <a:tblGrid>
                <a:gridCol w="1993691"/>
                <a:gridCol w="1362773"/>
                <a:gridCol w="1678232"/>
                <a:gridCol w="1678232"/>
                <a:gridCol w="1678232"/>
              </a:tblGrid>
              <a:tr h="474210">
                <a:tc>
                  <a:txBody>
                    <a:bodyPr/>
                    <a:lstStyle/>
                    <a:p>
                      <a:r>
                        <a:rPr lang="en-US" sz="2800" dirty="0" smtClean="0"/>
                        <a:t>Variety</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Block 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Block</a:t>
                      </a:r>
                      <a:r>
                        <a:rPr lang="en-US" sz="2800" baseline="0" dirty="0" smtClean="0"/>
                        <a:t> 2</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Block</a:t>
                      </a:r>
                      <a:r>
                        <a:rPr lang="en-US" sz="2800" baseline="0" dirty="0" smtClean="0"/>
                        <a:t> 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Block</a:t>
                      </a:r>
                      <a:r>
                        <a:rPr lang="en-US" sz="2800" baseline="0" dirty="0" smtClean="0"/>
                        <a:t> 4</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4210">
                <a:tc>
                  <a:txBody>
                    <a:bodyPr/>
                    <a:lstStyle/>
                    <a:p>
                      <a:r>
                        <a:rPr lang="en-US" sz="2800" dirty="0" smtClean="0"/>
                        <a:t>Susceptible</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4.5</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6.3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5.7</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5.3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8499">
                <a:tc>
                  <a:txBody>
                    <a:bodyPr/>
                    <a:lstStyle/>
                    <a:p>
                      <a:r>
                        <a:rPr lang="en-US" sz="2800" dirty="0" smtClean="0"/>
                        <a:t>Moderately Resistant</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3.5</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4.3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3.3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5.0</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4210">
                <a:tc>
                  <a:txBody>
                    <a:bodyPr/>
                    <a:lstStyle/>
                    <a:p>
                      <a:r>
                        <a:rPr lang="en-US" sz="2800" dirty="0" smtClean="0"/>
                        <a:t>Resistant</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1.0</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1.3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1.0</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1.7</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03061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Outline</a:t>
            </a:r>
            <a:endParaRPr lang="en-US" dirty="0"/>
          </a:p>
        </p:txBody>
      </p:sp>
      <p:sp>
        <p:nvSpPr>
          <p:cNvPr id="3" name="Content Placeholder 2"/>
          <p:cNvSpPr>
            <a:spLocks noGrp="1"/>
          </p:cNvSpPr>
          <p:nvPr>
            <p:ph idx="1"/>
          </p:nvPr>
        </p:nvSpPr>
        <p:spPr/>
        <p:txBody>
          <a:bodyPr/>
          <a:lstStyle/>
          <a:p>
            <a:r>
              <a:rPr lang="en-US" dirty="0" smtClean="0"/>
              <a:t>Paired Comparisons via Permutation (Section </a:t>
            </a:r>
            <a:r>
              <a:rPr lang="en-US" dirty="0"/>
              <a:t>4</a:t>
            </a:r>
            <a:r>
              <a:rPr lang="en-US" dirty="0" smtClean="0"/>
              <a:t>.1)</a:t>
            </a:r>
          </a:p>
          <a:p>
            <a:r>
              <a:rPr lang="en-US" dirty="0" smtClean="0"/>
              <a:t>Wilcoxon Signed Rank Test (Section </a:t>
            </a:r>
            <a:r>
              <a:rPr lang="en-US" dirty="0"/>
              <a:t>4</a:t>
            </a:r>
            <a:r>
              <a:rPr lang="en-US" dirty="0" smtClean="0"/>
              <a:t>.2)</a:t>
            </a:r>
          </a:p>
          <a:p>
            <a:r>
              <a:rPr lang="en-US" dirty="0" smtClean="0"/>
              <a:t>Sign Test (Section 4.3)</a:t>
            </a:r>
          </a:p>
          <a:p>
            <a:r>
              <a:rPr lang="en-US" dirty="0" smtClean="0"/>
              <a:t>Randomized Complete Block Test via Permutations (Section 4.4)</a:t>
            </a:r>
          </a:p>
          <a:p>
            <a:r>
              <a:rPr lang="en-US" dirty="0" smtClean="0"/>
              <a:t>RCB Test via Friedman’s Test (and special cases; Section 4.5)</a:t>
            </a:r>
          </a:p>
          <a:p>
            <a:r>
              <a:rPr lang="en-US" dirty="0" smtClean="0"/>
              <a:t>Page’s Test (Section 4.6.1)</a:t>
            </a:r>
          </a:p>
          <a:p>
            <a:endParaRPr lang="en-US" dirty="0"/>
          </a:p>
        </p:txBody>
      </p:sp>
    </p:spTree>
    <p:extLst>
      <p:ext uri="{BB962C8B-B14F-4D97-AF65-F5344CB8AC3E}">
        <p14:creationId xmlns:p14="http://schemas.microsoft.com/office/powerpoint/2010/main" val="3997151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Multi-sample methods already discussed</a:t>
            </a:r>
            <a:endParaRPr lang="en-US" dirty="0"/>
          </a:p>
        </p:txBody>
      </p:sp>
      <p:sp>
        <p:nvSpPr>
          <p:cNvPr id="3" name="Content Placeholder 2"/>
          <p:cNvSpPr>
            <a:spLocks noGrp="1"/>
          </p:cNvSpPr>
          <p:nvPr>
            <p:ph idx="1"/>
          </p:nvPr>
        </p:nvSpPr>
        <p:spPr/>
        <p:txBody>
          <a:bodyPr/>
          <a:lstStyle/>
          <a:p>
            <a:r>
              <a:rPr lang="en-US" dirty="0" smtClean="0"/>
              <a:t>Compared two (Chapter 2) or more (Chapter 3) populations where responses were considered to be independent between populations</a:t>
            </a:r>
          </a:p>
          <a:p>
            <a:r>
              <a:rPr lang="en-US" dirty="0" smtClean="0"/>
              <a:t>What if they are not?</a:t>
            </a:r>
          </a:p>
          <a:p>
            <a:r>
              <a:rPr lang="en-US" dirty="0" smtClean="0"/>
              <a:t>For example, a study on the effects of exercise might compare subject’s resting heart rates before and after embarking on a detailed fitness regimen for 90 days.</a:t>
            </a:r>
            <a:endParaRPr lang="en-US" dirty="0"/>
          </a:p>
        </p:txBody>
      </p:sp>
    </p:spTree>
    <p:extLst>
      <p:ext uri="{BB962C8B-B14F-4D97-AF65-F5344CB8AC3E}">
        <p14:creationId xmlns:p14="http://schemas.microsoft.com/office/powerpoint/2010/main" val="55928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4127"/>
          </a:xfrm>
        </p:spPr>
        <p:txBody>
          <a:bodyPr/>
          <a:lstStyle/>
          <a:p>
            <a:r>
              <a:rPr lang="en-US" dirty="0" smtClean="0"/>
              <a:t>(Fictional) data on Resting Heart Rate (RHR)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540497"/>
              </p:ext>
            </p:extLst>
          </p:nvPr>
        </p:nvGraphicFramePr>
        <p:xfrm>
          <a:off x="838200" y="1196036"/>
          <a:ext cx="10515600" cy="5120640"/>
        </p:xfrm>
        <a:graphic>
          <a:graphicData uri="http://schemas.openxmlformats.org/drawingml/2006/table">
            <a:tbl>
              <a:tblPr>
                <a:tableStyleId>{5C22544A-7EE6-4342-B048-85BDC9FD1C3A}</a:tableStyleId>
              </a:tblPr>
              <a:tblGrid>
                <a:gridCol w="3505200"/>
                <a:gridCol w="3505200"/>
                <a:gridCol w="3505200"/>
              </a:tblGrid>
              <a:tr h="370840">
                <a:tc>
                  <a:txBody>
                    <a:bodyPr/>
                    <a:lstStyle/>
                    <a:p>
                      <a:r>
                        <a:rPr lang="en-US" sz="3200" dirty="0" smtClean="0"/>
                        <a:t>Subject</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RHR before</a:t>
                      </a:r>
                      <a:r>
                        <a:rPr lang="en-US" sz="3200" baseline="0" dirty="0" smtClean="0"/>
                        <a:t> fitness program</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RHR after 90 days on program</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Chris</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65</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Claire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67</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Carlos</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Christian</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83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75</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Carmelo</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58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Catarina</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61</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Cara</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78</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t>63</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6675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Analyze?</a:t>
            </a:r>
            <a:endParaRPr lang="en-US" dirty="0"/>
          </a:p>
        </p:txBody>
      </p:sp>
      <p:sp>
        <p:nvSpPr>
          <p:cNvPr id="3" name="Content Placeholder 2"/>
          <p:cNvSpPr>
            <a:spLocks noGrp="1"/>
          </p:cNvSpPr>
          <p:nvPr>
            <p:ph idx="1"/>
          </p:nvPr>
        </p:nvSpPr>
        <p:spPr/>
        <p:txBody>
          <a:bodyPr>
            <a:normAutofit lnSpcReduction="10000"/>
          </a:bodyPr>
          <a:lstStyle/>
          <a:p>
            <a:r>
              <a:rPr lang="en-US" dirty="0" smtClean="0"/>
              <a:t>Parametric Technique:</a:t>
            </a:r>
          </a:p>
          <a:p>
            <a:pPr lvl="1"/>
            <a:r>
              <a:rPr lang="en-US" dirty="0" smtClean="0"/>
              <a:t>Paired t-test</a:t>
            </a:r>
          </a:p>
          <a:p>
            <a:pPr lvl="1"/>
            <a:r>
              <a:rPr lang="en-US" dirty="0" smtClean="0"/>
              <a:t>Statistic (given in class):</a:t>
            </a:r>
          </a:p>
          <a:p>
            <a:pPr lvl="1"/>
            <a:endParaRPr lang="en-US" dirty="0" smtClean="0"/>
          </a:p>
          <a:p>
            <a:pPr lvl="1"/>
            <a:endParaRPr lang="en-US" dirty="0"/>
          </a:p>
          <a:p>
            <a:pPr lvl="1"/>
            <a:endParaRPr lang="en-US" dirty="0" smtClean="0"/>
          </a:p>
          <a:p>
            <a:pPr lvl="1"/>
            <a:r>
              <a:rPr lang="en-US" dirty="0" smtClean="0"/>
              <a:t>Two-sided P-value: </a:t>
            </a:r>
            <a:r>
              <a:rPr lang="en-US" dirty="0" err="1" smtClean="0"/>
              <a:t>Pr</a:t>
            </a:r>
            <a:r>
              <a:rPr lang="en-US" dirty="0" smtClean="0"/>
              <a:t>(T &gt; |observed statistic|)</a:t>
            </a:r>
          </a:p>
          <a:p>
            <a:pPr lvl="1"/>
            <a:r>
              <a:rPr lang="en-US" dirty="0" smtClean="0"/>
              <a:t>Under certain assumptions, p-value may be obtained using t distribution with </a:t>
            </a:r>
            <a:r>
              <a:rPr lang="en-US" dirty="0" err="1" smtClean="0"/>
              <a:t>df</a:t>
            </a:r>
            <a:r>
              <a:rPr lang="en-US" dirty="0" smtClean="0"/>
              <a:t>=n-1</a:t>
            </a:r>
          </a:p>
          <a:p>
            <a:pPr lvl="1"/>
            <a:r>
              <a:rPr lang="en-US" dirty="0" smtClean="0"/>
              <a:t>Assumptions: differences have a normal distribution; differences are independent from one person to the next; differences are identically distributed</a:t>
            </a:r>
            <a:endParaRPr lang="en-US" dirty="0"/>
          </a:p>
        </p:txBody>
      </p:sp>
    </p:spTree>
    <p:extLst>
      <p:ext uri="{BB962C8B-B14F-4D97-AF65-F5344CB8AC3E}">
        <p14:creationId xmlns:p14="http://schemas.microsoft.com/office/powerpoint/2010/main" val="145211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206"/>
            <a:ext cx="10515600" cy="1325563"/>
          </a:xfrm>
        </p:spPr>
        <p:txBody>
          <a:bodyPr/>
          <a:lstStyle/>
          <a:p>
            <a:r>
              <a:rPr lang="en-US" dirty="0" smtClean="0"/>
              <a:t>Permutation Test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6609" y="1026942"/>
                <a:ext cx="11943472" cy="5683347"/>
              </a:xfrm>
            </p:spPr>
            <p:txBody>
              <a:bodyPr>
                <a:normAutofit/>
              </a:bodyPr>
              <a:lstStyle/>
              <a:p>
                <a:r>
                  <a:rPr lang="en-US" dirty="0" smtClean="0"/>
                  <a:t>If the normality assumption is unreasonable …</a:t>
                </a:r>
              </a:p>
              <a:p>
                <a:pPr lvl="1"/>
                <a:r>
                  <a:rPr lang="en-US" dirty="0" smtClean="0"/>
                  <a:t>Might still be OK, if sample size is large</a:t>
                </a:r>
              </a:p>
              <a:p>
                <a:pPr lvl="1"/>
                <a:r>
                  <a:rPr lang="en-US" dirty="0" smtClean="0"/>
                  <a:t>Could use the permutation distribution of the test statistic to obtain the p-value</a:t>
                </a:r>
              </a:p>
              <a:p>
                <a:r>
                  <a:rPr lang="en-US" dirty="0" smtClean="0"/>
                  <a:t>Permutation Distribution (Higgins 2004, p. 110):</a:t>
                </a:r>
              </a:p>
              <a:p>
                <a:pPr lvl="1"/>
                <a:r>
                  <a:rPr lang="en-US" dirty="0" smtClean="0"/>
                  <a:t>Step 1: Compute all differences, D</a:t>
                </a:r>
                <a:r>
                  <a:rPr lang="en-US" baseline="-25000" dirty="0" smtClean="0"/>
                  <a:t>i</a:t>
                </a:r>
                <a:r>
                  <a:rPr lang="en-US" dirty="0" smtClean="0"/>
                  <a:t>, and then the statistic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𝐷</m:t>
                        </m:r>
                      </m:e>
                    </m:acc>
                  </m:oMath>
                </a14:m>
                <a:endParaRPr lang="en-US" dirty="0" smtClean="0"/>
              </a:p>
              <a:p>
                <a:pPr lvl="1"/>
                <a:r>
                  <a:rPr lang="en-US" dirty="0" smtClean="0"/>
                  <a:t>Steps 2,3: Obtain all possible sign changes to the Di values and for each average the differences to compute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𝐷</m:t>
                        </m:r>
                      </m:e>
                    </m:acc>
                  </m:oMath>
                </a14:m>
                <a:r>
                  <a:rPr lang="en-US" dirty="0" smtClean="0"/>
                  <a:t>*</a:t>
                </a:r>
              </a:p>
              <a:p>
                <a:pPr lvl="2"/>
                <a:r>
                  <a:rPr lang="en-US" sz="2400" dirty="0" smtClean="0"/>
                  <a:t>2</a:t>
                </a:r>
                <a:r>
                  <a:rPr lang="en-US" sz="2400" baseline="30000" dirty="0" smtClean="0"/>
                  <a:t>n</a:t>
                </a:r>
                <a:r>
                  <a:rPr lang="en-US" sz="2400" dirty="0" smtClean="0"/>
                  <a:t> </a:t>
                </a:r>
                <a:r>
                  <a:rPr lang="en-US" sz="2400" dirty="0" smtClean="0"/>
                  <a:t>such sign changes because each D</a:t>
                </a:r>
                <a:r>
                  <a:rPr lang="en-US" sz="2400" baseline="-25000" dirty="0" smtClean="0"/>
                  <a:t>i</a:t>
                </a:r>
                <a:r>
                  <a:rPr lang="en-US" sz="2400" dirty="0" smtClean="0"/>
                  <a:t> has a positive version and a negative version</a:t>
                </a:r>
              </a:p>
              <a:p>
                <a:pPr lvl="1"/>
                <a:r>
                  <a:rPr lang="en-US" dirty="0" smtClean="0"/>
                  <a:t>Step 4: one-sided (upper tail) p-value is proportion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𝐷</m:t>
                        </m:r>
                      </m:e>
                    </m:acc>
                  </m:oMath>
                </a14:m>
                <a:r>
                  <a:rPr lang="en-US" dirty="0" smtClean="0"/>
                  <a:t>*’s at least as big as the statistic from step 1</a:t>
                </a:r>
              </a:p>
              <a:p>
                <a:pPr lvl="2"/>
                <a:r>
                  <a:rPr lang="en-US" sz="2400" dirty="0" smtClean="0"/>
                  <a:t>Lower tail p-value is proportion at most as big as the stat from step 1, two-tailed p-value is twice the appropriate one-tailed p-value.</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6609" y="1026942"/>
                <a:ext cx="11943472" cy="5683347"/>
              </a:xfrm>
              <a:blipFill rotWithShape="0">
                <a:blip r:embed="rId2"/>
                <a:stretch>
                  <a:fillRect l="-919" t="-1715"/>
                </a:stretch>
              </a:blipFill>
            </p:spPr>
            <p:txBody>
              <a:bodyPr/>
              <a:lstStyle/>
              <a:p>
                <a:r>
                  <a:rPr lang="en-US">
                    <a:noFill/>
                  </a:rPr>
                  <a:t> </a:t>
                </a:r>
              </a:p>
            </p:txBody>
          </p:sp>
        </mc:Fallback>
      </mc:AlternateContent>
    </p:spTree>
    <p:extLst>
      <p:ext uri="{BB962C8B-B14F-4D97-AF65-F5344CB8AC3E}">
        <p14:creationId xmlns:p14="http://schemas.microsoft.com/office/powerpoint/2010/main" val="292329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 (p. 112)</a:t>
            </a:r>
            <a:endParaRPr lang="en-US" dirty="0"/>
          </a:p>
        </p:txBody>
      </p:sp>
      <p:sp>
        <p:nvSpPr>
          <p:cNvPr id="3" name="Content Placeholder 2"/>
          <p:cNvSpPr>
            <a:spLocks noGrp="1"/>
          </p:cNvSpPr>
          <p:nvPr>
            <p:ph idx="1"/>
          </p:nvPr>
        </p:nvSpPr>
        <p:spPr/>
        <p:txBody>
          <a:bodyPr>
            <a:normAutofit/>
          </a:bodyPr>
          <a:lstStyle/>
          <a:p>
            <a:r>
              <a:rPr lang="en-US" dirty="0" smtClean="0"/>
              <a:t>Null hypothesis: distribution of differences is symmetric around 0</a:t>
            </a:r>
          </a:p>
          <a:p>
            <a:pPr lvl="1"/>
            <a:r>
              <a:rPr lang="en-US" dirty="0" smtClean="0"/>
              <a:t>F(x)= 1-F(-x), because </a:t>
            </a:r>
            <a:r>
              <a:rPr lang="en-US" dirty="0" err="1" smtClean="0"/>
              <a:t>Pr</a:t>
            </a:r>
            <a:r>
              <a:rPr lang="en-US" dirty="0" smtClean="0"/>
              <a:t>(</a:t>
            </a:r>
            <a:r>
              <a:rPr lang="en-US" dirty="0" err="1" smtClean="0"/>
              <a:t>X≤x</a:t>
            </a:r>
            <a:r>
              <a:rPr lang="en-US" dirty="0" smtClean="0"/>
              <a:t>) = </a:t>
            </a:r>
            <a:r>
              <a:rPr lang="en-US" dirty="0" err="1" smtClean="0"/>
              <a:t>Pr</a:t>
            </a:r>
            <a:r>
              <a:rPr lang="en-US" dirty="0" smtClean="0"/>
              <a:t>(X≥-x) if X has a symmetric </a:t>
            </a:r>
            <a:r>
              <a:rPr lang="en-US" dirty="0" smtClean="0"/>
              <a:t>distribution around 0</a:t>
            </a:r>
            <a:endParaRPr lang="en-US" dirty="0" smtClean="0"/>
          </a:p>
          <a:p>
            <a:pPr lvl="1"/>
            <a:endParaRPr lang="en-US" dirty="0"/>
          </a:p>
          <a:p>
            <a:r>
              <a:rPr lang="en-US" dirty="0" smtClean="0"/>
              <a:t>Alternative hypothesis: Differences tend to be above/below/different from 0 (for upper/lower/two-sided alternatives)</a:t>
            </a:r>
          </a:p>
          <a:p>
            <a:pPr lvl="1"/>
            <a:r>
              <a:rPr lang="en-US" dirty="0" smtClean="0"/>
              <a:t>Upper: F(x) ≤ 1-F(-x)</a:t>
            </a:r>
          </a:p>
          <a:p>
            <a:pPr lvl="1"/>
            <a:r>
              <a:rPr lang="en-US" dirty="0" smtClean="0"/>
              <a:t>Lower: F(x)</a:t>
            </a:r>
            <a:r>
              <a:rPr lang="en-US" dirty="0"/>
              <a:t> </a:t>
            </a:r>
            <a:r>
              <a:rPr lang="en-US" dirty="0" smtClean="0"/>
              <a:t>≥ 1-F(-x)        </a:t>
            </a:r>
          </a:p>
          <a:p>
            <a:pPr lvl="1"/>
            <a:r>
              <a:rPr lang="en-US" dirty="0" smtClean="0"/>
              <a:t>Two-sided: {either F(x</a:t>
            </a:r>
            <a:r>
              <a:rPr lang="en-US" dirty="0"/>
              <a:t>) ≤ 1-F(-x) </a:t>
            </a:r>
            <a:r>
              <a:rPr lang="en-US" dirty="0" smtClean="0"/>
              <a:t> or </a:t>
            </a:r>
            <a:r>
              <a:rPr lang="en-US" dirty="0"/>
              <a:t>F(x) ≥ 1-F(-x) </a:t>
            </a:r>
            <a:r>
              <a:rPr lang="en-US" dirty="0" smtClean="0"/>
              <a:t>}</a:t>
            </a:r>
          </a:p>
          <a:p>
            <a:r>
              <a:rPr lang="en-US" dirty="0" smtClean="0"/>
              <a:t>In each case there must be at least one x having a strict inequality</a:t>
            </a:r>
          </a:p>
        </p:txBody>
      </p:sp>
    </p:spTree>
    <p:extLst>
      <p:ext uri="{BB962C8B-B14F-4D97-AF65-F5344CB8AC3E}">
        <p14:creationId xmlns:p14="http://schemas.microsoft.com/office/powerpoint/2010/main" val="2487196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3158</TotalTime>
  <Words>2186</Words>
  <Application>Microsoft Office PowerPoint</Application>
  <PresentationFormat>Widescreen</PresentationFormat>
  <Paragraphs>334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Courier New</vt:lpstr>
      <vt:lpstr>Times New Roman</vt:lpstr>
      <vt:lpstr>Office Theme</vt:lpstr>
      <vt:lpstr>Nonparametrics: Chapter 4: Paired Comparisons and Blocked Designs</vt:lpstr>
      <vt:lpstr>Lecture 4 Concepts</vt:lpstr>
      <vt:lpstr>Exciting News</vt:lpstr>
      <vt:lpstr>Chapter 4 Outline</vt:lpstr>
      <vt:lpstr>Multi-sample methods already discussed</vt:lpstr>
      <vt:lpstr>(Fictional) data on Resting Heart Rate (RHR)</vt:lpstr>
      <vt:lpstr>How to Analyze?</vt:lpstr>
      <vt:lpstr>Permutation Test</vt:lpstr>
      <vt:lpstr>Hypotheses (p. 112)</vt:lpstr>
      <vt:lpstr>(Fictional) data on Resting Heart Rate (RHR)</vt:lpstr>
      <vt:lpstr>Together, we will </vt:lpstr>
      <vt:lpstr>Could equivalently base test on the sum of the differences for those differences that: when the sign is permuted have a positive value</vt:lpstr>
      <vt:lpstr>What if there are too many permutations of the signs?</vt:lpstr>
      <vt:lpstr>Another alternative</vt:lpstr>
      <vt:lpstr>In-class exercise:</vt:lpstr>
      <vt:lpstr>Can perform a one-sample test on median by using a permutation test of the differences, where the differences are defined as    xi-null value of median </vt:lpstr>
      <vt:lpstr>Wilcoxon Signed-Rank Test</vt:lpstr>
      <vt:lpstr>PowerPoint Presentation</vt:lpstr>
      <vt:lpstr>PowerPoint Presentation</vt:lpstr>
      <vt:lpstr>Wilcoxon Signed Rank Test P-value</vt:lpstr>
      <vt:lpstr>wilcox.test in R can conduct Wilcoxon signed rank test by using paired=TRUE</vt:lpstr>
      <vt:lpstr>Sign Test</vt:lpstr>
      <vt:lpstr>PowerPoint Presentation</vt:lpstr>
      <vt:lpstr>Comparison</vt:lpstr>
      <vt:lpstr>In-class Exercise</vt:lpstr>
      <vt:lpstr>What if there are more than two sets of dependent measurements?</vt:lpstr>
      <vt:lpstr>Experimental Design Approach to Analysis</vt:lpstr>
      <vt:lpstr>F statistic for Randomized Complete Block Design (RCBD)</vt:lpstr>
      <vt:lpstr>Permutation Test for RCBD</vt:lpstr>
      <vt:lpstr>Can Look at Pairwise Comparisons using the HSD procedure, as described on pp. 130-131.</vt:lpstr>
      <vt:lpstr>But is there a rank analogue to this?</vt:lpstr>
      <vt:lpstr>Friedman’s Test in R</vt:lpstr>
      <vt:lpstr>Cochran’s Q, Kendall’s W</vt:lpstr>
      <vt:lpstr>Ordered Alternatives</vt:lpstr>
      <vt:lpstr>Page’s Test (cont)</vt:lpstr>
      <vt:lpstr>In-class Practice (Chapter 4, Exercise 12)</vt:lpstr>
    </vt:vector>
  </TitlesOfParts>
  <Company>Kennesaw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Nonparametrics Introduction</dc:title>
  <dc:creator>Bradley Barney</dc:creator>
  <cp:lastModifiedBy>Bradley J Barney</cp:lastModifiedBy>
  <cp:revision>220</cp:revision>
  <cp:lastPrinted>2015-06-11T22:20:11Z</cp:lastPrinted>
  <dcterms:created xsi:type="dcterms:W3CDTF">2015-05-22T16:35:40Z</dcterms:created>
  <dcterms:modified xsi:type="dcterms:W3CDTF">2016-06-11T23:25:14Z</dcterms:modified>
</cp:coreProperties>
</file>