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346" r:id="rId3"/>
    <p:sldId id="410" r:id="rId4"/>
    <p:sldId id="411" r:id="rId5"/>
    <p:sldId id="412" r:id="rId6"/>
    <p:sldId id="413" r:id="rId7"/>
    <p:sldId id="416" r:id="rId8"/>
    <p:sldId id="414" r:id="rId9"/>
    <p:sldId id="415" r:id="rId10"/>
    <p:sldId id="417" r:id="rId11"/>
    <p:sldId id="419" r:id="rId12"/>
    <p:sldId id="418" r:id="rId13"/>
    <p:sldId id="420" r:id="rId14"/>
    <p:sldId id="421" r:id="rId15"/>
    <p:sldId id="422" r:id="rId16"/>
    <p:sldId id="434" r:id="rId17"/>
    <p:sldId id="423" r:id="rId18"/>
    <p:sldId id="424" r:id="rId19"/>
    <p:sldId id="425" r:id="rId20"/>
    <p:sldId id="435" r:id="rId21"/>
    <p:sldId id="436" r:id="rId22"/>
    <p:sldId id="437" r:id="rId23"/>
    <p:sldId id="438" r:id="rId24"/>
    <p:sldId id="427" r:id="rId25"/>
    <p:sldId id="426" r:id="rId26"/>
    <p:sldId id="429" r:id="rId27"/>
    <p:sldId id="440" r:id="rId28"/>
    <p:sldId id="431" r:id="rId29"/>
    <p:sldId id="433" r:id="rId30"/>
    <p:sldId id="430" r:id="rId31"/>
    <p:sldId id="441" r:id="rId32"/>
  </p:sldIdLst>
  <p:sldSz cx="12192000" cy="6858000"/>
  <p:notesSz cx="9236075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15" autoAdjust="0"/>
    <p:restoredTop sz="86410"/>
  </p:normalViewPr>
  <p:slideViewPr>
    <p:cSldViewPr snapToGrid="0">
      <p:cViewPr varScale="1">
        <p:scale>
          <a:sx n="68" d="100"/>
          <a:sy n="68" d="100"/>
        </p:scale>
        <p:origin x="96" y="84"/>
      </p:cViewPr>
      <p:guideLst/>
    </p:cSldViewPr>
  </p:slideViewPr>
  <p:outlineViewPr>
    <p:cViewPr>
      <p:scale>
        <a:sx n="33" d="100"/>
        <a:sy n="33" d="100"/>
      </p:scale>
      <p:origin x="0" y="-262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5"/>
            <a:ext cx="4002299" cy="3519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31642" y="5"/>
            <a:ext cx="4002299" cy="3519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CFB08-0818-40A4-90D6-E82AB289159B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444"/>
            <a:ext cx="4002299" cy="3519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31642" y="6658444"/>
            <a:ext cx="4002299" cy="3519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4DE1B6-1BBE-41D3-A49F-FE000C254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98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4"/>
            <a:ext cx="4002299" cy="3517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31642" y="4"/>
            <a:ext cx="4002299" cy="3517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1EA3D-F47F-4F6C-B74E-C7768BBA3E86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6188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3608" y="3373754"/>
            <a:ext cx="7388860" cy="276034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02299" cy="3517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31642" y="6658664"/>
            <a:ext cx="4002299" cy="3517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B0534-BD48-46A0-97A3-4FC2F16A5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008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7580-77A6-482F-8F3E-3A12CAB0F571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BC54-7573-4ECB-A24D-9151B92C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79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7580-77A6-482F-8F3E-3A12CAB0F571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BC54-7573-4ECB-A24D-9151B92C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23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7580-77A6-482F-8F3E-3A12CAB0F571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BC54-7573-4ECB-A24D-9151B92C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0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7580-77A6-482F-8F3E-3A12CAB0F571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BC54-7573-4ECB-A24D-9151B92C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92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7580-77A6-482F-8F3E-3A12CAB0F571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BC54-7573-4ECB-A24D-9151B92C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6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7580-77A6-482F-8F3E-3A12CAB0F571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BC54-7573-4ECB-A24D-9151B92C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56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7580-77A6-482F-8F3E-3A12CAB0F571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BC54-7573-4ECB-A24D-9151B92C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41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7580-77A6-482F-8F3E-3A12CAB0F571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BC54-7573-4ECB-A24D-9151B92C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43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7580-77A6-482F-8F3E-3A12CAB0F571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BC54-7573-4ECB-A24D-9151B92C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66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7580-77A6-482F-8F3E-3A12CAB0F571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BC54-7573-4ECB-A24D-9151B92C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33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7580-77A6-482F-8F3E-3A12CAB0F571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BC54-7573-4ECB-A24D-9151B92C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30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E7580-77A6-482F-8F3E-3A12CAB0F571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1BC54-7573-4ECB-A24D-9151B92C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3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ebpages.uidaho.edu/~chrisw/stat514/ch5permr1.sa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9233" y="522757"/>
            <a:ext cx="10028417" cy="175574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Nonparametrics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Chapter 5: Tests for Trends and Associations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882" y="2985309"/>
            <a:ext cx="7600013" cy="374527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smtClean="0"/>
              <a:t>Notes prepared by Bradley Barney for STAT 7900 Special Topics: </a:t>
            </a:r>
            <a:r>
              <a:rPr lang="en-US" dirty="0" err="1" smtClean="0"/>
              <a:t>Nonparametrics</a:t>
            </a:r>
            <a:r>
              <a:rPr lang="en-US" dirty="0" smtClean="0"/>
              <a:t>.</a:t>
            </a:r>
          </a:p>
          <a:p>
            <a:pPr algn="l"/>
            <a:r>
              <a:rPr lang="en-US" dirty="0" smtClean="0"/>
              <a:t>Notes are based on Chapter 5 of the required course</a:t>
            </a:r>
          </a:p>
          <a:p>
            <a:pPr algn="l"/>
            <a:r>
              <a:rPr lang="en-US" dirty="0" smtClean="0"/>
              <a:t> textbook.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Higgins, James J. (2004).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Modern </a:t>
            </a:r>
          </a:p>
          <a:p>
            <a:pPr algn="l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Nonparametric Statistics.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Thomson/Brooks Cole: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Pacific Grove, CA.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/>
              <a:t>nd on code provided by Chris Williams at www.webpages.uidaho.edu/~chrisw/stat514/lect514y10.htm</a:t>
            </a:r>
          </a:p>
          <a:p>
            <a:pPr algn="l"/>
            <a:r>
              <a:rPr lang="en-US" dirty="0" smtClean="0"/>
              <a:t>Do not redistribute these notes in any form whatsoever. Any mistakes should be assumed to be my own.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307" y="3349907"/>
            <a:ext cx="4742454" cy="216646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89546" y="2308484"/>
            <a:ext cx="1050810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93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alternative: Kendall’s Tau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pair of (</a:t>
            </a:r>
            <a:r>
              <a:rPr lang="en-US" dirty="0" err="1" smtClean="0"/>
              <a:t>x,y</a:t>
            </a:r>
            <a:r>
              <a:rPr lang="en-US" dirty="0" smtClean="0"/>
              <a:t>) observations (e.g., (</a:t>
            </a:r>
            <a:r>
              <a:rPr lang="en-US" dirty="0" err="1" smtClean="0"/>
              <a:t>x</a:t>
            </a:r>
            <a:r>
              <a:rPr lang="en-US" baseline="-25000" dirty="0" err="1" smtClean="0"/>
              <a:t>i</a:t>
            </a:r>
            <a:r>
              <a:rPr lang="en-US" dirty="0" err="1" smtClean="0"/>
              <a:t>,y</a:t>
            </a:r>
            <a:r>
              <a:rPr lang="en-US" baseline="-25000" dirty="0" err="1" smtClean="0"/>
              <a:t>i</a:t>
            </a:r>
            <a:r>
              <a:rPr lang="en-US" dirty="0" smtClean="0"/>
              <a:t>) and (</a:t>
            </a:r>
            <a:r>
              <a:rPr lang="en-US" dirty="0" err="1" smtClean="0"/>
              <a:t>x</a:t>
            </a:r>
            <a:r>
              <a:rPr lang="en-US" baseline="-25000" dirty="0" err="1" smtClean="0"/>
              <a:t>j</a:t>
            </a:r>
            <a:r>
              <a:rPr lang="en-US" dirty="0" err="1" smtClean="0"/>
              <a:t>,y</a:t>
            </a:r>
            <a:r>
              <a:rPr lang="en-US" baseline="-25000" dirty="0" err="1" smtClean="0"/>
              <a:t>j</a:t>
            </a:r>
            <a:r>
              <a:rPr lang="en-US" dirty="0" smtClean="0"/>
              <a:t>)) is said to be</a:t>
            </a:r>
          </a:p>
          <a:p>
            <a:pPr lvl="1"/>
            <a:r>
              <a:rPr lang="en-US" dirty="0" smtClean="0"/>
              <a:t>Concordant if the smaller x value is with the smaller y value</a:t>
            </a:r>
          </a:p>
          <a:p>
            <a:pPr lvl="1"/>
            <a:r>
              <a:rPr lang="en-US" dirty="0" smtClean="0"/>
              <a:t>Discordant if the smaller x value is with the larger y value</a:t>
            </a:r>
          </a:p>
          <a:p>
            <a:r>
              <a:rPr lang="en-US" dirty="0" smtClean="0"/>
              <a:t>Kendall’s tau is a measure of association based on the probability of a pair being concordant: </a:t>
            </a:r>
          </a:p>
          <a:p>
            <a:pPr marL="457200" lvl="1" indent="0">
              <a:buNone/>
            </a:pPr>
            <a:r>
              <a:rPr lang="en-US" dirty="0" smtClean="0"/>
              <a:t>			</a:t>
            </a:r>
            <a:r>
              <a:rPr lang="en-US" sz="3600" dirty="0" smtClean="0"/>
              <a:t>2*</a:t>
            </a:r>
            <a:r>
              <a:rPr lang="en-US" sz="3600" dirty="0" err="1" smtClean="0"/>
              <a:t>Pr</a:t>
            </a:r>
            <a:r>
              <a:rPr lang="en-US" sz="3600" dirty="0" smtClean="0"/>
              <a:t>(a pair is concordant)-1</a:t>
            </a:r>
          </a:p>
          <a:p>
            <a:r>
              <a:rPr lang="en-US" dirty="0" smtClean="0"/>
              <a:t>(The multiplication by 2 and subtraction of 1 limits the range to (-1,1), with 0 representing no association)</a:t>
            </a:r>
          </a:p>
          <a:p>
            <a:r>
              <a:rPr lang="en-US" dirty="0" smtClean="0"/>
              <a:t>Estimation of Kendall’s tau is (if no ties present):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2*(sample proportion of concordant pairs)-1</a:t>
            </a:r>
          </a:p>
        </p:txBody>
      </p:sp>
    </p:spTree>
    <p:extLst>
      <p:ext uri="{BB962C8B-B14F-4D97-AF65-F5344CB8AC3E}">
        <p14:creationId xmlns:p14="http://schemas.microsoft.com/office/powerpoint/2010/main" val="843344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ties are present?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x</a:t>
            </a:r>
            <a:r>
              <a:rPr lang="en-US" baseline="-25000" dirty="0"/>
              <a:t>i</a:t>
            </a:r>
            <a:r>
              <a:rPr lang="en-US" dirty="0"/>
              <a:t>=</a:t>
            </a:r>
            <a:r>
              <a:rPr lang="en-US" dirty="0" err="1"/>
              <a:t>x</a:t>
            </a:r>
            <a:r>
              <a:rPr lang="en-US" baseline="-25000" dirty="0" err="1"/>
              <a:t>j</a:t>
            </a:r>
            <a:r>
              <a:rPr lang="en-US" dirty="0"/>
              <a:t> and/or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=</a:t>
            </a:r>
            <a:r>
              <a:rPr lang="en-US" dirty="0" err="1"/>
              <a:t>y</a:t>
            </a:r>
            <a:r>
              <a:rPr lang="en-US" baseline="-25000" dirty="0" err="1"/>
              <a:t>j</a:t>
            </a:r>
            <a:r>
              <a:rPr lang="en-US" dirty="0"/>
              <a:t>, then the pair can’t be considered concordant or discordant; it is in a sense </a:t>
            </a:r>
            <a:r>
              <a:rPr lang="en-US" dirty="0" smtClean="0"/>
              <a:t>neutral.</a:t>
            </a:r>
          </a:p>
          <a:p>
            <a:r>
              <a:rPr lang="en-US" dirty="0" smtClean="0"/>
              <a:t>Higgins (2004), Section 5.3.3 uses the convention that in computing the sample proportion of concordant pairs, a pair of observations with the x’s and/or y’s tied </a:t>
            </a:r>
            <a:r>
              <a:rPr lang="en-US" dirty="0"/>
              <a:t>is considered ½ concordant, ½ </a:t>
            </a:r>
            <a:r>
              <a:rPr lang="en-US" dirty="0" smtClean="0"/>
              <a:t>discordant.</a:t>
            </a:r>
          </a:p>
          <a:p>
            <a:pPr lvl="1"/>
            <a:r>
              <a:rPr lang="en-US" dirty="0" smtClean="0"/>
              <a:t>Referred to as Kendall’s Tau-a</a:t>
            </a:r>
          </a:p>
          <a:p>
            <a:pPr lvl="1"/>
            <a:r>
              <a:rPr lang="en-US" dirty="0" smtClean="0"/>
              <a:t>This does not appear to be the most common adjustment (SAS seems to prefer Tau-b, described at https://en.Wikipedia.org/wiki/Kendall_rank_correlation_coefficient)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842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calculation of Kendall’s Tau-A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4066"/>
            <a:ext cx="10515600" cy="5231567"/>
          </a:xfrm>
        </p:spPr>
        <p:txBody>
          <a:bodyPr>
            <a:normAutofit/>
          </a:bodyPr>
          <a:lstStyle/>
          <a:p>
            <a:r>
              <a:rPr lang="en-US" dirty="0" smtClean="0"/>
              <a:t>Consider the following data:</a:t>
            </a:r>
          </a:p>
          <a:p>
            <a:pPr marL="0" indent="0">
              <a:buNone/>
            </a:pPr>
            <a:r>
              <a:rPr lang="en-US" dirty="0" smtClean="0"/>
              <a:t>(3,  4.7);         (-12, 18);      (6,18);      (3,6);           (6,25)</a:t>
            </a:r>
          </a:p>
          <a:p>
            <a:pPr marL="0" indent="0">
              <a:buNone/>
            </a:pPr>
            <a:r>
              <a:rPr lang="en-US" dirty="0" smtClean="0"/>
              <a:t>Number of distinct pairings: (5 choose 2)= 5*4/2 = 10</a:t>
            </a:r>
          </a:p>
          <a:p>
            <a:pPr marL="0" indent="0">
              <a:buNone/>
            </a:pPr>
            <a:r>
              <a:rPr lang="en-US" dirty="0" smtClean="0"/>
              <a:t>(pair 1 with pair 2, 1 with 3, 1 with 4, 1 with 5, 2 with 3, 2 with 4, 2 with 5, 3 with 4, 3 with 5, 4 with 5)</a:t>
            </a:r>
          </a:p>
          <a:p>
            <a:pPr marL="0" indent="0">
              <a:buNone/>
            </a:pPr>
            <a:r>
              <a:rPr lang="en-US" dirty="0" smtClean="0"/>
              <a:t>Pairs that are completely concordant: </a:t>
            </a:r>
          </a:p>
          <a:p>
            <a:pPr marL="0" indent="0">
              <a:buNone/>
            </a:pPr>
            <a:r>
              <a:rPr lang="en-US" dirty="0" smtClean="0"/>
              <a:t>Pairs that are completely discordant:</a:t>
            </a:r>
          </a:p>
          <a:p>
            <a:pPr marL="0" indent="0">
              <a:buNone/>
            </a:pPr>
            <a:r>
              <a:rPr lang="en-US" dirty="0" smtClean="0"/>
              <a:t>Pairs that are tied:</a:t>
            </a:r>
          </a:p>
          <a:p>
            <a:pPr marL="0" indent="0">
              <a:buNone/>
            </a:pPr>
            <a:r>
              <a:rPr lang="en-US" dirty="0" smtClean="0"/>
              <a:t>Kendall’s tau-A: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023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Kendall’s Tau-b in SAS (based on code in ch5tau1.sas, ch5taudvd.sas)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94995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Use “measures” option on </a:t>
            </a:r>
            <a:r>
              <a:rPr lang="en-US" dirty="0" err="1" smtClean="0"/>
              <a:t>proc</a:t>
            </a:r>
            <a:r>
              <a:rPr lang="en-US" dirty="0" smtClean="0"/>
              <a:t> </a:t>
            </a:r>
            <a:r>
              <a:rPr lang="en-US" dirty="0" err="1" smtClean="0"/>
              <a:t>freq</a:t>
            </a:r>
            <a:r>
              <a:rPr lang="en-US" dirty="0" smtClean="0"/>
              <a:t> tables statement</a:t>
            </a:r>
          </a:p>
          <a:p>
            <a:r>
              <a:rPr lang="en-US" dirty="0" smtClean="0"/>
              <a:t>Could also use </a:t>
            </a:r>
            <a:r>
              <a:rPr lang="en-US" dirty="0" err="1" smtClean="0"/>
              <a:t>proc</a:t>
            </a:r>
            <a:r>
              <a:rPr lang="en-US" dirty="0" smtClean="0"/>
              <a:t> </a:t>
            </a:r>
            <a:r>
              <a:rPr lang="en-US" dirty="0" err="1" smtClean="0"/>
              <a:t>corr</a:t>
            </a:r>
            <a:r>
              <a:rPr lang="en-US" dirty="0" smtClean="0"/>
              <a:t> with the </a:t>
            </a:r>
            <a:r>
              <a:rPr lang="en-US" dirty="0" err="1" smtClean="0"/>
              <a:t>kendall</a:t>
            </a:r>
            <a:r>
              <a:rPr lang="en-US" dirty="0" smtClean="0"/>
              <a:t> option on the </a:t>
            </a:r>
            <a:r>
              <a:rPr lang="en-US" dirty="0" err="1" smtClean="0"/>
              <a:t>proc</a:t>
            </a:r>
            <a:r>
              <a:rPr lang="en-US" dirty="0" smtClean="0"/>
              <a:t> </a:t>
            </a:r>
            <a:r>
              <a:rPr lang="en-US" dirty="0" err="1" smtClean="0"/>
              <a:t>corr</a:t>
            </a:r>
            <a:r>
              <a:rPr lang="en-US" dirty="0" smtClean="0"/>
              <a:t> statement.</a:t>
            </a:r>
          </a:p>
          <a:p>
            <a:r>
              <a:rPr lang="en-US" dirty="0" smtClean="0"/>
              <a:t>Example: </a:t>
            </a:r>
          </a:p>
          <a:p>
            <a:pPr marL="0" indent="0">
              <a:buNone/>
            </a:pPr>
            <a:r>
              <a:rPr lang="en-US" dirty="0" smtClean="0"/>
              <a:t>Data </a:t>
            </a:r>
            <a:r>
              <a:rPr lang="en-US" dirty="0" err="1" smtClean="0"/>
              <a:t>tauexample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input x y @@;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Datalines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3 4.7 -12 18 6 18 3 6 6 25</a:t>
            </a:r>
          </a:p>
          <a:p>
            <a:pPr marL="0" indent="0">
              <a:buNone/>
            </a:pPr>
            <a:r>
              <a:rPr lang="en-US" dirty="0" smtClean="0"/>
              <a:t>; </a:t>
            </a:r>
          </a:p>
          <a:p>
            <a:pPr marL="0" indent="0">
              <a:buNone/>
            </a:pPr>
            <a:r>
              <a:rPr lang="en-US" dirty="0" err="1" smtClean="0"/>
              <a:t>Proc</a:t>
            </a:r>
            <a:r>
              <a:rPr lang="en-US" dirty="0" smtClean="0"/>
              <a:t> </a:t>
            </a:r>
            <a:r>
              <a:rPr lang="en-US" dirty="0" err="1" smtClean="0"/>
              <a:t>corr</a:t>
            </a:r>
            <a:r>
              <a:rPr lang="en-US" dirty="0" smtClean="0"/>
              <a:t> data=</a:t>
            </a:r>
            <a:r>
              <a:rPr lang="en-US" dirty="0" err="1" smtClean="0"/>
              <a:t>tauexample</a:t>
            </a:r>
            <a:r>
              <a:rPr lang="en-US" dirty="0"/>
              <a:t> </a:t>
            </a:r>
            <a:r>
              <a:rPr lang="en-US" dirty="0" err="1" smtClean="0"/>
              <a:t>kendall</a:t>
            </a:r>
            <a:r>
              <a:rPr lang="en-US" dirty="0" smtClean="0"/>
              <a:t> </a:t>
            </a:r>
            <a:r>
              <a:rPr lang="en-US" dirty="0" err="1" smtClean="0"/>
              <a:t>pearson</a:t>
            </a:r>
            <a:r>
              <a:rPr lang="en-US" dirty="0" smtClean="0"/>
              <a:t> spearman;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x y;</a:t>
            </a:r>
          </a:p>
          <a:p>
            <a:pPr marL="0" indent="0">
              <a:buNone/>
            </a:pPr>
            <a:r>
              <a:rPr lang="en-US" dirty="0" smtClean="0"/>
              <a:t>Run;</a:t>
            </a:r>
          </a:p>
        </p:txBody>
      </p:sp>
    </p:spTree>
    <p:extLst>
      <p:ext uri="{BB962C8B-B14F-4D97-AF65-F5344CB8AC3E}">
        <p14:creationId xmlns:p14="http://schemas.microsoft.com/office/powerpoint/2010/main" val="1466018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Code (based on RAssocMeasures1.txt)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8013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Use the function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cor.test</a:t>
            </a:r>
            <a:r>
              <a:rPr lang="en-US" dirty="0" smtClean="0"/>
              <a:t> (and its help file, accessed via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cor.test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Provide the vector of x values first, then the vector of y values</a:t>
            </a:r>
          </a:p>
          <a:p>
            <a:r>
              <a:rPr lang="en-US" dirty="0" smtClean="0"/>
              <a:t>Has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alternative=</a:t>
            </a:r>
            <a:r>
              <a:rPr lang="en-US" dirty="0" smtClean="0"/>
              <a:t> option like many other R functions for hypothesis testing</a:t>
            </a:r>
          </a:p>
          <a:p>
            <a:r>
              <a:rPr lang="en-US" dirty="0" smtClean="0"/>
              <a:t>Use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method=</a:t>
            </a:r>
            <a:r>
              <a:rPr lang="en-US" dirty="0" smtClean="0"/>
              <a:t> option with either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pearson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“spearman”</a:t>
            </a:r>
            <a:r>
              <a:rPr lang="en-US" dirty="0" smtClean="0"/>
              <a:t>,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kendall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exact=TRUE</a:t>
            </a:r>
            <a:r>
              <a:rPr lang="en-US" dirty="0" smtClean="0"/>
              <a:t> for small enough sample sizes to get the exact p-value</a:t>
            </a:r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 err="1"/>
              <a:t>cor.test</a:t>
            </a:r>
            <a:r>
              <a:rPr lang="en-US" dirty="0"/>
              <a:t>(c(3,-12,6,3,6),c(4.7,18,18,6,25),method="</a:t>
            </a:r>
            <a:r>
              <a:rPr lang="en-US" dirty="0" err="1"/>
              <a:t>kendall</a:t>
            </a:r>
            <a:r>
              <a:rPr lang="en-US" dirty="0"/>
              <a:t>",exact=TRUE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(but note the exact p-value won’t always be possible, such as if ties are present)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906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Practice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Exercise 4 of Chapter 5 has the following height data from mother/daughter pairs (mother’s height first)</a:t>
            </a:r>
          </a:p>
          <a:p>
            <a:r>
              <a:rPr lang="en-US" dirty="0"/>
              <a:t>(70,67);    (69,64);    (65,62);    (64,64);   (66,69);    (65,70);</a:t>
            </a:r>
          </a:p>
          <a:p>
            <a:pPr marL="0" indent="0">
              <a:buNone/>
            </a:pPr>
            <a:r>
              <a:rPr lang="en-US" dirty="0"/>
              <a:t>   (64,65);    (66,66);    (60,63);    (70,74);   (66,60).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Compute Spearman’s correlation, Kendall’s Tau-B</a:t>
            </a:r>
            <a:endParaRPr lang="en-US" dirty="0"/>
          </a:p>
          <a:p>
            <a:r>
              <a:rPr lang="en-US" dirty="0" smtClean="0"/>
              <a:t>Test for statistical significance of Spearman’s correlation, Kendall’s Tau B</a:t>
            </a:r>
          </a:p>
          <a:p>
            <a:r>
              <a:rPr lang="en-US" dirty="0" smtClean="0"/>
              <a:t>Discuss if Pearson’s, Spearman’s, and Kendall’s association measures are each suitable for these data.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105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In-class Practice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data in chapter5xydata.csv, compare the following:</a:t>
            </a:r>
          </a:p>
          <a:p>
            <a:pPr lvl="1"/>
            <a:r>
              <a:rPr lang="en-US" dirty="0" smtClean="0"/>
              <a:t>Strength of Pearson’s correlation</a:t>
            </a:r>
          </a:p>
          <a:p>
            <a:pPr lvl="1"/>
            <a:r>
              <a:rPr lang="en-US" dirty="0" smtClean="0"/>
              <a:t>Strength of Spearman’s correlation</a:t>
            </a:r>
          </a:p>
          <a:p>
            <a:pPr lvl="1"/>
            <a:r>
              <a:rPr lang="en-US" dirty="0" smtClean="0"/>
              <a:t>Strength of Kendall’s tau-b</a:t>
            </a:r>
          </a:p>
          <a:p>
            <a:r>
              <a:rPr lang="en-US" dirty="0" smtClean="0"/>
              <a:t>Then try to fit a good regression model by transforming x and/or y, and reassess the strength of the correlation.</a:t>
            </a:r>
          </a:p>
        </p:txBody>
      </p:sp>
    </p:spTree>
    <p:extLst>
      <p:ext uri="{BB962C8B-B14F-4D97-AF65-F5344CB8AC3E}">
        <p14:creationId xmlns:p14="http://schemas.microsoft.com/office/powerpoint/2010/main" val="333803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 between Categorical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investigating two categorical variables for a possible relationship</a:t>
            </a:r>
          </a:p>
          <a:p>
            <a:r>
              <a:rPr lang="en-US" dirty="0" smtClean="0"/>
              <a:t>Data often summarized in a (two-way) contingency table, such as the following fictional example: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642693"/>
              </p:ext>
            </p:extLst>
          </p:nvPr>
        </p:nvGraphicFramePr>
        <p:xfrm>
          <a:off x="1582295" y="3732689"/>
          <a:ext cx="812800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2000"/>
                <a:gridCol w="2032000"/>
                <a:gridCol w="2853128"/>
                <a:gridCol w="1210872"/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Voted in 2014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Did Not Vote in 2014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Total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Democrat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16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Independent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Republican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16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Total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18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18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18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5756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Association: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Pearson’s Chi-square Statistic:</a:t>
                </a:r>
              </a:p>
              <a:p>
                <a:r>
                  <a:rPr lang="en-US" dirty="0" smtClean="0"/>
                  <a:t>Compute each expected count (under the null hypothesis of no relationship between the two variables) for the </a:t>
                </a:r>
                <a:r>
                  <a:rPr lang="en-US" dirty="0" err="1" smtClean="0"/>
                  <a:t>ith</a:t>
                </a:r>
                <a:r>
                  <a:rPr lang="en-US" dirty="0" smtClean="0"/>
                  <a:t> row, </a:t>
                </a:r>
                <a:r>
                  <a:rPr lang="en-US" dirty="0" err="1" smtClean="0"/>
                  <a:t>jth</a:t>
                </a:r>
                <a:r>
                  <a:rPr lang="en-US" dirty="0" smtClean="0"/>
                  <a:t> column of the table (</a:t>
                </a:r>
                <a:r>
                  <a:rPr lang="en-US" dirty="0" err="1" smtClean="0"/>
                  <a:t>Eij</a:t>
                </a:r>
                <a:r>
                  <a:rPr lang="en-US" dirty="0" smtClean="0"/>
                  <a:t>) as </a:t>
                </a:r>
              </a:p>
              <a:p>
                <a:pPr marL="457200" lvl="1" indent="0">
                  <a:buNone/>
                </a:pPr>
                <a:r>
                  <a:rPr lang="en-US" sz="3200" dirty="0" smtClean="0"/>
                  <a:t>		</a:t>
                </a:r>
                <a:r>
                  <a:rPr lang="en-US" sz="3200" dirty="0" err="1" smtClean="0"/>
                  <a:t>E</a:t>
                </a:r>
                <a:r>
                  <a:rPr lang="en-US" sz="3200" baseline="-25000" dirty="0" err="1" smtClean="0"/>
                  <a:t>ij</a:t>
                </a:r>
                <a:r>
                  <a:rPr lang="en-US" sz="3200" dirty="0" smtClean="0"/>
                  <a:t>=(row </a:t>
                </a:r>
                <a:r>
                  <a:rPr lang="en-US" sz="3200" dirty="0" err="1" smtClean="0"/>
                  <a:t>i</a:t>
                </a:r>
                <a:r>
                  <a:rPr lang="en-US" sz="3200" dirty="0" smtClean="0"/>
                  <a:t> total)*(column j total)/(overall total)</a:t>
                </a:r>
              </a:p>
              <a:p>
                <a:r>
                  <a:rPr lang="en-US" dirty="0" smtClean="0"/>
                  <a:t>Then the statistic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𝑂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den>
                            </m:f>
                          </m:e>
                        </m:nary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:r>
                  <a:rPr lang="en-US" dirty="0" err="1" smtClean="0"/>
                  <a:t>O</a:t>
                </a:r>
                <a:r>
                  <a:rPr lang="en-US" baseline="-25000" dirty="0" err="1" smtClean="0"/>
                  <a:t>ij</a:t>
                </a:r>
                <a:r>
                  <a:rPr lang="en-US" dirty="0" smtClean="0"/>
                  <a:t> is the observed count for the </a:t>
                </a:r>
                <a:r>
                  <a:rPr lang="en-US" dirty="0" err="1" smtClean="0"/>
                  <a:t>ith</a:t>
                </a:r>
                <a:r>
                  <a:rPr lang="en-US" dirty="0" smtClean="0"/>
                  <a:t> row, </a:t>
                </a:r>
                <a:r>
                  <a:rPr lang="en-US" dirty="0" err="1" smtClean="0"/>
                  <a:t>jth</a:t>
                </a:r>
                <a:r>
                  <a:rPr lang="en-US" dirty="0" smtClean="0"/>
                  <a:t> column</a:t>
                </a:r>
              </a:p>
              <a:p>
                <a:pPr marL="0" indent="0">
                  <a:buNone/>
                </a:pPr>
                <a:r>
                  <a:rPr lang="en-US" dirty="0" smtClean="0"/>
                  <a:t>If expected counts all sufficiently large, compare with the chi-square distribution (</a:t>
                </a:r>
                <a:r>
                  <a:rPr lang="en-US" dirty="0" err="1" smtClean="0"/>
                  <a:t>df</a:t>
                </a:r>
                <a:r>
                  <a:rPr lang="en-US" dirty="0" smtClean="0"/>
                  <a:t>=[(# rows-1)(#cols – 1)])</a:t>
                </a:r>
              </a:p>
              <a:p>
                <a:pPr marL="0" indent="0">
                  <a:buNone/>
                </a:pPr>
                <a:r>
                  <a:rPr lang="en-US" dirty="0" smtClean="0"/>
                  <a:t>But if not?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801" b="-3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891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permute?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Permutation proceeds by “reshuffling” so that all row and column totals remain constant.</a:t>
            </a:r>
          </a:p>
          <a:p>
            <a:r>
              <a:rPr lang="en-US" dirty="0" smtClean="0"/>
              <a:t>The statistic is recomputed for each permutation, and the permutation distribution is used to compute the p-value for the original test statistic.</a:t>
            </a:r>
          </a:p>
          <a:p>
            <a:r>
              <a:rPr lang="en-US" dirty="0" smtClean="0"/>
              <a:t>Special case of this is Fisher’s Exact Test for a 2 by 2 table.</a:t>
            </a:r>
          </a:p>
          <a:p>
            <a:pPr lvl="1"/>
            <a:r>
              <a:rPr lang="en-US" dirty="0" smtClean="0"/>
              <a:t>Implemented in R with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fisher.test</a:t>
            </a:r>
            <a:r>
              <a:rPr lang="en-US" dirty="0" smtClean="0"/>
              <a:t>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0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5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Trends/Associations between Numeric Variables (Sections 5.1-5.3)</a:t>
            </a:r>
          </a:p>
          <a:p>
            <a:r>
              <a:rPr lang="en-US" dirty="0" smtClean="0"/>
              <a:t>Relationships between Two Categorical Variables (Sections 5.4-5.8)</a:t>
            </a:r>
          </a:p>
          <a:p>
            <a:pPr lvl="1"/>
            <a:r>
              <a:rPr lang="en-US" dirty="0" smtClean="0"/>
              <a:t>Nominal Variables</a:t>
            </a:r>
          </a:p>
          <a:p>
            <a:pPr lvl="1"/>
            <a:r>
              <a:rPr lang="en-US" dirty="0" smtClean="0"/>
              <a:t>One or Both Ordinal</a:t>
            </a:r>
          </a:p>
          <a:p>
            <a:pPr lvl="1"/>
            <a:r>
              <a:rPr lang="en-US" dirty="0" smtClean="0"/>
              <a:t>Multiple Strata (we’ll skip for this week)</a:t>
            </a:r>
          </a:p>
          <a:p>
            <a:pPr lvl="1"/>
            <a:r>
              <a:rPr lang="en-US" dirty="0" smtClean="0"/>
              <a:t>Paired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15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Possible permutations of a 2 by 2 table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030840"/>
              </p:ext>
            </p:extLst>
          </p:nvPr>
        </p:nvGraphicFramePr>
        <p:xfrm>
          <a:off x="1627264" y="3287163"/>
          <a:ext cx="6122650" cy="2926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2000"/>
                <a:gridCol w="1557312"/>
                <a:gridCol w="1663908"/>
                <a:gridCol w="869430"/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Accident in last year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 accident in last year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Total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Within</a:t>
                      </a:r>
                      <a:r>
                        <a:rPr lang="en-US" sz="2400" baseline="0" dirty="0" smtClean="0"/>
                        <a:t> 2 years of license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2+ years since license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47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Total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69625" y="1888761"/>
            <a:ext cx="93538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Suppose we observe the following data. What are the possible permutations?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56772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754" y="185244"/>
            <a:ext cx="9758597" cy="264462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 Possible Permutations with distinct contingency tables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863524"/>
              </p:ext>
            </p:extLst>
          </p:nvPr>
        </p:nvGraphicFramePr>
        <p:xfrm>
          <a:off x="268932" y="2597615"/>
          <a:ext cx="5632197" cy="18919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7170"/>
                <a:gridCol w="1326198"/>
                <a:gridCol w="1721485"/>
                <a:gridCol w="847344"/>
              </a:tblGrid>
              <a:tr h="50534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Accident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 accident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Total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974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New license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219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Not new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47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047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Total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133251"/>
              </p:ext>
            </p:extLst>
          </p:nvPr>
        </p:nvGraphicFramePr>
        <p:xfrm>
          <a:off x="6357436" y="486502"/>
          <a:ext cx="5632197" cy="18994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7170"/>
                <a:gridCol w="1326198"/>
                <a:gridCol w="1721485"/>
                <a:gridCol w="847344"/>
              </a:tblGrid>
              <a:tr h="50534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Accident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 accident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Total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974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New license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968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Not new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47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047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Total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965961"/>
              </p:ext>
            </p:extLst>
          </p:nvPr>
        </p:nvGraphicFramePr>
        <p:xfrm>
          <a:off x="6225023" y="2542653"/>
          <a:ext cx="5632197" cy="18994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7170"/>
                <a:gridCol w="1326198"/>
                <a:gridCol w="1721485"/>
                <a:gridCol w="847344"/>
              </a:tblGrid>
              <a:tr h="50534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Accident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 accident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Total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974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New license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968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Not new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47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047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Total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314624"/>
              </p:ext>
            </p:extLst>
          </p:nvPr>
        </p:nvGraphicFramePr>
        <p:xfrm>
          <a:off x="6332452" y="4673754"/>
          <a:ext cx="5632197" cy="18994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7170"/>
                <a:gridCol w="1326198"/>
                <a:gridCol w="1721485"/>
                <a:gridCol w="847344"/>
              </a:tblGrid>
              <a:tr h="50534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Accident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 accident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Total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974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New license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968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Not new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47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047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Total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04933"/>
              </p:ext>
            </p:extLst>
          </p:nvPr>
        </p:nvGraphicFramePr>
        <p:xfrm>
          <a:off x="463803" y="4691244"/>
          <a:ext cx="5632197" cy="18994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7170"/>
                <a:gridCol w="1326198"/>
                <a:gridCol w="1721485"/>
                <a:gridCol w="847344"/>
              </a:tblGrid>
              <a:tr h="50534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Accident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 accident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Total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974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New license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968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Not new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47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047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Total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790845"/>
              </p:ext>
            </p:extLst>
          </p:nvPr>
        </p:nvGraphicFramePr>
        <p:xfrm>
          <a:off x="363858" y="608922"/>
          <a:ext cx="5632197" cy="18994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7170"/>
                <a:gridCol w="1326198"/>
                <a:gridCol w="1721485"/>
                <a:gridCol w="847344"/>
              </a:tblGrid>
              <a:tr h="50534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Accident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 accident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Total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974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New license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968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Not new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47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047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Total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299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each of these permutations equally likely? No!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Sufficient statistic for a 2 by 2 table is the count in the top left cell.</a:t>
            </a:r>
          </a:p>
          <a:p>
            <a:r>
              <a:rPr lang="en-US" dirty="0" smtClean="0"/>
              <a:t>Call this N</a:t>
            </a:r>
            <a:r>
              <a:rPr lang="en-US" baseline="-25000" dirty="0" smtClean="0"/>
              <a:t>11</a:t>
            </a:r>
          </a:p>
          <a:p>
            <a:r>
              <a:rPr lang="en-US" dirty="0" err="1" smtClean="0"/>
              <a:t>Pr</a:t>
            </a:r>
            <a:r>
              <a:rPr lang="en-US" dirty="0" smtClean="0"/>
              <a:t>(N</a:t>
            </a:r>
            <a:r>
              <a:rPr lang="en-US" baseline="-25000" dirty="0" smtClean="0"/>
              <a:t>11</a:t>
            </a:r>
            <a:r>
              <a:rPr lang="en-US" dirty="0" smtClean="0"/>
              <a:t>=x) is given by hypergeometric distribution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758422"/>
              </p:ext>
            </p:extLst>
          </p:nvPr>
        </p:nvGraphicFramePr>
        <p:xfrm>
          <a:off x="1623037" y="3472040"/>
          <a:ext cx="8081836" cy="2560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12695"/>
                <a:gridCol w="1897888"/>
                <a:gridCol w="2491613"/>
                <a:gridCol w="1179640"/>
              </a:tblGrid>
              <a:tr h="505348"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Accident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No accident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Total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9745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New license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9685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Not new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0475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Total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1010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of a selected permutation if H</a:t>
            </a:r>
            <a:r>
              <a:rPr lang="en-US" baseline="-25000" dirty="0" smtClean="0"/>
              <a:t>0</a:t>
            </a:r>
            <a:r>
              <a:rPr lang="en-US" dirty="0" smtClean="0"/>
              <a:t> is true: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468366"/>
              </p:ext>
            </p:extLst>
          </p:nvPr>
        </p:nvGraphicFramePr>
        <p:xfrm>
          <a:off x="2352205" y="1133579"/>
          <a:ext cx="8515663" cy="32840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26534"/>
                <a:gridCol w="2005160"/>
                <a:gridCol w="2602818"/>
                <a:gridCol w="1281151"/>
              </a:tblGrid>
              <a:tr h="975816"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Accident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No accident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Total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73647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New license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7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94479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Not new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47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2931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Total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5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49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54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027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Chi-square test in R, SAS (see also code files from Williams)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9581"/>
          </a:xfrm>
        </p:spPr>
        <p:txBody>
          <a:bodyPr/>
          <a:lstStyle/>
          <a:p>
            <a:r>
              <a:rPr lang="en-US" dirty="0" smtClean="0"/>
              <a:t>For R, 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chisq.test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func</a:t>
            </a:r>
            <a:r>
              <a:rPr lang="en-US" dirty="0" smtClean="0"/>
              <a:t>tion </a:t>
            </a:r>
            <a:r>
              <a:rPr lang="en-US" dirty="0" smtClean="0"/>
              <a:t>with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simulate.p.value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B=10000</a:t>
            </a:r>
            <a:r>
              <a:rPr lang="en-US" dirty="0" smtClean="0"/>
              <a:t> (or a sufficiently large number of replications)</a:t>
            </a:r>
          </a:p>
          <a:p>
            <a:pPr lvl="1"/>
            <a:r>
              <a:rPr lang="en-US" dirty="0" smtClean="0"/>
              <a:t>Initial input to the function can be the table itself OR both the x and y vectors.</a:t>
            </a:r>
          </a:p>
          <a:p>
            <a:r>
              <a:rPr lang="en-US" dirty="0" smtClean="0"/>
              <a:t>For SAS, use </a:t>
            </a:r>
            <a:r>
              <a:rPr lang="en-US" dirty="0" err="1" smtClean="0"/>
              <a:t>proc</a:t>
            </a:r>
            <a:r>
              <a:rPr lang="en-US" dirty="0" smtClean="0"/>
              <a:t> </a:t>
            </a:r>
            <a:r>
              <a:rPr lang="en-US" dirty="0" err="1" smtClean="0"/>
              <a:t>freq</a:t>
            </a:r>
            <a:r>
              <a:rPr lang="en-US" dirty="0" smtClean="0"/>
              <a:t> with an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exact</a:t>
            </a:r>
            <a:r>
              <a:rPr lang="en-US" dirty="0" smtClean="0"/>
              <a:t> statement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dirty="0" smtClean="0"/>
              <a:t> as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tables</a:t>
            </a:r>
            <a:r>
              <a:rPr lang="en-US" dirty="0" smtClean="0"/>
              <a:t> statement option. </a:t>
            </a:r>
          </a:p>
          <a:p>
            <a:pPr lvl="1"/>
            <a:r>
              <a:rPr lang="en-US" dirty="0" smtClean="0"/>
              <a:t>As before, can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n=</a:t>
            </a:r>
            <a:r>
              <a:rPr lang="en-US" dirty="0" smtClean="0"/>
              <a:t> option on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exact</a:t>
            </a:r>
            <a:r>
              <a:rPr lang="en-US" dirty="0" smtClean="0"/>
              <a:t> statement if there are too many permutations to realistically use them all.</a:t>
            </a:r>
          </a:p>
          <a:p>
            <a:pPr lvl="1"/>
            <a:r>
              <a:rPr lang="en-US" dirty="0" smtClean="0"/>
              <a:t>As with R, initial input to </a:t>
            </a:r>
            <a:r>
              <a:rPr lang="en-US" dirty="0" err="1" smtClean="0"/>
              <a:t>proc</a:t>
            </a:r>
            <a:r>
              <a:rPr lang="en-US" dirty="0" smtClean="0"/>
              <a:t> </a:t>
            </a:r>
            <a:r>
              <a:rPr lang="en-US" dirty="0" err="1" smtClean="0"/>
              <a:t>freq</a:t>
            </a:r>
            <a:r>
              <a:rPr lang="en-US" dirty="0" smtClean="0"/>
              <a:t> can be both the x and y variables, or if you also add a weight statement you can input the table itself.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127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Comparisons?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we wish to compare the distribution of the response variable for </a:t>
            </a:r>
            <a:r>
              <a:rPr lang="en-US" i="1" dirty="0" smtClean="0"/>
              <a:t>pairs</a:t>
            </a:r>
            <a:r>
              <a:rPr lang="en-US" dirty="0" smtClean="0"/>
              <a:t> of rows (and there are more than 2 rows). </a:t>
            </a:r>
          </a:p>
          <a:p>
            <a:r>
              <a:rPr lang="en-US" dirty="0" smtClean="0"/>
              <a:t>Higgins (2004) Section 5.4.3 outlines an approach similar in spirit to Tukey’s Honest Significant Difference procedure.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07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one (or both) of the variables is ordinal?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only one variable is ordinal, can use </a:t>
            </a:r>
            <a:r>
              <a:rPr lang="en-US" dirty="0" err="1" smtClean="0"/>
              <a:t>Kruskal</a:t>
            </a:r>
            <a:r>
              <a:rPr lang="en-US" dirty="0" smtClean="0"/>
              <a:t>-Wallis Test to compare the levels of the nominal variable (with the ordinal variable being considered the “response” variable).</a:t>
            </a:r>
          </a:p>
          <a:p>
            <a:pPr lvl="1"/>
            <a:r>
              <a:rPr lang="en-US" dirty="0" smtClean="0"/>
              <a:t>For the ordinal variable, assign numerical values that properly respect the </a:t>
            </a:r>
            <a:r>
              <a:rPr lang="en-US" dirty="0" err="1" smtClean="0"/>
              <a:t>ordinality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both variables are ordinal, use the </a:t>
            </a:r>
            <a:r>
              <a:rPr lang="en-US" dirty="0" err="1" smtClean="0"/>
              <a:t>Jonckheere-Terpstra</a:t>
            </a:r>
            <a:r>
              <a:rPr lang="en-US" dirty="0" smtClean="0"/>
              <a:t> test</a:t>
            </a:r>
          </a:p>
          <a:p>
            <a:pPr lvl="1"/>
            <a:r>
              <a:rPr lang="en-US" dirty="0" smtClean="0"/>
              <a:t>The “treatments” (or explanatory variable) need to be in the correct order, and the </a:t>
            </a:r>
            <a:r>
              <a:rPr lang="en-US" dirty="0" smtClean="0"/>
              <a:t>“</a:t>
            </a:r>
            <a:r>
              <a:rPr lang="en-US" dirty="0" smtClean="0"/>
              <a:t>response” variable needs to have numbers assigned that are consistent with the </a:t>
            </a:r>
            <a:r>
              <a:rPr lang="en-US" dirty="0" err="1" smtClean="0"/>
              <a:t>ordinality</a:t>
            </a:r>
            <a:endParaRPr lang="en-US" dirty="0" smtClean="0"/>
          </a:p>
          <a:p>
            <a:r>
              <a:rPr lang="en-US" dirty="0" smtClean="0"/>
              <a:t>We’ll discuss the examples in Williams’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ch5orderedtable1.sas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371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0256"/>
            <a:ext cx="10515600" cy="894048"/>
          </a:xfrm>
        </p:spPr>
        <p:txBody>
          <a:bodyPr/>
          <a:lstStyle/>
          <a:p>
            <a:r>
              <a:rPr lang="en-US" dirty="0" smtClean="0"/>
              <a:t>In-class Example: Chapter 5, Exercise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130" y="1109274"/>
            <a:ext cx="10515600" cy="413728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“Test for association between the English and mathematics grades of the 56 college applicants.”</a:t>
            </a:r>
          </a:p>
          <a:p>
            <a:pPr marL="0" indent="0">
              <a:buNone/>
            </a:pPr>
            <a:r>
              <a:rPr lang="en-US" dirty="0" smtClean="0"/>
              <a:t>1) First, do so without treating either variable as ordinal.</a:t>
            </a:r>
          </a:p>
          <a:p>
            <a:pPr marL="0" indent="0">
              <a:buNone/>
            </a:pPr>
            <a:r>
              <a:rPr lang="en-US" dirty="0" smtClean="0"/>
              <a:t>2) Now, with only math score as ordinal.</a:t>
            </a:r>
          </a:p>
          <a:p>
            <a:pPr marL="0" indent="0">
              <a:buNone/>
            </a:pPr>
            <a:r>
              <a:rPr lang="en-US" dirty="0" smtClean="0"/>
              <a:t>3) Finally, with both scores as ordinal.</a:t>
            </a:r>
          </a:p>
          <a:p>
            <a:pPr marL="0" indent="0">
              <a:buNone/>
            </a:pPr>
            <a:r>
              <a:rPr lang="en-US" dirty="0" smtClean="0"/>
              <a:t>  				             Math Grade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293656"/>
              </p:ext>
            </p:extLst>
          </p:nvPr>
        </p:nvGraphicFramePr>
        <p:xfrm>
          <a:off x="1858788" y="3987388"/>
          <a:ext cx="8196288" cy="2560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9072"/>
                <a:gridCol w="2049072"/>
                <a:gridCol w="2049072"/>
                <a:gridCol w="2049072"/>
              </a:tblGrid>
              <a:tr h="543647"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A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B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C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3647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A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6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8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8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3647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B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4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12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12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3647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C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1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3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2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9882" y="4616970"/>
            <a:ext cx="13341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English Grade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212180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McNemar’s</a:t>
            </a:r>
            <a:r>
              <a:rPr lang="en-US" dirty="0" smtClean="0"/>
              <a:t>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if we have paired categorical data?</a:t>
            </a:r>
          </a:p>
          <a:p>
            <a:pPr lvl="1"/>
            <a:r>
              <a:rPr lang="en-US" dirty="0" smtClean="0"/>
              <a:t>Examples: Opinion on an issue before and after debate; political party in youth and as adult; opinion on campaign finance reform before and after a political action committee scandal.</a:t>
            </a:r>
          </a:p>
          <a:p>
            <a:r>
              <a:rPr lang="en-US" dirty="0" smtClean="0"/>
              <a:t>The pairing of the data changes the focus to the before/after comparisons.</a:t>
            </a:r>
          </a:p>
          <a:p>
            <a:r>
              <a:rPr lang="en-US" dirty="0" smtClean="0"/>
              <a:t>We’ll consider only pairs of </a:t>
            </a:r>
            <a:r>
              <a:rPr lang="en-US" i="1" dirty="0" smtClean="0"/>
              <a:t>dichotomous</a:t>
            </a:r>
            <a:r>
              <a:rPr lang="en-US" dirty="0" smtClean="0"/>
              <a:t> data (two possible responses).</a:t>
            </a:r>
          </a:p>
          <a:p>
            <a:r>
              <a:rPr lang="en-US" dirty="0" smtClean="0"/>
              <a:t>Was there a change in the proportion of “successes”?</a:t>
            </a:r>
          </a:p>
          <a:p>
            <a:pPr marL="0" indent="0">
              <a:buNone/>
            </a:pPr>
            <a:r>
              <a:rPr lang="en-US" i="1" dirty="0" smtClean="0"/>
              <a:t>If and only if the overall number of switches from failure to success differs from the overall number of switches from success to failure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044940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599607"/>
                <a:ext cx="10515600" cy="602604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McNemar’s Test Statistic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𝐴𝐵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−.5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.5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1−.5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X</a:t>
                </a:r>
                <a:r>
                  <a:rPr lang="en-US" baseline="-25000" dirty="0" smtClean="0"/>
                  <a:t>AB</a:t>
                </a:r>
                <a:r>
                  <a:rPr lang="en-US" dirty="0" smtClean="0"/>
                  <a:t> is the number of switches from failure to success, and n=X</a:t>
                </a:r>
                <a:r>
                  <a:rPr lang="en-US" baseline="-25000" dirty="0" smtClean="0"/>
                  <a:t>AB</a:t>
                </a:r>
                <a:r>
                  <a:rPr lang="en-US" dirty="0" smtClean="0"/>
                  <a:t>+X</a:t>
                </a:r>
                <a:r>
                  <a:rPr lang="en-US" baseline="-25000" dirty="0" smtClean="0"/>
                  <a:t>BA</a:t>
                </a:r>
                <a:r>
                  <a:rPr lang="en-US" dirty="0" smtClean="0"/>
                  <a:t> is the total number of switches (in either direction).</a:t>
                </a:r>
              </a:p>
              <a:p>
                <a:pPr marL="0" indent="0">
                  <a:buNone/>
                </a:pPr>
                <a:r>
                  <a:rPr lang="en-US" dirty="0" smtClean="0"/>
                  <a:t>For a one-sided alternative, it is preferable to not square the quantity in parentheses.</a:t>
                </a:r>
              </a:p>
              <a:p>
                <a:pPr marL="0" indent="0">
                  <a:buNone/>
                </a:pPr>
                <a:r>
                  <a:rPr lang="en-US" dirty="0" smtClean="0"/>
                  <a:t>Approximate p-value from using chi-square (</a:t>
                </a:r>
                <a:r>
                  <a:rPr lang="en-US" dirty="0" err="1" smtClean="0"/>
                  <a:t>df</a:t>
                </a:r>
                <a:r>
                  <a:rPr lang="en-US" dirty="0" smtClean="0"/>
                  <a:t>=1) as the reference distribution (or if not squaring the quantity, the standard normal distribution is used)</a:t>
                </a:r>
              </a:p>
              <a:p>
                <a:pPr marL="0" indent="0">
                  <a:buNone/>
                </a:pPr>
                <a:r>
                  <a:rPr lang="en-US" dirty="0" smtClean="0"/>
                  <a:t>Exact p-value is based on comparing X</a:t>
                </a:r>
                <a:r>
                  <a:rPr lang="en-US" baseline="-25000" dirty="0" smtClean="0"/>
                  <a:t>AB</a:t>
                </a:r>
                <a:r>
                  <a:rPr lang="en-US" dirty="0" smtClean="0"/>
                  <a:t> to its reference distribution (binomial with n=X</a:t>
                </a:r>
                <a:r>
                  <a:rPr lang="en-US" baseline="-25000" dirty="0" smtClean="0"/>
                  <a:t>AB</a:t>
                </a:r>
                <a:r>
                  <a:rPr lang="en-US" dirty="0" smtClean="0"/>
                  <a:t>+X</a:t>
                </a:r>
                <a:r>
                  <a:rPr lang="en-US" baseline="-25000" dirty="0" smtClean="0"/>
                  <a:t>BA</a:t>
                </a:r>
                <a:r>
                  <a:rPr lang="en-US" dirty="0" smtClean="0"/>
                  <a:t> and p=.5)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99607"/>
                <a:ext cx="10515600" cy="6026045"/>
              </a:xfrm>
              <a:blipFill rotWithShape="0">
                <a:blip r:embed="rId2"/>
                <a:stretch>
                  <a:fillRect l="-1217" t="-1618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6883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(STAT 8210 lives on!)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now (chapter 5), we’ll consider simple case of one explanatory variable, one response variable</a:t>
            </a:r>
          </a:p>
          <a:p>
            <a:r>
              <a:rPr lang="en-US" dirty="0" smtClean="0"/>
              <a:t>Simple linear </a:t>
            </a:r>
            <a:r>
              <a:rPr lang="en-US" dirty="0"/>
              <a:t>r</a:t>
            </a:r>
            <a:r>
              <a:rPr lang="en-US" dirty="0" smtClean="0"/>
              <a:t>egression model: y=</a:t>
            </a:r>
            <a:r>
              <a:rPr lang="el-GR" dirty="0" smtClean="0"/>
              <a:t>β</a:t>
            </a:r>
            <a:r>
              <a:rPr lang="en-US" baseline="-25000" dirty="0" smtClean="0"/>
              <a:t>0</a:t>
            </a:r>
            <a:r>
              <a:rPr lang="en-US" dirty="0" smtClean="0"/>
              <a:t> + </a:t>
            </a:r>
            <a:r>
              <a:rPr lang="el-GR" dirty="0" smtClean="0"/>
              <a:t>β</a:t>
            </a:r>
            <a:r>
              <a:rPr lang="en-US" baseline="-25000" dirty="0" smtClean="0"/>
              <a:t>1</a:t>
            </a:r>
            <a:r>
              <a:rPr lang="en-US" dirty="0" smtClean="0"/>
              <a:t>x + </a:t>
            </a:r>
            <a:r>
              <a:rPr lang="el-GR" dirty="0" smtClean="0"/>
              <a:t>ε</a:t>
            </a:r>
            <a:endParaRPr lang="en-US" dirty="0" smtClean="0"/>
          </a:p>
          <a:p>
            <a:pPr lvl="1"/>
            <a:r>
              <a:rPr lang="en-US" dirty="0" smtClean="0"/>
              <a:t>Emphasis is on the slope parameter</a:t>
            </a:r>
          </a:p>
          <a:p>
            <a:r>
              <a:rPr lang="en-US" dirty="0" smtClean="0"/>
              <a:t>Often assume the errors are </a:t>
            </a:r>
            <a:r>
              <a:rPr lang="en-US" i="1" dirty="0" smtClean="0"/>
              <a:t>i</a:t>
            </a:r>
            <a:r>
              <a:rPr lang="en-US" dirty="0" smtClean="0"/>
              <a:t>ndependent and </a:t>
            </a:r>
            <a:r>
              <a:rPr lang="en-US" i="1" dirty="0" smtClean="0"/>
              <a:t>i</a:t>
            </a:r>
            <a:r>
              <a:rPr lang="en-US" dirty="0" smtClean="0"/>
              <a:t>dentically </a:t>
            </a:r>
            <a:r>
              <a:rPr lang="en-US" i="1" dirty="0" smtClean="0"/>
              <a:t>d</a:t>
            </a:r>
            <a:r>
              <a:rPr lang="en-US" dirty="0" smtClean="0"/>
              <a:t>istributed (</a:t>
            </a:r>
            <a:r>
              <a:rPr lang="en-US" dirty="0" err="1" smtClean="0"/>
              <a:t>iid</a:t>
            </a:r>
            <a:r>
              <a:rPr lang="en-US" dirty="0" smtClean="0"/>
              <a:t>), and also that they are normally distributed.</a:t>
            </a:r>
          </a:p>
          <a:p>
            <a:r>
              <a:rPr lang="en-US" dirty="0" smtClean="0"/>
              <a:t>Also, we assume that the model is correctly specified--that is, E(</a:t>
            </a:r>
            <a:r>
              <a:rPr lang="en-US" dirty="0" err="1" smtClean="0"/>
              <a:t>Y|x</a:t>
            </a:r>
            <a:r>
              <a:rPr lang="en-US" dirty="0" smtClean="0"/>
              <a:t>)=</a:t>
            </a:r>
            <a:r>
              <a:rPr lang="el-GR" dirty="0" smtClean="0"/>
              <a:t>β</a:t>
            </a:r>
            <a:r>
              <a:rPr lang="en-US" baseline="-25000" dirty="0" smtClean="0"/>
              <a:t>0</a:t>
            </a:r>
            <a:r>
              <a:rPr lang="en-US" dirty="0" smtClean="0"/>
              <a:t>+</a:t>
            </a:r>
            <a:r>
              <a:rPr lang="el-GR" dirty="0" smtClean="0"/>
              <a:t>β</a:t>
            </a:r>
            <a:r>
              <a:rPr lang="en-US" baseline="-25000" dirty="0" smtClean="0"/>
              <a:t>1</a:t>
            </a:r>
            <a:r>
              <a:rPr lang="en-US" dirty="0" smtClean="0"/>
              <a:t>x.</a:t>
            </a:r>
          </a:p>
          <a:p>
            <a:r>
              <a:rPr lang="en-US" dirty="0" smtClean="0"/>
              <a:t>So what could go wrong? More on this in a moment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7219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92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In-class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269" y="1079292"/>
            <a:ext cx="10515600" cy="473790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Textbook Exercise 4.2 reconsidered. Categorized version of student agreement with importance of statistics for major. (‘neutral’ included with the ‘not important’ level). </a:t>
            </a:r>
          </a:p>
          <a:p>
            <a:pPr marL="0" indent="0">
              <a:buNone/>
            </a:pPr>
            <a:r>
              <a:rPr lang="en-US" dirty="0" smtClean="0"/>
              <a:t>“Did the course help students see the light?” (use alpha=.05)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31277"/>
              </p:ext>
            </p:extLst>
          </p:nvPr>
        </p:nvGraphicFramePr>
        <p:xfrm>
          <a:off x="1627265" y="2953198"/>
          <a:ext cx="8624789" cy="36852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54794"/>
                <a:gridCol w="2128603"/>
                <a:gridCol w="2683240"/>
                <a:gridCol w="958152"/>
              </a:tblGrid>
              <a:tr h="850658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Important</a:t>
                      </a:r>
                      <a:r>
                        <a:rPr lang="en-US" sz="2800" baseline="0" dirty="0" smtClean="0"/>
                        <a:t> (after course)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Not</a:t>
                      </a:r>
                      <a:r>
                        <a:rPr lang="en-US" sz="2800" baseline="0" dirty="0" smtClean="0"/>
                        <a:t> important (after course)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Total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5065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Important</a:t>
                      </a:r>
                      <a:r>
                        <a:rPr lang="en-US" sz="2800" baseline="0" dirty="0" smtClean="0"/>
                        <a:t> (before course)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5065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Not Important</a:t>
                      </a:r>
                      <a:r>
                        <a:rPr lang="en-US" sz="2800" baseline="0" dirty="0" smtClean="0"/>
                        <a:t> (before course)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5065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Total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90452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Comments on the hypotheses tested by the chi-squared tests of this chapter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47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(Pearson’s) Correlation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9607" y="1825625"/>
                <a:ext cx="11197652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Technically, regression is motivated by using non-random x’s. </a:t>
                </a:r>
              </a:p>
              <a:p>
                <a:r>
                  <a:rPr lang="en-US" dirty="0" smtClean="0"/>
                  <a:t>If they were not determined by the researcher, then one approach is to just say the inference is conditional on the sampled x-values.</a:t>
                </a:r>
              </a:p>
              <a:p>
                <a:r>
                  <a:rPr lang="en-US" dirty="0" smtClean="0"/>
                  <a:t>An alternative is to focus on the (Pearson’s) correlation between the random (x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) pairs.</a:t>
                </a:r>
              </a:p>
              <a:p>
                <a:r>
                  <a:rPr lang="en-US" dirty="0" smtClean="0"/>
                  <a:t>Correlation in the population is defined as Covariance(X,Y)/[SD(X) SD(Y)]</a:t>
                </a:r>
              </a:p>
              <a:p>
                <a:r>
                  <a:rPr lang="en-US" dirty="0" smtClean="0"/>
                  <a:t>Estimated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d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</m:den>
                    </m:f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9607" y="1825625"/>
                <a:ext cx="11197652" cy="4351338"/>
              </a:xfrm>
              <a:blipFill rotWithShape="0">
                <a:blip r:embed="rId2"/>
                <a:stretch>
                  <a:fillRect l="-980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1261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 on the Slope of the Regression Line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Consider testing H0: </a:t>
                </a:r>
                <a:r>
                  <a:rPr lang="el-GR" dirty="0"/>
                  <a:t>β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=0 vs. either a one- or two-sided alternative.</a:t>
                </a:r>
              </a:p>
              <a:p>
                <a:r>
                  <a:rPr lang="en-US" dirty="0" smtClean="0"/>
                  <a:t>Typical test statistic: t=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.(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 smtClean="0"/>
                  <a:t> has t distribution with n-2 </a:t>
                </a:r>
                <a:r>
                  <a:rPr lang="en-US" dirty="0" err="1" smtClean="0"/>
                  <a:t>df</a:t>
                </a:r>
                <a:r>
                  <a:rPr lang="en-US" dirty="0" smtClean="0"/>
                  <a:t> if all assumptions are met and H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: </a:t>
                </a:r>
                <a:r>
                  <a:rPr lang="el-GR" dirty="0" smtClean="0"/>
                  <a:t>β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=0 is true.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It </a:t>
                </a:r>
                <a:r>
                  <a:rPr lang="en-US" dirty="0"/>
                  <a:t>can be shown that the population (sample) slope is linearly related to the population (sample) correlation</a:t>
                </a:r>
              </a:p>
              <a:p>
                <a:r>
                  <a:rPr lang="en-US" dirty="0"/>
                  <a:t>Key correspondence: correlation=0 if and only if slope=0</a:t>
                </a:r>
              </a:p>
              <a:p>
                <a:pPr lvl="1"/>
                <a:r>
                  <a:rPr lang="en-US" dirty="0"/>
                  <a:t>Testing for nonzero correlation is equivalent to testing for nonzero slope.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7030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 Inference on Slope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use the permutation distribution of the slope to make decisions</a:t>
            </a:r>
          </a:p>
          <a:p>
            <a:r>
              <a:rPr lang="en-US" dirty="0" smtClean="0"/>
              <a:t>Permutations are made by “reshuffling” which y value goes with each x value. </a:t>
            </a:r>
          </a:p>
          <a:p>
            <a:r>
              <a:rPr lang="en-US" dirty="0" smtClean="0"/>
              <a:t>Why does this make sense?</a:t>
            </a:r>
          </a:p>
          <a:p>
            <a:pPr lvl="1"/>
            <a:r>
              <a:rPr lang="en-US" dirty="0" smtClean="0"/>
              <a:t>Under the null hypothesis, x and y are independent</a:t>
            </a:r>
          </a:p>
          <a:p>
            <a:pPr lvl="1"/>
            <a:r>
              <a:rPr lang="en-US" dirty="0" smtClean="0"/>
              <a:t>Each y was equally likely to come from any given x if H</a:t>
            </a:r>
            <a:r>
              <a:rPr lang="en-US" baseline="-25000" dirty="0" smtClean="0"/>
              <a:t>0</a:t>
            </a:r>
            <a:r>
              <a:rPr lang="en-US" dirty="0" smtClean="0"/>
              <a:t> true.</a:t>
            </a:r>
          </a:p>
          <a:p>
            <a:r>
              <a:rPr lang="en-US" dirty="0" smtClean="0"/>
              <a:t>Same permutation procedure conducted for inference on the correlation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20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implementation in SAS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code at </a:t>
            </a:r>
            <a:r>
              <a:rPr lang="en-US" dirty="0" smtClean="0">
                <a:hlinkClick r:id="rId2"/>
              </a:rPr>
              <a:t>www.webpages.uidaho.edu/~chrisw/stat514/ch5permr1.sas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Key step: Use the Frequency Procedure (</a:t>
            </a:r>
            <a:r>
              <a:rPr lang="en-US" dirty="0" err="1" smtClean="0"/>
              <a:t>Proc</a:t>
            </a:r>
            <a:r>
              <a:rPr lang="en-US" dirty="0" smtClean="0"/>
              <a:t> </a:t>
            </a:r>
            <a:r>
              <a:rPr lang="en-US" dirty="0" err="1" smtClean="0"/>
              <a:t>Freq</a:t>
            </a:r>
            <a:r>
              <a:rPr lang="en-US" dirty="0" smtClean="0"/>
              <a:t>) with the tables statement for the </a:t>
            </a:r>
            <a:r>
              <a:rPr lang="en-US" dirty="0" err="1" smtClean="0"/>
              <a:t>crosstabulation</a:t>
            </a:r>
            <a:r>
              <a:rPr lang="en-US" dirty="0" smtClean="0"/>
              <a:t> of the x and y variables, and the following additional statement:</a:t>
            </a:r>
          </a:p>
          <a:p>
            <a:pPr marL="0" indent="0">
              <a:buNone/>
            </a:pPr>
            <a:r>
              <a:rPr lang="en-US" dirty="0" smtClean="0"/>
              <a:t>Exact </a:t>
            </a:r>
            <a:r>
              <a:rPr lang="en-US" dirty="0" err="1" smtClean="0"/>
              <a:t>pcorr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(If that would create too many permutations, can use Monte Carlo)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707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practice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Exercise 4 of Chapter 5 has the following height data from mother/daughter pairs (mother’s height first)</a:t>
            </a:r>
          </a:p>
          <a:p>
            <a:r>
              <a:rPr lang="en-US" dirty="0" smtClean="0"/>
              <a:t>(70,67);    (69,64);    (65,62);    (64,64);   (66,69);    (65,70);</a:t>
            </a:r>
          </a:p>
          <a:p>
            <a:pPr marL="0" indent="0">
              <a:buNone/>
            </a:pPr>
            <a:r>
              <a:rPr lang="en-US" dirty="0" smtClean="0"/>
              <a:t>   (64,65);    (66,66);    (60,63);    (70,74);   (66,60).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Plot the data</a:t>
            </a:r>
          </a:p>
          <a:p>
            <a:r>
              <a:rPr lang="en-US" dirty="0" smtClean="0"/>
              <a:t>Compute Pearson’s correlation and the slope of the regression line</a:t>
            </a:r>
          </a:p>
          <a:p>
            <a:r>
              <a:rPr lang="en-US" dirty="0" smtClean="0"/>
              <a:t>Test Pearson’s correlation (or slope)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112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if there is a general positive (or negative) association, but not a linear association?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Two alternative measures: Spearman’s correlation and Kendall’s tau.</a:t>
            </a:r>
          </a:p>
          <a:p>
            <a:r>
              <a:rPr lang="en-US" dirty="0" smtClean="0"/>
              <a:t>Spearman’s Correlation: Use the rank of each X (among all X’s), the rank of each y (among all Y’s) as the data and then compute the regular (Pearson’s) correlation</a:t>
            </a:r>
          </a:p>
          <a:p>
            <a:r>
              <a:rPr lang="en-US" dirty="0" smtClean="0"/>
              <a:t>Toy example: Suppose original data pairs are (1,1), (2,5), (8,5.2), (55,5.24), (100, 5.23)</a:t>
            </a:r>
          </a:p>
          <a:p>
            <a:r>
              <a:rPr lang="en-US" dirty="0" smtClean="0"/>
              <a:t>Then the rank data pairs are (1,1), (2,2), (3,3), (4,5), (5,4)</a:t>
            </a:r>
          </a:p>
          <a:p>
            <a:r>
              <a:rPr lang="en-US" dirty="0" smtClean="0"/>
              <a:t>To get permutation based p-value, use </a:t>
            </a:r>
            <a:r>
              <a:rPr lang="en-US" dirty="0" err="1" smtClean="0"/>
              <a:t>proc</a:t>
            </a:r>
            <a:r>
              <a:rPr lang="en-US" dirty="0" smtClean="0"/>
              <a:t> </a:t>
            </a:r>
            <a:r>
              <a:rPr lang="en-US" dirty="0" err="1" smtClean="0"/>
              <a:t>freq</a:t>
            </a:r>
            <a:r>
              <a:rPr lang="en-US" dirty="0" smtClean="0"/>
              <a:t> along with the extra statement: “exact </a:t>
            </a:r>
            <a:r>
              <a:rPr lang="en-US" dirty="0" err="1" smtClean="0"/>
              <a:t>scorr</a:t>
            </a:r>
            <a:r>
              <a:rPr lang="en-US" dirty="0" smtClean="0"/>
              <a:t>;” (see ch5spearman1.sas from previous website)</a:t>
            </a:r>
          </a:p>
        </p:txBody>
      </p:sp>
    </p:spTree>
    <p:extLst>
      <p:ext uri="{BB962C8B-B14F-4D97-AF65-F5344CB8AC3E}">
        <p14:creationId xmlns:p14="http://schemas.microsoft.com/office/powerpoint/2010/main" val="2658869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3500</TotalTime>
  <Words>2193</Words>
  <Application>Microsoft Office PowerPoint</Application>
  <PresentationFormat>Widescreen</PresentationFormat>
  <Paragraphs>327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Courier New</vt:lpstr>
      <vt:lpstr>Times New Roman</vt:lpstr>
      <vt:lpstr>Office Theme</vt:lpstr>
      <vt:lpstr>Nonparametrics: Chapter 5: Tests for Trends and Associations</vt:lpstr>
      <vt:lpstr>Chapter 5 Outline</vt:lpstr>
      <vt:lpstr>Regression (STAT 8210 lives on!)</vt:lpstr>
      <vt:lpstr>(Pearson’s) Correlation</vt:lpstr>
      <vt:lpstr>Inference on the Slope of the Regression Line</vt:lpstr>
      <vt:lpstr>Alternate Inference on Slope</vt:lpstr>
      <vt:lpstr>Easy implementation in SAS</vt:lpstr>
      <vt:lpstr>Let’s practice …</vt:lpstr>
      <vt:lpstr>What if there is a general positive (or negative) association, but not a linear association?</vt:lpstr>
      <vt:lpstr>Another alternative: Kendall’s Tau</vt:lpstr>
      <vt:lpstr>What if ties are present?</vt:lpstr>
      <vt:lpstr>Example calculation of Kendall’s Tau-A</vt:lpstr>
      <vt:lpstr>Computing Kendall’s Tau-b in SAS (based on code in ch5tau1.sas, ch5taudvd.sas)</vt:lpstr>
      <vt:lpstr>R Code (based on RAssocMeasures1.txt)</vt:lpstr>
      <vt:lpstr>In-class Practice (cont)</vt:lpstr>
      <vt:lpstr>More In-class Practice (cont)</vt:lpstr>
      <vt:lpstr>Relationships between Categorical Variables</vt:lpstr>
      <vt:lpstr>General Association:</vt:lpstr>
      <vt:lpstr>Why not permute?</vt:lpstr>
      <vt:lpstr>Example: Possible permutations of a 2 by 2 table</vt:lpstr>
      <vt:lpstr>The Possible Permutations with distinct contingency tables</vt:lpstr>
      <vt:lpstr>Are each of these permutations equally likely? No!</vt:lpstr>
      <vt:lpstr>Probability of a selected permutation if H0 is true:</vt:lpstr>
      <vt:lpstr>Implementation of Chi-square test in R, SAS (see also code files from Williams)</vt:lpstr>
      <vt:lpstr>Multiple Comparisons?</vt:lpstr>
      <vt:lpstr>What if one (or both) of the variables is ordinal?</vt:lpstr>
      <vt:lpstr>In-class Example: Chapter 5, Exercise 8</vt:lpstr>
      <vt:lpstr>McNemar’s Test</vt:lpstr>
      <vt:lpstr>PowerPoint Presentation</vt:lpstr>
      <vt:lpstr>In-class example</vt:lpstr>
      <vt:lpstr>Technical Comments on the hypotheses tested by the chi-squared tests of this chapter</vt:lpstr>
    </vt:vector>
  </TitlesOfParts>
  <Company>Kennesaw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Nonparametrics Introduction</dc:title>
  <dc:creator>Bradley Barney</dc:creator>
  <cp:lastModifiedBy>Bradley J Barney</cp:lastModifiedBy>
  <cp:revision>299</cp:revision>
  <cp:lastPrinted>2015-06-11T22:20:11Z</cp:lastPrinted>
  <dcterms:created xsi:type="dcterms:W3CDTF">2015-05-22T16:35:40Z</dcterms:created>
  <dcterms:modified xsi:type="dcterms:W3CDTF">2016-06-21T23:46:32Z</dcterms:modified>
</cp:coreProperties>
</file>