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6" r:id="rId3"/>
    <p:sldId id="442" r:id="rId4"/>
    <p:sldId id="443" r:id="rId5"/>
    <p:sldId id="465" r:id="rId6"/>
    <p:sldId id="464" r:id="rId7"/>
    <p:sldId id="444" r:id="rId8"/>
    <p:sldId id="445" r:id="rId9"/>
    <p:sldId id="446" r:id="rId10"/>
    <p:sldId id="466" r:id="rId11"/>
    <p:sldId id="447" r:id="rId12"/>
    <p:sldId id="448" r:id="rId13"/>
    <p:sldId id="449" r:id="rId14"/>
    <p:sldId id="450" r:id="rId15"/>
    <p:sldId id="475" r:id="rId16"/>
    <p:sldId id="451" r:id="rId17"/>
    <p:sldId id="477" r:id="rId18"/>
    <p:sldId id="452" r:id="rId19"/>
    <p:sldId id="453" r:id="rId20"/>
    <p:sldId id="454" r:id="rId21"/>
    <p:sldId id="461" r:id="rId22"/>
    <p:sldId id="455" r:id="rId23"/>
    <p:sldId id="456" r:id="rId24"/>
    <p:sldId id="457" r:id="rId25"/>
    <p:sldId id="458" r:id="rId26"/>
    <p:sldId id="476" r:id="rId27"/>
    <p:sldId id="478" r:id="rId28"/>
    <p:sldId id="460" r:id="rId29"/>
    <p:sldId id="462" r:id="rId30"/>
    <p:sldId id="459" r:id="rId31"/>
    <p:sldId id="463" r:id="rId32"/>
    <p:sldId id="467" r:id="rId33"/>
    <p:sldId id="468" r:id="rId34"/>
    <p:sldId id="469" r:id="rId35"/>
    <p:sldId id="470" r:id="rId36"/>
    <p:sldId id="471" r:id="rId37"/>
    <p:sldId id="479" r:id="rId38"/>
    <p:sldId id="472" r:id="rId39"/>
    <p:sldId id="473" r:id="rId40"/>
    <p:sldId id="474" r:id="rId41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86410"/>
  </p:normalViewPr>
  <p:slideViewPr>
    <p:cSldViewPr snapToGrid="0">
      <p:cViewPr varScale="1">
        <p:scale>
          <a:sx n="64" d="100"/>
          <a:sy n="64" d="100"/>
        </p:scale>
        <p:origin x="654" y="72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6" y="1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FB08-0818-40A4-90D6-E82AB289159B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9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6" y="8829679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DE1B6-1BBE-41D3-A49F-FE000C254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8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6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6" y="6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EA3D-F47F-4F6C-B74E-C7768BBA3E8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6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B0534-BD48-46A0-97A3-4FC2F16A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7580-77A6-482F-8F3E-3A12CAB0F57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233" y="522757"/>
            <a:ext cx="10028417" cy="175574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Nonparametrics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Chapter 8: Nonparametric Bootstrap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82" y="2985309"/>
            <a:ext cx="7600013" cy="374527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Notes prepared by Bradley Barney for STAT 7900 Special Topics: </a:t>
            </a:r>
            <a:r>
              <a:rPr lang="en-US" dirty="0" err="1" smtClean="0"/>
              <a:t>Nonparametrics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Notes are based on Chapter 8 of the required course</a:t>
            </a:r>
          </a:p>
          <a:p>
            <a:pPr algn="l"/>
            <a:r>
              <a:rPr lang="en-US" dirty="0" smtClean="0"/>
              <a:t> textbook.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Higgins, James J. (2004).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Modern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Nonparametric Statistics.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Thomson/Brooks Cole: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Pacific Grove, CA.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nd on code provided by Chris Williams at www.webpages.uidaho.edu/~chrisw/stat514/lect514y10.htm</a:t>
            </a:r>
          </a:p>
          <a:p>
            <a:pPr algn="l"/>
            <a:r>
              <a:rPr lang="en-US" dirty="0" smtClean="0"/>
              <a:t>Do not redistribute these notes in any form whatsoever. Any mistakes should be assumed to be my own.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3349907"/>
            <a:ext cx="4742454" cy="216646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89546" y="2308484"/>
            <a:ext cx="105081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484026"/>
            <a:ext cx="11317573" cy="46929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the following data (from Table 8.1.1), use bootstrap methodology to compute the MSE of the sample mean:</a:t>
            </a:r>
          </a:p>
          <a:p>
            <a:pPr marL="0" indent="0">
              <a:buNone/>
            </a:pPr>
            <a:r>
              <a:rPr lang="en-US" dirty="0" smtClean="0"/>
              <a:t>data811 &lt;- c(7,11,15,16,20,22,24,25,29,33,34,37,41,42,49,57,66,71,84,90)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Then, use bootstrap methodology to compute the MSE of the sample variance.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Next, use bootstrap methodology to compute the MSE of the sample minimum.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Finally, consider if the use of bootstrapping methods is concerning for any of the three aforementioned statistics.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5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via Bootstrapping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family of probability density functions that are parametrized as g(x)=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μ is the location parameter; </a:t>
                </a:r>
                <a:r>
                  <a:rPr lang="el-GR" dirty="0" smtClean="0"/>
                  <a:t>σ</a:t>
                </a:r>
                <a:r>
                  <a:rPr lang="en-US" dirty="0" smtClean="0"/>
                  <a:t> is the scale parameter; f(.) is the density function of a distribution with mean 0, standard deviation 1.</a:t>
                </a:r>
              </a:p>
              <a:p>
                <a:r>
                  <a:rPr lang="en-US" dirty="0" smtClean="0"/>
                  <a:t>If Z has the f(.) distribution, then X=</a:t>
                </a:r>
                <a:r>
                  <a:rPr lang="en-US" dirty="0"/>
                  <a:t> μ </a:t>
                </a:r>
                <a:r>
                  <a:rPr lang="en-US" dirty="0" smtClean="0"/>
                  <a:t>+</a:t>
                </a:r>
                <a:r>
                  <a:rPr lang="el-GR" dirty="0" smtClean="0"/>
                  <a:t>σ</a:t>
                </a:r>
                <a:r>
                  <a:rPr lang="en-US" dirty="0" smtClean="0"/>
                  <a:t>Z has the g(.) distribution.</a:t>
                </a:r>
              </a:p>
              <a:p>
                <a:r>
                  <a:rPr lang="en-US" dirty="0" smtClean="0"/>
                  <a:t>Example: If Z~N(0,1^2), then X=</a:t>
                </a:r>
                <a:r>
                  <a:rPr lang="en-US" dirty="0"/>
                  <a:t> μ +</a:t>
                </a:r>
                <a:r>
                  <a:rPr lang="el-GR" dirty="0"/>
                  <a:t>σ</a:t>
                </a:r>
                <a:r>
                  <a:rPr lang="en-US" dirty="0" smtClean="0"/>
                  <a:t>Z ~N(</a:t>
                </a:r>
                <a:r>
                  <a:rPr lang="en-US" dirty="0"/>
                  <a:t>μ </a:t>
                </a:r>
                <a:r>
                  <a:rPr lang="en-US" dirty="0" smtClean="0"/>
                  <a:t>,</a:t>
                </a:r>
                <a:r>
                  <a:rPr lang="el-GR" dirty="0" smtClean="0"/>
                  <a:t>σ</a:t>
                </a:r>
                <a:r>
                  <a:rPr lang="en-US" dirty="0" smtClean="0"/>
                  <a:t>^2).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91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Pivotal Quantities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9352"/>
                <a:ext cx="10515600" cy="57262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Early this summer, I referred to pivotal quantities (or pivot quantities)</a:t>
                </a:r>
              </a:p>
              <a:p>
                <a:r>
                  <a:rPr lang="en-US" dirty="0" smtClean="0"/>
                  <a:t>They are functions of the data and parameters that have a distribution which is invariant to the values of the parameters.</a:t>
                </a:r>
              </a:p>
              <a:p>
                <a:r>
                  <a:rPr lang="en-US" dirty="0" smtClean="0"/>
                  <a:t>They can be very useful in creating a method to construct confidence intervals.</a:t>
                </a:r>
              </a:p>
              <a:p>
                <a:r>
                  <a:rPr lang="en-US" dirty="0" smtClean="0"/>
                  <a:t>For example, if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~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 N(μ </a:t>
                </a:r>
                <a:r>
                  <a:rPr lang="en-US" dirty="0"/>
                  <a:t>,</a:t>
                </a:r>
                <a:r>
                  <a:rPr lang="el-GR" dirty="0"/>
                  <a:t>σ</a:t>
                </a:r>
                <a:r>
                  <a:rPr lang="en-US" dirty="0" smtClean="0"/>
                  <a:t>^2),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pivotal quantity: the distribution is t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=n-1) regardless of the values of μ  and </a:t>
                </a:r>
                <a:r>
                  <a:rPr lang="el-GR" dirty="0" smtClean="0"/>
                  <a:t>σ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Implies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(t</a:t>
                </a:r>
                <a:r>
                  <a:rPr lang="en-US" baseline="-25000" dirty="0" smtClean="0"/>
                  <a:t>.025,n-1</a:t>
                </a:r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&lt; t</a:t>
                </a:r>
                <a:r>
                  <a:rPr lang="en-US" baseline="-25000" dirty="0" smtClean="0"/>
                  <a:t>.975,n-1</a:t>
                </a:r>
                <a:r>
                  <a:rPr lang="en-US" dirty="0" smtClean="0"/>
                  <a:t>) = .95, so a 95% CI for </a:t>
                </a:r>
                <a:r>
                  <a:rPr lang="el-GR" dirty="0" smtClean="0"/>
                  <a:t>μ</a:t>
                </a:r>
                <a:r>
                  <a:rPr lang="en-US" dirty="0" smtClean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.975,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𝑠𝑞𝑟𝑡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9352"/>
                <a:ext cx="10515600" cy="5726241"/>
              </a:xfrm>
              <a:blipFill rotWithShape="0">
                <a:blip r:embed="rId2"/>
                <a:stretch>
                  <a:fillRect l="-1217" t="-1702" r="-406" b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54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bootstrapping feature?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data are not normally distributed, then (particularly for small samples with skewness/outliers) the pivotal quantity might not have a t distribution (not even approximately).</a:t>
            </a:r>
          </a:p>
          <a:p>
            <a:r>
              <a:rPr lang="en-US" dirty="0" smtClean="0"/>
              <a:t>Can use bootstrapping to approximate the pivotal quantity’s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0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T-Pivot Bootstrap CI for the Population Average (Higgins 2004, p. 256)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AutoNum type="arabicParenR"/>
                </a:pPr>
                <a:r>
                  <a:rPr lang="en-US" dirty="0" smtClean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, s</a:t>
                </a:r>
              </a:p>
              <a:p>
                <a:pPr marL="514350" indent="-514350">
                  <a:buAutoNum type="arabicParenR"/>
                </a:pPr>
                <a:r>
                  <a:rPr lang="en-US" dirty="0" smtClean="0"/>
                  <a:t>Get a bootstrap replication by resampling with replacement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of the observed </a:t>
                </a:r>
                <a:r>
                  <a:rPr lang="en-US" dirty="0"/>
                  <a:t>X</a:t>
                </a:r>
                <a:r>
                  <a:rPr lang="en-US" dirty="0" smtClean="0"/>
                  <a:t> values and computing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b</a:t>
                </a:r>
                <a:r>
                  <a:rPr lang="en-US" dirty="0" smtClean="0"/>
                  <a:t> are the mean and standard deviation in the bootstrap rep.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3) Repeat step 2 many times, and each time save the value of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b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4)Create the interval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,.975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𝑠𝑞𝑟𝑡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,.025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𝑠𝑞𝑟𝑡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t</a:t>
                </a:r>
                <a:r>
                  <a:rPr lang="en-US" baseline="-25000" dirty="0" smtClean="0"/>
                  <a:t>b,.975</a:t>
                </a:r>
                <a:r>
                  <a:rPr lang="en-US" dirty="0" smtClean="0"/>
                  <a:t> and t</a:t>
                </a:r>
                <a:r>
                  <a:rPr lang="en-US" baseline="-25000" dirty="0" smtClean="0"/>
                  <a:t>b,.025</a:t>
                </a:r>
                <a:r>
                  <a:rPr lang="en-US" dirty="0" smtClean="0"/>
                  <a:t> are the lower 97.5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and lower 2.5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percentiles from the values obtained in steps 2,3.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221" r="-1797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12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t-pivot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from Table 8.3.1 (20 simulated values from Exponential with mean=10)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c(.77, 1.17, 2.79, 3.13, 3.31, 3.70, 4.13, 5.28, 5.84, 7.38, 7.75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8.25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9.00, 10.12, 11.51, 15.82, 18.28, 21.73, 32.74, 38.28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is in Chapter8.R</a:t>
            </a:r>
          </a:p>
          <a:p>
            <a:pPr marL="0" indent="0">
              <a:buNone/>
            </a:pPr>
            <a:r>
              <a:rPr lang="en-US" dirty="0" smtClean="0"/>
              <a:t>95% CI for </a:t>
            </a:r>
            <a:r>
              <a:rPr lang="el-GR" dirty="0" smtClean="0"/>
              <a:t>μ</a:t>
            </a:r>
            <a:r>
              <a:rPr lang="en-US" dirty="0" smtClean="0"/>
              <a:t> using the t-pivot </a:t>
            </a:r>
            <a:r>
              <a:rPr lang="en-US" dirty="0"/>
              <a:t>method: (6.67. 18.46)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3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-Pivot </a:t>
            </a:r>
            <a:r>
              <a:rPr lang="en-US" dirty="0"/>
              <a:t>Bootstrap CI for the Population </a:t>
            </a:r>
            <a:r>
              <a:rPr lang="en-US" dirty="0" smtClean="0"/>
              <a:t>Variance (</a:t>
            </a:r>
            <a:r>
              <a:rPr lang="en-US" dirty="0"/>
              <a:t>Higgins 2004, p. </a:t>
            </a:r>
            <a:r>
              <a:rPr lang="en-US" dirty="0" smtClean="0"/>
              <a:t>257)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744" y="1573967"/>
                <a:ext cx="11122702" cy="4916774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AutoNum type="arabicParenR"/>
                </a:pPr>
                <a:r>
                  <a:rPr lang="en-US" dirty="0" smtClean="0"/>
                  <a:t>Determine s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Get a bootstrap replication by resampling with replacement </a:t>
                </a:r>
                <a:r>
                  <a:rPr lang="en-US" i="1" dirty="0"/>
                  <a:t>n</a:t>
                </a:r>
                <a:r>
                  <a:rPr lang="en-US" dirty="0"/>
                  <a:t> of the observed X values and computing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b</a:t>
                </a:r>
                <a:r>
                  <a:rPr lang="en-US" dirty="0" smtClean="0"/>
                  <a:t> is the standard </a:t>
                </a:r>
                <a:r>
                  <a:rPr lang="en-US" dirty="0"/>
                  <a:t>deviation in the bootstrap rep.</a:t>
                </a:r>
              </a:p>
              <a:p>
                <a:pPr marL="0" indent="0">
                  <a:buNone/>
                </a:pPr>
                <a:r>
                  <a:rPr lang="en-US" dirty="0"/>
                  <a:t>3) Repeat step 2 many times, and each time save the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4)Create the interval </a:t>
                </a:r>
                <a:r>
                  <a:rPr lang="en-US" dirty="0" smtClean="0"/>
                  <a:t>as </a:t>
                </a:r>
                <a:r>
                  <a:rPr lang="en-US" dirty="0" smtClean="0"/>
                  <a:t>     (   (</a:t>
                </a:r>
                <a:r>
                  <a:rPr lang="en-US" dirty="0" smtClean="0"/>
                  <a:t>n-1)s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,.975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  </a:t>
                </a:r>
                <a:r>
                  <a:rPr lang="en-US" dirty="0" smtClean="0"/>
                  <a:t>(n-1)s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,.025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  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,.975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,.025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the lower 97.5</a:t>
                </a:r>
                <a:r>
                  <a:rPr lang="en-US" baseline="30000" dirty="0"/>
                  <a:t>th</a:t>
                </a:r>
                <a:r>
                  <a:rPr lang="en-US" dirty="0"/>
                  <a:t> and lower 2.5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percentiles from the values obtained in steps 2,3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Note: square root of each interval endpoint yields a 95% confidence interval for the population standard deviation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44" y="1573967"/>
                <a:ext cx="11122702" cy="4916774"/>
              </a:xfrm>
              <a:blipFill rotWithShape="0">
                <a:blip r:embed="rId2"/>
                <a:stretch>
                  <a:fillRect l="-1041" t="-2602" r="-1589" b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68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l-GR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-pivot bootstrap technique, construct a 95% confidence interval for the population variance of the data from Table 8.3.1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0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Approaches (whether or not for a location or scale parameter)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Percentile Method</a:t>
            </a:r>
          </a:p>
          <a:p>
            <a:r>
              <a:rPr lang="en-US" dirty="0" smtClean="0"/>
              <a:t>Residual Method</a:t>
            </a:r>
          </a:p>
          <a:p>
            <a:r>
              <a:rPr lang="en-US" dirty="0" smtClean="0"/>
              <a:t>Bias Corrected (BC)</a:t>
            </a:r>
          </a:p>
          <a:p>
            <a:r>
              <a:rPr lang="en-US" dirty="0" smtClean="0"/>
              <a:t>Bias Corrected and Accelerated (BCA)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the simplest, but usually does not work as well</a:t>
            </a:r>
          </a:p>
          <a:p>
            <a:r>
              <a:rPr lang="en-US" dirty="0" smtClean="0"/>
              <a:t>Two steps:</a:t>
            </a:r>
          </a:p>
          <a:p>
            <a:r>
              <a:rPr lang="en-US" dirty="0" smtClean="0"/>
              <a:t>1) Draw B (where B is a large number) bootstrap samples of the data, and compute the estimate for each sample separately</a:t>
            </a:r>
          </a:p>
          <a:p>
            <a:r>
              <a:rPr lang="en-US" dirty="0" smtClean="0"/>
              <a:t>2) Use sample quantiles of the estimates to create the confidence interval (e.g., the 2.5</a:t>
            </a:r>
            <a:r>
              <a:rPr lang="en-US" baseline="30000" dirty="0" smtClean="0"/>
              <a:t>th</a:t>
            </a:r>
            <a:r>
              <a:rPr lang="en-US" dirty="0" smtClean="0"/>
              <a:t> and 97.5</a:t>
            </a:r>
            <a:r>
              <a:rPr lang="en-US" baseline="30000" dirty="0" smtClean="0"/>
              <a:t>th</a:t>
            </a:r>
            <a:r>
              <a:rPr lang="en-US" dirty="0" smtClean="0"/>
              <a:t> percentile of the estimates from step 1 for a 95% confidence interval)</a:t>
            </a:r>
          </a:p>
        </p:txBody>
      </p:sp>
    </p:spTree>
    <p:extLst>
      <p:ext uri="{BB962C8B-B14F-4D97-AF65-F5344CB8AC3E}">
        <p14:creationId xmlns:p14="http://schemas.microsoft.com/office/powerpoint/2010/main" val="351409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from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Trends/Associations between Numeric Variables (Sections 5.1-5.3)</a:t>
            </a:r>
          </a:p>
          <a:p>
            <a:r>
              <a:rPr lang="en-US" dirty="0" smtClean="0"/>
              <a:t>Relationships between Two Categorical Variables (Sections 5.4-5.6, 5.8)</a:t>
            </a:r>
          </a:p>
          <a:p>
            <a:pPr lvl="1"/>
            <a:r>
              <a:rPr lang="en-US" dirty="0" smtClean="0"/>
              <a:t>Nominal Variables</a:t>
            </a:r>
          </a:p>
          <a:p>
            <a:pPr lvl="1"/>
            <a:r>
              <a:rPr lang="en-US" dirty="0" smtClean="0"/>
              <a:t>One or Both Ordinal</a:t>
            </a:r>
          </a:p>
          <a:p>
            <a:pPr lvl="1"/>
            <a:r>
              <a:rPr lang="en-US" dirty="0" smtClean="0"/>
              <a:t>Paired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Also fairly simple</a:t>
                </a:r>
              </a:p>
              <a:p>
                <a:r>
                  <a:rPr lang="en-US" dirty="0" smtClean="0"/>
                  <a:t>1) Compute the value of the estimate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) from the data</a:t>
                </a:r>
              </a:p>
              <a:p>
                <a:r>
                  <a:rPr lang="en-US" dirty="0" smtClean="0"/>
                  <a:t>2) Take a bootstrap sample and compute the value  of the estimate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) and the “residual” </a:t>
                </a:r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b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3) Repeat step 2 many (B&gt;1000) times</a:t>
                </a:r>
              </a:p>
              <a:p>
                <a:r>
                  <a:rPr lang="en-US" dirty="0" smtClean="0"/>
                  <a:t>4) Obtain the 2.5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and 97.5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sample quantiles from the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b</a:t>
                </a:r>
                <a:r>
                  <a:rPr lang="en-US" dirty="0" err="1" smtClean="0"/>
                  <a:t>’s</a:t>
                </a:r>
                <a:r>
                  <a:rPr lang="en-US" dirty="0" smtClean="0"/>
                  <a:t> and construct the confidence interval as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-e</a:t>
                </a:r>
                <a:r>
                  <a:rPr lang="en-US" baseline="-25000" dirty="0" smtClean="0"/>
                  <a:t>b,.975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-e</a:t>
                </a:r>
                <a:r>
                  <a:rPr lang="en-US" baseline="-25000" dirty="0" smtClean="0"/>
                  <a:t>b,.025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Can also express as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aseline="-25000" dirty="0" smtClean="0"/>
                  <a:t>b</a:t>
                </a:r>
                <a:r>
                  <a:rPr lang="en-US" baseline="-25000" dirty="0"/>
                  <a:t>,.975</a:t>
                </a:r>
                <a:r>
                  <a:rPr lang="en-US" dirty="0"/>
                  <a:t>, </a:t>
                </a:r>
                <a:r>
                  <a:rPr lang="en-US" dirty="0" smtClean="0"/>
                  <a:t>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aseline="-25000" dirty="0"/>
                  <a:t>b,.</a:t>
                </a:r>
                <a:r>
                  <a:rPr lang="en-US" baseline="-25000" dirty="0" smtClean="0"/>
                  <a:t>025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918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Percentile, Residual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from Table 8.3.1 (20 simulated values from Exponential with mean=10)</a:t>
            </a:r>
          </a:p>
          <a:p>
            <a:pPr marL="0" indent="0">
              <a:buNone/>
            </a:pPr>
            <a:r>
              <a:rPr lang="en-US" dirty="0" err="1" smtClean="0"/>
              <a:t>Xs</a:t>
            </a:r>
            <a:r>
              <a:rPr lang="en-US" dirty="0" smtClean="0"/>
              <a:t> &lt;- c(.77, 1.17, 2.79, 3.13, 3.31, 3.70, 4.13, 5.28, 5.84, 7.38, 7.75,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8.25, 9.00, 10.12, 11.51, 15.82, 18.28, 21.73, 32.74, 38.28)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See the code in Chapter8.R</a:t>
            </a:r>
          </a:p>
          <a:p>
            <a:pPr marL="0" indent="0">
              <a:buNone/>
            </a:pPr>
            <a:r>
              <a:rPr lang="en-US" dirty="0" smtClean="0"/>
              <a:t>95% CI for mean using percentile method: (6.55, 15.22)</a:t>
            </a:r>
          </a:p>
          <a:p>
            <a:pPr marL="0" indent="0">
              <a:buNone/>
            </a:pPr>
            <a:r>
              <a:rPr lang="en-US" dirty="0" smtClean="0"/>
              <a:t>95% CI for mean using residual method: (5.82, 14.51)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9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Corrected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estimator is biased? </a:t>
            </a:r>
            <a:r>
              <a:rPr lang="en-US" dirty="0" smtClean="0"/>
              <a:t>Things </a:t>
            </a:r>
            <a:r>
              <a:rPr lang="en-US" dirty="0" smtClean="0"/>
              <a:t>get tricky.</a:t>
            </a:r>
          </a:p>
          <a:p>
            <a:r>
              <a:rPr lang="en-US" dirty="0" smtClean="0"/>
              <a:t>Let’s use the more general correction for bias and confidence interval coverage that does not match the nominal level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coverage</a:t>
            </a:r>
            <a:r>
              <a:rPr lang="en-US" dirty="0" smtClean="0"/>
              <a:t> of a confidence interval is the actual probability that the method will produce a confidence interval that contains the parameter.</a:t>
            </a:r>
          </a:p>
          <a:p>
            <a:r>
              <a:rPr lang="en-US" dirty="0" smtClean="0"/>
              <a:t>This more general correction is termed the Bias Corrected and Accelerated (BCA)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BCA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943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Motivation</a:t>
            </a:r>
          </a:p>
          <a:p>
            <a:pPr lvl="1"/>
            <a:r>
              <a:rPr lang="en-US" sz="3200" dirty="0" smtClean="0"/>
              <a:t>Assuming an increasing one-to-one function of the estimate has a normal distribution, then the interval could be computed on this transformed scale and then </a:t>
            </a:r>
            <a:r>
              <a:rPr lang="en-US" sz="3200" dirty="0" err="1" smtClean="0"/>
              <a:t>backtransformed</a:t>
            </a:r>
            <a:r>
              <a:rPr lang="en-US" sz="3200" dirty="0" smtClean="0"/>
              <a:t> to get a CI in the original scale.</a:t>
            </a:r>
          </a:p>
          <a:p>
            <a:pPr lvl="1"/>
            <a:r>
              <a:rPr lang="en-US" sz="3200" dirty="0" smtClean="0"/>
              <a:t>With the normality on the transformed scale, could use the standard normal distribution to get the interval endpoints. </a:t>
            </a:r>
          </a:p>
          <a:p>
            <a:pPr lvl="1"/>
            <a:r>
              <a:rPr lang="en-US" sz="3200" dirty="0" smtClean="0"/>
              <a:t>The beauty of the approach: we don’t need to know which function would produce the normality—there just has to be such a function.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1034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BCA Interval Computation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9056"/>
                <a:ext cx="10515600" cy="49317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Suppose the desired confidence level is 1-alpha. Let </a:t>
                </a:r>
                <a:r>
                  <a:rPr lang="en-US" dirty="0" smtClean="0"/>
                  <a:t>p=1-alpha/2.</a:t>
                </a:r>
              </a:p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 is the 100*</a:t>
                </a:r>
                <a:r>
                  <a:rPr lang="en-US" dirty="0" err="1" smtClean="0"/>
                  <a:t>pth</a:t>
                </a:r>
                <a:r>
                  <a:rPr lang="en-US" dirty="0" smtClean="0"/>
                  <a:t> percentile from the standard normal distribution.</a:t>
                </a:r>
                <a:endParaRPr lang="en-US" dirty="0" smtClean="0"/>
              </a:p>
              <a:p>
                <a:r>
                  <a:rPr lang="en-US" dirty="0" smtClean="0"/>
                  <a:t>First, obtain many (</a:t>
                </a:r>
                <a:r>
                  <a:rPr lang="en-US" dirty="0" err="1" smtClean="0"/>
                  <a:t>e.g</a:t>
                </a:r>
                <a:r>
                  <a:rPr lang="en-US" dirty="0" smtClean="0"/>
                  <a:t>, B=5000) bootstrap resamples and on each one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z</a:t>
                </a:r>
                <a:r>
                  <a:rPr lang="en-US" i="1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were known, then calculate: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Z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=(z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-z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)/[1-a(z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-z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)] +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;	</a:t>
                </a:r>
                <a:r>
                  <a:rPr lang="en-US" dirty="0" smtClean="0"/>
                  <a:t>          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u</a:t>
                </a:r>
                <a:r>
                  <a:rPr lang="en-US" dirty="0" smtClean="0"/>
                  <a:t>=(z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+z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)/[1-a(z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+z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)] + z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he CI would be the following sample percentiles from the bootstrapped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’s:</a:t>
                </a:r>
              </a:p>
              <a:p>
                <a:pPr lvl="1"/>
                <a:r>
                  <a:rPr lang="en-US" sz="3200" dirty="0" smtClean="0"/>
                  <a:t>Lower: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100∗</m:t>
                    </m:r>
                    <m:func>
                      <m:func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3200" b="0" i="1" baseline="-25000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dirty="0" smtClean="0"/>
                  <a:t>=100</a:t>
                </a:r>
                <a:r>
                  <a:rPr lang="el-GR" sz="3200" dirty="0" smtClean="0"/>
                  <a:t>Φ</a:t>
                </a:r>
                <a:r>
                  <a:rPr lang="en-US" sz="3200" dirty="0" smtClean="0"/>
                  <a:t>(Z</a:t>
                </a:r>
                <a:r>
                  <a:rPr lang="en-US" sz="3200" baseline="-25000" dirty="0" smtClean="0"/>
                  <a:t>L</a:t>
                </a:r>
                <a:r>
                  <a:rPr lang="en-US" sz="3200" dirty="0" smtClean="0"/>
                  <a:t>)</a:t>
                </a:r>
                <a:r>
                  <a:rPr lang="en-US" sz="3200" baseline="30000" dirty="0" err="1" smtClean="0"/>
                  <a:t>th</a:t>
                </a:r>
                <a:r>
                  <a:rPr lang="en-US" sz="3200" dirty="0" smtClean="0"/>
                  <a:t> percentile;</a:t>
                </a:r>
              </a:p>
              <a:p>
                <a:pPr lvl="1"/>
                <a:r>
                  <a:rPr lang="en-US" sz="3200" dirty="0" smtClean="0"/>
                  <a:t>Upper: 100*</a:t>
                </a:r>
                <a:r>
                  <a:rPr lang="en-US" sz="3200" dirty="0" err="1" smtClean="0"/>
                  <a:t>Pr</a:t>
                </a:r>
                <a:r>
                  <a:rPr lang="en-US" sz="3200" dirty="0" smtClean="0"/>
                  <a:t>(Z&lt;</a:t>
                </a:r>
                <a:r>
                  <a:rPr lang="en-US" sz="3200" dirty="0" err="1" smtClean="0"/>
                  <a:t>Z</a:t>
                </a:r>
                <a:r>
                  <a:rPr lang="en-US" sz="3200" baseline="-25000" dirty="0" err="1" smtClean="0"/>
                  <a:t>u</a:t>
                </a:r>
                <a:r>
                  <a:rPr lang="en-US" sz="3200" dirty="0" smtClean="0"/>
                  <a:t>) = 100</a:t>
                </a:r>
                <a:r>
                  <a:rPr lang="el-GR" sz="3200" dirty="0"/>
                  <a:t> Φ</a:t>
                </a:r>
                <a:r>
                  <a:rPr lang="en-US" sz="3200" dirty="0" smtClean="0"/>
                  <a:t>(Z</a:t>
                </a:r>
                <a:r>
                  <a:rPr lang="en-US" sz="3200" baseline="-25000" dirty="0" smtClean="0"/>
                  <a:t>U</a:t>
                </a:r>
                <a:r>
                  <a:rPr lang="en-US" sz="3200" dirty="0" smtClean="0"/>
                  <a:t>)</a:t>
                </a:r>
                <a:r>
                  <a:rPr lang="en-US" sz="3200" baseline="30000" dirty="0" err="1" smtClean="0"/>
                  <a:t>th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percentile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9056"/>
                <a:ext cx="10515600" cy="4931763"/>
              </a:xfrm>
              <a:blipFill rotWithShape="0">
                <a:blip r:embed="rId2"/>
                <a:stretch>
                  <a:fillRect l="-1217" t="-1978" b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43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en-US" dirty="0" smtClean="0"/>
              <a:t>BCA Interval Computation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9115"/>
                <a:ext cx="10515600" cy="514162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Previous slide took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as given.</a:t>
                </a:r>
              </a:p>
              <a:p>
                <a:r>
                  <a:rPr lang="en-US" dirty="0" smtClean="0"/>
                  <a:t>How do we obtain the value of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?</a:t>
                </a:r>
                <a:endParaRPr lang="en-US" dirty="0" smtClean="0"/>
              </a:p>
              <a:p>
                <a:r>
                  <a:rPr lang="en-US" dirty="0" smtClean="0"/>
                  <a:t>Let 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; </a:t>
                </a:r>
                <a:r>
                  <a:rPr lang="en-US" dirty="0" smtClean="0"/>
                  <a:t>then 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=</a:t>
                </a:r>
                <a:r>
                  <a:rPr lang="el-GR" dirty="0"/>
                  <a:t> </a:t>
                </a:r>
                <a:r>
                  <a:rPr lang="el-GR" dirty="0" smtClean="0"/>
                  <a:t>Φ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(p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p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estimated using the bootstrapped estimates and the original estimate</a:t>
                </a:r>
              </a:p>
              <a:p>
                <a:r>
                  <a:rPr lang="en-US" dirty="0" smtClean="0"/>
                  <a:t>If there is no (median) bias, then 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≈0.5 </a:t>
                </a:r>
                <a:r>
                  <a:rPr lang="en-US" dirty="0" smtClean="0"/>
                  <a:t>so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≈0 </a:t>
                </a:r>
              </a:p>
              <a:p>
                <a:r>
                  <a:rPr lang="en-US" dirty="0" smtClean="0"/>
                  <a:t>Using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=0 corresponds to not making a correction for bias.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9115"/>
                <a:ext cx="10515600" cy="5141626"/>
              </a:xfrm>
              <a:blipFill rotWithShape="0">
                <a:blip r:embed="rId2"/>
                <a:stretch>
                  <a:fillRect l="-1043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86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BCA Interval Computation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997"/>
                <a:ext cx="10515600" cy="49917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How do we obtain the value of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?</a:t>
                </a:r>
              </a:p>
              <a:p>
                <a:r>
                  <a:rPr lang="en-US" dirty="0"/>
                  <a:t>Value of </a:t>
                </a:r>
                <a:r>
                  <a:rPr lang="en-US" i="1" dirty="0"/>
                  <a:t>a</a:t>
                </a:r>
                <a:r>
                  <a:rPr lang="en-US" dirty="0"/>
                  <a:t> estimated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 )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 )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estimate of </a:t>
                </a:r>
                <a:r>
                  <a:rPr lang="el-GR" dirty="0"/>
                  <a:t>θ</a:t>
                </a:r>
                <a:r>
                  <a:rPr lang="en-US" dirty="0"/>
                  <a:t> when X</a:t>
                </a:r>
                <a:r>
                  <a:rPr lang="en-US" baseline="-25000" dirty="0"/>
                  <a:t>i</a:t>
                </a:r>
                <a:r>
                  <a:rPr lang="en-US" dirty="0"/>
                  <a:t> is excluded (</a:t>
                </a:r>
                <a:r>
                  <a:rPr lang="en-US" dirty="0" err="1"/>
                  <a:t>i</a:t>
                </a:r>
                <a:r>
                  <a:rPr lang="en-US" dirty="0"/>
                  <a:t>=1,2,…,n),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 )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average value of all </a:t>
                </a:r>
                <a:r>
                  <a:rPr lang="en-US" i="1" dirty="0"/>
                  <a:t>n</a:t>
                </a:r>
                <a:r>
                  <a:rPr lang="en-US" dirty="0"/>
                  <a:t> of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‘s.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is symmetric, then </a:t>
                </a:r>
                <a:r>
                  <a:rPr lang="en-US" i="1" dirty="0"/>
                  <a:t>a</a:t>
                </a:r>
                <a:r>
                  <a:rPr lang="en-US" dirty="0"/>
                  <a:t>≈0 (i.e., no acceleration correction needed for skewness)</a:t>
                </a:r>
              </a:p>
              <a:p>
                <a:r>
                  <a:rPr lang="en-US" dirty="0"/>
                  <a:t>Setting </a:t>
                </a:r>
                <a:r>
                  <a:rPr lang="en-US" i="1" dirty="0"/>
                  <a:t>a</a:t>
                </a:r>
                <a:r>
                  <a:rPr lang="en-US" dirty="0"/>
                  <a:t>=0 reduces the BCA method to the bias corrected (BC) method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997"/>
                <a:ext cx="10515600" cy="4991723"/>
              </a:xfrm>
              <a:blipFill rotWithShape="0">
                <a:blip r:embed="rId2"/>
                <a:stretch>
                  <a:fillRect l="-1217" t="-2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were to use a=0 and z</a:t>
            </a:r>
            <a:r>
              <a:rPr lang="en-US" baseline="-25000" dirty="0" smtClean="0"/>
              <a:t>0</a:t>
            </a:r>
            <a:r>
              <a:rPr lang="en-US" dirty="0" smtClean="0"/>
              <a:t>=0, then the BCA method would be equivalent to which other bootstrap method?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24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refer to the example code in Chapter8.R</a:t>
            </a:r>
          </a:p>
          <a:p>
            <a:endParaRPr lang="en-US" dirty="0" smtClean="0"/>
          </a:p>
          <a:p>
            <a:r>
              <a:rPr lang="en-US" dirty="0" smtClean="0"/>
              <a:t>BC method (when a is set to 0): (6.71, 15.49)</a:t>
            </a:r>
          </a:p>
          <a:p>
            <a:r>
              <a:rPr lang="en-US" dirty="0" smtClean="0"/>
              <a:t>BCA method (when a is estimated): (7.07, 16.21)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US" dirty="0" smtClean="0"/>
              <a:t>In-class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414209"/>
          </a:xfrm>
        </p:spPr>
        <p:txBody>
          <a:bodyPr>
            <a:normAutofit/>
          </a:bodyPr>
          <a:lstStyle/>
          <a:p>
            <a:r>
              <a:rPr lang="en-US" dirty="0" smtClean="0"/>
              <a:t>BlackmoreCont12.csv contains the weekly hours of exercise by healthy 12-year-old girls. </a:t>
            </a:r>
          </a:p>
          <a:p>
            <a:pPr lvl="1"/>
            <a:r>
              <a:rPr lang="en-US" dirty="0" smtClean="0"/>
              <a:t>It was created from a subset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Blackmore</a:t>
            </a:r>
            <a:r>
              <a:rPr lang="en-US" dirty="0" smtClean="0"/>
              <a:t>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 smtClean="0"/>
              <a:t> package of R.</a:t>
            </a:r>
            <a:endParaRPr lang="en-US" dirty="0" smtClean="0"/>
          </a:p>
          <a:p>
            <a:r>
              <a:rPr lang="en-US" dirty="0"/>
              <a:t>Compute 98% confidence intervals for the population mean </a:t>
            </a:r>
            <a:r>
              <a:rPr lang="en-US" dirty="0" smtClean="0"/>
              <a:t>using:</a:t>
            </a:r>
          </a:p>
          <a:p>
            <a:pPr lvl="1"/>
            <a:r>
              <a:rPr lang="en-US" dirty="0" smtClean="0"/>
              <a:t>The t-</a:t>
            </a:r>
            <a:r>
              <a:rPr lang="en-US" dirty="0" smtClean="0"/>
              <a:t>pivot method</a:t>
            </a:r>
          </a:p>
          <a:p>
            <a:pPr lvl="1"/>
            <a:r>
              <a:rPr lang="en-US" dirty="0" smtClean="0"/>
              <a:t>The percentile method</a:t>
            </a:r>
          </a:p>
          <a:p>
            <a:pPr lvl="1"/>
            <a:r>
              <a:rPr lang="en-US" dirty="0" smtClean="0"/>
              <a:t>The residual method</a:t>
            </a:r>
          </a:p>
          <a:p>
            <a:pPr lvl="1"/>
            <a:r>
              <a:rPr lang="en-US" dirty="0" smtClean="0"/>
              <a:t>The BC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The BCA method</a:t>
            </a:r>
          </a:p>
          <a:p>
            <a:pPr lvl="1"/>
            <a:r>
              <a:rPr lang="en-US" dirty="0" smtClean="0"/>
              <a:t>The standard parametric inference based on the population distribution being normally distributed.</a:t>
            </a:r>
          </a:p>
          <a:p>
            <a:r>
              <a:rPr lang="en-US" dirty="0" smtClean="0"/>
              <a:t>Determine which of the above methods were suitable to use and which were not. Also, compare their widths, centers, and skewness)</a:t>
            </a:r>
          </a:p>
        </p:txBody>
      </p:sp>
    </p:spTree>
    <p:extLst>
      <p:ext uri="{BB962C8B-B14F-4D97-AF65-F5344CB8AC3E}">
        <p14:creationId xmlns:p14="http://schemas.microsoft.com/office/powerpoint/2010/main" val="23276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might not be met.</a:t>
            </a:r>
          </a:p>
          <a:p>
            <a:r>
              <a:rPr lang="en-US" dirty="0" smtClean="0"/>
              <a:t>This can cause difficulties with standard parametric procedures</a:t>
            </a:r>
          </a:p>
          <a:p>
            <a:r>
              <a:rPr lang="en-US" dirty="0" smtClean="0"/>
              <a:t>Sometimes nonparametric methods can be implemented to great effect</a:t>
            </a:r>
          </a:p>
          <a:p>
            <a:r>
              <a:rPr lang="en-US" dirty="0" smtClean="0"/>
              <a:t>Among these are using the PERMUTATION DISTRIBUTION and using RANKS of the original data values (or other scoring methods)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41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Confidence Interval for rho—the population correlation between two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this be an appropriate technique?</a:t>
            </a:r>
          </a:p>
          <a:p>
            <a:r>
              <a:rPr lang="en-US" dirty="0" smtClean="0"/>
              <a:t>(X,Y) pairs randomly selected from the target population</a:t>
            </a:r>
          </a:p>
          <a:p>
            <a:pPr lvl="1"/>
            <a:r>
              <a:rPr lang="en-US" dirty="0" smtClean="0"/>
              <a:t>Note that X is random, not just Y!</a:t>
            </a:r>
          </a:p>
          <a:p>
            <a:r>
              <a:rPr lang="en-US" dirty="0" smtClean="0"/>
              <a:t>X and Y are linearly related (to the extent that they are related)</a:t>
            </a:r>
          </a:p>
          <a:p>
            <a:r>
              <a:rPr lang="en-US" dirty="0" smtClean="0"/>
              <a:t>Procedure (Higgins 2004, p. 267):</a:t>
            </a:r>
          </a:p>
          <a:p>
            <a:pPr lvl="1"/>
            <a:r>
              <a:rPr lang="en-US" dirty="0" smtClean="0"/>
              <a:t>1) Draw B bootstrap samples, where each bootstrap sample is n (</a:t>
            </a:r>
            <a:r>
              <a:rPr lang="en-US" dirty="0" err="1" smtClean="0"/>
              <a:t>Xi,Yi</a:t>
            </a:r>
            <a:r>
              <a:rPr lang="en-US" dirty="0" smtClean="0"/>
              <a:t>) pairs selected at random (with replacement) from the n (X,Y) data points</a:t>
            </a:r>
          </a:p>
          <a:p>
            <a:pPr lvl="1"/>
            <a:r>
              <a:rPr lang="en-US" dirty="0" smtClean="0"/>
              <a:t>2) Compute Pearson’s correlation on each of the B samples</a:t>
            </a:r>
          </a:p>
          <a:p>
            <a:pPr lvl="1"/>
            <a:r>
              <a:rPr lang="en-US" dirty="0" smtClean="0"/>
              <a:t>3) Use the BCA (preferred) or percentile method to construct a confidence interval.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52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bootstrap sample (X,Y) values if X’s are </a:t>
            </a:r>
            <a:r>
              <a:rPr lang="en-US" dirty="0" err="1" smtClean="0"/>
              <a:t>nonstochastic</a:t>
            </a:r>
            <a:r>
              <a:rPr lang="en-US" dirty="0" smtClean="0"/>
              <a:t> (e.g., fixed by researcher; Higgins 2004, p.268)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536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a regression model y=h(x)+</a:t>
                </a:r>
                <a:r>
                  <a:rPr lang="el-GR" dirty="0" smtClean="0"/>
                  <a:t>ε</a:t>
                </a:r>
                <a:r>
                  <a:rPr lang="en-US" dirty="0" smtClean="0"/>
                  <a:t>, where the FORM of h(x) is known (e.g., h(x)=</a:t>
                </a:r>
                <a:r>
                  <a:rPr lang="el-GR" dirty="0" smtClean="0"/>
                  <a:t>β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+</a:t>
                </a:r>
                <a:r>
                  <a:rPr lang="el-GR" dirty="0" smtClean="0"/>
                  <a:t>β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x+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x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),</a:t>
                </a:r>
              </a:p>
              <a:p>
                <a:pPr marL="514350" indent="-514350">
                  <a:buAutoNum type="arabicParenR"/>
                </a:pPr>
                <a:r>
                  <a:rPr lang="en-US" dirty="0" smtClean="0"/>
                  <a:t>Estimate h(x) using the data (e.g., least squares estimated regression equation)</a:t>
                </a:r>
              </a:p>
              <a:p>
                <a:pPr marL="514350" indent="-514350">
                  <a:buAutoNum type="arabicParenR"/>
                </a:pPr>
                <a:r>
                  <a:rPr lang="en-US" dirty="0" smtClean="0"/>
                  <a:t>Calculate each residual,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 smtClean="0"/>
                  <a:t>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</a:t>
                </a:r>
              </a:p>
              <a:p>
                <a:pPr marL="514350" indent="-514350">
                  <a:buAutoNum type="arabicParenR"/>
                </a:pPr>
                <a:r>
                  <a:rPr lang="en-US" dirty="0" smtClean="0"/>
                  <a:t>Sample (with replacement) n of the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’s</a:t>
                </a:r>
                <a:r>
                  <a:rPr lang="en-US" dirty="0" smtClean="0"/>
                  <a:t>; call them the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i,b</a:t>
                </a:r>
                <a:r>
                  <a:rPr lang="en-US" dirty="0" err="1" smtClean="0"/>
                  <a:t>’s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 smtClean="0"/>
                  <a:t>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=1,…n, set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i,b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) +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i,b</a:t>
                </a:r>
                <a:r>
                  <a:rPr lang="en-US" dirty="0" smtClean="0"/>
                  <a:t>. The 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i,b</a:t>
                </a:r>
                <a:r>
                  <a:rPr lang="en-US" dirty="0" smtClean="0"/>
                  <a:t>) pairs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=1,…,n) are a fixed-x bootstrap sample of the data.</a:t>
                </a:r>
                <a:endParaRPr lang="en-US" dirty="0"/>
              </a:p>
              <a:p>
                <a:pPr marL="514350" indent="-51435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5365"/>
                <a:ext cx="10515600" cy="4351338"/>
              </a:xfrm>
              <a:blipFill rotWithShape="0"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940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3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Inference on Slope in Simple Linear Regression (Higgins 2004, Section 8.4.3)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996"/>
                <a:ext cx="10515600" cy="5036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95% confidence interval for fixed-x sampling:</a:t>
                </a:r>
              </a:p>
              <a:p>
                <a:r>
                  <a:rPr lang="en-US" dirty="0" smtClean="0"/>
                  <a:t>1) Get the ordinary least squares (OLS) residuals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2) Create a bootstrap resample of the </a:t>
                </a:r>
                <a:r>
                  <a:rPr lang="en-US" dirty="0" err="1" smtClean="0"/>
                  <a:t>X,ei</a:t>
                </a:r>
                <a:r>
                  <a:rPr lang="en-US" dirty="0" smtClean="0"/>
                  <a:t> pairs by sampling (with replacement) an </a:t>
                </a:r>
                <a:r>
                  <a:rPr lang="en-US" dirty="0" err="1" smtClean="0"/>
                  <a:t>ei</a:t>
                </a:r>
                <a:r>
                  <a:rPr lang="en-US" dirty="0" smtClean="0"/>
                  <a:t> for each of the Xi values. Estimate via OLS the slope of the (</a:t>
                </a:r>
                <a:r>
                  <a:rPr lang="en-US" dirty="0" err="1" smtClean="0"/>
                  <a:t>X,eb</a:t>
                </a:r>
                <a:r>
                  <a:rPr lang="en-US" dirty="0" smtClean="0"/>
                  <a:t>) data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) and compute the standard error of the slope (</a:t>
                </a:r>
                <a:r>
                  <a:rPr lang="en-US" dirty="0" err="1" smtClean="0"/>
                  <a:t>s.e.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)). Then compute the bootstrap t-stat: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.(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3) Repeat previous step until B bootstrap t-stats are obtained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Conduct hypothesis test by comparing the original t-stat (i.e., the t-stat for the slope computed from the data) to the bootstrapped t-stats.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Create a confidence interval as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,.975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,.025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996"/>
                <a:ext cx="10515600" cy="5036695"/>
              </a:xfrm>
              <a:blipFill rotWithShape="0">
                <a:blip r:embed="rId2"/>
                <a:stretch>
                  <a:fillRect l="-1043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885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for </a:t>
            </a:r>
            <a:r>
              <a:rPr lang="en-US" dirty="0" err="1" smtClean="0"/>
              <a:t>nonconstant</a:t>
            </a:r>
            <a:r>
              <a:rPr lang="en-US" dirty="0" smtClean="0"/>
              <a:t> residual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Instead of using the raw residuals, they may be adjusted for x’s leverage by computing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=(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)/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(1-h</a:t>
                </a:r>
                <a:r>
                  <a:rPr lang="en-US" baseline="-25000" dirty="0" smtClean="0"/>
                  <a:t>ii</a:t>
                </a:r>
                <a:r>
                  <a:rPr lang="en-US" dirty="0" smtClean="0"/>
                  <a:t>) and then using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*=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as the residuals in the previous step.</a:t>
                </a:r>
              </a:p>
              <a:p>
                <a:r>
                  <a:rPr lang="en-US" dirty="0" smtClean="0"/>
                  <a:t>Recall that </a:t>
                </a:r>
                <a:r>
                  <a:rPr lang="en-US" dirty="0" err="1" smtClean="0"/>
                  <a:t>h</a:t>
                </a:r>
                <a:r>
                  <a:rPr lang="en-US" baseline="-25000" dirty="0" err="1" smtClean="0"/>
                  <a:t>ii</a:t>
                </a:r>
                <a:r>
                  <a:rPr lang="en-US" dirty="0" smtClean="0"/>
                  <a:t> is the </a:t>
                </a:r>
                <a:r>
                  <a:rPr lang="en-US" i="1" dirty="0" err="1" smtClean="0"/>
                  <a:t>i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diagonal element of the hat matrix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H=X(X’X)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X’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adjustment to the residuals is motivated by the </a:t>
                </a:r>
                <a:r>
                  <a:rPr lang="en-US" dirty="0" err="1" smtClean="0"/>
                  <a:t>nonconstant</a:t>
                </a:r>
                <a:r>
                  <a:rPr lang="en-US" dirty="0" smtClean="0"/>
                  <a:t> variance of the residuals that is present even when the “true errors” (</a:t>
                </a:r>
                <a:r>
                  <a:rPr lang="el-GR" dirty="0" smtClean="0"/>
                  <a:t>ε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’s) have constant variance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the variance of the true errors is </a:t>
                </a:r>
                <a:r>
                  <a:rPr lang="en-US" dirty="0" err="1" smtClean="0"/>
                  <a:t>nonconstant</a:t>
                </a:r>
                <a:r>
                  <a:rPr lang="en-US" dirty="0" smtClean="0"/>
                  <a:t> (i.e., if there is heteroscedasticity in the epsilons) then yet another adjustment may be incorporated).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063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77"/>
            <a:ext cx="10515600" cy="46179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data for this in-class practice are from the data 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Angell</a:t>
            </a:r>
            <a:r>
              <a:rPr lang="en-US" dirty="0" smtClean="0"/>
              <a:t> in the R package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 smtClean="0"/>
              <a:t>.  We’ll use a linear regression framework with the explanatory variable being the </a:t>
            </a:r>
            <a:r>
              <a:rPr lang="en-US" b="1" dirty="0" smtClean="0"/>
              <a:t>natural logarithm of the mobility measure</a:t>
            </a:r>
            <a:r>
              <a:rPr lang="en-US" dirty="0" smtClean="0"/>
              <a:t> and the response variable being the </a:t>
            </a:r>
            <a:r>
              <a:rPr lang="en-US" b="1" dirty="0" smtClean="0"/>
              <a:t>natural logarithm of the moral measure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a 95% confidence interval for the slope using:</a:t>
            </a:r>
          </a:p>
          <a:p>
            <a:r>
              <a:rPr lang="en-US" dirty="0" smtClean="0"/>
              <a:t>The standard regression parametric technique (hint: first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 smtClean="0"/>
              <a:t> function and then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The percentile method (for B bootstrap samples, compute the estimated slope and then take the 2.5</a:t>
            </a:r>
            <a:r>
              <a:rPr lang="en-US" baseline="30000" dirty="0" smtClean="0"/>
              <a:t>th</a:t>
            </a:r>
            <a:r>
              <a:rPr lang="en-US" dirty="0" smtClean="0"/>
              <a:t> and 97.5</a:t>
            </a:r>
            <a:r>
              <a:rPr lang="en-US" baseline="30000" dirty="0" smtClean="0"/>
              <a:t>th</a:t>
            </a:r>
            <a:r>
              <a:rPr lang="en-US" dirty="0" smtClean="0"/>
              <a:t> percentiles)</a:t>
            </a:r>
          </a:p>
          <a:p>
            <a:r>
              <a:rPr lang="en-US" dirty="0" smtClean="0"/>
              <a:t>The approach from two slides earlier</a:t>
            </a:r>
          </a:p>
          <a:p>
            <a:r>
              <a:rPr lang="en-US" dirty="0" smtClean="0"/>
              <a:t>The adjustment from the previous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56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/>
          <a:lstStyle/>
          <a:p>
            <a:r>
              <a:rPr lang="en-US" dirty="0" smtClean="0"/>
              <a:t>Two-sample Inference (Section 8.5)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4282"/>
                <a:ext cx="10515600" cy="55613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First case: Two populations differ only via a location shift (same shape, variance for error distribution)</a:t>
                </a:r>
              </a:p>
              <a:p>
                <a:r>
                  <a:rPr lang="en-US" dirty="0" smtClean="0"/>
                  <a:t>1) Get each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 (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, each value minus the corresponding sample average)</a:t>
                </a:r>
              </a:p>
              <a:p>
                <a:r>
                  <a:rPr lang="en-US" dirty="0" smtClean="0"/>
                  <a:t>2) From all observed errors, sample n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(with replacement) to create bootstrapped sample 1, sample 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(with replacement) to create bootstrapped sample 2, and then compute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e</a:t>
                </a:r>
                <a:r>
                  <a:rPr lang="en-US" dirty="0" smtClean="0"/>
                  <a:t> using the specification on pages 276-277 (as applied in two slides)</a:t>
                </a:r>
              </a:p>
              <a:p>
                <a:r>
                  <a:rPr lang="en-US" dirty="0" smtClean="0"/>
                  <a:t>3) Repeat to get B of the bootstrap t-statistics</a:t>
                </a:r>
              </a:p>
              <a:p>
                <a:r>
                  <a:rPr lang="en-US" dirty="0" smtClean="0"/>
                  <a:t>4) Compute interval endpoints for the difference in averages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,.975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,.025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 is the pooled standard deviation (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(SSE/(n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+n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-2))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4282"/>
                <a:ext cx="10515600" cy="5561351"/>
              </a:xfrm>
              <a:blipFill rotWithShape="0">
                <a:blip r:embed="rId2"/>
                <a:stretch>
                  <a:fillRect l="-928" t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886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3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Two-sample Inference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4460"/>
                <a:ext cx="10515600" cy="587614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Second </a:t>
                </a:r>
                <a:r>
                  <a:rPr lang="en-US" dirty="0"/>
                  <a:t>case: Two populations differ </a:t>
                </a:r>
                <a:r>
                  <a:rPr lang="en-US" dirty="0" smtClean="0"/>
                  <a:t>not only </a:t>
                </a:r>
                <a:r>
                  <a:rPr lang="en-US" dirty="0"/>
                  <a:t>via a location </a:t>
                </a:r>
                <a:r>
                  <a:rPr lang="en-US" dirty="0" smtClean="0"/>
                  <a:t>shift, but also with shape or spread </a:t>
                </a:r>
                <a:r>
                  <a:rPr lang="en-US" dirty="0"/>
                  <a:t>(same shape, variance for error distribution)</a:t>
                </a:r>
              </a:p>
              <a:p>
                <a:r>
                  <a:rPr lang="en-US" dirty="0"/>
                  <a:t>1) Get each 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ij</a:t>
                </a:r>
                <a:r>
                  <a:rPr lang="en-US" dirty="0"/>
                  <a:t>=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(</a:t>
                </a:r>
                <a:r>
                  <a:rPr lang="en-US" dirty="0" err="1"/>
                  <a:t>i.e</a:t>
                </a:r>
                <a:r>
                  <a:rPr lang="en-US" dirty="0"/>
                  <a:t>, each value minus the corresponding sample average)</a:t>
                </a:r>
              </a:p>
              <a:p>
                <a:r>
                  <a:rPr lang="en-US" dirty="0"/>
                  <a:t>2) From </a:t>
                </a:r>
                <a:r>
                  <a:rPr lang="en-US" dirty="0" smtClean="0"/>
                  <a:t>all sample 1 errors, </a:t>
                </a:r>
                <a:r>
                  <a:rPr lang="en-US" dirty="0"/>
                  <a:t>sample n</a:t>
                </a:r>
                <a:r>
                  <a:rPr lang="en-US" baseline="-25000" dirty="0"/>
                  <a:t>1</a:t>
                </a:r>
                <a:r>
                  <a:rPr lang="en-US" dirty="0"/>
                  <a:t> (with replacement) to create bootstrapped sample </a:t>
                </a:r>
                <a:r>
                  <a:rPr lang="en-US" dirty="0" smtClean="0"/>
                  <a:t>1. From all sample 2 errors, </a:t>
                </a:r>
                <a:r>
                  <a:rPr lang="en-US" dirty="0"/>
                  <a:t>sample n</a:t>
                </a:r>
                <a:r>
                  <a:rPr lang="en-US" baseline="-25000" dirty="0"/>
                  <a:t>2</a:t>
                </a:r>
                <a:r>
                  <a:rPr lang="en-US" dirty="0"/>
                  <a:t> (with replacement) to create bootstrapped sample </a:t>
                </a:r>
                <a:r>
                  <a:rPr lang="en-US" dirty="0" smtClean="0"/>
                  <a:t>2. Then compute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e</a:t>
                </a:r>
                <a:r>
                  <a:rPr lang="en-US" dirty="0" smtClean="0"/>
                  <a:t> using the specification on page 279 (as applied on next slide).</a:t>
                </a:r>
              </a:p>
              <a:p>
                <a:r>
                  <a:rPr lang="en-US" dirty="0" smtClean="0"/>
                  <a:t>3) Repeat </a:t>
                </a:r>
                <a:r>
                  <a:rPr lang="en-US" dirty="0"/>
                  <a:t>to get B of the bootstrap </a:t>
                </a:r>
                <a:r>
                  <a:rPr lang="en-US" dirty="0" smtClean="0"/>
                  <a:t>z-statistics</a:t>
                </a:r>
                <a:endParaRPr lang="en-US" dirty="0"/>
              </a:p>
              <a:p>
                <a:r>
                  <a:rPr lang="en-US" dirty="0"/>
                  <a:t>4) Compute interval endpoints for the difference in averages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,.975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,.025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and s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are </a:t>
                </a:r>
                <a:r>
                  <a:rPr lang="en-US" dirty="0"/>
                  <a:t>the </a:t>
                </a:r>
                <a:r>
                  <a:rPr lang="en-US" dirty="0" smtClean="0"/>
                  <a:t>sample </a:t>
                </a:r>
                <a:r>
                  <a:rPr lang="en-US" dirty="0"/>
                  <a:t>standard </a:t>
                </a:r>
                <a:r>
                  <a:rPr lang="en-US" dirty="0" smtClean="0"/>
                  <a:t>deviations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4460"/>
                <a:ext cx="10515600" cy="5876144"/>
              </a:xfrm>
              <a:blipFill rotWithShape="0">
                <a:blip r:embed="rId2"/>
                <a:stretch>
                  <a:fillRect l="-928" t="-1556" r="-232" b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731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and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e</a:t>
            </a:r>
            <a:r>
              <a:rPr lang="en-US" dirty="0" smtClean="0"/>
              <a:t> specifications (pp. 276-277, 279)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dirty="0"/>
                  <a:t>,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=1,2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56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values of moral (measure of morality) in the South (region==‘S’), East (region==‘E’)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Angell</a:t>
            </a:r>
            <a:r>
              <a:rPr lang="en-US" dirty="0" smtClean="0"/>
              <a:t> data, compute a 95% confidence interval for the difference in means</a:t>
            </a:r>
          </a:p>
          <a:p>
            <a:pPr lvl="1"/>
            <a:r>
              <a:rPr lang="en-US" dirty="0" smtClean="0"/>
              <a:t>Assuming the same error distribution</a:t>
            </a:r>
          </a:p>
          <a:p>
            <a:pPr lvl="1"/>
            <a:r>
              <a:rPr lang="en-US" dirty="0" smtClean="0"/>
              <a:t>Not assuming the same error distribution</a:t>
            </a:r>
          </a:p>
          <a:p>
            <a:r>
              <a:rPr lang="en-US" dirty="0" smtClean="0"/>
              <a:t>Do each of these using both bootstrap confidence intervals and standard parametric confidence intervals.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16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highly recommend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en-US" dirty="0" smtClean="0"/>
              <a:t> package in R.</a:t>
            </a:r>
            <a:endParaRPr lang="en-US" dirty="0"/>
          </a:p>
          <a:p>
            <a:r>
              <a:rPr lang="en-US" dirty="0" smtClean="0"/>
              <a:t>You’ll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en-US" dirty="0" smtClean="0"/>
              <a:t> function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boot.ci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boot function is to obtain the bootstrap replications</a:t>
            </a:r>
          </a:p>
          <a:p>
            <a:pPr lvl="1"/>
            <a:r>
              <a:rPr lang="en-US" dirty="0" smtClean="0"/>
              <a:t>boot.ci is to obtain a confidence interval for up to five distinct methods</a:t>
            </a:r>
          </a:p>
          <a:p>
            <a:r>
              <a:rPr lang="en-US" dirty="0" smtClean="0"/>
              <a:t>It takes some getting used to, but it will be helpful to master</a:t>
            </a:r>
          </a:p>
          <a:p>
            <a:r>
              <a:rPr lang="en-US" dirty="0" smtClean="0"/>
              <a:t>We will practice using these functions in Lecture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1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8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Another alternative is to use bootstrapping (as in “pulling yourself up by your bootstraps”)</a:t>
            </a:r>
          </a:p>
          <a:p>
            <a:pPr marL="0" indent="0">
              <a:buNone/>
            </a:pPr>
            <a:r>
              <a:rPr lang="en-US" dirty="0" smtClean="0"/>
              <a:t>Like permuting, it is an example of  a resampling method</a:t>
            </a:r>
          </a:p>
          <a:p>
            <a:pPr marL="0" indent="0">
              <a:buNone/>
            </a:pPr>
            <a:r>
              <a:rPr lang="en-US" dirty="0" smtClean="0"/>
              <a:t>Unlike permuting, bootstrapping samples WITH replacement.</a:t>
            </a:r>
          </a:p>
          <a:p>
            <a:pPr marL="0" indent="0">
              <a:buNone/>
            </a:pPr>
            <a:r>
              <a:rPr lang="en-US" dirty="0" smtClean="0"/>
              <a:t>In R, such a sample may be obtained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n-US" dirty="0" smtClean="0"/>
              <a:t> function along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replace=TRUE</a:t>
            </a:r>
            <a:r>
              <a:rPr lang="en-US" dirty="0" smtClean="0"/>
              <a:t> option.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01" y="4167266"/>
            <a:ext cx="8334529" cy="22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70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next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sampling of more than two populations</a:t>
            </a:r>
          </a:p>
          <a:p>
            <a:r>
              <a:rPr lang="en-US" dirty="0" smtClean="0"/>
              <a:t>Multiple regression bootstrapping, including tests of the general linear hypothesis</a:t>
            </a:r>
          </a:p>
          <a:p>
            <a:r>
              <a:rPr lang="en-US" dirty="0" smtClean="0"/>
              <a:t>Comparison of Permutation Testing with Bootstrapping</a:t>
            </a:r>
          </a:p>
          <a:p>
            <a:r>
              <a:rPr lang="en-US" dirty="0" smtClean="0"/>
              <a:t>Multifactor experiments (pending class decision)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8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fully know the sampling distribution of a statistic, then we can use this knowledge to conduct statistical inference.</a:t>
            </a:r>
          </a:p>
          <a:p>
            <a:r>
              <a:rPr lang="en-US" dirty="0" smtClean="0"/>
              <a:t>Even if it is not analytically determined, we can still conduct valid inference if we are able to sample from a statistic’s true sampling distribution. (Monte Carlo approach)</a:t>
            </a:r>
          </a:p>
          <a:p>
            <a:r>
              <a:rPr lang="en-US" dirty="0" smtClean="0"/>
              <a:t>What if we cannot directly sample from the entire sampling distribution?</a:t>
            </a:r>
          </a:p>
          <a:p>
            <a:r>
              <a:rPr lang="en-US" dirty="0" smtClean="0"/>
              <a:t>To the extent that the observed data adequately mirror the distribution of a random variable, we can resample the data (with replacement) and each time compute the sample statistic to mimic the sampling distribution</a:t>
            </a:r>
          </a:p>
          <a:p>
            <a:r>
              <a:rPr lang="en-US" dirty="0" smtClean="0"/>
              <a:t>This is essentially what we do with bootstrapping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fundamental assumption for valid bootstrapping inference is that the available data is a good representation of the population (not just in terms of location, but for shape, spread, skewness, etc.)</a:t>
            </a:r>
          </a:p>
          <a:p>
            <a:r>
              <a:rPr lang="en-US" dirty="0" smtClean="0"/>
              <a:t>This is critical because bootstrapping can be considered a random sample from an infinite population where each possible value is represented in the same proportion as in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290"/>
          </a:xfrm>
        </p:spPr>
        <p:txBody>
          <a:bodyPr/>
          <a:lstStyle/>
          <a:p>
            <a:r>
              <a:rPr lang="en-US" dirty="0" smtClean="0"/>
              <a:t>Mean Squared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415"/>
            <a:ext cx="10515600" cy="53891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Estimates are not the same as the true value of the parameter, so how can we measure the goodness of an estimator?</a:t>
            </a:r>
          </a:p>
          <a:p>
            <a:r>
              <a:rPr lang="en-US" sz="3200" dirty="0" smtClean="0"/>
              <a:t>One criterion: the mean squared error (MSE)</a:t>
            </a:r>
          </a:p>
          <a:p>
            <a:r>
              <a:rPr lang="en-US" sz="3200" dirty="0" smtClean="0"/>
              <a:t>MSE=Expected value of [(estimator-parameter)^2]</a:t>
            </a:r>
          </a:p>
          <a:p>
            <a:r>
              <a:rPr lang="en-US" sz="3200" dirty="0" smtClean="0"/>
              <a:t>Can be decomposed into two components:</a:t>
            </a:r>
          </a:p>
          <a:p>
            <a:pPr lvl="1"/>
            <a:r>
              <a:rPr lang="en-US" sz="3200" dirty="0" smtClean="0"/>
              <a:t>Squared Bias of estimator (i.e., [E(estimator)-parameter]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Variance of Estimator (i.e., E(estimator-E(estimator))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</a:p>
          <a:p>
            <a:r>
              <a:rPr lang="en-US" sz="3600" dirty="0" smtClean="0"/>
              <a:t>If an estimator is unbiased, then its MSE is simply the variance of the estimator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277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estimate MSE?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008"/>
                <a:ext cx="10515600" cy="511164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:r>
                  <a:rPr lang="el-GR" dirty="0" smtClean="0"/>
                  <a:t>θ</a:t>
                </a:r>
                <a:r>
                  <a:rPr lang="en-US" dirty="0" smtClean="0"/>
                  <a:t> represent the parameter to be estimated.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</m:acc>
                  </m:oMath>
                </a14:m>
                <a:r>
                  <a:rPr lang="en-US" dirty="0" smtClean="0"/>
                  <a:t> be an estimator  of this parameter.</a:t>
                </a:r>
              </a:p>
              <a:p>
                <a:pPr marL="457200" lvl="1" indent="0">
                  <a:buNone/>
                </a:pPr>
                <a:r>
                  <a:rPr lang="en-US" sz="4000" dirty="0" smtClean="0"/>
                  <a:t>MSE=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000" dirty="0" smtClean="0"/>
              </a:p>
              <a:p>
                <a:r>
                  <a:rPr lang="en-US" dirty="0" smtClean="0"/>
                  <a:t>Bootstrap estimator of MSE: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𝑅𝐸𝑃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𝑅𝐸𝑃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</m:acc>
                  </m:oMath>
                </a14:m>
                <a:r>
                  <a:rPr lang="en-US" dirty="0" smtClean="0"/>
                  <a:t> is the actual value of the estimator when applied to the collected data,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</m:acc>
                  </m:oMath>
                </a14:m>
                <a:r>
                  <a:rPr lang="en-US" baseline="-25000" dirty="0" err="1" smtClean="0"/>
                  <a:t>b,i</a:t>
                </a:r>
                <a:r>
                  <a:rPr lang="en-US" dirty="0" smtClean="0"/>
                  <a:t> is the value of the estimator when applied to the data from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bootstrap replication.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008"/>
                <a:ext cx="10515600" cy="5111644"/>
              </a:xfrm>
              <a:blipFill rotWithShape="0">
                <a:blip r:embed="rId2"/>
                <a:stretch>
                  <a:fillRect l="-1217" t="-1549" r="-1159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50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Replications for Bootstrap Resample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Ideally could use all possible replications</a:t>
            </a:r>
          </a:p>
          <a:p>
            <a:r>
              <a:rPr lang="en-US" sz="3600" dirty="0"/>
              <a:t>If a sample of n observations is to be resampled with replacement, how many possible (ordered) resamples are possible</a:t>
            </a:r>
            <a:r>
              <a:rPr lang="en-US" sz="3600" dirty="0" smtClean="0"/>
              <a:t>?</a:t>
            </a:r>
          </a:p>
          <a:p>
            <a:endParaRPr lang="en-US" sz="3600" dirty="0"/>
          </a:p>
          <a:p>
            <a:r>
              <a:rPr lang="en-US" sz="3600" dirty="0" smtClean="0"/>
              <a:t>Almost never feasible, so instead?</a:t>
            </a:r>
          </a:p>
          <a:p>
            <a:r>
              <a:rPr lang="en-US" sz="3600" dirty="0" smtClean="0"/>
              <a:t>Monte Carlo!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1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2163</Words>
  <Application>Microsoft Office PowerPoint</Application>
  <PresentationFormat>Widescreen</PresentationFormat>
  <Paragraphs>254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Nonparametrics: Chapter 8: Nonparametric Bootstrap Methods</vt:lpstr>
      <vt:lpstr>Topics from Last Week</vt:lpstr>
      <vt:lpstr>Recurring Themes</vt:lpstr>
      <vt:lpstr>Bootstrapping Methods</vt:lpstr>
      <vt:lpstr>Motivation for Bootstrapping</vt:lpstr>
      <vt:lpstr>Bootstrapping Assumption</vt:lpstr>
      <vt:lpstr>Mean Squared Error</vt:lpstr>
      <vt:lpstr>How can we estimate MSE?</vt:lpstr>
      <vt:lpstr>Number of Replications for Bootstrap Resample</vt:lpstr>
      <vt:lpstr>In-Class Practice</vt:lpstr>
      <vt:lpstr>Confidence Intervals via Bootstrapping</vt:lpstr>
      <vt:lpstr>Pivotal Quantities</vt:lpstr>
      <vt:lpstr>How does bootstrapping feature?</vt:lpstr>
      <vt:lpstr>T-Pivot Bootstrap CI for the Population Average (Higgins 2004, p. 256)</vt:lpstr>
      <vt:lpstr>Example of t-pivot bootstrap</vt:lpstr>
      <vt:lpstr>χ2-Pivot Bootstrap CI for the Population Variance (Higgins 2004, p. 257)</vt:lpstr>
      <vt:lpstr>In-class Practice</vt:lpstr>
      <vt:lpstr>General Approaches (whether or not for a location or scale parameter)</vt:lpstr>
      <vt:lpstr>Percentile Method</vt:lpstr>
      <vt:lpstr>Residual Method</vt:lpstr>
      <vt:lpstr>Illustration of Percentile, Residual Methods</vt:lpstr>
      <vt:lpstr>Bias Corrected Interval</vt:lpstr>
      <vt:lpstr>BCA Interval</vt:lpstr>
      <vt:lpstr>BCA Interval Computation</vt:lpstr>
      <vt:lpstr>BCA Interval Computation (cont)</vt:lpstr>
      <vt:lpstr>BCA Interval Computation (cont)</vt:lpstr>
      <vt:lpstr>Question:</vt:lpstr>
      <vt:lpstr>Example (cont)</vt:lpstr>
      <vt:lpstr>In-class Practice</vt:lpstr>
      <vt:lpstr>Bootstrap Confidence Interval for rho—the population correlation between two variables</vt:lpstr>
      <vt:lpstr>How to bootstrap sample (X,Y) values if X’s are nonstochastic (e.g., fixed by researcher; Higgins 2004, p.268)</vt:lpstr>
      <vt:lpstr>Example: Inference on Slope in Simple Linear Regression (Higgins 2004, Section 8.4.3)</vt:lpstr>
      <vt:lpstr>Adaptation for nonconstant residual variance</vt:lpstr>
      <vt:lpstr>In-class Practice</vt:lpstr>
      <vt:lpstr>Two-sample Inference (Section 8.5)</vt:lpstr>
      <vt:lpstr>Two-sample Inference (cont)</vt:lpstr>
      <vt:lpstr>te and ze specifications (pp. 276-277, 279)</vt:lpstr>
      <vt:lpstr>In-class example</vt:lpstr>
      <vt:lpstr>Another Way to Bootstrap</vt:lpstr>
      <vt:lpstr>Also next class:</vt:lpstr>
    </vt:vector>
  </TitlesOfParts>
  <Company>Kennesaw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Nonparametrics Introduction</dc:title>
  <dc:creator>Bradley Barney</dc:creator>
  <cp:lastModifiedBy>Bradley Barney</cp:lastModifiedBy>
  <cp:revision>436</cp:revision>
  <cp:lastPrinted>2015-06-30T21:34:23Z</cp:lastPrinted>
  <dcterms:created xsi:type="dcterms:W3CDTF">2015-05-22T16:35:40Z</dcterms:created>
  <dcterms:modified xsi:type="dcterms:W3CDTF">2015-06-30T21:53:01Z</dcterms:modified>
</cp:coreProperties>
</file>