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410" r:id="rId3"/>
    <p:sldId id="506" r:id="rId4"/>
    <p:sldId id="452" r:id="rId5"/>
    <p:sldId id="412" r:id="rId6"/>
    <p:sldId id="414" r:id="rId7"/>
    <p:sldId id="454" r:id="rId8"/>
    <p:sldId id="455" r:id="rId9"/>
    <p:sldId id="456" r:id="rId10"/>
    <p:sldId id="507" r:id="rId11"/>
    <p:sldId id="457" r:id="rId12"/>
    <p:sldId id="459" r:id="rId13"/>
    <p:sldId id="460" r:id="rId14"/>
    <p:sldId id="461" r:id="rId15"/>
    <p:sldId id="462" r:id="rId16"/>
    <p:sldId id="500" r:id="rId17"/>
    <p:sldId id="501" r:id="rId18"/>
    <p:sldId id="502" r:id="rId19"/>
    <p:sldId id="503" r:id="rId20"/>
    <p:sldId id="504" r:id="rId21"/>
    <p:sldId id="505" r:id="rId22"/>
    <p:sldId id="508" r:id="rId23"/>
    <p:sldId id="509" r:id="rId24"/>
    <p:sldId id="511" r:id="rId25"/>
    <p:sldId id="512" r:id="rId26"/>
    <p:sldId id="513" r:id="rId27"/>
    <p:sldId id="514" r:id="rId28"/>
    <p:sldId id="515" r:id="rId29"/>
    <p:sldId id="516" r:id="rId30"/>
    <p:sldId id="544" r:id="rId31"/>
    <p:sldId id="518" r:id="rId32"/>
    <p:sldId id="519" r:id="rId33"/>
    <p:sldId id="520" r:id="rId34"/>
    <p:sldId id="522" r:id="rId35"/>
    <p:sldId id="521" r:id="rId36"/>
    <p:sldId id="523" r:id="rId37"/>
    <p:sldId id="524" r:id="rId38"/>
    <p:sldId id="526" r:id="rId39"/>
    <p:sldId id="446" r:id="rId40"/>
    <p:sldId id="447" r:id="rId41"/>
    <p:sldId id="44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18607163@qq.com"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科大学子对校内共享单车调度意见反馈情况</a:t>
            </a:r>
            <a:endParaRPr lang="zh-CN" altLang="en-US"/>
          </a:p>
        </c:rich>
      </c:tx>
      <c:layout/>
      <c:overlay val="0"/>
      <c:spPr>
        <a:noFill/>
        <a:ln>
          <a:noFill/>
        </a:ln>
        <a:effectLst/>
      </c:spPr>
    </c:title>
    <c:autoTitleDeleted val="0"/>
    <c:plotArea>
      <c:layout/>
      <c:pieChart>
        <c:varyColors val="1"/>
        <c:ser>
          <c:idx val="0"/>
          <c:order val="0"/>
          <c:tx>
            <c:strRef>
              <c:f>Sheet1!$B$1</c:f>
              <c:strCache>
                <c:ptCount val="1"/>
                <c:pt idx="0">
                  <c:v>科大学子对校内共享单车调度意见反馈情况
</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不常使用共享单车</c:v>
                </c:pt>
                <c:pt idx="1">
                  <c:v>高峰时间段空车不足</c:v>
                </c:pt>
                <c:pt idx="2">
                  <c:v>平常时间段空车流失</c:v>
                </c:pt>
                <c:pt idx="3">
                  <c:v>投放现状满足要求</c:v>
                </c:pt>
              </c:strCache>
            </c:strRef>
          </c:cat>
          <c:val>
            <c:numRef>
              <c:f>Sheet1!$B$2:$B$5</c:f>
              <c:numCache>
                <c:formatCode>General</c:formatCode>
                <c:ptCount val="4"/>
                <c:pt idx="0">
                  <c:v>8</c:v>
                </c:pt>
                <c:pt idx="1">
                  <c:v>35</c:v>
                </c:pt>
                <c:pt idx="2">
                  <c:v>21</c:v>
                </c:pt>
                <c:pt idx="3">
                  <c:v>5</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5.png"/><Relationship Id="rId1" Type="http://schemas.openxmlformats.org/officeDocument/2006/relationships/tags" Target="../tags/tag8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8.jpeg"/><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10.png"/><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image" Target="../media/image11.jpeg"/><Relationship Id="rId1" Type="http://schemas.openxmlformats.org/officeDocument/2006/relationships/tags" Target="../tags/tag9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7.xml"/><Relationship Id="rId1" Type="http://schemas.openxmlformats.org/officeDocument/2006/relationships/tags" Target="../tags/tag9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image" Target="../media/image13.emf"/></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1.xml"/><Relationship Id="rId3" Type="http://schemas.openxmlformats.org/officeDocument/2006/relationships/image" Target="../media/image14.png"/><Relationship Id="rId2" Type="http://schemas.openxmlformats.org/officeDocument/2006/relationships/tags" Target="../tags/tag100.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image" Target="../media/image15.png"/><Relationship Id="rId1" Type="http://schemas.openxmlformats.org/officeDocument/2006/relationships/tags" Target="../tags/tag10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8.xml"/><Relationship Id="rId2" Type="http://schemas.openxmlformats.org/officeDocument/2006/relationships/image" Target="../media/image16.jpeg"/><Relationship Id="rId1" Type="http://schemas.openxmlformats.org/officeDocument/2006/relationships/tags" Target="../tags/tag10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0.xml"/><Relationship Id="rId2" Type="http://schemas.openxmlformats.org/officeDocument/2006/relationships/image" Target="../media/image18.png"/><Relationship Id="rId1" Type="http://schemas.openxmlformats.org/officeDocument/2006/relationships/tags" Target="../tags/tag11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image" Target="../media/image22.jpeg"/><Relationship Id="rId1" Type="http://schemas.openxmlformats.org/officeDocument/2006/relationships/tags" Target="../tags/tag12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23.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1" y="2441543"/>
            <a:ext cx="10515600" cy="2592372"/>
          </a:xfrm>
        </p:spPr>
        <p:txBody>
          <a:bodyPr/>
          <a:lstStyle/>
          <a:p>
            <a:r>
              <a:rPr lang="zh-CN" altLang="en-US" b="1" dirty="0"/>
              <a:t>共享单车投放问题</a:t>
            </a:r>
            <a:br>
              <a:rPr lang="en-MY" altLang="zh-CN" dirty="0"/>
            </a:br>
            <a:br>
              <a:rPr lang="en-MY" altLang="zh-CN" dirty="0"/>
            </a:br>
            <a:r>
              <a:rPr lang="zh-CN" altLang="en-US" sz="1800" b="1" dirty="0"/>
              <a:t>调研报告</a:t>
            </a:r>
            <a:endParaRPr lang="en-MY"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effectLst>
                  <a:outerShdw blurRad="38100" dist="38100" dir="2700000" algn="tl">
                    <a:srgbClr val="000000">
                      <a:alpha val="43137"/>
                    </a:srgbClr>
                  </a:outerShdw>
                </a:effectLst>
              </a:rPr>
              <a:t>2.1</a:t>
            </a:r>
            <a:r>
              <a:rPr lang="en-US" altLang="zh-CN">
                <a:effectLst>
                  <a:outerShdw blurRad="38100" dist="38100" dir="2700000" algn="tl">
                    <a:srgbClr val="000000">
                      <a:alpha val="43137"/>
                    </a:srgbClr>
                  </a:outerShdw>
                </a:effectLst>
              </a:rPr>
              <a:t>K-means</a:t>
            </a:r>
            <a:r>
              <a:rPr>
                <a:effectLst>
                  <a:outerShdw blurRad="38100" dist="38100" dir="2700000" algn="tl">
                    <a:srgbClr val="000000">
                      <a:alpha val="43137"/>
                    </a:srgbClr>
                  </a:outerShdw>
                </a:effectLst>
              </a:rPr>
              <a:t>方法构建模型</a:t>
            </a:r>
            <a:endParaRPr>
              <a:effectLst>
                <a:outerShdw blurRad="38100" dist="38100" dir="2700000" algn="tl">
                  <a:srgbClr val="000000">
                    <a:alpha val="43137"/>
                  </a:srgbClr>
                </a:outerShdw>
              </a:effectLst>
            </a:endParaRPr>
          </a:p>
        </p:txBody>
      </p:sp>
      <p:sp>
        <p:nvSpPr>
          <p:cNvPr id="2" name="内容占位符 1"/>
          <p:cNvSpPr>
            <a:spLocks noGrp="1"/>
          </p:cNvSpPr>
          <p:nvPr>
            <p:ph idx="1"/>
            <p:custDataLst>
              <p:tags r:id="rId2"/>
            </p:custDataLst>
          </p:nvPr>
        </p:nvSpPr>
        <p:spPr/>
        <p:txBody>
          <a:bodyPr/>
          <a:lstStyle/>
          <a:p>
            <a:pPr marL="0" indent="0">
              <a:buNone/>
            </a:pPr>
            <a:r>
              <a:rPr lang="en-US" altLang="zh-CN" dirty="0"/>
              <a:t>      </a:t>
            </a:r>
            <a:r>
              <a:rPr lang="zh-CN" altLang="en-US" dirty="0"/>
              <a:t>除了以上根据相关因素得到的数据之外，我们还需要一些其他的数据。用于构建投放模型，我们需要对不同地区和不同区域投放点的数量做一个统计。对于各个投放点的位置，可以选择去查找初始点位，运用KMEANS方法减少点位（分类），框选每一个小区域进行调度的研究；或者如果调查范围够大，直接随机选取初始点位用KMEANS法模拟投放点。</a:t>
            </a:r>
            <a:endParaRPr lang="zh-CN" altLang="en-US" dirty="0"/>
          </a:p>
          <a:p>
            <a:pPr marL="0" indent="0">
              <a:buNone/>
            </a:pPr>
            <a:endParaRPr lang="zh-CN" altLang="en-US" dirty="0"/>
          </a:p>
        </p:txBody>
      </p:sp>
      <p:sp>
        <p:nvSpPr>
          <p:cNvPr id="100" name="文本框 99"/>
          <p:cNvSpPr txBox="1"/>
          <p:nvPr/>
        </p:nvSpPr>
        <p:spPr>
          <a:xfrm>
            <a:off x="538480" y="3272155"/>
            <a:ext cx="5520690" cy="3169285"/>
          </a:xfrm>
          <a:prstGeom prst="rect">
            <a:avLst/>
          </a:prstGeom>
          <a:noFill/>
          <a:ln w="9525">
            <a:noFill/>
          </a:ln>
        </p:spPr>
        <p:txBody>
          <a:bodyPr wrap="square">
            <a:spAutoFit/>
          </a:bodyPr>
          <a:p>
            <a:pPr indent="304800"/>
            <a:r>
              <a:rPr lang="zh-CN" sz="2000" b="0">
                <a:solidFill>
                  <a:srgbClr val="000000"/>
                </a:solidFill>
                <a:ea typeface="宋体" panose="02010600030101010101" pitchFamily="2" charset="-122"/>
              </a:rPr>
              <a:t>KMEANS聚类法：选k个类中心，将与类中心最近的点分配给类中心，重新计算类中心，迭代多次（如下图所示），直至类中心不变（或者类中心移动小于某一值）为止。可以先利用合理的假设来减少次要因素的影响，构建完成之后与真实数据对比验证。例如：假设聚类后的每一类为一个调度需求点，每一个需求点之间均独自调度，每一个调度需求点内所有的投放点服务完后才能完成下一个调度任务。</a:t>
            </a:r>
            <a:endParaRPr lang="zh-CN" altLang="en-US" sz="2000"/>
          </a:p>
        </p:txBody>
      </p:sp>
      <p:graphicFrame>
        <p:nvGraphicFramePr>
          <p:cNvPr id="4" name="表格 3"/>
          <p:cNvGraphicFramePr/>
          <p:nvPr/>
        </p:nvGraphicFramePr>
        <p:xfrm>
          <a:off x="3556000" y="3524885"/>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sp>
        <p:nvSpPr>
          <p:cNvPr id="6" name="文本框 5"/>
          <p:cNvSpPr txBox="1"/>
          <p:nvPr/>
        </p:nvSpPr>
        <p:spPr>
          <a:xfrm>
            <a:off x="6497320" y="4715510"/>
            <a:ext cx="5080000" cy="1322070"/>
          </a:xfrm>
          <a:prstGeom prst="rect">
            <a:avLst/>
          </a:prstGeom>
          <a:noFill/>
          <a:ln w="9525">
            <a:noFill/>
          </a:ln>
        </p:spPr>
        <p:txBody>
          <a:bodyPr>
            <a:spAutoFit/>
          </a:bodyPr>
          <a:p>
            <a:pPr indent="0"/>
            <a:r>
              <a:rPr lang="zh-CN" sz="2000" b="0">
                <a:solidFill>
                  <a:srgbClr val="000000"/>
                </a:solidFill>
                <a:ea typeface="宋体" panose="02010600030101010101" pitchFamily="2" charset="-122"/>
              </a:rPr>
              <a:t>假设初始的投放数量均为最佳的投放数量。调度数量 = 以调度区域为终点数 - 以调度区域为起始点数。收集好数据，接下来就是模型的构建。</a:t>
            </a:r>
            <a:endParaRPr lang="zh-CN" altLang="en-US" sz="200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r>
              <a:rPr lang="zh-CN" altLang="en-US" dirty="0"/>
              <a:t>可以想到的是我们可以将所有影响到调度的因素收集起来，作为自变量，调度方式作为因变量，构建函数模型，用残差或者其他方法检验拟合是否正确，从而得出函数模型，再与用于验证模型的数据作比较，可以得出模型正确与否，否则再调整。</a:t>
            </a:r>
            <a:endParaRPr lang="zh-CN" altLang="en-US" dirty="0"/>
          </a:p>
          <a:p>
            <a:r>
              <a:rPr lang="zh-CN" altLang="en-US" dirty="0"/>
              <a:t>这种方法体现不出探索性，把课题研究的重点大部分放在了找因素上，因素很多很杂，就算用主成分分析法挑出主要因素（比如骑行时间和骑行距离可以整合成一个变量，因为两者具有线性关系），函数的构建也大概率只是一个试错的过程，探究方法的重要性体现不出来。</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effectLst>
                  <a:outerShdw blurRad="38100" dist="38100" dir="2700000" algn="tl">
                    <a:srgbClr val="000000">
                      <a:alpha val="43137"/>
                    </a:srgbClr>
                  </a:outerShdw>
                </a:effectLst>
              </a:rPr>
              <a:t>2.2使用时间序列预测法构建ARIMA模型</a:t>
            </a:r>
            <a:endParaRPr lang="en-US" altLang="zh-CN">
              <a:effectLst>
                <a:outerShdw blurRad="38100" dist="38100" dir="2700000" algn="tl">
                  <a:srgbClr val="000000">
                    <a:alpha val="43137"/>
                  </a:srgbClr>
                </a:outerShdw>
              </a:effectLst>
            </a:endParaRPr>
          </a:p>
        </p:txBody>
      </p:sp>
      <p:sp>
        <p:nvSpPr>
          <p:cNvPr id="2" name="内容占位符 1"/>
          <p:cNvSpPr>
            <a:spLocks noGrp="1"/>
          </p:cNvSpPr>
          <p:nvPr>
            <p:ph idx="1"/>
            <p:custDataLst>
              <p:tags r:id="rId2"/>
            </p:custDataLst>
          </p:nvPr>
        </p:nvSpPr>
        <p:spPr/>
        <p:txBody>
          <a:bodyPr/>
          <a:lstStyle/>
          <a:p>
            <a:r>
              <a:rPr lang="zh-CN" altLang="en-US" dirty="0"/>
              <a:t>经过查阅和参考相关论文，我们找到了另一种方法：时间序列预测法</a:t>
            </a:r>
            <a:endParaRPr lang="zh-CN" altLang="en-US" dirty="0"/>
          </a:p>
          <a:p>
            <a:r>
              <a:rPr lang="zh-CN" altLang="en-US" dirty="0"/>
              <a:t>    即利用历史大数据，采用机器学习中的相关模型进行预测，机器学习目前发展十分成熟，预测模型有很多，例如 SVM、ARIMA、RF 等，很多学者都将其运用在各种预测问题上，取得了不错的成果。</a:t>
            </a:r>
            <a:endParaRPr lang="zh-CN" altLang="en-US" dirty="0"/>
          </a:p>
          <a:p>
            <a:r>
              <a:rPr lang="zh-CN" altLang="en-US" dirty="0"/>
              <a:t>这里主要研究应用最广泛的ARIMA模型。</a:t>
            </a:r>
            <a:endParaRPr lang="zh-CN" altLang="en-US"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08330" y="730885"/>
            <a:ext cx="5080000" cy="3784600"/>
          </a:xfrm>
          <a:prstGeom prst="rect">
            <a:avLst/>
          </a:prstGeom>
          <a:noFill/>
          <a:ln w="9525">
            <a:noFill/>
          </a:ln>
        </p:spPr>
        <p:txBody>
          <a:bodyPr>
            <a:spAutoFit/>
          </a:bodyPr>
          <a:p>
            <a:pPr indent="304800"/>
            <a:r>
              <a:rPr lang="zh-CN" sz="2000" b="0">
                <a:solidFill>
                  <a:srgbClr val="000000"/>
                </a:solidFill>
                <a:ea typeface="宋体" panose="02010600030101010101" pitchFamily="2" charset="-122"/>
              </a:rPr>
              <a:t>① 序列平稳化----确定数据的平稳性首先将分析的时间序列绘制成散点图，然后观察图的大致趋势，分析其自相关和偏相关函数等指标，判断此序列是否平稳。若该序列不平稳，则对其进行差分处理使其转</a:t>
            </a:r>
            <a:r>
              <a:rPr lang="en-US" sz="2000" b="0">
                <a:solidFill>
                  <a:srgbClr val="000000"/>
                </a:solidFill>
                <a:latin typeface="宋体" panose="02010600030101010101" pitchFamily="2" charset="-122"/>
              </a:rPr>
              <a:t> </a:t>
            </a:r>
            <a:r>
              <a:rPr lang="zh-CN" sz="2000" b="0">
                <a:solidFill>
                  <a:srgbClr val="000000"/>
                </a:solidFill>
                <a:ea typeface="宋体" panose="02010600030101010101" pitchFamily="2" charset="-122"/>
              </a:rPr>
              <a:t>变为平稳序列，然后进行分析。</a:t>
            </a:r>
            <a:r>
              <a:rPr lang="en-US" sz="2000" b="0">
                <a:solidFill>
                  <a:srgbClr val="000000"/>
                </a:solidFill>
                <a:latin typeface="宋体" panose="02010600030101010101" pitchFamily="2" charset="-122"/>
              </a:rPr>
              <a:t> </a:t>
            </a:r>
            <a:r>
              <a:rPr lang="zh-CN" sz="2000" b="0">
                <a:solidFill>
                  <a:srgbClr val="000000"/>
                </a:solidFill>
                <a:ea typeface="宋体" panose="02010600030101010101" pitchFamily="2" charset="-122"/>
              </a:rPr>
              <a:t>② 模型识别----确定模型的形式依据下表的判断标准判断模型是何种类型，若ACF拖尾，PACF截尾，则该模型数据AR模型。若ACF截尾，PACF拖尾，则该模型数据MA类型。若两者均为拖尾，则模型属于ARMA类型。</a:t>
            </a:r>
            <a:endParaRPr lang="zh-CN" altLang="en-US" sz="2000"/>
          </a:p>
        </p:txBody>
      </p:sp>
      <p:graphicFrame>
        <p:nvGraphicFramePr>
          <p:cNvPr id="4" name="表格 3"/>
          <p:cNvGraphicFramePr/>
          <p:nvPr/>
        </p:nvGraphicFramePr>
        <p:xfrm>
          <a:off x="3556000" y="3248025"/>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5" name="图片 4"/>
          <p:cNvPicPr/>
          <p:nvPr/>
        </p:nvPicPr>
        <p:blipFill>
          <a:blip r:embed="rId1"/>
          <a:stretch>
            <a:fillRect/>
          </a:stretch>
        </p:blipFill>
        <p:spPr>
          <a:xfrm>
            <a:off x="5688330" y="1068070"/>
            <a:ext cx="5676900" cy="1822450"/>
          </a:xfrm>
          <a:prstGeom prst="rect">
            <a:avLst/>
          </a:prstGeom>
          <a:noFill/>
          <a:ln w="9525">
            <a:noFill/>
          </a:ln>
        </p:spPr>
      </p:pic>
      <p:sp>
        <p:nvSpPr>
          <p:cNvPr id="6" name="文本框 5"/>
          <p:cNvSpPr txBox="1"/>
          <p:nvPr/>
        </p:nvSpPr>
        <p:spPr>
          <a:xfrm>
            <a:off x="5986780" y="3011805"/>
            <a:ext cx="5080000" cy="3169285"/>
          </a:xfrm>
          <a:prstGeom prst="rect">
            <a:avLst/>
          </a:prstGeom>
          <a:noFill/>
          <a:ln w="9525">
            <a:noFill/>
          </a:ln>
        </p:spPr>
        <p:txBody>
          <a:bodyPr>
            <a:spAutoFit/>
          </a:bodyPr>
          <a:p>
            <a:pPr indent="304800"/>
            <a:r>
              <a:rPr lang="zh-CN" sz="2000" b="0">
                <a:solidFill>
                  <a:srgbClr val="000000"/>
                </a:solidFill>
                <a:ea typeface="宋体" panose="02010600030101010101" pitchFamily="2" charset="-122"/>
              </a:rPr>
              <a:t>③ 模型检验----根据残差选择合适的模型 对确定好的模型，进行参数估计，并进行随机性检验，诊断残差序列是否为白噪声。然后对检验后的模型确定变量的滞后阶数，即确定p和q的值。④ 模型预测----对选择的模型进行预测和评价 用确定好参数的模型，对目标数据进行预测和评价。</a:t>
            </a:r>
            <a:endParaRPr lang="zh-CN" altLang="en-US" sz="2000" b="0">
              <a:solidFill>
                <a:srgbClr val="000000"/>
              </a:solidFill>
              <a:ea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pPr marL="0" indent="0">
              <a:buNone/>
            </a:pPr>
            <a:r>
              <a:rPr lang="en-US" altLang="zh-CN" dirty="0"/>
              <a:t>      </a:t>
            </a:r>
            <a:r>
              <a:rPr lang="zh-CN" altLang="en-US" dirty="0"/>
              <a:t>序列平稳化检测：下图的蓝色曲线为调度区域1的调度需求量原始图；红色曲线是滑动窗口为20的移动平均图，可以看出此图均值在 0 上下浮动；黑色曲线为指数平均图，用于剔除周期等因素对数据造成的影响。 </a:t>
            </a:r>
            <a:endParaRPr lang="zh-CN" altLang="en-US" dirty="0"/>
          </a:p>
        </p:txBody>
      </p:sp>
      <p:pic>
        <p:nvPicPr>
          <p:cNvPr id="6"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738" y="2859405"/>
            <a:ext cx="5549265" cy="326898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nvGraphicFramePr>
        <p:xfrm>
          <a:off x="6096000" y="2833052"/>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6" name="图片 5"/>
          <p:cNvPicPr/>
          <p:nvPr/>
        </p:nvPicPr>
        <p:blipFill>
          <a:blip r:embed="rId1"/>
          <a:stretch>
            <a:fillRect/>
          </a:stretch>
        </p:blipFill>
        <p:spPr>
          <a:xfrm>
            <a:off x="2983230" y="1914207"/>
            <a:ext cx="4552950" cy="3619500"/>
          </a:xfrm>
          <a:prstGeom prst="rect">
            <a:avLst/>
          </a:prstGeom>
          <a:noFill/>
          <a:ln w="9525">
            <a:noFill/>
          </a:ln>
        </p:spPr>
      </p:pic>
      <p:sp>
        <p:nvSpPr>
          <p:cNvPr id="100" name="文本框 99"/>
          <p:cNvSpPr txBox="1"/>
          <p:nvPr/>
        </p:nvSpPr>
        <p:spPr>
          <a:xfrm>
            <a:off x="972820" y="1011555"/>
            <a:ext cx="9822815" cy="398780"/>
          </a:xfrm>
          <a:prstGeom prst="rect">
            <a:avLst/>
          </a:prstGeom>
          <a:noFill/>
          <a:ln w="9525">
            <a:noFill/>
          </a:ln>
        </p:spPr>
        <p:txBody>
          <a:bodyPr wrap="square">
            <a:spAutoFit/>
          </a:bodyPr>
          <a:p>
            <a:pPr indent="0"/>
            <a:r>
              <a:rPr lang="zh-CN" sz="2000" b="0">
                <a:solidFill>
                  <a:srgbClr val="000000"/>
                </a:solidFill>
                <a:ea typeface="宋体" panose="02010600030101010101" pitchFamily="2" charset="-122"/>
              </a:rPr>
              <a:t>模型识别（确定类型为AR, MA,还是ARMA。）：依据自相关系数和偏相关系数识别。</a:t>
            </a:r>
            <a:endParaRPr lang="zh-CN" altLang="en-US" sz="20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63905" y="679450"/>
            <a:ext cx="1914525" cy="460375"/>
          </a:xfrm>
          <a:prstGeom prst="rect">
            <a:avLst/>
          </a:prstGeom>
          <a:noFill/>
          <a:ln w="9525">
            <a:noFill/>
          </a:ln>
        </p:spPr>
        <p:txBody>
          <a:bodyPr wrap="square">
            <a:spAutoFit/>
          </a:bodyPr>
          <a:p>
            <a:pPr indent="304800"/>
            <a:r>
              <a:rPr lang="zh-CN" sz="2400" b="0">
                <a:ea typeface="宋体" panose="02010600030101010101" pitchFamily="2" charset="-122"/>
              </a:rPr>
              <a:t>模型检验</a:t>
            </a:r>
            <a:endParaRPr lang="zh-CN" altLang="en-US" sz="2400" b="0">
              <a:ea typeface="宋体" panose="02010600030101010101" pitchFamily="2" charset="-122"/>
            </a:endParaRPr>
          </a:p>
        </p:txBody>
      </p:sp>
      <p:graphicFrame>
        <p:nvGraphicFramePr>
          <p:cNvPr id="6" name="表格 5"/>
          <p:cNvGraphicFramePr/>
          <p:nvPr/>
        </p:nvGraphicFramePr>
        <p:xfrm>
          <a:off x="3556000" y="2374900"/>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7" name="图片 6"/>
          <p:cNvPicPr/>
          <p:nvPr/>
        </p:nvPicPr>
        <p:blipFill>
          <a:blip r:embed="rId1"/>
          <a:stretch>
            <a:fillRect/>
          </a:stretch>
        </p:blipFill>
        <p:spPr>
          <a:xfrm>
            <a:off x="2270760" y="2042160"/>
            <a:ext cx="5353050" cy="1136650"/>
          </a:xfrm>
          <a:prstGeom prst="rect">
            <a:avLst/>
          </a:prstGeom>
          <a:noFill/>
          <a:ln w="9525">
            <a:noFill/>
          </a:ln>
        </p:spPr>
      </p:pic>
      <p:sp>
        <p:nvSpPr>
          <p:cNvPr id="8" name="文本框 7"/>
          <p:cNvSpPr txBox="1"/>
          <p:nvPr/>
        </p:nvSpPr>
        <p:spPr>
          <a:xfrm>
            <a:off x="2346960" y="1290320"/>
            <a:ext cx="5080000" cy="706755"/>
          </a:xfrm>
          <a:prstGeom prst="rect">
            <a:avLst/>
          </a:prstGeom>
          <a:noFill/>
          <a:ln w="9525">
            <a:noFill/>
          </a:ln>
        </p:spPr>
        <p:txBody>
          <a:bodyPr>
            <a:spAutoFit/>
          </a:bodyPr>
          <a:p>
            <a:pPr indent="0"/>
            <a:r>
              <a:rPr lang="zh-CN" sz="2000" b="0">
                <a:ea typeface="宋体" panose="02010600030101010101" pitchFamily="2" charset="-122"/>
              </a:rPr>
              <a:t>首先白噪声检验：编写程序检验如果不是白噪声序列，则确定</a:t>
            </a:r>
            <a:r>
              <a:rPr lang="zh-CN" sz="2000" b="0">
                <a:ea typeface="宋体" panose="02010600030101010101" pitchFamily="2" charset="-122"/>
                <a:cs typeface="Times New Roman" panose="02020603050405020304" pitchFamily="18" charset="0"/>
              </a:rPr>
              <a:t>p和q</a:t>
            </a:r>
            <a:r>
              <a:rPr lang="zh-CN" sz="1200" b="0">
                <a:ea typeface="宋体" panose="02010600030101010101" pitchFamily="2" charset="-122"/>
                <a:cs typeface="Times New Roman" panose="02020603050405020304" pitchFamily="18" charset="0"/>
              </a:rPr>
              <a:t>。</a:t>
            </a:r>
            <a:endParaRPr lang="zh-CN" altLang="en-US"/>
          </a:p>
        </p:txBody>
      </p:sp>
      <p:graphicFrame>
        <p:nvGraphicFramePr>
          <p:cNvPr id="9" name="表格 8"/>
          <p:cNvGraphicFramePr/>
          <p:nvPr/>
        </p:nvGraphicFramePr>
        <p:xfrm>
          <a:off x="3556000" y="3566795"/>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10" name="图片 9"/>
          <p:cNvPicPr/>
          <p:nvPr/>
        </p:nvPicPr>
        <p:blipFill>
          <a:blip r:embed="rId2"/>
          <a:stretch>
            <a:fillRect/>
          </a:stretch>
        </p:blipFill>
        <p:spPr>
          <a:xfrm>
            <a:off x="2331085" y="4802505"/>
            <a:ext cx="5232400" cy="1250950"/>
          </a:xfrm>
          <a:prstGeom prst="rect">
            <a:avLst/>
          </a:prstGeom>
          <a:noFill/>
          <a:ln w="9525">
            <a:noFill/>
          </a:ln>
        </p:spPr>
      </p:pic>
      <p:sp>
        <p:nvSpPr>
          <p:cNvPr id="11" name="文本框 10"/>
          <p:cNvSpPr txBox="1"/>
          <p:nvPr/>
        </p:nvSpPr>
        <p:spPr>
          <a:xfrm>
            <a:off x="2346960" y="3399790"/>
            <a:ext cx="5080000" cy="706755"/>
          </a:xfrm>
          <a:prstGeom prst="rect">
            <a:avLst/>
          </a:prstGeom>
          <a:noFill/>
          <a:ln w="9525">
            <a:noFill/>
          </a:ln>
        </p:spPr>
        <p:txBody>
          <a:bodyPr>
            <a:spAutoFit/>
          </a:bodyPr>
          <a:p>
            <a:pPr indent="0"/>
            <a:r>
              <a:rPr lang="en-US" sz="1200" b="0">
                <a:latin typeface="宋体" panose="02010600030101010101" pitchFamily="2" charset="-122"/>
                <a:cs typeface="Times New Roman" panose="02020603050405020304" pitchFamily="18" charset="0"/>
              </a:rPr>
              <a:t> </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参考：以下三个准则确定</a:t>
            </a:r>
            <a:r>
              <a:rPr lang="zh-CN" sz="2000" b="0">
                <a:ea typeface="宋体" panose="02010600030101010101" pitchFamily="2" charset="-122"/>
                <a:cs typeface="Times New Roman" panose="02020603050405020304" pitchFamily="18" charset="0"/>
              </a:rPr>
              <a:t>p和q的值。</a:t>
            </a:r>
            <a:endParaRPr lang="zh-CN" altLang="en-US" sz="2000" b="0">
              <a:ea typeface="宋体" panose="02010600030101010101" pitchFamily="2" charset="-122"/>
              <a:cs typeface="Times New Roman" panose="02020603050405020304" pitchFamily="18" charset="0"/>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70890" y="798195"/>
            <a:ext cx="4859655" cy="1322070"/>
          </a:xfrm>
          <a:prstGeom prst="rect">
            <a:avLst/>
          </a:prstGeom>
          <a:noFill/>
          <a:ln w="9525">
            <a:noFill/>
          </a:ln>
        </p:spPr>
        <p:txBody>
          <a:bodyPr wrap="square">
            <a:spAutoFit/>
          </a:bodyPr>
          <a:p>
            <a:pPr indent="304800"/>
            <a:r>
              <a:rPr lang="zh-CN" sz="2000" b="0">
                <a:ea typeface="宋体" panose="02010600030101010101" pitchFamily="2" charset="-122"/>
              </a:rPr>
              <a:t>模型预测。作图进行预测。将真实值与预测值放在同一张图中观察，再对残</a:t>
            </a:r>
            <a:r>
              <a:rPr lang="zh-CN" sz="2000">
                <a:ea typeface="宋体" panose="02010600030101010101" pitchFamily="2" charset="-122"/>
                <a:sym typeface="+mn-ea"/>
              </a:rPr>
              <a:t>差等数据观察拟合度如何。</a:t>
            </a:r>
            <a:endParaRPr lang="zh-CN" altLang="en-US" sz="2000"/>
          </a:p>
          <a:p>
            <a:pPr indent="304800"/>
            <a:endParaRPr lang="zh-CN" altLang="en-US" sz="2000"/>
          </a:p>
        </p:txBody>
      </p:sp>
      <p:graphicFrame>
        <p:nvGraphicFramePr>
          <p:cNvPr id="6" name="表格 5"/>
          <p:cNvGraphicFramePr/>
          <p:nvPr/>
        </p:nvGraphicFramePr>
        <p:xfrm>
          <a:off x="770890" y="1258253"/>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7" name="图片 6"/>
          <p:cNvPicPr/>
          <p:nvPr/>
        </p:nvPicPr>
        <p:blipFill>
          <a:blip r:embed="rId1"/>
          <a:stretch>
            <a:fillRect/>
          </a:stretch>
        </p:blipFill>
        <p:spPr>
          <a:xfrm>
            <a:off x="384175" y="1939925"/>
            <a:ext cx="5543550" cy="3112135"/>
          </a:xfrm>
          <a:prstGeom prst="rect">
            <a:avLst/>
          </a:prstGeom>
          <a:noFill/>
          <a:ln w="9525">
            <a:noFill/>
          </a:ln>
        </p:spPr>
      </p:pic>
      <p:sp>
        <p:nvSpPr>
          <p:cNvPr id="11" name="文本框 10"/>
          <p:cNvSpPr txBox="1"/>
          <p:nvPr/>
        </p:nvSpPr>
        <p:spPr>
          <a:xfrm>
            <a:off x="6336665" y="907415"/>
            <a:ext cx="5080000" cy="398780"/>
          </a:xfrm>
          <a:prstGeom prst="rect">
            <a:avLst/>
          </a:prstGeom>
          <a:noFill/>
          <a:ln w="9525">
            <a:noFill/>
          </a:ln>
        </p:spPr>
        <p:txBody>
          <a:bodyPr>
            <a:spAutoFit/>
          </a:bodyPr>
          <a:p>
            <a:pPr indent="304800"/>
            <a:r>
              <a:rPr lang="zh-CN" sz="2000" b="0">
                <a:ea typeface="宋体" panose="02010600030101010101" pitchFamily="2" charset="-122"/>
              </a:rPr>
              <a:t>真实和预测的对比：</a:t>
            </a:r>
            <a:endParaRPr lang="zh-CN" altLang="en-US" sz="2000" b="0">
              <a:ea typeface="宋体" panose="02010600030101010101" pitchFamily="2" charset="-122"/>
            </a:endParaRPr>
          </a:p>
        </p:txBody>
      </p:sp>
      <p:pic>
        <p:nvPicPr>
          <p:cNvPr id="14" name="内容占位符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336665" y="1939290"/>
            <a:ext cx="5253355" cy="311277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effectLst>
                  <a:outerShdw blurRad="38100" dist="38100" dir="2700000" algn="tl">
                    <a:srgbClr val="000000">
                      <a:alpha val="43137"/>
                    </a:srgbClr>
                  </a:outerShdw>
                </a:effectLst>
              </a:rPr>
              <a:t>2.3</a:t>
            </a:r>
            <a:r>
              <a:rPr>
                <a:effectLst>
                  <a:outerShdw blurRad="38100" dist="38100" dir="2700000" algn="tl">
                    <a:srgbClr val="000000">
                      <a:alpha val="43137"/>
                    </a:srgbClr>
                  </a:outerShdw>
                </a:effectLst>
              </a:rPr>
              <a:t>模型优化</a:t>
            </a:r>
            <a:endParaRPr lang="en-US" altLang="zh-CN">
              <a:effectLst>
                <a:outerShdw blurRad="38100" dist="38100" dir="2700000" algn="tl">
                  <a:srgbClr val="000000">
                    <a:alpha val="43137"/>
                  </a:srgbClr>
                </a:outerShdw>
              </a:effectLst>
            </a:endParaRPr>
          </a:p>
        </p:txBody>
      </p:sp>
      <p:graphicFrame>
        <p:nvGraphicFramePr>
          <p:cNvPr id="4" name="表格 3"/>
          <p:cNvGraphicFramePr/>
          <p:nvPr/>
        </p:nvGraphicFramePr>
        <p:xfrm>
          <a:off x="6096000" y="2909888"/>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sp>
        <p:nvSpPr>
          <p:cNvPr id="6" name="文本框 5"/>
          <p:cNvSpPr txBox="1"/>
          <p:nvPr/>
        </p:nvSpPr>
        <p:spPr>
          <a:xfrm>
            <a:off x="1083310" y="2136775"/>
            <a:ext cx="5080000" cy="2584450"/>
          </a:xfrm>
          <a:prstGeom prst="rect">
            <a:avLst/>
          </a:prstGeom>
          <a:noFill/>
          <a:ln w="9525">
            <a:noFill/>
          </a:ln>
        </p:spPr>
        <p:txBody>
          <a:bodyPr>
            <a:spAutoFit/>
          </a:bodyPr>
          <a:p>
            <a:pPr indent="0"/>
            <a:r>
              <a:rPr lang="zh-CN" b="0">
                <a:ea typeface="宋体" panose="02010600030101010101" pitchFamily="2" charset="-122"/>
              </a:rPr>
              <a:t>构建并检验之后可以进行模型的优化。调度车辆的优化也就是对调度路径的优化，即</a:t>
            </a:r>
            <a:r>
              <a:rPr lang="zh-CN" b="0">
                <a:ea typeface="宋体" panose="02010600030101010101" pitchFamily="2" charset="-122"/>
                <a:cs typeface="Times New Roman" panose="02020603050405020304" pitchFamily="18" charset="0"/>
              </a:rPr>
              <a:t>VRP问题。VRP问题：它指由配送中心向具有不同需求的不同客户提供货物，由一个车队或多个车队组织适当的路线，向不同客户需求点发送货物，并能够在满足一定约束条件下达到路程最短或企业成本最小或耗费时间最少等目的。</a:t>
            </a:r>
            <a:r>
              <a:rPr lang="zh-CN" b="0">
                <a:ea typeface="宋体" panose="02010600030101010101" pitchFamily="2" charset="-122"/>
              </a:rPr>
              <a:t>基本示意图如下：</a:t>
            </a:r>
            <a:r>
              <a:rPr lang="en-US" b="0">
                <a:latin typeface="宋体" panose="02010600030101010101" pitchFamily="2" charset="-122"/>
                <a:cs typeface="Times New Roman" panose="02020603050405020304" pitchFamily="18" charset="0"/>
              </a:rPr>
              <a:t> </a:t>
            </a:r>
            <a:endParaRPr lang="zh-CN" altLang="en-US"/>
          </a:p>
        </p:txBody>
      </p:sp>
      <p:graphicFrame>
        <p:nvGraphicFramePr>
          <p:cNvPr id="7" name="表格 6"/>
          <p:cNvGraphicFramePr/>
          <p:nvPr/>
        </p:nvGraphicFramePr>
        <p:xfrm>
          <a:off x="3556000" y="805180"/>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8" name="图片 7"/>
          <p:cNvPicPr/>
          <p:nvPr/>
        </p:nvPicPr>
        <p:blipFill>
          <a:blip r:embed="rId2"/>
          <a:stretch>
            <a:fillRect/>
          </a:stretch>
        </p:blipFill>
        <p:spPr>
          <a:xfrm>
            <a:off x="6637020" y="1689735"/>
            <a:ext cx="4610100" cy="3314700"/>
          </a:xfrm>
          <a:prstGeom prst="rect">
            <a:avLst/>
          </a:prstGeom>
          <a:noFill/>
          <a:ln w="9525">
            <a:noFill/>
          </a:ln>
        </p:spPr>
      </p:pic>
      <p:graphicFrame>
        <p:nvGraphicFramePr>
          <p:cNvPr id="10" name="表格 9"/>
          <p:cNvGraphicFramePr/>
          <p:nvPr/>
        </p:nvGraphicFramePr>
        <p:xfrm>
          <a:off x="3556000" y="6429375"/>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p:nvPr/>
        </p:nvPicPr>
        <p:blipFill>
          <a:blip r:embed="rId1"/>
          <a:stretch>
            <a:fillRect/>
          </a:stretch>
        </p:blipFill>
        <p:spPr>
          <a:xfrm>
            <a:off x="6364605" y="1729740"/>
            <a:ext cx="5289550" cy="2908300"/>
          </a:xfrm>
          <a:prstGeom prst="rect">
            <a:avLst/>
          </a:prstGeom>
          <a:noFill/>
          <a:ln w="9525">
            <a:noFill/>
          </a:ln>
        </p:spPr>
      </p:pic>
      <p:sp>
        <p:nvSpPr>
          <p:cNvPr id="7" name="文本框 6"/>
          <p:cNvSpPr txBox="1"/>
          <p:nvPr/>
        </p:nvSpPr>
        <p:spPr>
          <a:xfrm>
            <a:off x="596900" y="691515"/>
            <a:ext cx="5701665" cy="5692775"/>
          </a:xfrm>
          <a:prstGeom prst="rect">
            <a:avLst/>
          </a:prstGeom>
          <a:noFill/>
        </p:spPr>
        <p:txBody>
          <a:bodyPr wrap="square" rtlCol="0" anchor="t">
            <a:spAutoFit/>
          </a:bodyPr>
          <a:p>
            <a:pPr indent="0"/>
            <a:r>
              <a:rPr lang="zh-CN" sz="1400">
                <a:ea typeface="宋体" panose="02010600030101010101" pitchFamily="2" charset="-122"/>
                <a:cs typeface="Times New Roman" panose="02020603050405020304" pitchFamily="18" charset="0"/>
                <a:sym typeface="+mn-ea"/>
              </a:rPr>
              <a:t>VRPSDPTW问题属于VRP问题的一种，而VRP问题早被许多学者证明为NP-hard问题。即当问题的求解规模增加时，相应地求解难度也会增加。针对小规模的问题，一般采用精确算法；针对大中规模的问题，一般采用启发式算法求解。</a:t>
            </a:r>
            <a:r>
              <a:rPr lang="zh-CN" sz="1400">
                <a:ea typeface="宋体" panose="02010600030101010101" pitchFamily="2" charset="-122"/>
                <a:sym typeface="+mn-ea"/>
              </a:rPr>
              <a:t>精确算法：解决此类</a:t>
            </a:r>
            <a:r>
              <a:rPr lang="zh-CN" sz="1400">
                <a:ea typeface="宋体" panose="02010600030101010101" pitchFamily="2" charset="-122"/>
                <a:cs typeface="Times New Roman" panose="02020603050405020304" pitchFamily="18" charset="0"/>
                <a:sym typeface="+mn-ea"/>
              </a:rPr>
              <a:t>VRP问题的精确算法包含分支定界法、动态规划法、枚举法等。精确算法的优点在于一定可以求得全局最优解，但是是需要付出时间代价的。一旦问题的求解规模的增加，求解时间则呈指数形式增长。故精确算法常被用于求解小规模的VRP问题，而大中规模的问题，则通常采用启发式算法。</a:t>
            </a:r>
            <a:r>
              <a:rPr lang="zh-CN" sz="1400">
                <a:ea typeface="宋体" panose="02010600030101010101" pitchFamily="2" charset="-122"/>
                <a:sym typeface="+mn-ea"/>
              </a:rPr>
              <a:t>启发式算法：启发式算法是相对于最优化算法提出的，为了解决最优化算法的求解速度慢等缺点。启发式算法首先给定每一个实例的可行解，然后利用一些规则对可行解进行调优，在短时间内得到问题的满意解。启发式算法一般分为传统启发式算法和现代启发式算法。</a:t>
            </a:r>
            <a:r>
              <a:rPr lang="zh-CN" sz="1400">
                <a:ea typeface="宋体" panose="02010600030101010101" pitchFamily="2" charset="-122"/>
                <a:cs typeface="Times New Roman" panose="02020603050405020304" pitchFamily="18" charset="0"/>
                <a:sym typeface="+mn-ea"/>
              </a:rPr>
              <a:t>(1) 传统启发式算法</a:t>
            </a:r>
            <a:r>
              <a:rPr lang="zh-CN" sz="1400">
                <a:ea typeface="宋体" panose="02010600030101010101" pitchFamily="2" charset="-122"/>
                <a:sym typeface="+mn-ea"/>
              </a:rPr>
              <a:t>传统启发式算法一般需结合其余算法使用，因为采用此算法求解前需要构造初始解，然后对初始解不断改进，使其更优。虽然它能够在较短的时间内求解</a:t>
            </a:r>
            <a:r>
              <a:rPr lang="zh-CN" sz="1400">
                <a:ea typeface="宋体" panose="02010600030101010101" pitchFamily="2" charset="-122"/>
                <a:cs typeface="Times New Roman" panose="02020603050405020304" pitchFamily="18" charset="0"/>
                <a:sym typeface="+mn-ea"/>
              </a:rPr>
              <a:t>NP-hard问题，但是容易陷入局部最优解。常见的传统启发式算法包含插入算法、节约算法等。(2) 现代启发式算法</a:t>
            </a:r>
            <a:r>
              <a:rPr lang="zh-CN" sz="1400">
                <a:ea typeface="宋体" panose="02010600030101010101" pitchFamily="2" charset="-122"/>
                <a:sym typeface="+mn-ea"/>
              </a:rPr>
              <a:t>现代启发式算法的设计灵感来源于自然界。上世纪</a:t>
            </a:r>
            <a:r>
              <a:rPr lang="zh-CN" sz="1400">
                <a:ea typeface="宋体" panose="02010600030101010101" pitchFamily="2" charset="-122"/>
                <a:cs typeface="Times New Roman" panose="02020603050405020304" pitchFamily="18" charset="0"/>
                <a:sym typeface="+mn-ea"/>
              </a:rPr>
              <a:t>50年代中期，仿生学被创立。许多科学家从生物钟寻求新的用于人造系统的灵感。一些科学家就从生物进化的机理中提出了模拟进化算法。例如遗传算法(Genetic Algorithm, GA)、模拟退火算法(Simulated Annealing, SA)、蚁群算法(Ant Colony Algorithm, ACA)、模拟植物生长算法(Plant Growth Simulation Algorithm, PGSA)等。不</a:t>
            </a:r>
            <a:r>
              <a:rPr lang="zh-CN" sz="1400">
                <a:ea typeface="宋体" panose="02010600030101010101" pitchFamily="2" charset="-122"/>
                <a:sym typeface="+mn-ea"/>
              </a:rPr>
              <a:t>同的算法有各自的优缺点。</a:t>
            </a:r>
            <a:endParaRPr lang="zh-CN" altLang="en-US" sz="1400"/>
          </a:p>
          <a:p>
            <a:pPr indent="0"/>
            <a:endParaRPr lang="zh-CN" altLang="en-US" sz="14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一</a:t>
            </a:r>
            <a:r>
              <a:rPr lang="en-US" altLang="zh-CN"/>
              <a:t>.</a:t>
            </a:r>
            <a:r>
              <a:rPr lang="zh-CN" altLang="zh-CN"/>
              <a:t>绪论</a:t>
            </a:r>
            <a:endParaRPr lang="zh-CN" altLang="zh-CN"/>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三</a:t>
            </a:r>
            <a:r>
              <a:rPr lang="en-US" altLang="zh-CN"/>
              <a:t>.</a:t>
            </a:r>
            <a:r>
              <a:rPr lang="zh-CN" altLang="en-US"/>
              <a:t>具体研究步骤</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图片 28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154430" y="2911475"/>
            <a:ext cx="9694545" cy="2789555"/>
          </a:xfrm>
          <a:prstGeom prst="rect">
            <a:avLst/>
          </a:prstGeom>
          <a:noFill/>
          <a:ln>
            <a:noFill/>
          </a:ln>
        </p:spPr>
      </p:pic>
      <p:sp>
        <p:nvSpPr>
          <p:cNvPr id="6" name="文本框 5"/>
          <p:cNvSpPr txBox="1"/>
          <p:nvPr/>
        </p:nvSpPr>
        <p:spPr>
          <a:xfrm>
            <a:off x="5178425" y="1104900"/>
            <a:ext cx="1624330" cy="645160"/>
          </a:xfrm>
          <a:prstGeom prst="rect">
            <a:avLst/>
          </a:prstGeom>
          <a:noFill/>
        </p:spPr>
        <p:txBody>
          <a:bodyPr wrap="square" rtlCol="0">
            <a:spAutoFit/>
          </a:bodyPr>
          <a:p>
            <a:r>
              <a:rPr lang="zh-CN" altLang="en-US" sz="3600" b="1"/>
              <a:t>流程图</a:t>
            </a:r>
            <a:endParaRPr lang="zh-CN" altLang="en-US" sz="3600" b="1"/>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effectLst>
                  <a:outerShdw blurRad="38100" dist="38100" dir="2700000" algn="tl">
                    <a:srgbClr val="000000">
                      <a:alpha val="43137"/>
                    </a:srgbClr>
                  </a:outerShdw>
                </a:effectLst>
              </a:rPr>
              <a:t>3.1 k-means</a:t>
            </a:r>
            <a:endParaRPr lang="en-US" altLang="zh-CN">
              <a:effectLst>
                <a:outerShdw blurRad="38100" dist="38100" dir="2700000" algn="tl">
                  <a:srgbClr val="000000">
                    <a:alpha val="43137"/>
                  </a:srgbClr>
                </a:outerShdw>
              </a:effectLst>
            </a:endParaRPr>
          </a:p>
        </p:txBody>
      </p:sp>
      <p:sp>
        <p:nvSpPr>
          <p:cNvPr id="2" name="内容占位符 1"/>
          <p:cNvSpPr>
            <a:spLocks noGrp="1"/>
          </p:cNvSpPr>
          <p:nvPr>
            <p:ph idx="1"/>
            <p:custDataLst>
              <p:tags r:id="rId2"/>
            </p:custDataLst>
          </p:nvPr>
        </p:nvSpPr>
        <p:spPr/>
        <p:txBody>
          <a:bodyPr/>
          <a:lstStyle/>
          <a:p>
            <a:pPr marL="0" indent="0">
              <a:buNone/>
            </a:pPr>
            <a:r>
              <a:rPr lang="en-US" altLang="zh-CN" dirty="0"/>
              <a:t>3.1.1</a:t>
            </a:r>
            <a:r>
              <a:rPr dirty="0"/>
              <a:t>查看数据集情况</a:t>
            </a:r>
            <a:endParaRPr dirty="0"/>
          </a:p>
          <a:p>
            <a:pPr marL="0" indent="0">
              <a:buNone/>
            </a:pPr>
            <a:endParaRPr dirty="0"/>
          </a:p>
          <a:p>
            <a:pPr marL="0" indent="0">
              <a:buNone/>
            </a:pPr>
            <a:endParaRPr dirty="0"/>
          </a:p>
          <a:p>
            <a:pPr marL="0" indent="0">
              <a:buNone/>
            </a:pPr>
            <a:endParaRPr dirty="0"/>
          </a:p>
        </p:txBody>
      </p:sp>
      <p:pic>
        <p:nvPicPr>
          <p:cNvPr id="4" name="图片 3"/>
          <p:cNvPicPr>
            <a:picLocks noChangeAspect="1"/>
          </p:cNvPicPr>
          <p:nvPr/>
        </p:nvPicPr>
        <p:blipFill>
          <a:blip r:embed="rId3"/>
          <a:stretch>
            <a:fillRect/>
          </a:stretch>
        </p:blipFill>
        <p:spPr>
          <a:xfrm>
            <a:off x="4450715" y="608330"/>
            <a:ext cx="7404735" cy="5980430"/>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pPr marL="0" indent="0">
              <a:buNone/>
            </a:pPr>
            <a:r>
              <a:rPr lang="en-US" altLang="zh-CN" dirty="0"/>
              <a:t>3.1.2 k-means</a:t>
            </a:r>
            <a:r>
              <a:rPr dirty="0"/>
              <a:t>算法</a:t>
            </a:r>
            <a:endParaRPr dirty="0"/>
          </a:p>
        </p:txBody>
      </p:sp>
      <p:pic>
        <p:nvPicPr>
          <p:cNvPr id="5" name="图片 4"/>
          <p:cNvPicPr>
            <a:picLocks noChangeAspect="1"/>
          </p:cNvPicPr>
          <p:nvPr/>
        </p:nvPicPr>
        <p:blipFill>
          <a:blip r:embed="rId2"/>
          <a:stretch>
            <a:fillRect/>
          </a:stretch>
        </p:blipFill>
        <p:spPr>
          <a:xfrm>
            <a:off x="5668010" y="71755"/>
            <a:ext cx="4097020" cy="6715125"/>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effectLst>
                  <a:outerShdw blurRad="38100" dist="38100" dir="2700000" algn="tl">
                    <a:srgbClr val="000000">
                      <a:alpha val="43137"/>
                    </a:srgbClr>
                  </a:outerShdw>
                </a:effectLst>
              </a:rPr>
              <a:t>3.2</a:t>
            </a:r>
            <a:r>
              <a:rPr>
                <a:effectLst>
                  <a:outerShdw blurRad="38100" dist="38100" dir="2700000" algn="tl">
                    <a:srgbClr val="000000">
                      <a:alpha val="43137"/>
                    </a:srgbClr>
                  </a:outerShdw>
                </a:effectLst>
              </a:rPr>
              <a:t>遗传算法</a:t>
            </a:r>
            <a:endParaRPr>
              <a:effectLst>
                <a:outerShdw blurRad="38100" dist="38100" dir="2700000" algn="tl">
                  <a:srgbClr val="000000">
                    <a:alpha val="43137"/>
                  </a:srgbClr>
                </a:outerShdw>
              </a:effectLst>
            </a:endParaRPr>
          </a:p>
        </p:txBody>
      </p:sp>
      <p:sp>
        <p:nvSpPr>
          <p:cNvPr id="2" name="内容占位符 1"/>
          <p:cNvSpPr>
            <a:spLocks noGrp="1"/>
          </p:cNvSpPr>
          <p:nvPr>
            <p:ph idx="1"/>
            <p:custDataLst>
              <p:tags r:id="rId2"/>
            </p:custDataLst>
          </p:nvPr>
        </p:nvSpPr>
        <p:spPr/>
        <p:txBody>
          <a:bodyPr/>
          <a:lstStyle/>
          <a:p>
            <a:pPr marL="0" indent="0">
              <a:buNone/>
            </a:pPr>
            <a:r>
              <a:rPr lang="zh-CN" altLang="en-US" dirty="0"/>
              <a:t>3.2.1 调度点的选取</a:t>
            </a:r>
            <a:endParaRPr lang="zh-CN" altLang="en-US" dirty="0"/>
          </a:p>
          <a:p>
            <a:pPr marL="0" indent="0">
              <a:buNone/>
            </a:pPr>
            <a:r>
              <a:rPr lang="zh-CN" altLang="en-US" dirty="0"/>
              <a:t>      通过实地考察，发现科大校园（仅考虑中、西区）共享单车停放最密集的地区为：第三教学楼A，第三教学楼C，西区芳华餐厅，中区学生宿舍，西区学生宿舍，西区活动中心，分别标号为调度点1—调度点6。</a:t>
            </a:r>
            <a:endParaRPr lang="zh-CN" altLang="en-US" dirty="0"/>
          </a:p>
          <a:p>
            <a:pPr marL="0" indent="0">
              <a:buNone/>
            </a:pPr>
            <a:endParaRPr lang="zh-CN" altLang="en-US" dirty="0"/>
          </a:p>
          <a:p>
            <a:pPr marL="0" indent="0">
              <a:buNone/>
            </a:pPr>
            <a:r>
              <a:rPr lang="zh-CN" altLang="en-US" dirty="0"/>
              <a:t>      确定07:30-08:00､10:10-10:40､12:00-12:30､13:30-14:00､15:20-15:50､18:15-18:45､21:25-21:55 这7个时间段为1d的调研时间段,分别编号为时间段1~时间段7｡</a:t>
            </a:r>
            <a:endParaRPr lang="zh-CN" altLang="en-US" dirty="0"/>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pPr marL="0" indent="0">
              <a:buNone/>
            </a:pPr>
            <a:r>
              <a:rPr lang="zh-CN" altLang="en-US" dirty="0"/>
              <a:t>3.2.2模型构建</a:t>
            </a:r>
            <a:endParaRPr lang="zh-CN" altLang="en-US" dirty="0"/>
          </a:p>
          <a:p>
            <a:pPr marL="0" indent="0">
              <a:buNone/>
            </a:pPr>
            <a:endParaRPr lang="zh-CN" altLang="en-US" dirty="0"/>
          </a:p>
        </p:txBody>
      </p:sp>
      <p:sp>
        <p:nvSpPr>
          <p:cNvPr id="100" name="文本框 99"/>
          <p:cNvSpPr txBox="1"/>
          <p:nvPr/>
        </p:nvSpPr>
        <p:spPr>
          <a:xfrm>
            <a:off x="716280" y="2032317"/>
            <a:ext cx="5080000" cy="2676525"/>
          </a:xfrm>
          <a:prstGeom prst="rect">
            <a:avLst/>
          </a:prstGeom>
          <a:noFill/>
          <a:ln w="9525">
            <a:noFill/>
          </a:ln>
        </p:spPr>
        <p:txBody>
          <a:bodyPr>
            <a:spAutoFit/>
          </a:bodyPr>
          <a:p>
            <a:pPr indent="0"/>
            <a:r>
              <a:rPr lang="zh-CN" sz="1400" b="0">
                <a:ea typeface="等线" panose="02010600030101010101" charset="-122"/>
              </a:rPr>
              <a:t>本文提出的最优化目标函数</a:t>
            </a:r>
            <a:r>
              <a:rPr lang="zh-CN" sz="1400" b="0">
                <a:ea typeface="等线" panose="02010600030101010101" charset="-122"/>
                <a:cs typeface="Times New Roman" panose="02020603050405020304" pitchFamily="18" charset="0"/>
              </a:rPr>
              <a:t>O由2部分组成,其中C为总成本;S为总体满意度,优化目标为实现总目标值O最小</a:t>
            </a:r>
            <a:r>
              <a:rPr lang="zh-CN" sz="1400" b="0">
                <a:ea typeface="等线" panose="02010600030101010101" charset="-122"/>
              </a:rPr>
              <a:t>｡在总成本</a:t>
            </a:r>
            <a:r>
              <a:rPr lang="zh-CN" sz="1400" b="0">
                <a:ea typeface="等线" panose="02010600030101010101" charset="-122"/>
                <a:cs typeface="Times New Roman" panose="02020603050405020304" pitchFamily="18" charset="0"/>
              </a:rPr>
              <a:t>C中,i</a:t>
            </a:r>
            <a:r>
              <a:rPr lang="zh-CN" sz="1400" b="0">
                <a:ea typeface="等线" panose="02010600030101010101" charset="-122"/>
              </a:rPr>
              <a:t>､</a:t>
            </a:r>
            <a:r>
              <a:rPr lang="zh-CN" sz="1400" b="0">
                <a:ea typeface="等线" panose="02010600030101010101" charset="-122"/>
                <a:cs typeface="Times New Roman" panose="02020603050405020304" pitchFamily="18" charset="0"/>
              </a:rPr>
              <a:t>j为调度点编号;k为调度货车编号;D</a:t>
            </a:r>
            <a:r>
              <a:rPr lang="en-US" sz="1400" b="0" baseline="-25000">
                <a:latin typeface="等线" panose="02010600030101010101" charset="-122"/>
                <a:cs typeface="Times New Roman" panose="02020603050405020304" pitchFamily="18" charset="0"/>
              </a:rPr>
              <a:t>ij</a:t>
            </a:r>
            <a:r>
              <a:rPr lang="zh-CN" sz="1400" b="0">
                <a:ea typeface="等线" panose="02010600030101010101" charset="-122"/>
              </a:rPr>
              <a:t>为调度点</a:t>
            </a:r>
            <a:r>
              <a:rPr lang="zh-CN" sz="1400" b="0">
                <a:ea typeface="等线" panose="02010600030101010101" charset="-122"/>
                <a:cs typeface="Times New Roman" panose="02020603050405020304" pitchFamily="18" charset="0"/>
              </a:rPr>
              <a:t>i与调度点j之间的距离;V</a:t>
            </a:r>
            <a:r>
              <a:rPr lang="en-US" sz="1400" b="0" baseline="-25000">
                <a:latin typeface="等线" panose="02010600030101010101" charset="-122"/>
                <a:cs typeface="Times New Roman" panose="02020603050405020304" pitchFamily="18" charset="0"/>
              </a:rPr>
              <a:t>ijk</a:t>
            </a:r>
            <a:r>
              <a:rPr lang="zh-CN" sz="1400" b="0">
                <a:ea typeface="等线" panose="02010600030101010101" charset="-122"/>
              </a:rPr>
              <a:t>为判断变量</a:t>
            </a:r>
            <a:r>
              <a:rPr lang="zh-CN" sz="1400" b="0">
                <a:ea typeface="等线" panose="02010600030101010101" charset="-122"/>
                <a:cs typeface="Times New Roman" panose="02020603050405020304" pitchFamily="18" charset="0"/>
              </a:rPr>
              <a:t>,即第k辆货车经过调度点i到调度点j之间的路径时,V</a:t>
            </a:r>
            <a:r>
              <a:rPr lang="en-US" sz="1400" b="0" baseline="-25000">
                <a:latin typeface="等线" panose="02010600030101010101" charset="-122"/>
                <a:cs typeface="Times New Roman" panose="02020603050405020304" pitchFamily="18" charset="0"/>
              </a:rPr>
              <a:t>ijk</a:t>
            </a:r>
            <a:r>
              <a:rPr lang="zh-CN" sz="1400" b="0">
                <a:ea typeface="等线" panose="02010600030101010101" charset="-122"/>
              </a:rPr>
              <a:t>取</a:t>
            </a:r>
            <a:r>
              <a:rPr lang="zh-CN" sz="1400" b="0">
                <a:ea typeface="等线" panose="02010600030101010101" charset="-122"/>
                <a:cs typeface="Times New Roman" panose="02020603050405020304" pitchFamily="18" charset="0"/>
              </a:rPr>
              <a:t>1,否则取0;A为当日使用的货车总数;N为当日调出的所有共享单车数量;T为当日安排的调度次数;</a:t>
            </a:r>
            <a:r>
              <a:rPr lang="en-US" sz="1400" b="0" i="1">
                <a:latin typeface="等线" panose="02010600030101010101" charset="-122"/>
                <a:cs typeface="Times New Roman" panose="02020603050405020304" pitchFamily="18" charset="0"/>
              </a:rPr>
              <a:t>α</a:t>
            </a:r>
            <a:r>
              <a:rPr lang="zh-CN" sz="1400" b="0">
                <a:ea typeface="等线" panose="02010600030101010101" charset="-122"/>
              </a:rPr>
              <a:t>为调度货车运行</a:t>
            </a:r>
            <a:r>
              <a:rPr lang="zh-CN" sz="1400" b="0">
                <a:ea typeface="等线" panose="02010600030101010101" charset="-122"/>
                <a:cs typeface="Times New Roman" panose="02020603050405020304" pitchFamily="18" charset="0"/>
              </a:rPr>
              <a:t>1km所需成本;</a:t>
            </a:r>
            <a:r>
              <a:rPr lang="en-US" sz="1400" b="0" i="1">
                <a:latin typeface="等线" panose="02010600030101010101" charset="-122"/>
                <a:cs typeface="Times New Roman" panose="02020603050405020304" pitchFamily="18" charset="0"/>
              </a:rPr>
              <a:t>β</a:t>
            </a:r>
            <a:r>
              <a:rPr lang="zh-CN" sz="1400" b="0">
                <a:ea typeface="等线" panose="02010600030101010101" charset="-122"/>
              </a:rPr>
              <a:t>为调度货车使用</a:t>
            </a:r>
            <a:r>
              <a:rPr lang="zh-CN" sz="1400" b="0">
                <a:ea typeface="等线" panose="02010600030101010101" charset="-122"/>
                <a:cs typeface="Times New Roman" panose="02020603050405020304" pitchFamily="18" charset="0"/>
              </a:rPr>
              <a:t>1次所需固定成本;</a:t>
            </a:r>
            <a:r>
              <a:rPr lang="en-US" sz="1400" b="0" i="1">
                <a:latin typeface="等线" panose="02010600030101010101" charset="-122"/>
                <a:cs typeface="Times New Roman" panose="02020603050405020304" pitchFamily="18" charset="0"/>
              </a:rPr>
              <a:t>γ</a:t>
            </a:r>
            <a:r>
              <a:rPr lang="zh-CN" sz="1400" b="0">
                <a:ea typeface="等线" panose="02010600030101010101" charset="-122"/>
              </a:rPr>
              <a:t>为调出</a:t>
            </a:r>
            <a:r>
              <a:rPr lang="zh-CN" sz="1400" b="0">
                <a:ea typeface="等线" panose="02010600030101010101" charset="-122"/>
                <a:cs typeface="Times New Roman" panose="02020603050405020304" pitchFamily="18" charset="0"/>
              </a:rPr>
              <a:t>1辆共享单车所需的维护成本;</a:t>
            </a:r>
            <a:r>
              <a:rPr lang="en-US" sz="1400" b="0" i="1">
                <a:latin typeface="等线" panose="02010600030101010101" charset="-122"/>
                <a:cs typeface="Times New Roman" panose="02020603050405020304" pitchFamily="18" charset="0"/>
              </a:rPr>
              <a:t>μ</a:t>
            </a:r>
            <a:r>
              <a:rPr lang="zh-CN" sz="1400" b="0">
                <a:ea typeface="等线" panose="02010600030101010101" charset="-122"/>
              </a:rPr>
              <a:t>为单次调度所需的固有成本｡在总体满意度</a:t>
            </a:r>
            <a:r>
              <a:rPr lang="zh-CN" sz="1400" b="0">
                <a:ea typeface="等线" panose="02010600030101010101" charset="-122"/>
                <a:cs typeface="Times New Roman" panose="02020603050405020304" pitchFamily="18" charset="0"/>
              </a:rPr>
              <a:t>S中,M</a:t>
            </a:r>
            <a:r>
              <a:rPr lang="en-US" sz="1400" b="0" baseline="-25000">
                <a:latin typeface="等线" panose="02010600030101010101" charset="-122"/>
                <a:cs typeface="Times New Roman" panose="02020603050405020304" pitchFamily="18" charset="0"/>
              </a:rPr>
              <a:t>i</a:t>
            </a:r>
            <a:r>
              <a:rPr lang="zh-CN" sz="1400" b="0">
                <a:ea typeface="等线" panose="02010600030101010101" charset="-122"/>
              </a:rPr>
              <a:t>为第</a:t>
            </a:r>
            <a:r>
              <a:rPr lang="zh-CN" sz="1400" b="0">
                <a:ea typeface="等线" panose="02010600030101010101" charset="-122"/>
                <a:cs typeface="Times New Roman" panose="02020603050405020304" pitchFamily="18" charset="0"/>
              </a:rPr>
              <a:t>i个调度点当前的共享单车数;R</a:t>
            </a:r>
            <a:r>
              <a:rPr lang="en-US" sz="1400" b="0" baseline="-25000">
                <a:latin typeface="等线" panose="02010600030101010101" charset="-122"/>
                <a:cs typeface="Times New Roman" panose="02020603050405020304" pitchFamily="18" charset="0"/>
              </a:rPr>
              <a:t>i</a:t>
            </a:r>
            <a:r>
              <a:rPr lang="zh-CN" sz="1400" b="0">
                <a:ea typeface="等线" panose="02010600030101010101" charset="-122"/>
              </a:rPr>
              <a:t>为第</a:t>
            </a:r>
            <a:r>
              <a:rPr lang="zh-CN" sz="1400" b="0">
                <a:ea typeface="等线" panose="02010600030101010101" charset="-122"/>
                <a:cs typeface="Times New Roman" panose="02020603050405020304" pitchFamily="18" charset="0"/>
              </a:rPr>
              <a:t>i个调度点的预期需求单车数;Q</a:t>
            </a:r>
            <a:r>
              <a:rPr lang="en-US" sz="1400" b="0" baseline="-25000">
                <a:latin typeface="等线" panose="02010600030101010101" charset="-122"/>
                <a:cs typeface="Times New Roman" panose="02020603050405020304" pitchFamily="18" charset="0"/>
              </a:rPr>
              <a:t>i</a:t>
            </a:r>
            <a:r>
              <a:rPr lang="zh-CN" sz="1400" b="0">
                <a:ea typeface="等线" panose="02010600030101010101" charset="-122"/>
              </a:rPr>
              <a:t>为第</a:t>
            </a:r>
            <a:r>
              <a:rPr lang="zh-CN" sz="1400" b="0">
                <a:ea typeface="等线" panose="02010600030101010101" charset="-122"/>
                <a:cs typeface="Times New Roman" panose="02020603050405020304" pitchFamily="18" charset="0"/>
              </a:rPr>
              <a:t>i个调度点需要调度的车辆数,正为需要调入,负为需要调出;</a:t>
            </a:r>
            <a:r>
              <a:rPr lang="en-US" sz="1400" b="0" i="1">
                <a:latin typeface="等线" panose="02010600030101010101" charset="-122"/>
                <a:cs typeface="Times New Roman" panose="02020603050405020304" pitchFamily="18" charset="0"/>
              </a:rPr>
              <a:t>δ</a:t>
            </a:r>
            <a:r>
              <a:rPr lang="zh-CN" sz="1400" b="0">
                <a:ea typeface="等线" panose="02010600030101010101" charset="-122"/>
              </a:rPr>
              <a:t>和</a:t>
            </a:r>
            <a:r>
              <a:rPr lang="en-US" sz="1400" b="0" i="1">
                <a:latin typeface="等线" panose="02010600030101010101" charset="-122"/>
                <a:cs typeface="Times New Roman" panose="02020603050405020304" pitchFamily="18" charset="0"/>
              </a:rPr>
              <a:t>ε</a:t>
            </a:r>
            <a:r>
              <a:rPr lang="zh-CN" sz="1400" b="0">
                <a:ea typeface="等线" panose="02010600030101010101" charset="-122"/>
              </a:rPr>
              <a:t>为满意度系数。</a:t>
            </a:r>
            <a:r>
              <a:rPr lang="en-US" sz="1400" b="0">
                <a:latin typeface="等线" panose="02010600030101010101" charset="-122"/>
                <a:cs typeface="Times New Roman" panose="02020603050405020304" pitchFamily="18" charset="0"/>
              </a:rPr>
              <a:t> </a:t>
            </a:r>
            <a:endParaRPr lang="en-US" altLang="en-US" sz="1400" b="0">
              <a:latin typeface="等线" panose="02010600030101010101" charset="-122"/>
              <a:cs typeface="Times New Roman" panose="02020603050405020304" pitchFamily="18" charset="0"/>
            </a:endParaRPr>
          </a:p>
        </p:txBody>
      </p:sp>
      <p:graphicFrame>
        <p:nvGraphicFramePr>
          <p:cNvPr id="5" name="表格 4"/>
          <p:cNvGraphicFramePr/>
          <p:nvPr/>
        </p:nvGraphicFramePr>
        <p:xfrm>
          <a:off x="3556000" y="3986847"/>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6" name="图片 5"/>
          <p:cNvPicPr/>
          <p:nvPr/>
        </p:nvPicPr>
        <p:blipFill>
          <a:blip r:embed="rId2"/>
          <a:stretch>
            <a:fillRect/>
          </a:stretch>
        </p:blipFill>
        <p:spPr>
          <a:xfrm>
            <a:off x="6849745" y="2124710"/>
            <a:ext cx="3872865" cy="3601720"/>
          </a:xfrm>
          <a:prstGeom prst="rect">
            <a:avLst/>
          </a:prstGeom>
          <a:noFill/>
          <a:ln w="9525">
            <a:noFill/>
          </a:ln>
        </p:spPr>
      </p:pic>
      <p:sp>
        <p:nvSpPr>
          <p:cNvPr id="7" name="文本框 6"/>
          <p:cNvSpPr txBox="1"/>
          <p:nvPr/>
        </p:nvSpPr>
        <p:spPr>
          <a:xfrm>
            <a:off x="818515" y="5120322"/>
            <a:ext cx="5080000" cy="275590"/>
          </a:xfrm>
          <a:prstGeom prst="rect">
            <a:avLst/>
          </a:prstGeom>
          <a:noFill/>
          <a:ln w="9525">
            <a:noFill/>
          </a:ln>
        </p:spPr>
        <p:txBody>
          <a:bodyPr>
            <a:spAutoFit/>
          </a:bodyPr>
          <a:p>
            <a:pPr indent="0"/>
            <a:r>
              <a:rPr lang="zh-CN" sz="1200" b="0">
                <a:ea typeface="等线" panose="02010600030101010101" charset="-122"/>
              </a:rPr>
              <a:t>优化的目标函数如图所示。</a:t>
            </a:r>
            <a:endParaRPr lang="zh-CN" altLang="en-US"/>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r>
              <a:rPr lang="zh-CN" altLang="en-US" dirty="0"/>
              <a:t>约束(4)､(5):每次调度每个调度点只进行1次调度｡</a:t>
            </a:r>
            <a:endParaRPr lang="zh-CN" altLang="en-US" dirty="0"/>
          </a:p>
          <a:p>
            <a:r>
              <a:rPr lang="zh-CN" altLang="en-US" dirty="0"/>
              <a:t>约束(6):科大的调度用车为小型三轮车,单次运力不超过25辆共享单车｡</a:t>
            </a:r>
            <a:endParaRPr lang="zh-CN" altLang="en-US" dirty="0"/>
          </a:p>
          <a:p>
            <a:r>
              <a:rPr lang="zh-CN" altLang="en-US" dirty="0"/>
              <a:t>约束(7):通过课程时刻表确定了7个出行高峰时间段,因此每天的调度次数为0~7。</a:t>
            </a:r>
            <a:endParaRPr lang="zh-CN" altLang="en-US" dirty="0"/>
          </a:p>
          <a:p>
            <a:r>
              <a:rPr lang="zh-CN" altLang="en-US" dirty="0"/>
              <a:t>约束(8):从调度总站调出的共享单车数量必须多于各调度点所需要的共享单车数量之和｡</a:t>
            </a:r>
            <a:endParaRPr lang="zh-CN" altLang="en-US" dirty="0"/>
          </a:p>
          <a:p>
            <a:r>
              <a:rPr lang="zh-CN" altLang="en-US" dirty="0"/>
              <a:t>约束(9):假设调度时所有货车同时到达和离开各站点,且路线相同,均统一先对某一辆货车进行操作,当该货车上的共享单车全部卸载完成时, 该车立刻从当前站点返回调度总站｡</a:t>
            </a:r>
            <a:endParaRPr lang="zh-CN" altLang="en-US" dirty="0"/>
          </a:p>
          <a:p>
            <a:r>
              <a:rPr lang="zh-CN" altLang="en-US" dirty="0"/>
              <a:t>另外,对于目标函数中的各成本系数及满意度系数则根据实际情况来决定｡</a:t>
            </a:r>
            <a:endParaRPr lang="zh-CN" altLang="en-US"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11575" y="1049710"/>
            <a:ext cx="10969200" cy="4759200"/>
          </a:xfrm>
        </p:spPr>
        <p:txBody>
          <a:bodyPr>
            <a:normAutofit fontScale="90000" lnSpcReduction="20000"/>
          </a:bodyPr>
          <a:lstStyle/>
          <a:p>
            <a:pPr marL="0" indent="0">
              <a:buNone/>
            </a:pPr>
            <a:r>
              <a:rPr lang="zh-CN" altLang="en-US" sz="2700" dirty="0"/>
              <a:t>3.2.3 算法求解</a:t>
            </a:r>
            <a:endParaRPr lang="zh-CN" altLang="en-US" sz="2700" dirty="0"/>
          </a:p>
          <a:p>
            <a:pPr marL="0" indent="0">
              <a:buNone/>
            </a:pPr>
            <a:r>
              <a:rPr lang="zh-CN" altLang="en-US" dirty="0"/>
              <a:t>1.种群及个体生成</a:t>
            </a:r>
            <a:endParaRPr lang="zh-CN" altLang="en-US" dirty="0"/>
          </a:p>
          <a:p>
            <a:pPr marL="0" indent="0">
              <a:buNone/>
            </a:pPr>
            <a:r>
              <a:rPr lang="zh-CN" altLang="en-US" dirty="0"/>
              <a:t>由于本次问题中需要考虑6个调度点,则以一个n×6的矩阵代表规模为n 的种群,矩阵中每个n*6的矩阵代表种群规模为n的种群,矩阵中每一个1*6的行向量就代表种群中的1个个体,例如,行向量【1  3  5  6  4  2】,就代表该个体所对应的解为:调度点1 &gt; 调度点3 &gt; 调度点5 &gt; 调度点6 &gt; 调度点4 &gt; 调度点2｡</a:t>
            </a:r>
            <a:endParaRPr lang="zh-CN" altLang="en-US" dirty="0"/>
          </a:p>
          <a:p>
            <a:pPr marL="0" indent="0">
              <a:buNone/>
            </a:pPr>
            <a:r>
              <a:rPr lang="zh-CN" altLang="en-US" dirty="0"/>
              <a:t>2.适应度函数设计</a:t>
            </a:r>
            <a:endParaRPr lang="zh-CN" altLang="en-US" dirty="0"/>
          </a:p>
          <a:p>
            <a:pPr marL="0" indent="0">
              <a:buNone/>
            </a:pPr>
            <a:r>
              <a:rPr lang="zh-CN" altLang="en-US" dirty="0"/>
              <a:t>在上节的问题建模中，最后考虑的目标函数是成本值减去满意度值，目标函数的值越小则对应的解越好。由于适应度一般代表着１个个体的生存概率，其适应度值越大则生存下来的概率越大，因此本文的适应度函数设置为上节中目标函数的倒数。</a:t>
            </a:r>
            <a:endParaRPr lang="zh-CN" altLang="en-US" dirty="0"/>
          </a:p>
          <a:p>
            <a:pPr marL="0" indent="0">
              <a:buNone/>
            </a:pPr>
            <a:r>
              <a:rPr lang="zh-CN" altLang="en-US" dirty="0"/>
              <a:t>3.操作设计</a:t>
            </a:r>
            <a:endParaRPr lang="zh-CN" altLang="en-US" dirty="0"/>
          </a:p>
          <a:p>
            <a:pPr marL="0" indent="0">
              <a:buNone/>
            </a:pPr>
            <a:r>
              <a:rPr lang="zh-CN" altLang="en-US" dirty="0"/>
              <a:t>由于考虑的问题规模较小，因此只设置对优质个体的选择保留及对劣质个体的随机变异2种遗传操作。通过计算当前种群中每个个体的适应度函数值，对个体根据适应度函数值的大小进行降序排列，对排在前n%的个体直接选择保留，令排在后面的个体进行随机变异操作，这样经过多代繁殖后，优质的个体逐渐留存，劣质个体则不断变异产生新的优质个体。</a:t>
            </a:r>
            <a:endParaRPr lang="zh-CN" altLang="en-US"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16000" y="1416050"/>
            <a:ext cx="5080000" cy="3291840"/>
          </a:xfrm>
          <a:prstGeom prst="rect">
            <a:avLst/>
          </a:prstGeom>
          <a:noFill/>
          <a:ln w="9525">
            <a:noFill/>
          </a:ln>
        </p:spPr>
        <p:txBody>
          <a:bodyPr wrap="square">
            <a:spAutoFit/>
          </a:bodyPr>
          <a:p>
            <a:pPr indent="0"/>
            <a:r>
              <a:rPr lang="en-US" sz="1600" b="0">
                <a:latin typeface="等线" panose="02010600030101010101" charset="-122"/>
                <a:cs typeface="Times New Roman" panose="02020603050405020304" pitchFamily="18" charset="0"/>
              </a:rPr>
              <a:t>4.</a:t>
            </a:r>
            <a:r>
              <a:rPr lang="zh-CN" sz="1600" b="0">
                <a:ea typeface="等线" panose="02010600030101010101" charset="-122"/>
              </a:rPr>
              <a:t>实例分析函数内的各个系数分别取值如下</a:t>
            </a:r>
            <a:r>
              <a:rPr lang="zh-CN" sz="1600" b="0">
                <a:ea typeface="等线" panose="02010600030101010101" charset="-122"/>
                <a:cs typeface="Times New Roman" panose="02020603050405020304" pitchFamily="18" charset="0"/>
              </a:rPr>
              <a:t>:种群规模size=20,最大繁殖代数maxgen=120,变异概率 pm=0.03,α=2.5,β=0.7,γ=1.5,μ=1.6,δ=1.2,ε=0.3</a:t>
            </a:r>
            <a:r>
              <a:rPr lang="zh-CN" sz="1600" b="0">
                <a:ea typeface="等线" panose="02010600030101010101" charset="-122"/>
              </a:rPr>
              <a:t>｡根据系数</a:t>
            </a:r>
            <a:r>
              <a:rPr lang="en-US" sz="1600" b="0">
                <a:latin typeface="等线" panose="02010600030101010101" charset="-122"/>
                <a:cs typeface="Times New Roman" panose="02020603050405020304" pitchFamily="18" charset="0"/>
              </a:rPr>
              <a:t>μ</a:t>
            </a:r>
            <a:r>
              <a:rPr lang="zh-CN" sz="1600" b="0">
                <a:ea typeface="等线" panose="02010600030101010101" charset="-122"/>
              </a:rPr>
              <a:t>､</a:t>
            </a:r>
            <a:r>
              <a:rPr lang="en-US" sz="1600" b="0">
                <a:latin typeface="等线" panose="02010600030101010101" charset="-122"/>
                <a:cs typeface="Times New Roman" panose="02020603050405020304" pitchFamily="18" charset="0"/>
              </a:rPr>
              <a:t>ε </a:t>
            </a:r>
            <a:r>
              <a:rPr lang="zh-CN" sz="1600" b="0">
                <a:ea typeface="等线" panose="02010600030101010101" charset="-122"/>
              </a:rPr>
              <a:t>的取值可以计算出</a:t>
            </a:r>
            <a:r>
              <a:rPr lang="zh-CN" sz="1600" b="0">
                <a:ea typeface="等线" panose="02010600030101010101" charset="-122"/>
                <a:cs typeface="Times New Roman" panose="02020603050405020304" pitchFamily="18" charset="0"/>
              </a:rPr>
              <a:t>,若要使总目标值最小,应当在T=3 时,因此对每日的调度做如下安排:每日共进行3次调度,早晨8点后进行第一次调度,用以满足时间段2 和3 的用车需求;中午12 点半后进行第二次调度,用以满足时间段4</a:t>
            </a:r>
            <a:r>
              <a:rPr lang="zh-CN" sz="1600" b="0">
                <a:ea typeface="等线" panose="02010600030101010101" charset="-122"/>
              </a:rPr>
              <a:t>､</a:t>
            </a:r>
            <a:r>
              <a:rPr lang="en-US" sz="1600" b="0">
                <a:latin typeface="等线" panose="02010600030101010101" charset="-122"/>
                <a:cs typeface="Times New Roman" panose="02020603050405020304" pitchFamily="18" charset="0"/>
              </a:rPr>
              <a:t>5</a:t>
            </a:r>
            <a:r>
              <a:rPr lang="zh-CN" sz="1600" b="0">
                <a:ea typeface="等线" panose="02010600030101010101" charset="-122"/>
              </a:rPr>
              <a:t>､</a:t>
            </a:r>
            <a:r>
              <a:rPr lang="zh-CN" sz="1600" b="0">
                <a:ea typeface="等线" panose="02010600030101010101" charset="-122"/>
                <a:cs typeface="Times New Roman" panose="02020603050405020304" pitchFamily="18" charset="0"/>
              </a:rPr>
              <a:t>6的用车需求;傍晚7 点后进行第三次调度,用以满足时间段7 和第二天的时间段1 的用车需求</a:t>
            </a:r>
            <a:r>
              <a:rPr lang="zh-CN" sz="1600" b="0">
                <a:ea typeface="等线" panose="02010600030101010101" charset="-122"/>
              </a:rPr>
              <a:t>｡对各调度点进行实地调研后</a:t>
            </a:r>
            <a:r>
              <a:rPr lang="zh-CN" sz="1600" b="0">
                <a:ea typeface="等线" panose="02010600030101010101" charset="-122"/>
                <a:cs typeface="Times New Roman" panose="02020603050405020304" pitchFamily="18" charset="0"/>
              </a:rPr>
              <a:t>,将所得数据进行整合并求取平均值,各调度点每天3  次调度需要的配送量见</a:t>
            </a:r>
            <a:r>
              <a:rPr lang="zh-CN" sz="1600" b="0">
                <a:ea typeface="等线" panose="02010600030101010101" charset="-122"/>
              </a:rPr>
              <a:t>下表。</a:t>
            </a:r>
            <a:endParaRPr lang="zh-CN" altLang="en-US" sz="1600" b="0">
              <a:ea typeface="等线" panose="02010600030101010101" charset="-122"/>
            </a:endParaRPr>
          </a:p>
        </p:txBody>
      </p:sp>
      <p:graphicFrame>
        <p:nvGraphicFramePr>
          <p:cNvPr id="5" name="表格 4"/>
          <p:cNvGraphicFramePr/>
          <p:nvPr/>
        </p:nvGraphicFramePr>
        <p:xfrm>
          <a:off x="3556000" y="3432810"/>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6" name="图片 5"/>
          <p:cNvPicPr/>
          <p:nvPr/>
        </p:nvPicPr>
        <p:blipFill>
          <a:blip r:embed="rId1"/>
          <a:stretch>
            <a:fillRect/>
          </a:stretch>
        </p:blipFill>
        <p:spPr>
          <a:xfrm>
            <a:off x="6542405" y="1136650"/>
            <a:ext cx="4650740" cy="1655445"/>
          </a:xfrm>
          <a:prstGeom prst="rect">
            <a:avLst/>
          </a:prstGeom>
          <a:noFill/>
          <a:ln w="9525">
            <a:noFill/>
          </a:ln>
        </p:spPr>
      </p:pic>
      <p:sp>
        <p:nvSpPr>
          <p:cNvPr id="7" name="文本框 6"/>
          <p:cNvSpPr txBox="1"/>
          <p:nvPr/>
        </p:nvSpPr>
        <p:spPr>
          <a:xfrm>
            <a:off x="6432550" y="3139440"/>
            <a:ext cx="5080000" cy="1568450"/>
          </a:xfrm>
          <a:prstGeom prst="rect">
            <a:avLst/>
          </a:prstGeom>
          <a:noFill/>
          <a:ln w="9525">
            <a:noFill/>
          </a:ln>
        </p:spPr>
        <p:txBody>
          <a:bodyPr>
            <a:spAutoFit/>
          </a:bodyPr>
          <a:p>
            <a:pPr indent="0"/>
            <a:r>
              <a:rPr lang="zh-CN" sz="1600" b="0">
                <a:ea typeface="等线" panose="02010600030101010101" charset="-122"/>
              </a:rPr>
              <a:t>以每天第一次调度为例进行求解</a:t>
            </a:r>
            <a:r>
              <a:rPr lang="zh-CN" sz="1600" b="0">
                <a:ea typeface="等线" panose="02010600030101010101" charset="-122"/>
                <a:cs typeface="Times New Roman" panose="02020603050405020304" pitchFamily="18" charset="0"/>
              </a:rPr>
              <a:t>,各个站点的现有量 M 和需求量R 如下</a:t>
            </a:r>
            <a:r>
              <a:rPr lang="zh-CN" sz="1600" b="0">
                <a:ea typeface="等线" panose="02010600030101010101" charset="-122"/>
              </a:rPr>
              <a:t>｡</a:t>
            </a:r>
            <a:r>
              <a:rPr lang="en-US" sz="1600" b="0">
                <a:latin typeface="等线" panose="02010600030101010101" charset="-122"/>
                <a:cs typeface="Times New Roman" panose="02020603050405020304" pitchFamily="18" charset="0"/>
              </a:rPr>
              <a:t>M = [97 86 45 63 22 28]R = [110 76 58 82 40 39] </a:t>
            </a:r>
            <a:r>
              <a:rPr lang="zh-CN" sz="1600" b="0">
                <a:ea typeface="等线" panose="02010600030101010101" charset="-122"/>
              </a:rPr>
              <a:t>从而计算得到</a:t>
            </a:r>
            <a:r>
              <a:rPr lang="en-US" sz="1600" b="0">
                <a:latin typeface="等线" panose="02010600030101010101" charset="-122"/>
                <a:cs typeface="Times New Roman" panose="02020603050405020304" pitchFamily="18" charset="0"/>
              </a:rPr>
              <a:t>Q</a:t>
            </a:r>
            <a:r>
              <a:rPr lang="zh-CN" sz="1600" b="0">
                <a:ea typeface="等线" panose="02010600030101010101" charset="-122"/>
              </a:rPr>
              <a:t>｡</a:t>
            </a:r>
            <a:r>
              <a:rPr lang="en-US" sz="1600" b="0">
                <a:latin typeface="等线" panose="02010600030101010101" charset="-122"/>
                <a:cs typeface="Times New Roman" panose="02020603050405020304" pitchFamily="18" charset="0"/>
              </a:rPr>
              <a:t>Q = [13 -10 13 19 18 11]</a:t>
            </a:r>
            <a:endParaRPr lang="en-US" altLang="en-US" sz="1600" b="0">
              <a:latin typeface="等线" panose="02010600030101010101" charset="-122"/>
              <a:cs typeface="Times New Roman" panose="02020603050405020304" pitchFamily="18" charset="0"/>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en-MY">
                <a:sym typeface="+mn-ea"/>
              </a:rPr>
              <a:t>3</a:t>
            </a:r>
            <a:r>
              <a:rPr lang="en-MY" altLang="zh-CN">
                <a:sym typeface="+mn-ea"/>
              </a:rPr>
              <a:t>.</a:t>
            </a:r>
            <a:r>
              <a:rPr lang="en-US" altLang="en-MY">
                <a:sym typeface="+mn-ea"/>
              </a:rPr>
              <a:t>3</a:t>
            </a:r>
            <a:r>
              <a:rPr lang="en-MY" altLang="zh-CN">
                <a:sym typeface="+mn-ea"/>
              </a:rPr>
              <a:t> </a:t>
            </a:r>
            <a:r>
              <a:rPr>
                <a:sym typeface="+mn-ea"/>
              </a:rPr>
              <a:t>对比分析</a:t>
            </a:r>
            <a:endParaRPr lang="zh-CN" altLang="en-US"/>
          </a:p>
        </p:txBody>
      </p:sp>
      <p:sp>
        <p:nvSpPr>
          <p:cNvPr id="2" name="内容占位符 1"/>
          <p:cNvSpPr>
            <a:spLocks noGrp="1"/>
          </p:cNvSpPr>
          <p:nvPr>
            <p:ph idx="1"/>
            <p:custDataLst>
              <p:tags r:id="rId2"/>
            </p:custDataLst>
          </p:nvPr>
        </p:nvSpPr>
        <p:spPr/>
        <p:txBody>
          <a:bodyPr>
            <a:normAutofit lnSpcReduction="10000"/>
          </a:bodyPr>
          <a:lstStyle/>
          <a:p>
            <a:pPr marL="105410" marR="65405" indent="0">
              <a:lnSpc>
                <a:spcPct val="118000"/>
              </a:lnSpc>
              <a:spcBef>
                <a:spcPts val="0"/>
              </a:spcBef>
              <a:spcAft>
                <a:spcPts val="0"/>
              </a:spcAft>
              <a:buNone/>
            </a:pPr>
            <a:r>
              <a:rPr b="1">
                <a:effectLst/>
                <a:latin typeface="宋体" panose="02010600030101010101" pitchFamily="2" charset="-122"/>
                <a:ea typeface="宋体" panose="02010600030101010101" pitchFamily="2" charset="-122"/>
                <a:cs typeface="宋体" panose="02010600030101010101" pitchFamily="2" charset="-122"/>
                <a:sym typeface="+mn-ea"/>
              </a:rPr>
              <a:t>相对于原来的调度方案具有如下优势：</a:t>
            </a:r>
            <a:endParaRPr lang="en-MY" altLang="zh-CN" b="1" dirty="0">
              <a:effectLst/>
              <a:latin typeface="宋体" panose="02010600030101010101" pitchFamily="2" charset="-122"/>
              <a:ea typeface="宋体" panose="02010600030101010101" pitchFamily="2" charset="-122"/>
              <a:cs typeface="宋体" panose="02010600030101010101" pitchFamily="2" charset="-122"/>
            </a:endParaRPr>
          </a:p>
          <a:p>
            <a:pPr marL="105410" marR="65405" indent="0">
              <a:lnSpc>
                <a:spcPct val="118000"/>
              </a:lnSpc>
              <a:spcBef>
                <a:spcPts val="0"/>
              </a:spcBef>
              <a:spcAft>
                <a:spcPts val="0"/>
              </a:spcAft>
              <a:buNone/>
            </a:pPr>
            <a:endParaRPr lang="en-MY" altLang="zh-CN" b="1" dirty="0">
              <a:effectLst/>
              <a:latin typeface="宋体" panose="02010600030101010101" pitchFamily="2" charset="-122"/>
              <a:ea typeface="宋体" panose="02010600030101010101" pitchFamily="2" charset="-122"/>
              <a:cs typeface="宋体" panose="02010600030101010101" pitchFamily="2" charset="-122"/>
            </a:endParaRPr>
          </a:p>
          <a:p>
            <a:pPr marL="105410" marR="65405" indent="0">
              <a:lnSpc>
                <a:spcPct val="118000"/>
              </a:lnSpc>
              <a:spcBef>
                <a:spcPts val="0"/>
              </a:spcBef>
              <a:spcAft>
                <a:spcPts val="0"/>
              </a:spcAft>
              <a:buNone/>
            </a:pPr>
            <a:r>
              <a:rPr>
                <a:effectLst/>
                <a:latin typeface="宋体" panose="02010600030101010101" pitchFamily="2" charset="-122"/>
                <a:ea typeface="宋体" panose="02010600030101010101" pitchFamily="2" charset="-122"/>
                <a:cs typeface="宋体" panose="02010600030101010101" pitchFamily="2" charset="-122"/>
                <a:sym typeface="+mn-ea"/>
              </a:rPr>
              <a:t>１）</a:t>
            </a:r>
            <a:r>
              <a:rPr spc="105">
                <a:effectLst/>
                <a:latin typeface="宋体" panose="02010600030101010101" pitchFamily="2" charset="-122"/>
                <a:ea typeface="宋体" panose="02010600030101010101" pitchFamily="2" charset="-122"/>
                <a:cs typeface="宋体" panose="02010600030101010101" pitchFamily="2" charset="-122"/>
                <a:sym typeface="+mn-ea"/>
              </a:rPr>
              <a:t>对调度点的需求满足程度更高</a:t>
            </a:r>
            <a:r>
              <a:rPr spc="115">
                <a:effectLst/>
                <a:latin typeface="宋体" panose="02010600030101010101" pitchFamily="2" charset="-122"/>
                <a:ea typeface="宋体" panose="02010600030101010101" pitchFamily="2" charset="-122"/>
                <a:cs typeface="宋体" panose="02010600030101010101" pitchFamily="2" charset="-122"/>
                <a:sym typeface="+mn-ea"/>
              </a:rPr>
              <a:t>。</a:t>
            </a:r>
            <a:r>
              <a:rPr spc="85">
                <a:effectLst/>
                <a:latin typeface="宋体" panose="02010600030101010101" pitchFamily="2" charset="-122"/>
                <a:ea typeface="宋体" panose="02010600030101010101" pitchFamily="2" charset="-122"/>
                <a:cs typeface="宋体" panose="02010600030101010101" pitchFamily="2" charset="-122"/>
                <a:sym typeface="+mn-ea"/>
              </a:rPr>
              <a:t>原有的</a:t>
            </a:r>
            <a:r>
              <a:rPr spc="75">
                <a:effectLst/>
                <a:latin typeface="宋体" panose="02010600030101010101" pitchFamily="2" charset="-122"/>
                <a:ea typeface="宋体" panose="02010600030101010101" pitchFamily="2" charset="-122"/>
                <a:cs typeface="宋体" panose="02010600030101010101" pitchFamily="2" charset="-122"/>
                <a:sym typeface="+mn-ea"/>
              </a:rPr>
              <a:t>调度方案只是将过量堆积的共享单车调至宿舍楼下</a:t>
            </a:r>
            <a:r>
              <a:rPr spc="-450">
                <a:effectLst/>
                <a:latin typeface="宋体" panose="02010600030101010101" pitchFamily="2" charset="-122"/>
                <a:ea typeface="宋体" panose="02010600030101010101" pitchFamily="2" charset="-122"/>
                <a:cs typeface="宋体" panose="02010600030101010101" pitchFamily="2" charset="-122"/>
                <a:sym typeface="+mn-ea"/>
              </a:rPr>
              <a:t>，</a:t>
            </a:r>
            <a:r>
              <a:rPr spc="75">
                <a:effectLst/>
                <a:latin typeface="宋体" panose="02010600030101010101" pitchFamily="2" charset="-122"/>
                <a:ea typeface="宋体" panose="02010600030101010101" pitchFamily="2" charset="-122"/>
                <a:cs typeface="宋体" panose="02010600030101010101" pitchFamily="2" charset="-122"/>
                <a:sym typeface="+mn-ea"/>
              </a:rPr>
              <a:t>但是并没有考虑宿舍楼下的实际需求量</a:t>
            </a:r>
            <a:r>
              <a:rPr spc="-450">
                <a:effectLst/>
                <a:latin typeface="宋体" panose="02010600030101010101" pitchFamily="2" charset="-122"/>
                <a:ea typeface="宋体" panose="02010600030101010101" pitchFamily="2" charset="-122"/>
                <a:cs typeface="宋体" panose="02010600030101010101" pitchFamily="2" charset="-122"/>
                <a:sym typeface="+mn-ea"/>
              </a:rPr>
              <a:t>，</a:t>
            </a:r>
            <a:r>
              <a:rPr spc="35">
                <a:effectLst/>
                <a:latin typeface="宋体" panose="02010600030101010101" pitchFamily="2" charset="-122"/>
                <a:ea typeface="宋体" panose="02010600030101010101" pitchFamily="2" charset="-122"/>
                <a:cs typeface="宋体" panose="02010600030101010101" pitchFamily="2" charset="-122"/>
                <a:sym typeface="+mn-ea"/>
              </a:rPr>
              <a:t>也没</a:t>
            </a:r>
            <a:r>
              <a:rPr spc="5">
                <a:effectLst/>
                <a:latin typeface="宋体" panose="02010600030101010101" pitchFamily="2" charset="-122"/>
                <a:ea typeface="宋体" panose="02010600030101010101" pitchFamily="2" charset="-122"/>
                <a:cs typeface="宋体" panose="02010600030101010101" pitchFamily="2" charset="-122"/>
                <a:sym typeface="+mn-ea"/>
              </a:rPr>
              <a:t> </a:t>
            </a:r>
            <a:r>
              <a:rPr spc="80">
                <a:effectLst/>
                <a:latin typeface="宋体" panose="02010600030101010101" pitchFamily="2" charset="-122"/>
                <a:ea typeface="宋体" panose="02010600030101010101" pitchFamily="2" charset="-122"/>
                <a:cs typeface="宋体" panose="02010600030101010101" pitchFamily="2" charset="-122"/>
                <a:sym typeface="+mn-ea"/>
              </a:rPr>
              <a:t>有考虑除了宿舍楼区域外的其他区域的需求量</a:t>
            </a:r>
            <a:r>
              <a:rPr>
                <a:effectLst/>
                <a:latin typeface="宋体" panose="02010600030101010101" pitchFamily="2" charset="-122"/>
                <a:ea typeface="宋体" panose="02010600030101010101" pitchFamily="2" charset="-122"/>
                <a:cs typeface="宋体" panose="02010600030101010101" pitchFamily="2" charset="-122"/>
                <a:sym typeface="+mn-ea"/>
              </a:rPr>
              <a:t>。</a:t>
            </a:r>
            <a:r>
              <a:rPr spc="95">
                <a:effectLst/>
                <a:latin typeface="宋体" panose="02010600030101010101" pitchFamily="2" charset="-122"/>
                <a:ea typeface="宋体" panose="02010600030101010101" pitchFamily="2" charset="-122"/>
                <a:cs typeface="宋体" panose="02010600030101010101" pitchFamily="2" charset="-122"/>
                <a:sym typeface="+mn-ea"/>
              </a:rPr>
              <a:t>而本文提出的调度方案结合实地调研所得的数</a:t>
            </a:r>
            <a:r>
              <a:rPr spc="5">
                <a:effectLst/>
                <a:latin typeface="宋体" panose="02010600030101010101" pitchFamily="2" charset="-122"/>
                <a:ea typeface="宋体" panose="02010600030101010101" pitchFamily="2" charset="-122"/>
                <a:cs typeface="宋体" panose="02010600030101010101" pitchFamily="2" charset="-122"/>
                <a:sym typeface="+mn-ea"/>
              </a:rPr>
              <a:t> </a:t>
            </a:r>
            <a:r>
              <a:rPr spc="75">
                <a:effectLst/>
                <a:latin typeface="宋体" panose="02010600030101010101" pitchFamily="2" charset="-122"/>
                <a:ea typeface="宋体" panose="02010600030101010101" pitchFamily="2" charset="-122"/>
                <a:cs typeface="宋体" panose="02010600030101010101" pitchFamily="2" charset="-122"/>
                <a:sym typeface="+mn-ea"/>
              </a:rPr>
              <a:t>据</a:t>
            </a:r>
            <a:r>
              <a:rPr spc="-450">
                <a:effectLst/>
                <a:latin typeface="宋体" panose="02010600030101010101" pitchFamily="2" charset="-122"/>
                <a:ea typeface="宋体" panose="02010600030101010101" pitchFamily="2" charset="-122"/>
                <a:cs typeface="宋体" panose="02010600030101010101" pitchFamily="2" charset="-122"/>
                <a:sym typeface="+mn-ea"/>
              </a:rPr>
              <a:t>，</a:t>
            </a:r>
            <a:r>
              <a:rPr spc="75">
                <a:effectLst/>
                <a:latin typeface="宋体" panose="02010600030101010101" pitchFamily="2" charset="-122"/>
                <a:ea typeface="宋体" panose="02010600030101010101" pitchFamily="2" charset="-122"/>
                <a:cs typeface="宋体" panose="02010600030101010101" pitchFamily="2" charset="-122"/>
                <a:sym typeface="+mn-ea"/>
              </a:rPr>
              <a:t>考虑了不同类型区域的实际需求量</a:t>
            </a:r>
            <a:r>
              <a:rPr spc="-450">
                <a:effectLst/>
                <a:latin typeface="宋体" panose="02010600030101010101" pitchFamily="2" charset="-122"/>
                <a:ea typeface="宋体" panose="02010600030101010101" pitchFamily="2" charset="-122"/>
                <a:cs typeface="宋体" panose="02010600030101010101" pitchFamily="2" charset="-122"/>
                <a:sym typeface="+mn-ea"/>
              </a:rPr>
              <a:t>，</a:t>
            </a:r>
            <a:r>
              <a:rPr spc="55">
                <a:effectLst/>
                <a:latin typeface="宋体" panose="02010600030101010101" pitchFamily="2" charset="-122"/>
                <a:ea typeface="宋体" panose="02010600030101010101" pitchFamily="2" charset="-122"/>
                <a:cs typeface="宋体" panose="02010600030101010101" pitchFamily="2" charset="-122"/>
                <a:sym typeface="+mn-ea"/>
              </a:rPr>
              <a:t>能够更好</a:t>
            </a:r>
            <a:r>
              <a:rPr spc="5">
                <a:effectLst/>
                <a:latin typeface="宋体" panose="02010600030101010101" pitchFamily="2" charset="-122"/>
                <a:ea typeface="宋体" panose="02010600030101010101" pitchFamily="2" charset="-122"/>
                <a:cs typeface="宋体" panose="02010600030101010101" pitchFamily="2" charset="-122"/>
                <a:sym typeface="+mn-ea"/>
              </a:rPr>
              <a:t> </a:t>
            </a:r>
            <a:r>
              <a:rPr spc="75">
                <a:effectLst/>
                <a:latin typeface="宋体" panose="02010600030101010101" pitchFamily="2" charset="-122"/>
                <a:ea typeface="宋体" panose="02010600030101010101" pitchFamily="2" charset="-122"/>
                <a:cs typeface="宋体" panose="02010600030101010101" pitchFamily="2" charset="-122"/>
                <a:sym typeface="+mn-ea"/>
              </a:rPr>
              <a:t>地满足校内师生的用车需求</a:t>
            </a:r>
            <a:r>
              <a:rPr>
                <a:effectLst/>
                <a:latin typeface="宋体" panose="02010600030101010101" pitchFamily="2" charset="-122"/>
                <a:ea typeface="宋体" panose="02010600030101010101" pitchFamily="2" charset="-122"/>
                <a:cs typeface="宋体" panose="02010600030101010101" pitchFamily="2" charset="-122"/>
                <a:sym typeface="+mn-ea"/>
              </a:rPr>
              <a:t>。</a:t>
            </a:r>
            <a:endParaRPr lang="en-MY" altLang="zh-CN" dirty="0">
              <a:effectLst/>
              <a:latin typeface="宋体" panose="02010600030101010101" pitchFamily="2" charset="-122"/>
              <a:ea typeface="宋体" panose="02010600030101010101" pitchFamily="2" charset="-122"/>
              <a:cs typeface="宋体" panose="02010600030101010101" pitchFamily="2" charset="-122"/>
            </a:endParaRPr>
          </a:p>
          <a:p>
            <a:pPr marL="105410" marR="65405" indent="0">
              <a:lnSpc>
                <a:spcPct val="118000"/>
              </a:lnSpc>
              <a:spcBef>
                <a:spcPts val="0"/>
              </a:spcBef>
              <a:spcAft>
                <a:spcPts val="0"/>
              </a:spcAft>
              <a:buNone/>
            </a:pPr>
            <a:endParaRPr lang="en-MY" dirty="0">
              <a:effectLst/>
              <a:latin typeface="宋体" panose="02010600030101010101" pitchFamily="2" charset="-122"/>
              <a:ea typeface="宋体" panose="02010600030101010101" pitchFamily="2" charset="-122"/>
              <a:cs typeface="宋体" panose="02010600030101010101" pitchFamily="2" charset="-122"/>
            </a:endParaRPr>
          </a:p>
          <a:p>
            <a:pPr marL="105410" marR="65405" indent="0">
              <a:lnSpc>
                <a:spcPct val="112000"/>
              </a:lnSpc>
              <a:spcBef>
                <a:spcPts val="0"/>
              </a:spcBef>
              <a:spcAft>
                <a:spcPts val="0"/>
              </a:spcAft>
              <a:buNone/>
            </a:pPr>
            <a:r>
              <a:rPr>
                <a:effectLst/>
                <a:latin typeface="宋体" panose="02010600030101010101" pitchFamily="2" charset="-122"/>
                <a:ea typeface="宋体" panose="02010600030101010101" pitchFamily="2" charset="-122"/>
                <a:cs typeface="宋体" panose="02010600030101010101" pitchFamily="2" charset="-122"/>
                <a:sym typeface="+mn-ea"/>
              </a:rPr>
              <a:t>２）</a:t>
            </a:r>
            <a:r>
              <a:rPr spc="80">
                <a:effectLst/>
                <a:latin typeface="宋体" panose="02010600030101010101" pitchFamily="2" charset="-122"/>
                <a:ea typeface="宋体" panose="02010600030101010101" pitchFamily="2" charset="-122"/>
                <a:cs typeface="宋体" panose="02010600030101010101" pitchFamily="2" charset="-122"/>
                <a:sym typeface="+mn-ea"/>
              </a:rPr>
              <a:t>每天调度次数固定</a:t>
            </a:r>
            <a:r>
              <a:rPr spc="-430">
                <a:effectLst/>
                <a:latin typeface="宋体" panose="02010600030101010101" pitchFamily="2" charset="-122"/>
                <a:ea typeface="宋体" panose="02010600030101010101" pitchFamily="2" charset="-122"/>
                <a:cs typeface="宋体" panose="02010600030101010101" pitchFamily="2" charset="-122"/>
                <a:sym typeface="+mn-ea"/>
              </a:rPr>
              <a:t>，</a:t>
            </a:r>
            <a:r>
              <a:rPr spc="75">
                <a:effectLst/>
                <a:latin typeface="宋体" panose="02010600030101010101" pitchFamily="2" charset="-122"/>
                <a:ea typeface="宋体" panose="02010600030101010101" pitchFamily="2" charset="-122"/>
                <a:cs typeface="宋体" panose="02010600030101010101" pitchFamily="2" charset="-122"/>
                <a:sym typeface="+mn-ea"/>
              </a:rPr>
              <a:t>减少了工作量并降低了调度成本。原有的调度方案中调度人员每天的工作量是随机的</a:t>
            </a:r>
            <a:r>
              <a:rPr spc="-400">
                <a:effectLst/>
                <a:latin typeface="宋体" panose="02010600030101010101" pitchFamily="2" charset="-122"/>
                <a:ea typeface="宋体" panose="02010600030101010101" pitchFamily="2" charset="-122"/>
                <a:cs typeface="宋体" panose="02010600030101010101" pitchFamily="2" charset="-122"/>
                <a:sym typeface="+mn-ea"/>
              </a:rPr>
              <a:t>，</a:t>
            </a:r>
            <a:r>
              <a:rPr spc="105">
                <a:effectLst/>
                <a:latin typeface="宋体" panose="02010600030101010101" pitchFamily="2" charset="-122"/>
                <a:ea typeface="宋体" panose="02010600030101010101" pitchFamily="2" charset="-122"/>
                <a:cs typeface="宋体" panose="02010600030101010101" pitchFamily="2" charset="-122"/>
                <a:sym typeface="+mn-ea"/>
              </a:rPr>
              <a:t>用车高峰期可能需要连续调度</a:t>
            </a:r>
            <a:r>
              <a:rPr spc="75">
                <a:effectLst/>
                <a:latin typeface="宋体" panose="02010600030101010101" pitchFamily="2" charset="-122"/>
                <a:ea typeface="宋体" panose="02010600030101010101" pitchFamily="2" charset="-122"/>
                <a:cs typeface="宋体" panose="02010600030101010101" pitchFamily="2" charset="-122"/>
                <a:sym typeface="+mn-ea"/>
              </a:rPr>
              <a:t>很多次</a:t>
            </a:r>
            <a:r>
              <a:rPr spc="-450">
                <a:effectLst/>
                <a:latin typeface="宋体" panose="02010600030101010101" pitchFamily="2" charset="-122"/>
                <a:ea typeface="宋体" panose="02010600030101010101" pitchFamily="2" charset="-122"/>
                <a:cs typeface="宋体" panose="02010600030101010101" pitchFamily="2" charset="-122"/>
                <a:sym typeface="+mn-ea"/>
              </a:rPr>
              <a:t>，</a:t>
            </a:r>
            <a:r>
              <a:rPr spc="105">
                <a:effectLst/>
                <a:latin typeface="宋体" panose="02010600030101010101" pitchFamily="2" charset="-122"/>
                <a:ea typeface="宋体" panose="02010600030101010101" pitchFamily="2" charset="-122"/>
                <a:cs typeface="宋体" panose="02010600030101010101" pitchFamily="2" charset="-122"/>
                <a:sym typeface="+mn-ea"/>
              </a:rPr>
              <a:t>每一次调度均在</a:t>
            </a:r>
            <a:r>
              <a:rPr spc="-225">
                <a:effectLst/>
                <a:latin typeface="宋体" panose="02010600030101010101" pitchFamily="2" charset="-122"/>
                <a:ea typeface="宋体" panose="02010600030101010101" pitchFamily="2" charset="-122"/>
                <a:cs typeface="宋体" panose="02010600030101010101" pitchFamily="2" charset="-122"/>
                <a:sym typeface="+mn-ea"/>
              </a:rPr>
              <a:t>４０</a:t>
            </a:r>
            <a:r>
              <a:rPr spc="-330">
                <a:effectLst/>
                <a:latin typeface="宋体" panose="02010600030101010101" pitchFamily="2" charset="-122"/>
                <a:ea typeface="宋体" panose="02010600030101010101" pitchFamily="2" charset="-122"/>
                <a:cs typeface="宋体" panose="02010600030101010101" pitchFamily="2" charset="-122"/>
                <a:sym typeface="+mn-ea"/>
              </a:rPr>
              <a:t> </a:t>
            </a:r>
            <a:r>
              <a:rPr spc="-420">
                <a:effectLst/>
                <a:latin typeface="宋体" panose="02010600030101010101" pitchFamily="2" charset="-122"/>
                <a:ea typeface="宋体" panose="02010600030101010101" pitchFamily="2" charset="-122"/>
                <a:cs typeface="宋体" panose="02010600030101010101" pitchFamily="2" charset="-122"/>
                <a:sym typeface="+mn-ea"/>
              </a:rPr>
              <a:t>ｍ</a:t>
            </a:r>
            <a:r>
              <a:rPr spc="-545">
                <a:effectLst/>
                <a:latin typeface="宋体" panose="02010600030101010101" pitchFamily="2" charset="-122"/>
                <a:ea typeface="宋体" panose="02010600030101010101" pitchFamily="2" charset="-122"/>
                <a:cs typeface="宋体" panose="02010600030101010101" pitchFamily="2" charset="-122"/>
                <a:sym typeface="+mn-ea"/>
              </a:rPr>
              <a:t>ｉ</a:t>
            </a:r>
            <a:r>
              <a:rPr>
                <a:effectLst/>
                <a:latin typeface="宋体" panose="02010600030101010101" pitchFamily="2" charset="-122"/>
                <a:ea typeface="宋体" panose="02010600030101010101" pitchFamily="2" charset="-122"/>
                <a:cs typeface="宋体" panose="02010600030101010101" pitchFamily="2" charset="-122"/>
                <a:sym typeface="+mn-ea"/>
              </a:rPr>
              <a:t>ｎ</a:t>
            </a:r>
            <a:r>
              <a:rPr spc="-350">
                <a:effectLst/>
                <a:latin typeface="宋体" panose="02010600030101010101" pitchFamily="2" charset="-122"/>
                <a:ea typeface="宋体" panose="02010600030101010101" pitchFamily="2" charset="-122"/>
                <a:cs typeface="宋体" panose="02010600030101010101" pitchFamily="2" charset="-122"/>
                <a:sym typeface="+mn-ea"/>
              </a:rPr>
              <a:t> </a:t>
            </a:r>
            <a:r>
              <a:rPr spc="100">
                <a:effectLst/>
                <a:latin typeface="宋体" panose="02010600030101010101" pitchFamily="2" charset="-122"/>
                <a:ea typeface="宋体" panose="02010600030101010101" pitchFamily="2" charset="-122"/>
                <a:cs typeface="宋体" panose="02010600030101010101" pitchFamily="2" charset="-122"/>
                <a:sym typeface="+mn-ea"/>
              </a:rPr>
              <a:t>左右</a:t>
            </a:r>
            <a:r>
              <a:rPr spc="-390">
                <a:effectLst/>
                <a:latin typeface="宋体" panose="02010600030101010101" pitchFamily="2" charset="-122"/>
                <a:ea typeface="宋体" panose="02010600030101010101" pitchFamily="2" charset="-122"/>
                <a:cs typeface="宋体" panose="02010600030101010101" pitchFamily="2" charset="-122"/>
                <a:sym typeface="+mn-ea"/>
              </a:rPr>
              <a:t>，</a:t>
            </a:r>
            <a:r>
              <a:rPr spc="90">
                <a:effectLst/>
                <a:latin typeface="宋体" panose="02010600030101010101" pitchFamily="2" charset="-122"/>
                <a:ea typeface="宋体" panose="02010600030101010101" pitchFamily="2" charset="-122"/>
                <a:cs typeface="宋体" panose="02010600030101010101" pitchFamily="2" charset="-122"/>
                <a:sym typeface="+mn-ea"/>
              </a:rPr>
              <a:t>既费时又</a:t>
            </a:r>
            <a:r>
              <a:rPr spc="75">
                <a:effectLst/>
                <a:latin typeface="宋体" panose="02010600030101010101" pitchFamily="2" charset="-122"/>
                <a:ea typeface="宋体" panose="02010600030101010101" pitchFamily="2" charset="-122"/>
                <a:cs typeface="宋体" panose="02010600030101010101" pitchFamily="2" charset="-122"/>
                <a:sym typeface="+mn-ea"/>
              </a:rPr>
              <a:t>费力。本文提出的调度方案将</a:t>
            </a:r>
            <a:r>
              <a:rPr>
                <a:effectLst/>
                <a:latin typeface="宋体" panose="02010600030101010101" pitchFamily="2" charset="-122"/>
                <a:ea typeface="宋体" panose="02010600030101010101" pitchFamily="2" charset="-122"/>
                <a:cs typeface="宋体" panose="02010600030101010101" pitchFamily="2" charset="-122"/>
                <a:sym typeface="+mn-ea"/>
              </a:rPr>
              <a:t>１ｄ</a:t>
            </a:r>
            <a:r>
              <a:rPr spc="75">
                <a:effectLst/>
                <a:latin typeface="宋体" panose="02010600030101010101" pitchFamily="2" charset="-122"/>
                <a:ea typeface="宋体" panose="02010600030101010101" pitchFamily="2" charset="-122"/>
                <a:cs typeface="宋体" panose="02010600030101010101" pitchFamily="2" charset="-122"/>
                <a:sym typeface="+mn-ea"/>
              </a:rPr>
              <a:t>的调度安排固</a:t>
            </a:r>
            <a:r>
              <a:rPr spc="5">
                <a:effectLst/>
                <a:latin typeface="宋体" panose="02010600030101010101" pitchFamily="2" charset="-122"/>
                <a:ea typeface="宋体" panose="02010600030101010101" pitchFamily="2" charset="-122"/>
                <a:cs typeface="宋体" panose="02010600030101010101" pitchFamily="2" charset="-122"/>
                <a:sym typeface="+mn-ea"/>
              </a:rPr>
              <a:t> </a:t>
            </a:r>
            <a:r>
              <a:rPr spc="75">
                <a:effectLst/>
                <a:latin typeface="宋体" panose="02010600030101010101" pitchFamily="2" charset="-122"/>
                <a:ea typeface="宋体" panose="02010600030101010101" pitchFamily="2" charset="-122"/>
                <a:cs typeface="宋体" panose="02010600030101010101" pitchFamily="2" charset="-122"/>
                <a:sym typeface="+mn-ea"/>
              </a:rPr>
              <a:t>定为３次</a:t>
            </a:r>
            <a:r>
              <a:rPr spc="-450">
                <a:effectLst/>
                <a:latin typeface="宋体" panose="02010600030101010101" pitchFamily="2" charset="-122"/>
                <a:ea typeface="宋体" panose="02010600030101010101" pitchFamily="2" charset="-122"/>
                <a:cs typeface="宋体" panose="02010600030101010101" pitchFamily="2" charset="-122"/>
                <a:sym typeface="+mn-ea"/>
              </a:rPr>
              <a:t>，</a:t>
            </a:r>
            <a:r>
              <a:rPr spc="75">
                <a:effectLst/>
                <a:latin typeface="宋体" panose="02010600030101010101" pitchFamily="2" charset="-122"/>
                <a:ea typeface="宋体" panose="02010600030101010101" pitchFamily="2" charset="-122"/>
                <a:cs typeface="宋体" panose="02010600030101010101" pitchFamily="2" charset="-122"/>
                <a:sym typeface="+mn-ea"/>
              </a:rPr>
              <a:t>既确保了各个调度点用车需求的满足</a:t>
            </a:r>
            <a:r>
              <a:rPr>
                <a:effectLst/>
                <a:latin typeface="宋体" panose="02010600030101010101" pitchFamily="2" charset="-122"/>
                <a:ea typeface="宋体" panose="02010600030101010101" pitchFamily="2" charset="-122"/>
                <a:cs typeface="宋体" panose="02010600030101010101" pitchFamily="2" charset="-122"/>
                <a:sym typeface="+mn-ea"/>
              </a:rPr>
              <a:t>，</a:t>
            </a:r>
            <a:r>
              <a:rPr spc="5">
                <a:effectLst/>
                <a:latin typeface="宋体" panose="02010600030101010101" pitchFamily="2" charset="-122"/>
                <a:ea typeface="宋体" panose="02010600030101010101" pitchFamily="2" charset="-122"/>
                <a:cs typeface="宋体" panose="02010600030101010101" pitchFamily="2" charset="-122"/>
                <a:sym typeface="+mn-ea"/>
              </a:rPr>
              <a:t> </a:t>
            </a:r>
            <a:r>
              <a:rPr spc="75">
                <a:effectLst/>
                <a:latin typeface="宋体" panose="02010600030101010101" pitchFamily="2" charset="-122"/>
                <a:ea typeface="宋体" panose="02010600030101010101" pitchFamily="2" charset="-122"/>
                <a:cs typeface="宋体" panose="02010600030101010101" pitchFamily="2" charset="-122"/>
                <a:sym typeface="+mn-ea"/>
              </a:rPr>
              <a:t>同时也避免了一些不必要的调度及重复调度</a:t>
            </a:r>
            <a:r>
              <a:rPr>
                <a:effectLst/>
                <a:latin typeface="宋体" panose="02010600030101010101" pitchFamily="2" charset="-122"/>
                <a:ea typeface="宋体" panose="02010600030101010101" pitchFamily="2" charset="-122"/>
                <a:cs typeface="宋体" panose="02010600030101010101" pitchFamily="2" charset="-122"/>
                <a:sym typeface="+mn-ea"/>
              </a:rPr>
              <a:t>。</a:t>
            </a:r>
            <a:endParaRPr lang="en-MY" altLang="zh-CN" dirty="0">
              <a:effectLst/>
              <a:latin typeface="宋体" panose="02010600030101010101" pitchFamily="2" charset="-122"/>
              <a:ea typeface="宋体" panose="02010600030101010101" pitchFamily="2" charset="-122"/>
              <a:cs typeface="宋体" panose="02010600030101010101" pitchFamily="2" charset="-122"/>
            </a:endParaRPr>
          </a:p>
          <a:p>
            <a:pPr marL="105410" marR="65405" indent="0">
              <a:lnSpc>
                <a:spcPct val="112000"/>
              </a:lnSpc>
              <a:spcBef>
                <a:spcPts val="0"/>
              </a:spcBef>
              <a:spcAft>
                <a:spcPts val="0"/>
              </a:spcAft>
              <a:buNone/>
            </a:pPr>
            <a:endParaRPr lang="en-MY" dirty="0">
              <a:effectLst/>
              <a:latin typeface="宋体" panose="02010600030101010101" pitchFamily="2" charset="-122"/>
              <a:ea typeface="宋体" panose="02010600030101010101" pitchFamily="2" charset="-122"/>
              <a:cs typeface="宋体" panose="02010600030101010101" pitchFamily="2" charset="-122"/>
            </a:endParaRPr>
          </a:p>
          <a:p>
            <a:pPr marL="105410" marR="118110" indent="0" algn="just">
              <a:lnSpc>
                <a:spcPct val="116000"/>
              </a:lnSpc>
              <a:spcBef>
                <a:spcPts val="40"/>
              </a:spcBef>
              <a:spcAft>
                <a:spcPts val="0"/>
              </a:spcAft>
              <a:buNone/>
            </a:pPr>
            <a:r>
              <a:rPr>
                <a:effectLst/>
                <a:latin typeface="宋体" panose="02010600030101010101" pitchFamily="2" charset="-122"/>
                <a:ea typeface="宋体" panose="02010600030101010101" pitchFamily="2" charset="-122"/>
                <a:cs typeface="宋体" panose="02010600030101010101" pitchFamily="2" charset="-122"/>
                <a:sym typeface="+mn-ea"/>
              </a:rPr>
              <a:t>３）</a:t>
            </a:r>
            <a:r>
              <a:rPr spc="105">
                <a:effectLst/>
                <a:latin typeface="宋体" panose="02010600030101010101" pitchFamily="2" charset="-122"/>
                <a:ea typeface="宋体" panose="02010600030101010101" pitchFamily="2" charset="-122"/>
                <a:cs typeface="宋体" panose="02010600030101010101" pitchFamily="2" charset="-122"/>
                <a:sym typeface="+mn-ea"/>
              </a:rPr>
              <a:t>提高了共享单车的利用率。</a:t>
            </a:r>
            <a:r>
              <a:rPr spc="100">
                <a:effectLst/>
                <a:latin typeface="宋体" panose="02010600030101010101" pitchFamily="2" charset="-122"/>
                <a:ea typeface="宋体" panose="02010600030101010101" pitchFamily="2" charset="-122"/>
                <a:cs typeface="宋体" panose="02010600030101010101" pitchFamily="2" charset="-122"/>
                <a:sym typeface="+mn-ea"/>
              </a:rPr>
              <a:t>原有的调度</a:t>
            </a:r>
            <a:r>
              <a:rPr spc="80">
                <a:effectLst/>
                <a:latin typeface="宋体" panose="02010600030101010101" pitchFamily="2" charset="-122"/>
                <a:ea typeface="宋体" panose="02010600030101010101" pitchFamily="2" charset="-122"/>
                <a:cs typeface="宋体" panose="02010600030101010101" pitchFamily="2" charset="-122"/>
                <a:sym typeface="+mn-ea"/>
              </a:rPr>
              <a:t>方案只是提高了宿舍区域的共享单车利用率</a:t>
            </a:r>
            <a:r>
              <a:rPr spc="-400">
                <a:effectLst/>
                <a:latin typeface="宋体" panose="02010600030101010101" pitchFamily="2" charset="-122"/>
                <a:ea typeface="宋体" panose="02010600030101010101" pitchFamily="2" charset="-122"/>
                <a:cs typeface="宋体" panose="02010600030101010101" pitchFamily="2" charset="-122"/>
                <a:sym typeface="+mn-ea"/>
              </a:rPr>
              <a:t>，</a:t>
            </a:r>
            <a:r>
              <a:rPr>
                <a:effectLst/>
                <a:latin typeface="宋体" panose="02010600030101010101" pitchFamily="2" charset="-122"/>
                <a:ea typeface="宋体" panose="02010600030101010101" pitchFamily="2" charset="-122"/>
                <a:cs typeface="宋体" panose="02010600030101010101" pitchFamily="2" charset="-122"/>
                <a:sym typeface="+mn-ea"/>
              </a:rPr>
              <a:t>对</a:t>
            </a:r>
            <a:r>
              <a:rPr spc="75">
                <a:effectLst/>
                <a:latin typeface="宋体" panose="02010600030101010101" pitchFamily="2" charset="-122"/>
                <a:ea typeface="宋体" panose="02010600030101010101" pitchFamily="2" charset="-122"/>
                <a:cs typeface="宋体" panose="02010600030101010101" pitchFamily="2" charset="-122"/>
                <a:sym typeface="+mn-ea"/>
              </a:rPr>
              <a:t>于其他区域的用车并无显著影响。</a:t>
            </a:r>
            <a:r>
              <a:rPr spc="60">
                <a:effectLst/>
                <a:latin typeface="宋体" panose="02010600030101010101" pitchFamily="2" charset="-122"/>
                <a:ea typeface="宋体" panose="02010600030101010101" pitchFamily="2" charset="-122"/>
                <a:cs typeface="宋体" panose="02010600030101010101" pitchFamily="2" charset="-122"/>
                <a:sym typeface="+mn-ea"/>
              </a:rPr>
              <a:t>本文提出的调</a:t>
            </a:r>
            <a:r>
              <a:rPr spc="80">
                <a:effectLst/>
                <a:latin typeface="宋体" panose="02010600030101010101" pitchFamily="2" charset="-122"/>
                <a:ea typeface="宋体" panose="02010600030101010101" pitchFamily="2" charset="-122"/>
                <a:cs typeface="宋体" panose="02010600030101010101" pitchFamily="2" charset="-122"/>
                <a:sym typeface="+mn-ea"/>
              </a:rPr>
              <a:t>度方案考虑了不同类型的区域</a:t>
            </a:r>
            <a:r>
              <a:rPr spc="-400">
                <a:effectLst/>
                <a:latin typeface="宋体" panose="02010600030101010101" pitchFamily="2" charset="-122"/>
                <a:ea typeface="宋体" panose="02010600030101010101" pitchFamily="2" charset="-122"/>
                <a:cs typeface="宋体" panose="02010600030101010101" pitchFamily="2" charset="-122"/>
                <a:sym typeface="+mn-ea"/>
              </a:rPr>
              <a:t>，</a:t>
            </a:r>
            <a:r>
              <a:rPr spc="105">
                <a:effectLst/>
                <a:latin typeface="宋体" panose="02010600030101010101" pitchFamily="2" charset="-122"/>
                <a:ea typeface="宋体" panose="02010600030101010101" pitchFamily="2" charset="-122"/>
                <a:cs typeface="宋体" panose="02010600030101010101" pitchFamily="2" charset="-122"/>
                <a:sym typeface="+mn-ea"/>
              </a:rPr>
              <a:t>对于全校的共享</a:t>
            </a:r>
            <a:r>
              <a:rPr spc="75">
                <a:effectLst/>
                <a:latin typeface="宋体" panose="02010600030101010101" pitchFamily="2" charset="-122"/>
                <a:ea typeface="宋体" panose="02010600030101010101" pitchFamily="2" charset="-122"/>
                <a:cs typeface="宋体" panose="02010600030101010101" pitchFamily="2" charset="-122"/>
                <a:sym typeface="+mn-ea"/>
              </a:rPr>
              <a:t>单车利用率均有明显的提升</a:t>
            </a:r>
            <a:r>
              <a:rPr>
                <a:effectLst/>
                <a:latin typeface="宋体" panose="02010600030101010101" pitchFamily="2" charset="-122"/>
                <a:ea typeface="宋体" panose="02010600030101010101" pitchFamily="2" charset="-122"/>
                <a:cs typeface="宋体" panose="02010600030101010101" pitchFamily="2" charset="-122"/>
                <a:sym typeface="+mn-ea"/>
              </a:rPr>
              <a:t>。</a:t>
            </a:r>
            <a:endParaRPr lang="en-MY"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olidFill>
                  <a:schemeClr val="tx1"/>
                </a:solidFill>
                <a:effectLst>
                  <a:outerShdw blurRad="38100" dist="38100" dir="2700000" algn="tl">
                    <a:srgbClr val="000000">
                      <a:alpha val="43137"/>
                    </a:srgbClr>
                  </a:outerShdw>
                </a:effectLst>
              </a:rPr>
              <a:t>1.1</a:t>
            </a:r>
            <a:r>
              <a:rPr lang="zh-CN" altLang="en-US">
                <a:solidFill>
                  <a:schemeClr val="tx1"/>
                </a:solidFill>
                <a:effectLst>
                  <a:outerShdw blurRad="38100" dist="38100" dir="2700000" algn="tl">
                    <a:srgbClr val="000000">
                      <a:alpha val="43137"/>
                    </a:srgbClr>
                  </a:outerShdw>
                </a:effectLst>
              </a:rPr>
              <a:t>研究背景和目的</a:t>
            </a:r>
            <a:endParaRPr lang="zh-CN" altLang="en-US">
              <a:solidFill>
                <a:schemeClr val="tx1"/>
              </a:solidFill>
              <a:effectLst>
                <a:outerShdw blurRad="38100" dist="38100" dir="2700000" algn="tl">
                  <a:srgbClr val="000000">
                    <a:alpha val="43137"/>
                  </a:srgbClr>
                </a:outerShdw>
              </a:effectLst>
            </a:endParaRPr>
          </a:p>
        </p:txBody>
      </p:sp>
      <p:sp>
        <p:nvSpPr>
          <p:cNvPr id="2" name="内容占位符 1"/>
          <p:cNvSpPr>
            <a:spLocks noGrp="1"/>
          </p:cNvSpPr>
          <p:nvPr>
            <p:ph idx="1"/>
            <p:custDataLst>
              <p:tags r:id="rId2"/>
            </p:custDataLst>
          </p:nvPr>
        </p:nvSpPr>
        <p:spPr/>
        <p:txBody>
          <a:bodyPr>
            <a:normAutofit fontScale="60000"/>
          </a:bodyPr>
          <a:lstStyle/>
          <a:p>
            <a:pPr marL="0" indent="0">
              <a:buNone/>
            </a:pPr>
            <a:r>
              <a:rPr lang="zh-CN" altLang="en-US" sz="2000" dirty="0"/>
              <a:t>根据《中国共享出行发展报告（2020-2021）》显示，截止 2020 年12 月底，共计有共享单车1950 万辆，注册用户超过3亿人次，日均订单数达到4700万单。随着单车数量和使用人数的激增，运营商能够收集到大量的用户骑行信息。这些信息 涵盖用户骑行时间、起始地点、单次骑行时长以及是否购买骑行卡等，形成了非 常有价值的轨迹信息，能够真实地反映了用户的骑行需求。此外，共享单车作为公共交通的一种重要补充形式，同时也作为校园交通、城市交通的“毛细血管”，能够很好地解决出行“最初一公里”、“最后一公里”的问题，同时满足城市居民多样化出行需求。</a:t>
            </a:r>
            <a:endParaRPr lang="zh-CN" altLang="en-US" sz="2000" dirty="0"/>
          </a:p>
          <a:p>
            <a:pPr marL="0" indent="0">
              <a:buNone/>
            </a:pPr>
            <a:r>
              <a:rPr lang="zh-CN" altLang="en-US" sz="2000" dirty="0"/>
              <a:t>然而，尽管共享单车系统有显著的优势，但要有效预测各站点流量和平衡站 </a:t>
            </a:r>
            <a:endParaRPr lang="zh-CN" altLang="en-US" sz="2000" dirty="0"/>
          </a:p>
          <a:p>
            <a:pPr marL="0" indent="0">
              <a:buNone/>
            </a:pPr>
            <a:r>
              <a:rPr lang="zh-CN" altLang="en-US" sz="2000" dirty="0"/>
              <a:t>点车辆需求极具挑战性。用户的行为是动态变化的，这种变化在一个城市的每个地方不尽相同，这使得共享单车使用情况变得非常的不平衡，导致某些站点无车可用，而另一些站点出现车辆堆积的情况。</a:t>
            </a:r>
            <a:endParaRPr lang="zh-CN" altLang="en-US" sz="2000" dirty="0"/>
          </a:p>
          <a:p>
            <a:pPr marL="0" indent="0">
              <a:buNone/>
            </a:pPr>
            <a:r>
              <a:rPr lang="zh-CN" altLang="en-US" sz="2000" dirty="0"/>
              <a:t>上下课区间、饭点时间的科大校园就存在严重的上述情况，很多学生抢不到共享单车，而又有很多单车在人流量少的地界停放。严重影响了科大学生的时间安排以及就学心情，造成了科大学子在特定时间段糟糕的用户体验。</a:t>
            </a:r>
            <a:endParaRPr lang="zh-CN" altLang="en-US" sz="2000" dirty="0"/>
          </a:p>
          <a:p>
            <a:pPr marL="0" indent="0">
              <a:buNone/>
            </a:pPr>
            <a:r>
              <a:rPr lang="zh-CN" altLang="en-US" sz="2000" dirty="0"/>
              <a:t>同时，合肥市的共享单车营运公司尝试在城市划定区域，聘请管理人员对区域内各站点的车辆进行调度，在一定程度上缓解该问题。但是由于管理人员只能凭借经验判断出站点在不同时段可能需要调度的车辆数，效率较低，反而影响了共享单车系统的运行效率。比如合肥市的居民区地带，居民出行的时间相对集中，短时间内对车辆的需求量大，并且波动频繁，利用人工调度解决该地区的站点间车辆不平衡问题效率低，没有办法彻底解决“供不应求” 和“供过于求”的不平衡现象，这大大流失了客户资源。</a:t>
            </a:r>
            <a:endParaRPr lang="zh-CN" altLang="en-US" sz="2000" dirty="0"/>
          </a:p>
          <a:p>
            <a:pPr marL="0" indent="0">
              <a:buNone/>
            </a:pPr>
            <a:r>
              <a:rPr lang="zh-CN" altLang="en-US" sz="2000" dirty="0"/>
              <a:t>对于共享单车运营管理商而言，合理且高效地在各个站点之间重新分配共享单车数目至关重要。唯此，才能让共享单车系统在减少资源和人力损耗的前提下有效运行，进而提高用户的使用体验，提高公司自身的经济效益。</a:t>
            </a:r>
            <a:endParaRPr lang="zh-CN" altLang="en-US" sz="2000" dirty="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5400"/>
              <a:t>第四章 运行结果与分析</a:t>
            </a:r>
            <a:endParaRPr lang="zh-CN" altLang="zh-CN" sz="54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effectLst>
                  <a:outerShdw blurRad="38100" dist="38100" dir="2700000" algn="tl">
                    <a:srgbClr val="000000">
                      <a:alpha val="43137"/>
                    </a:srgbClr>
                  </a:outerShdw>
                </a:effectLst>
                <a:latin typeface="等线" panose="02010600030101010101" charset="-122"/>
                <a:cs typeface="Times New Roman" panose="02020603050405020304" pitchFamily="18" charset="0"/>
                <a:sym typeface="+mn-ea"/>
              </a:rPr>
              <a:t>4.1 K-means</a:t>
            </a:r>
            <a:r>
              <a:rPr>
                <a:effectLst>
                  <a:outerShdw blurRad="38100" dist="38100" dir="2700000" algn="tl">
                    <a:srgbClr val="000000">
                      <a:alpha val="43137"/>
                    </a:srgbClr>
                  </a:outerShdw>
                </a:effectLst>
                <a:ea typeface="等线" panose="02010600030101010101" charset="-122"/>
                <a:sym typeface="+mn-ea"/>
              </a:rPr>
              <a:t>运行结果</a:t>
            </a:r>
            <a:endParaRPr lang="zh-CN" altLang="en-US">
              <a:effectLst>
                <a:outerShdw blurRad="38100" dist="38100" dir="2700000" algn="tl">
                  <a:srgbClr val="000000">
                    <a:alpha val="43137"/>
                  </a:srgbClr>
                </a:outerShdw>
              </a:effectLst>
            </a:endParaRPr>
          </a:p>
        </p:txBody>
      </p:sp>
      <p:graphicFrame>
        <p:nvGraphicFramePr>
          <p:cNvPr id="4" name="表格 3"/>
          <p:cNvGraphicFramePr/>
          <p:nvPr/>
        </p:nvGraphicFramePr>
        <p:xfrm>
          <a:off x="6096000" y="2925445"/>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11" name="图片 10" descr="F`VBR77IRUY9V{4{A8Q(WEJ"/>
          <p:cNvPicPr>
            <a:picLocks noChangeAspect="1"/>
          </p:cNvPicPr>
          <p:nvPr/>
        </p:nvPicPr>
        <p:blipFill>
          <a:blip r:embed="rId2"/>
          <a:stretch>
            <a:fillRect/>
          </a:stretch>
        </p:blipFill>
        <p:spPr>
          <a:xfrm>
            <a:off x="993775" y="1379855"/>
            <a:ext cx="10058400" cy="5234940"/>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MPNJOILTEN70OR{OMJHY}EI"/>
          <p:cNvPicPr>
            <a:picLocks noChangeAspect="1"/>
          </p:cNvPicPr>
          <p:nvPr>
            <p:ph idx="1"/>
          </p:nvPr>
        </p:nvPicPr>
        <p:blipFill>
          <a:blip r:embed="rId1"/>
          <a:stretch>
            <a:fillRect/>
          </a:stretch>
        </p:blipFill>
        <p:spPr>
          <a:xfrm>
            <a:off x="1591945" y="1049020"/>
            <a:ext cx="9008745" cy="475932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8[IB{LU23_{454R{@I[K7O0"/>
          <p:cNvPicPr>
            <a:picLocks noChangeAspect="1"/>
          </p:cNvPicPr>
          <p:nvPr>
            <p:ph idx="1"/>
          </p:nvPr>
        </p:nvPicPr>
        <p:blipFill>
          <a:blip r:embed="rId1"/>
          <a:stretch>
            <a:fillRect/>
          </a:stretch>
        </p:blipFill>
        <p:spPr>
          <a:xfrm>
            <a:off x="2470785" y="657860"/>
            <a:ext cx="7250430" cy="554291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XJ14`NXD]3D[HGYP%}(PB7K"/>
          <p:cNvPicPr>
            <a:picLocks noChangeAspect="1"/>
          </p:cNvPicPr>
          <p:nvPr>
            <p:ph idx="1"/>
          </p:nvPr>
        </p:nvPicPr>
        <p:blipFill>
          <a:blip r:embed="rId1"/>
          <a:stretch>
            <a:fillRect/>
          </a:stretch>
        </p:blipFill>
        <p:spPr>
          <a:xfrm>
            <a:off x="1902460" y="963930"/>
            <a:ext cx="8387715" cy="475932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effectLst>
                  <a:outerShdw blurRad="38100" dist="38100" dir="2700000" algn="tl">
                    <a:srgbClr val="000000">
                      <a:alpha val="43137"/>
                    </a:srgbClr>
                  </a:outerShdw>
                </a:effectLst>
                <a:latin typeface="等线" panose="02010600030101010101" charset="-122"/>
                <a:cs typeface="Times New Roman" panose="02020603050405020304" pitchFamily="18" charset="0"/>
                <a:sym typeface="+mn-ea"/>
              </a:rPr>
              <a:t>4.1 K-means</a:t>
            </a:r>
            <a:r>
              <a:rPr>
                <a:effectLst>
                  <a:outerShdw blurRad="38100" dist="38100" dir="2700000" algn="tl">
                    <a:srgbClr val="000000">
                      <a:alpha val="43137"/>
                    </a:srgbClr>
                  </a:outerShdw>
                </a:effectLst>
                <a:ea typeface="等线" panose="02010600030101010101" charset="-122"/>
                <a:sym typeface="+mn-ea"/>
              </a:rPr>
              <a:t>运行结果</a:t>
            </a:r>
            <a:endParaRPr lang="zh-CN" altLang="en-US">
              <a:effectLst>
                <a:outerShdw blurRad="38100" dist="38100" dir="2700000" algn="tl">
                  <a:srgbClr val="000000">
                    <a:alpha val="43137"/>
                  </a:srgbClr>
                </a:outerShdw>
              </a:effectLst>
            </a:endParaRPr>
          </a:p>
        </p:txBody>
      </p:sp>
      <p:graphicFrame>
        <p:nvGraphicFramePr>
          <p:cNvPr id="4" name="表格 3"/>
          <p:cNvGraphicFramePr/>
          <p:nvPr/>
        </p:nvGraphicFramePr>
        <p:xfrm>
          <a:off x="6096000" y="2925445"/>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5" name="图片 4"/>
          <p:cNvPicPr/>
          <p:nvPr/>
        </p:nvPicPr>
        <p:blipFill>
          <a:blip r:embed="rId2"/>
          <a:stretch>
            <a:fillRect/>
          </a:stretch>
        </p:blipFill>
        <p:spPr>
          <a:xfrm>
            <a:off x="1610360" y="2119630"/>
            <a:ext cx="5394325" cy="3985260"/>
          </a:xfrm>
          <a:prstGeom prst="rect">
            <a:avLst/>
          </a:prstGeom>
          <a:noFill/>
          <a:ln w="9525">
            <a:noFill/>
          </a:ln>
        </p:spPr>
      </p:pic>
      <p:sp>
        <p:nvSpPr>
          <p:cNvPr id="100" name="文本框 99"/>
          <p:cNvSpPr txBox="1"/>
          <p:nvPr/>
        </p:nvSpPr>
        <p:spPr>
          <a:xfrm>
            <a:off x="695325" y="1549400"/>
            <a:ext cx="7684770" cy="368300"/>
          </a:xfrm>
          <a:prstGeom prst="rect">
            <a:avLst/>
          </a:prstGeom>
          <a:noFill/>
          <a:ln w="9525">
            <a:noFill/>
          </a:ln>
        </p:spPr>
        <p:txBody>
          <a:bodyPr wrap="square">
            <a:spAutoFit/>
          </a:bodyPr>
          <a:p>
            <a:pPr indent="0"/>
            <a:r>
              <a:rPr lang="zh-CN" b="0">
                <a:ea typeface="等线" panose="02010600030101010101" charset="-122"/>
              </a:rPr>
              <a:t>使用</a:t>
            </a:r>
            <a:r>
              <a:rPr lang="en-US" b="0">
                <a:latin typeface="等线" panose="02010600030101010101" charset="-122"/>
                <a:cs typeface="Times New Roman" panose="02020603050405020304" pitchFamily="18" charset="0"/>
              </a:rPr>
              <a:t>M</a:t>
            </a:r>
            <a:r>
              <a:rPr lang="zh-CN" b="0">
                <a:ea typeface="等线" panose="02010600030101010101" charset="-122"/>
                <a:cs typeface="Times New Roman" panose="02020603050405020304" pitchFamily="18" charset="0"/>
              </a:rPr>
              <a:t>ATLAB编写程序进行求解，将参数代入，得到如图所示的结果：</a:t>
            </a:r>
            <a:endParaRPr lang="zh-CN" altLang="en-US" b="0">
              <a:ea typeface="等线" panose="02010600030101010101" charset="-122"/>
              <a:cs typeface="Times New Roman" panose="02020603050405020304" pitchFamily="18" charset="0"/>
            </a:endParaRPr>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33120" y="522605"/>
            <a:ext cx="6527800" cy="829945"/>
          </a:xfrm>
          <a:prstGeom prst="rect">
            <a:avLst/>
          </a:prstGeom>
          <a:noFill/>
          <a:ln w="9525">
            <a:noFill/>
          </a:ln>
        </p:spPr>
        <p:txBody>
          <a:bodyPr wrap="square">
            <a:spAutoFit/>
          </a:bodyPr>
          <a:p>
            <a:pPr indent="0"/>
            <a:r>
              <a:rPr lang="zh-CN" sz="1600" b="0">
                <a:ea typeface="等线" panose="02010600030101010101" charset="-122"/>
              </a:rPr>
              <a:t>每个个体的前</a:t>
            </a:r>
            <a:r>
              <a:rPr lang="zh-CN" sz="1600" b="0">
                <a:ea typeface="等线" panose="02010600030101010101" charset="-122"/>
                <a:cs typeface="Times New Roman" panose="02020603050405020304" pitchFamily="18" charset="0"/>
              </a:rPr>
              <a:t>6 个元素代表问题的解,第7 个元素代表对应的适应度值,由此可以得到在该初始条件下最佳的行动轨迹为:调度点5→ 调度点1→调度点6→调度点4→调度点3→调度点2</a:t>
            </a:r>
            <a:r>
              <a:rPr lang="zh-CN" sz="1600" b="0">
                <a:ea typeface="等线" panose="02010600030101010101" charset="-122"/>
              </a:rPr>
              <a:t>｡</a:t>
            </a:r>
            <a:endParaRPr lang="zh-CN" altLang="en-US" sz="1600"/>
          </a:p>
        </p:txBody>
      </p:sp>
      <p:graphicFrame>
        <p:nvGraphicFramePr>
          <p:cNvPr id="4" name="表格 3"/>
          <p:cNvGraphicFramePr/>
          <p:nvPr/>
        </p:nvGraphicFramePr>
        <p:xfrm>
          <a:off x="3556000" y="3063240"/>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5" name="图片 4"/>
          <p:cNvPicPr/>
          <p:nvPr/>
        </p:nvPicPr>
        <p:blipFill>
          <a:blip r:embed="rId1"/>
          <a:stretch>
            <a:fillRect/>
          </a:stretch>
        </p:blipFill>
        <p:spPr>
          <a:xfrm>
            <a:off x="1016635" y="3472815"/>
            <a:ext cx="5584825" cy="2940050"/>
          </a:xfrm>
          <a:prstGeom prst="rect">
            <a:avLst/>
          </a:prstGeom>
          <a:noFill/>
          <a:ln w="9525">
            <a:noFill/>
          </a:ln>
        </p:spPr>
      </p:pic>
      <p:sp>
        <p:nvSpPr>
          <p:cNvPr id="6" name="文本框 5"/>
          <p:cNvSpPr txBox="1"/>
          <p:nvPr/>
        </p:nvSpPr>
        <p:spPr>
          <a:xfrm>
            <a:off x="833120" y="1993900"/>
            <a:ext cx="6148070" cy="829945"/>
          </a:xfrm>
          <a:prstGeom prst="rect">
            <a:avLst/>
          </a:prstGeom>
          <a:noFill/>
          <a:ln w="9525">
            <a:noFill/>
          </a:ln>
        </p:spPr>
        <p:txBody>
          <a:bodyPr wrap="square">
            <a:spAutoFit/>
          </a:bodyPr>
          <a:p>
            <a:pPr indent="0"/>
            <a:r>
              <a:rPr lang="zh-CN" sz="1600" b="0">
                <a:ea typeface="等线" panose="02010600030101010101" charset="-122"/>
              </a:rPr>
              <a:t>另外</a:t>
            </a:r>
            <a:r>
              <a:rPr lang="zh-CN" sz="1600" b="0">
                <a:ea typeface="等线" panose="02010600030101010101" charset="-122"/>
                <a:cs typeface="Times New Roman" panose="02020603050405020304" pitchFamily="18" charset="0"/>
              </a:rPr>
              <a:t>,选择保留的比例对于遗传算法的求解效率有着较大的影响,对上述条件下分别保留0%,5%,20%的优质种群的求解过程进行记录,得到结果见遗传代数图</a:t>
            </a:r>
            <a:r>
              <a:rPr lang="zh-CN" sz="1600" b="0">
                <a:ea typeface="等线" panose="02010600030101010101" charset="-122"/>
              </a:rPr>
              <a:t>｡</a:t>
            </a:r>
            <a:endParaRPr lang="zh-CN" altLang="en-US" sz="1600"/>
          </a:p>
        </p:txBody>
      </p:sp>
      <p:sp>
        <p:nvSpPr>
          <p:cNvPr id="9" name="文本框 8"/>
          <p:cNvSpPr txBox="1"/>
          <p:nvPr/>
        </p:nvSpPr>
        <p:spPr>
          <a:xfrm>
            <a:off x="7360920" y="3063240"/>
            <a:ext cx="3506470" cy="1938020"/>
          </a:xfrm>
          <a:prstGeom prst="rect">
            <a:avLst/>
          </a:prstGeom>
          <a:noFill/>
          <a:ln w="9525">
            <a:noFill/>
          </a:ln>
        </p:spPr>
        <p:txBody>
          <a:bodyPr wrap="square">
            <a:spAutoFit/>
          </a:bodyPr>
          <a:p>
            <a:pPr indent="0"/>
            <a:r>
              <a:rPr lang="zh-CN" sz="2000" b="0">
                <a:ea typeface="等线" panose="02010600030101010101" charset="-122"/>
              </a:rPr>
              <a:t>本算法的优点如下</a:t>
            </a:r>
            <a:r>
              <a:rPr lang="en-US" sz="2000" b="0">
                <a:latin typeface="等线" panose="02010600030101010101" charset="-122"/>
                <a:cs typeface="Times New Roman" panose="02020603050405020304" pitchFamily="18" charset="0"/>
              </a:rPr>
              <a:t>:</a:t>
            </a:r>
            <a:r>
              <a:rPr lang="zh-CN" sz="2000" b="0">
                <a:ea typeface="等线" panose="02010600030101010101" charset="-122"/>
                <a:cs typeface="Times New Roman" panose="02020603050405020304" pitchFamily="18" charset="0"/>
              </a:rPr>
              <a:t>1)对调度点的需求满足程度更高</a:t>
            </a:r>
            <a:r>
              <a:rPr lang="zh-CN" sz="2000" b="0">
                <a:ea typeface="微软雅黑" panose="020B0503020204020204" pitchFamily="34" charset="-122"/>
              </a:rPr>
              <a:t>｡</a:t>
            </a:r>
            <a:r>
              <a:rPr lang="zh-CN" sz="2000" b="0">
                <a:ea typeface="等线" panose="02010600030101010101" charset="-122"/>
                <a:cs typeface="Times New Roman" panose="02020603050405020304" pitchFamily="18" charset="0"/>
              </a:rPr>
              <a:t>2)每天调度次数固定,减少了工作量并降低了调度成本</a:t>
            </a:r>
            <a:r>
              <a:rPr lang="zh-CN" sz="2000" b="0">
                <a:ea typeface="等线" panose="02010600030101010101" charset="-122"/>
              </a:rPr>
              <a:t>｡</a:t>
            </a:r>
            <a:r>
              <a:rPr lang="zh-CN" sz="2000" b="0">
                <a:ea typeface="等线" panose="02010600030101010101" charset="-122"/>
                <a:cs typeface="Times New Roman" panose="02020603050405020304" pitchFamily="18" charset="0"/>
              </a:rPr>
              <a:t>3)提高了共享单车的利用率</a:t>
            </a:r>
            <a:r>
              <a:rPr lang="zh-CN" sz="2000" b="0">
                <a:ea typeface="等线" panose="02010600030101010101" charset="-122"/>
              </a:rPr>
              <a:t>｡</a:t>
            </a:r>
            <a:endParaRPr lang="zh-CN" altLang="en-US" sz="2000" b="0">
              <a:ea typeface="等线" panose="02010600030101010101"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011680" y="1330960"/>
            <a:ext cx="7165975" cy="3846195"/>
          </a:xfrm>
          <a:prstGeom prst="rect">
            <a:avLst/>
          </a:prstGeom>
          <a:noFill/>
          <a:ln w="9525">
            <a:noFill/>
          </a:ln>
        </p:spPr>
        <p:txBody>
          <a:bodyPr wrap="square">
            <a:spAutoFit/>
          </a:bodyPr>
          <a:p>
            <a:pPr indent="0"/>
            <a:r>
              <a:rPr lang="zh-CN" sz="2800" b="1">
                <a:effectLst>
                  <a:outerShdw blurRad="38100" dist="38100" dir="2700000" algn="tl">
                    <a:srgbClr val="000000">
                      <a:alpha val="43137"/>
                    </a:srgbClr>
                  </a:outerShdw>
                </a:effectLst>
                <a:ea typeface="等线" panose="02010600030101010101" charset="-122"/>
              </a:rPr>
              <a:t>第五章</a:t>
            </a:r>
            <a:r>
              <a:rPr lang="en-US" sz="2800" b="1">
                <a:effectLst>
                  <a:outerShdw blurRad="38100" dist="38100" dir="2700000" algn="tl">
                    <a:srgbClr val="000000">
                      <a:alpha val="43137"/>
                    </a:srgbClr>
                  </a:outerShdw>
                </a:effectLst>
                <a:latin typeface="等线" panose="02010600030101010101" charset="-122"/>
                <a:cs typeface="Times New Roman" panose="02020603050405020304" pitchFamily="18" charset="0"/>
              </a:rPr>
              <a:t> </a:t>
            </a:r>
            <a:r>
              <a:rPr lang="zh-CN" sz="2800" b="1">
                <a:effectLst>
                  <a:outerShdw blurRad="38100" dist="38100" dir="2700000" algn="tl">
                    <a:srgbClr val="000000">
                      <a:alpha val="43137"/>
                    </a:srgbClr>
                  </a:outerShdw>
                </a:effectLst>
                <a:ea typeface="等线" panose="02010600030101010101" charset="-122"/>
              </a:rPr>
              <a:t>总结与展望</a:t>
            </a:r>
            <a:r>
              <a:rPr lang="zh-CN" sz="2400" b="0">
                <a:ea typeface="等线" panose="02010600030101010101" charset="-122"/>
              </a:rPr>
              <a:t>本文提出的校园共享单车调度方法，综合了课程时刻表因素，利用遗传算法提升调度方案求解的准确性。总体来说，考虑课程时刻表因素的共享单车调度算法在高校内适应性强、实用性好，充分结合了校内的出行特征，对满足共享单车需求、降低调度成本、提升共享单车利用率均有明显帮助。此外，遗传算法在解决校园小规模车辆路径问题上有明显优势，计算速度快且不易陷入局部最优，保留一定比例的优质子代对算法求解有明显帮助。</a:t>
            </a:r>
            <a:endParaRPr lang="zh-CN" altLang="en-US" sz="2400" b="0">
              <a:ea typeface="等线" panose="02010600030101010101" charset="-122"/>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1660475" y="105508"/>
            <a:ext cx="8411113" cy="5256946"/>
          </a:xfrm>
          <a:prstGeom prst="rect">
            <a:avLst/>
          </a:prstGeom>
        </p:spPr>
      </p:pic>
      <p:sp>
        <p:nvSpPr>
          <p:cNvPr id="5" name="文本框 4"/>
          <p:cNvSpPr txBox="1"/>
          <p:nvPr/>
        </p:nvSpPr>
        <p:spPr>
          <a:xfrm>
            <a:off x="1905000" y="5802923"/>
            <a:ext cx="8036169" cy="369332"/>
          </a:xfrm>
          <a:prstGeom prst="rect">
            <a:avLst/>
          </a:prstGeom>
          <a:noFill/>
        </p:spPr>
        <p:txBody>
          <a:bodyPr wrap="square" rtlCol="0">
            <a:spAutoFit/>
          </a:bodyPr>
          <a:lstStyle/>
          <a:p>
            <a:r>
              <a:rPr lang="zh-CN" altLang="en-US" dirty="0"/>
              <a:t>该论文采用了不同于</a:t>
            </a:r>
            <a:r>
              <a:rPr lang="en-US" altLang="zh-CN" dirty="0"/>
              <a:t>k-means</a:t>
            </a:r>
            <a:r>
              <a:rPr lang="zh-CN" altLang="en-US" dirty="0"/>
              <a:t>聚类的方法找投放点（区块分隔法）</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547446" y="161924"/>
            <a:ext cx="8481646" cy="5301029"/>
          </a:xfrm>
          <a:prstGeom prst="rect">
            <a:avLst/>
          </a:prstGeom>
        </p:spPr>
      </p:pic>
      <p:sp>
        <p:nvSpPr>
          <p:cNvPr id="5" name="文本框 4"/>
          <p:cNvSpPr txBox="1"/>
          <p:nvPr/>
        </p:nvSpPr>
        <p:spPr>
          <a:xfrm>
            <a:off x="1717431" y="6019800"/>
            <a:ext cx="8235461" cy="369332"/>
          </a:xfrm>
          <a:prstGeom prst="rect">
            <a:avLst/>
          </a:prstGeom>
          <a:noFill/>
        </p:spPr>
        <p:txBody>
          <a:bodyPr wrap="square" rtlCol="0">
            <a:spAutoFit/>
          </a:bodyPr>
          <a:lstStyle/>
          <a:p>
            <a:r>
              <a:rPr lang="zh-CN" altLang="en-US" dirty="0"/>
              <a:t>该论文采用奖励机制编写代码来实现对调度区域投放点的选择</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02947"/>
          </a:xfrm>
        </p:spPr>
        <p:txBody>
          <a:bodyPr>
            <a:scene3d>
              <a:camera prst="orthographicFront"/>
              <a:lightRig rig="threePt" dir="t"/>
            </a:scene3d>
          </a:bodyPr>
          <a:lstStyle/>
          <a:p>
            <a:r>
              <a:rPr lang="en-US" altLang="zh-CN" b="1" dirty="0">
                <a:solidFill>
                  <a:schemeClr val="tx1"/>
                </a:solidFill>
                <a:effectLst>
                  <a:outerShdw blurRad="38100" dist="38100" dir="2700000" algn="tl">
                    <a:srgbClr val="000000">
                      <a:alpha val="43137"/>
                    </a:srgbClr>
                  </a:outerShdw>
                </a:effectLst>
              </a:rPr>
              <a:t>1.2</a:t>
            </a:r>
            <a:r>
              <a:rPr lang="zh-CN" altLang="en-US" b="1" dirty="0">
                <a:solidFill>
                  <a:schemeClr val="tx1"/>
                </a:solidFill>
                <a:effectLst>
                  <a:outerShdw blurRad="38100" dist="38100" dir="2700000" algn="tl">
                    <a:srgbClr val="000000">
                      <a:alpha val="43137"/>
                    </a:srgbClr>
                  </a:outerShdw>
                </a:effectLst>
              </a:rPr>
              <a:t>收集数据</a:t>
            </a:r>
            <a:endParaRPr lang="zh-CN" altLang="en-US" b="1" dirty="0">
              <a:solidFill>
                <a:schemeClr val="tx1"/>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914891" y="1106765"/>
            <a:ext cx="8571271" cy="4556616"/>
          </a:xfrm>
        </p:spPr>
        <p:txBody>
          <a:bodyPr>
            <a:normAutofit/>
          </a:bodyPr>
          <a:lstStyle/>
          <a:p>
            <a:pPr marL="0" indent="0">
              <a:buNone/>
            </a:pPr>
            <a:r>
              <a:rPr lang="zh-CN" altLang="en-US" dirty="0"/>
              <a:t>方法一：找开源数据</a:t>
            </a:r>
            <a:endParaRPr lang="en-US" altLang="zh-CN" dirty="0"/>
          </a:p>
          <a:p>
            <a:pPr marL="0" indent="0">
              <a:buNone/>
            </a:pPr>
            <a:r>
              <a:rPr lang="zh-CN" altLang="en-US" dirty="0"/>
              <a:t>如</a:t>
            </a:r>
            <a:r>
              <a:rPr lang="en-US" altLang="zh-CN" dirty="0"/>
              <a:t>City Bike</a:t>
            </a:r>
            <a:r>
              <a:rPr lang="zh-CN" altLang="en-US" dirty="0"/>
              <a:t>在曼哈顿城的数据</a:t>
            </a:r>
            <a:endParaRPr lang="en-US" altLang="zh-CN" dirty="0"/>
          </a:p>
          <a:p>
            <a:pPr marL="0" indent="0">
              <a:buNone/>
            </a:pPr>
            <a:r>
              <a:rPr lang="zh-CN" altLang="en-US" dirty="0"/>
              <a:t>北京摩拜单车的数据等。</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方法二：做问卷调查</a:t>
            </a:r>
            <a:endParaRPr lang="en-US" altLang="zh-CN" dirty="0"/>
          </a:p>
          <a:p>
            <a:pPr marL="0" indent="0">
              <a:buNone/>
            </a:pPr>
            <a:r>
              <a:rPr lang="zh-CN" altLang="en-US" sz="1800" dirty="0"/>
              <a:t>（依据影响因素提出问题，发放在网上以供朋友圈内的人填写，整理得到的数据）</a:t>
            </a:r>
            <a:endParaRPr lang="en-US" altLang="zh-CN" sz="1800" dirty="0"/>
          </a:p>
          <a:p>
            <a:pPr marL="0" indent="0">
              <a:buNone/>
            </a:pPr>
            <a:r>
              <a:rPr lang="zh-CN" altLang="en-US" sz="1800" dirty="0"/>
              <a:t>当然，不仅仅是消费者，也可以对投放者进行相关调查。</a:t>
            </a:r>
            <a:endParaRPr lang="zh-CN" altLang="en-US" sz="1800" dirty="0"/>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715000"/>
            <a:ext cx="10820400" cy="503685"/>
          </a:xfrm>
        </p:spPr>
        <p:txBody>
          <a:bodyPr/>
          <a:lstStyle/>
          <a:p>
            <a:pPr marL="0" indent="0">
              <a:buNone/>
            </a:pPr>
            <a:r>
              <a:rPr lang="zh-CN" altLang="en-US" dirty="0"/>
              <a:t>该论文采取了</a:t>
            </a:r>
            <a:r>
              <a:rPr lang="en-US" altLang="zh-CN" dirty="0"/>
              <a:t>k-means</a:t>
            </a:r>
            <a:r>
              <a:rPr lang="zh-CN" altLang="en-US" dirty="0"/>
              <a:t>聚类算法，对程序的编写有所启发</a:t>
            </a:r>
            <a:endParaRPr lang="zh-CN" altLang="en-US" dirty="0"/>
          </a:p>
        </p:txBody>
      </p:sp>
      <p:pic>
        <p:nvPicPr>
          <p:cNvPr id="4" name="图片 3"/>
          <p:cNvPicPr>
            <a:picLocks noChangeAspect="1"/>
          </p:cNvPicPr>
          <p:nvPr/>
        </p:nvPicPr>
        <p:blipFill>
          <a:blip r:embed="rId1"/>
          <a:stretch>
            <a:fillRect/>
          </a:stretch>
        </p:blipFill>
        <p:spPr>
          <a:xfrm>
            <a:off x="1465385" y="134082"/>
            <a:ext cx="8329246" cy="52057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1508" y="336264"/>
            <a:ext cx="10515600" cy="6011442"/>
          </a:xfrm>
        </p:spPr>
        <p:txBody>
          <a:bodyPr/>
          <a:lstStyle/>
          <a:p>
            <a:pPr marL="0" indent="0">
              <a:buNone/>
            </a:pPr>
            <a:r>
              <a:rPr lang="en-US" altLang="zh-CN" sz="2800" b="1" dirty="0">
                <a:solidFill>
                  <a:schemeClr val="tx1"/>
                </a:solidFill>
                <a:effectLst>
                  <a:outerShdw blurRad="38100" dist="38100" dir="2700000" algn="tl">
                    <a:srgbClr val="000000">
                      <a:alpha val="43137"/>
                    </a:srgbClr>
                  </a:outerShdw>
                </a:effectLst>
              </a:rPr>
              <a:t>1.2.1</a:t>
            </a:r>
            <a:r>
              <a:rPr lang="zh-CN" altLang="en-US" sz="2800" b="1" dirty="0">
                <a:solidFill>
                  <a:schemeClr val="tx1"/>
                </a:solidFill>
                <a:effectLst>
                  <a:outerShdw blurRad="38100" dist="38100" dir="2700000" algn="tl">
                    <a:srgbClr val="000000">
                      <a:alpha val="43137"/>
                    </a:srgbClr>
                  </a:outerShdw>
                </a:effectLst>
              </a:rPr>
              <a:t>开源的数据</a:t>
            </a:r>
            <a:r>
              <a:rPr lang="zh-CN" altLang="en-US" sz="1800" dirty="0"/>
              <a:t>（下放例子）</a:t>
            </a:r>
            <a:endParaRPr lang="en-US" altLang="zh-CN" sz="1800" dirty="0"/>
          </a:p>
          <a:p>
            <a:pPr marL="0" indent="0">
              <a:buNone/>
            </a:pPr>
            <a:endParaRPr lang="zh-CN" altLang="en-US" sz="1800" dirty="0"/>
          </a:p>
        </p:txBody>
      </p:sp>
      <p:pic>
        <p:nvPicPr>
          <p:cNvPr id="7" name="图片 6"/>
          <p:cNvPicPr>
            <a:picLocks noChangeAspect="1"/>
          </p:cNvPicPr>
          <p:nvPr/>
        </p:nvPicPr>
        <p:blipFill>
          <a:blip r:embed="rId1"/>
          <a:stretch>
            <a:fillRect/>
          </a:stretch>
        </p:blipFill>
        <p:spPr>
          <a:xfrm>
            <a:off x="2347759" y="1191598"/>
            <a:ext cx="3925547" cy="2337942"/>
          </a:xfrm>
          <a:prstGeom prst="rect">
            <a:avLst/>
          </a:prstGeom>
        </p:spPr>
      </p:pic>
      <p:pic>
        <p:nvPicPr>
          <p:cNvPr id="9" name="图片 8"/>
          <p:cNvPicPr>
            <a:picLocks noChangeAspect="1"/>
          </p:cNvPicPr>
          <p:nvPr/>
        </p:nvPicPr>
        <p:blipFill>
          <a:blip r:embed="rId2"/>
          <a:stretch>
            <a:fillRect/>
          </a:stretch>
        </p:blipFill>
        <p:spPr>
          <a:xfrm>
            <a:off x="6743700" y="1191895"/>
            <a:ext cx="3661410" cy="3140075"/>
          </a:xfrm>
          <a:prstGeom prst="rect">
            <a:avLst/>
          </a:prstGeom>
        </p:spPr>
      </p:pic>
      <p:pic>
        <p:nvPicPr>
          <p:cNvPr id="11" name="图片 10"/>
          <p:cNvPicPr>
            <a:picLocks noChangeAspect="1"/>
          </p:cNvPicPr>
          <p:nvPr/>
        </p:nvPicPr>
        <p:blipFill>
          <a:blip r:embed="rId3"/>
          <a:stretch>
            <a:fillRect/>
          </a:stretch>
        </p:blipFill>
        <p:spPr>
          <a:xfrm>
            <a:off x="1354601" y="3734010"/>
            <a:ext cx="4275838" cy="2818166"/>
          </a:xfrm>
          <a:prstGeom prst="rect">
            <a:avLst/>
          </a:prstGeom>
        </p:spPr>
      </p:pic>
      <p:sp>
        <p:nvSpPr>
          <p:cNvPr id="13" name="文本框 12"/>
          <p:cNvSpPr txBox="1"/>
          <p:nvPr/>
        </p:nvSpPr>
        <p:spPr>
          <a:xfrm>
            <a:off x="6601377" y="4819773"/>
            <a:ext cx="4628535" cy="646331"/>
          </a:xfrm>
          <a:prstGeom prst="rect">
            <a:avLst/>
          </a:prstGeom>
          <a:noFill/>
        </p:spPr>
        <p:txBody>
          <a:bodyPr wrap="square" rtlCol="0">
            <a:spAutoFit/>
          </a:bodyPr>
          <a:lstStyle/>
          <a:p>
            <a:r>
              <a:rPr lang="zh-CN" altLang="en-US" dirty="0"/>
              <a:t>以上源数据来自</a:t>
            </a:r>
            <a:r>
              <a:rPr lang="en-US" altLang="zh-CN" sz="1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City Bike </a:t>
            </a:r>
            <a:r>
              <a:rPr lang="zh-CN" altLang="en-US" sz="18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在美国曼哈顿中城的 </a:t>
            </a:r>
            <a:r>
              <a:rPr lang="en-US" altLang="zh-CN" sz="1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2018 </a:t>
            </a:r>
            <a:r>
              <a:rPr lang="zh-CN" altLang="en-US" sz="18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年 </a:t>
            </a:r>
            <a:r>
              <a:rPr lang="en-US" altLang="zh-CN" sz="1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1 </a:t>
            </a:r>
            <a:r>
              <a:rPr lang="zh-CN" altLang="en-US" sz="18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月</a:t>
            </a:r>
            <a:r>
              <a:rPr lang="en-US" altLang="zh-CN" sz="1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-12 </a:t>
            </a:r>
            <a:r>
              <a:rPr lang="zh-CN" altLang="en-US" sz="18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月的骑行数据</a:t>
            </a:r>
            <a:endParaRPr lang="zh-CN" altLang="en-US" sz="18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effectLst>
                  <a:outerShdw blurRad="38100" dist="38100" dir="2700000" algn="tl">
                    <a:srgbClr val="000000">
                      <a:alpha val="43137"/>
                    </a:srgbClr>
                  </a:outerShdw>
                </a:effectLst>
              </a:rPr>
              <a:t>1.2.2</a:t>
            </a:r>
            <a:r>
              <a:rPr lang="zh-CN" altLang="en-US">
                <a:effectLst>
                  <a:outerShdw blurRad="38100" dist="38100" dir="2700000" algn="tl">
                    <a:srgbClr val="000000">
                      <a:alpha val="43137"/>
                    </a:srgbClr>
                  </a:outerShdw>
                </a:effectLst>
              </a:rPr>
              <a:t>问卷调查</a:t>
            </a:r>
            <a:endParaRPr lang="zh-CN" altLang="en-US">
              <a:effectLst>
                <a:outerShdw blurRad="38100" dist="38100" dir="2700000" algn="tl">
                  <a:srgbClr val="000000">
                    <a:alpha val="43137"/>
                  </a:srgbClr>
                </a:outerShdw>
              </a:effectLst>
            </a:endParaRPr>
          </a:p>
        </p:txBody>
      </p:sp>
      <p:sp>
        <p:nvSpPr>
          <p:cNvPr id="2" name="内容占位符 1"/>
          <p:cNvSpPr>
            <a:spLocks noGrp="1"/>
          </p:cNvSpPr>
          <p:nvPr>
            <p:ph idx="1"/>
            <p:custDataLst>
              <p:tags r:id="rId3"/>
            </p:custDataLst>
          </p:nvPr>
        </p:nvSpPr>
        <p:spPr/>
        <p:txBody>
          <a:bodyPr/>
          <a:lstStyle/>
          <a:p>
            <a:pPr marL="0" indent="0">
              <a:buNone/>
            </a:pPr>
            <a:r>
              <a:rPr lang="zh-CN" altLang="en-US" dirty="0"/>
              <a:t>我们依据影响因素提出问题，发放在网上以供社交圈内的科大学子填写，整理得到的数据。</a:t>
            </a:r>
            <a:endParaRPr lang="zh-CN" altLang="en-US" dirty="0"/>
          </a:p>
          <a:p>
            <a:pPr marL="0" indent="0">
              <a:buNone/>
            </a:pPr>
            <a:endParaRPr lang="zh-CN" altLang="en-US" dirty="0"/>
          </a:p>
        </p:txBody>
      </p:sp>
      <p:graphicFrame>
        <p:nvGraphicFramePr>
          <p:cNvPr id="4" name="图表 3"/>
          <p:cNvGraphicFramePr/>
          <p:nvPr/>
        </p:nvGraphicFramePr>
        <p:xfrm>
          <a:off x="508000" y="2038350"/>
          <a:ext cx="4715510" cy="432689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表格 4"/>
          <p:cNvGraphicFramePr/>
          <p:nvPr/>
        </p:nvGraphicFramePr>
        <p:xfrm>
          <a:off x="6096000" y="2555875"/>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sp>
        <p:nvSpPr>
          <p:cNvPr id="100" name="文本框 99"/>
          <p:cNvSpPr txBox="1"/>
          <p:nvPr/>
        </p:nvSpPr>
        <p:spPr>
          <a:xfrm>
            <a:off x="5620385" y="2687955"/>
            <a:ext cx="5555615" cy="2553335"/>
          </a:xfrm>
          <a:prstGeom prst="rect">
            <a:avLst/>
          </a:prstGeom>
          <a:noFill/>
          <a:ln w="9525">
            <a:noFill/>
          </a:ln>
        </p:spPr>
        <p:txBody>
          <a:bodyPr wrap="square">
            <a:spAutoFit/>
          </a:bodyPr>
          <a:p>
            <a:pPr indent="0"/>
            <a:r>
              <a:rPr lang="zh-CN" sz="2000" b="0">
                <a:solidFill>
                  <a:srgbClr val="000000"/>
                </a:solidFill>
                <a:ea typeface="宋体" panose="02010600030101010101" pitchFamily="2" charset="-122"/>
              </a:rPr>
              <a:t>我们又在社交圈内、城市论坛等处收集了合肥市市民的意见。当然，不仅仅是消费者，也对投放者、运营者进行了相关调查。整理为以下问题：1.缺少调度车，调度进程缓慢；存在大量闲置调度车辆，资源浪费。2.调度没有对需求点的闲置车辆及时取走或补充空缺车辆，用户满意度下降。3.某一区域的共享单车供不应求或供过于求。</a:t>
            </a:r>
            <a:endParaRPr lang="zh-CN" altLang="en-US" sz="2000"/>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olidFill>
                  <a:schemeClr val="tx1"/>
                </a:solidFill>
                <a:effectLst>
                  <a:outerShdw blurRad="38100" dist="38100" dir="2700000" algn="tl">
                    <a:srgbClr val="000000">
                      <a:alpha val="43137"/>
                    </a:srgbClr>
                  </a:outerShdw>
                </a:effectLst>
              </a:rPr>
              <a:t>1.3国</a:t>
            </a:r>
            <a:r>
              <a:rPr>
                <a:solidFill>
                  <a:schemeClr val="tx1"/>
                </a:solidFill>
                <a:effectLst>
                  <a:outerShdw blurRad="38100" dist="38100" dir="2700000" algn="tl">
                    <a:srgbClr val="000000">
                      <a:alpha val="43137"/>
                    </a:srgbClr>
                  </a:outerShdw>
                </a:effectLst>
              </a:rPr>
              <a:t>内研究现状</a:t>
            </a:r>
            <a:endParaRPr>
              <a:solidFill>
                <a:schemeClr val="tx1"/>
              </a:solidFill>
              <a:effectLst>
                <a:outerShdw blurRad="38100" dist="38100" dir="2700000" algn="tl">
                  <a:srgbClr val="000000">
                    <a:alpha val="43137"/>
                  </a:srgbClr>
                </a:outerShdw>
              </a:effectLst>
            </a:endParaRPr>
          </a:p>
        </p:txBody>
      </p:sp>
      <p:sp>
        <p:nvSpPr>
          <p:cNvPr id="2" name="内容占位符 1"/>
          <p:cNvSpPr>
            <a:spLocks noGrp="1"/>
          </p:cNvSpPr>
          <p:nvPr>
            <p:ph idx="1"/>
            <p:custDataLst>
              <p:tags r:id="rId2"/>
            </p:custDataLst>
          </p:nvPr>
        </p:nvSpPr>
        <p:spPr/>
        <p:txBody>
          <a:bodyPr/>
          <a:lstStyle/>
          <a:p>
            <a:pPr marL="0" indent="0">
              <a:buNone/>
            </a:pPr>
            <a:r>
              <a:rPr lang="en-US" altLang="zh-CN" dirty="0"/>
              <a:t>      </a:t>
            </a:r>
            <a:r>
              <a:rPr lang="zh-CN" altLang="en-US" sz="2000" dirty="0"/>
              <a:t>国内诸多学者针对共享单车调度问题展开了许多研究。陈菁等根据大学校园内共享单车使用的特点进行了需求区域的划分，建立了大学校园共享单车调度路径规划模型。关宏志等提出一种分层调度策略，将调度区域划分为道路层和小区层，并采用不同的调度车 辆。徐国 勋等提出了“红包车”机制，将一些闲置的共享单车设置为红包车从而鼓励用户参与调度，并以总成本最小建立了混合整数规划模型。吕畅等以供需关系为基础，提出一种站点分块策略，并设计了双层禁忌搜索算法进行求解。在调度算法方面，遗传算法具有很好的收敛性，相同精度下计算速度快且鲁棒性高，因而被广泛使用。万敏建立了以成本最小化为目标、带时间窗的区域共享单车调度模型，并通过遗传算法求解该调度模型。于德新等引入了精英策略和进化算子，并采用了 TOPSIS法来求解最优路径。蒋塬锐等在调度结构中引入了调度池，设计了单亲遗传算法求解。</a:t>
            </a:r>
            <a:endParaRPr lang="zh-CN" altLang="en-US" sz="20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effectLst>
                  <a:outerShdw blurRad="38100" dist="38100" dir="2700000" algn="tl">
                    <a:srgbClr val="000000">
                      <a:alpha val="43137"/>
                    </a:srgbClr>
                  </a:outerShdw>
                </a:effectLst>
              </a:rPr>
              <a:t>1.4</a:t>
            </a:r>
            <a:r>
              <a:rPr>
                <a:effectLst>
                  <a:outerShdw blurRad="38100" dist="38100" dir="2700000" algn="tl">
                    <a:srgbClr val="000000">
                      <a:alpha val="43137"/>
                    </a:srgbClr>
                  </a:outerShdw>
                </a:effectLst>
              </a:rPr>
              <a:t>所做的工作</a:t>
            </a:r>
            <a:endParaRPr>
              <a:effectLst>
                <a:outerShdw blurRad="38100" dist="38100" dir="2700000" algn="tl">
                  <a:srgbClr val="000000">
                    <a:alpha val="43137"/>
                  </a:srgbClr>
                </a:outerShdw>
              </a:effectLst>
            </a:endParaRPr>
          </a:p>
        </p:txBody>
      </p:sp>
      <p:sp>
        <p:nvSpPr>
          <p:cNvPr id="2" name="内容占位符 1"/>
          <p:cNvSpPr>
            <a:spLocks noGrp="1"/>
          </p:cNvSpPr>
          <p:nvPr>
            <p:ph idx="1"/>
            <p:custDataLst>
              <p:tags r:id="rId2"/>
            </p:custDataLst>
          </p:nvPr>
        </p:nvSpPr>
        <p:spPr/>
        <p:txBody>
          <a:bodyPr/>
          <a:lstStyle/>
          <a:p>
            <a:pPr marL="0" indent="0">
              <a:buNone/>
            </a:pPr>
            <a:r>
              <a:rPr lang="en-US" altLang="zh-CN" sz="2400" dirty="0"/>
              <a:t>      </a:t>
            </a:r>
            <a:r>
              <a:rPr lang="zh-CN" altLang="en-US" sz="2400" dirty="0"/>
              <a:t>我们了解了相关算法，尝试理解一些算法的原理，通过搜集资料找到了美国曼哈顿市的共享单车数据，并借助python工具使用K-MEANS聚类算法对数据进行了处理并得到了可视化图表。并且提出一种考虑高校课程时刻表的校园共享单车调度方法，并通过遗传算法进行求解，以满足调度点出行高峰时的共享单车需求为主要目标，兼顾调度成本和学生满意度2个指标获得最优的调度方案。</a:t>
            </a:r>
            <a:endParaRPr lang="zh-CN" altLang="en-US" sz="2400"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二</a:t>
            </a:r>
            <a:r>
              <a:rPr lang="en-US" altLang="zh-CN"/>
              <a:t>.</a:t>
            </a:r>
            <a:r>
              <a:rPr lang="zh-CN" altLang="en-US"/>
              <a:t>相关知识</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0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1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6935</Words>
  <Application>WPS 演示</Application>
  <PresentationFormat>宽屏</PresentationFormat>
  <Paragraphs>203</Paragraphs>
  <Slides>40</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宋体</vt:lpstr>
      <vt:lpstr>Wingdings</vt:lpstr>
      <vt:lpstr>微软雅黑</vt:lpstr>
      <vt:lpstr>Wingdings</vt:lpstr>
      <vt:lpstr>Times New Roman</vt:lpstr>
      <vt:lpstr>Arial Unicode MS</vt:lpstr>
      <vt:lpstr>Calibri</vt:lpstr>
      <vt:lpstr>等线</vt:lpstr>
      <vt:lpstr>Office 主题​​</vt:lpstr>
      <vt:lpstr>共享单车投放问题  调研报告</vt:lpstr>
      <vt:lpstr>一.绪论</vt:lpstr>
      <vt:lpstr>1.1研究背景和目的</vt:lpstr>
      <vt:lpstr>1.2收集数据</vt:lpstr>
      <vt:lpstr>PowerPoint 演示文稿</vt:lpstr>
      <vt:lpstr>1.2.2问卷调查</vt:lpstr>
      <vt:lpstr>1.3国内研究现状</vt:lpstr>
      <vt:lpstr>1.4所做的工作</vt:lpstr>
      <vt:lpstr>二.相关知识</vt:lpstr>
      <vt:lpstr>2.1K-means方法构建模型</vt:lpstr>
      <vt:lpstr>PowerPoint 演示文稿</vt:lpstr>
      <vt:lpstr>2.2使用时间序列预测法构建ARIMA模型</vt:lpstr>
      <vt:lpstr>PowerPoint 演示文稿</vt:lpstr>
      <vt:lpstr>PowerPoint 演示文稿</vt:lpstr>
      <vt:lpstr>PowerPoint 演示文稿</vt:lpstr>
      <vt:lpstr>PowerPoint 演示文稿</vt:lpstr>
      <vt:lpstr>PowerPoint 演示文稿</vt:lpstr>
      <vt:lpstr>2.3模型优化</vt:lpstr>
      <vt:lpstr>PowerPoint 演示文稿</vt:lpstr>
      <vt:lpstr>三.具体研究步骤</vt:lpstr>
      <vt:lpstr>PowerPoint 演示文稿</vt:lpstr>
      <vt:lpstr>3.1 k-means</vt:lpstr>
      <vt:lpstr>PowerPoint 演示文稿</vt:lpstr>
      <vt:lpstr>3.2遗传算法</vt:lpstr>
      <vt:lpstr>PowerPoint 演示文稿</vt:lpstr>
      <vt:lpstr>PowerPoint 演示文稿</vt:lpstr>
      <vt:lpstr>PowerPoint 演示文稿</vt:lpstr>
      <vt:lpstr>PowerPoint 演示文稿</vt:lpstr>
      <vt:lpstr>单击此处添加标题</vt:lpstr>
      <vt:lpstr>第四章 运行结果与分析</vt:lpstr>
      <vt:lpstr>4.1 K-means运行结果</vt:lpstr>
      <vt:lpstr>PowerPoint 演示文稿</vt:lpstr>
      <vt:lpstr>PowerPoint 演示文稿</vt:lpstr>
      <vt:lpstr>PowerPoint 演示文稿</vt:lpstr>
      <vt:lpstr>4.1 K-means运行结果</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牛</cp:lastModifiedBy>
  <cp:revision>174</cp:revision>
  <dcterms:created xsi:type="dcterms:W3CDTF">2019-06-19T02:08:00Z</dcterms:created>
  <dcterms:modified xsi:type="dcterms:W3CDTF">2022-06-11T11:02:57Z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