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71" r:id="rId11"/>
    <p:sldId id="272" r:id="rId12"/>
    <p:sldId id="273" r:id="rId13"/>
    <p:sldId id="274" r:id="rId14"/>
    <p:sldId id="264" r:id="rId15"/>
    <p:sldId id="265" r:id="rId16"/>
    <p:sldId id="263" r:id="rId17"/>
    <p:sldId id="277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DC26-FBA9-4C8E-BDBA-0DB4DBC47E6A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CB63-FE19-4CA6-8566-FBA5513FBC6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DC26-FBA9-4C8E-BDBA-0DB4DBC47E6A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CB63-FE19-4CA6-8566-FBA5513FBC6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DC26-FBA9-4C8E-BDBA-0DB4DBC47E6A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CB63-FE19-4CA6-8566-FBA5513FBC6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DC26-FBA9-4C8E-BDBA-0DB4DBC47E6A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CB63-FE19-4CA6-8566-FBA5513FBC6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DC26-FBA9-4C8E-BDBA-0DB4DBC47E6A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CB63-FE19-4CA6-8566-FBA5513FBC6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DC26-FBA9-4C8E-BDBA-0DB4DBC47E6A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CB63-FE19-4CA6-8566-FBA5513FBC6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DC26-FBA9-4C8E-BDBA-0DB4DBC47E6A}" type="datetimeFigureOut">
              <a:rPr lang="en-MY" smtClean="0"/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CB63-FE19-4CA6-8566-FBA5513FBC6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DC26-FBA9-4C8E-BDBA-0DB4DBC47E6A}" type="datetimeFigureOut">
              <a:rPr lang="en-MY" smtClean="0"/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CB63-FE19-4CA6-8566-FBA5513FBC6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DC26-FBA9-4C8E-BDBA-0DB4DBC47E6A}" type="datetimeFigureOut">
              <a:rPr lang="en-MY" smtClean="0"/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CB63-FE19-4CA6-8566-FBA5513FBC6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DC26-FBA9-4C8E-BDBA-0DB4DBC47E6A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CB63-FE19-4CA6-8566-FBA5513FBC6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DC26-FBA9-4C8E-BDBA-0DB4DBC47E6A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CB63-FE19-4CA6-8566-FBA5513FBC6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DC26-FBA9-4C8E-BDBA-0DB4DBC47E6A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CB63-FE19-4CA6-8566-FBA5513FBC6B}" type="slidenum">
              <a:rPr lang="en-MY" smtClean="0"/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hyperlink" Target="https://zh.wikipedia.org/wiki/%E4%BC%B0%E8%AE%A1%E7%90%86%E8%AE%BA" TargetMode="External"/><Relationship Id="rId1" Type="http://schemas.openxmlformats.org/officeDocument/2006/relationships/hyperlink" Target="https://zh.wikipedia.org/wiki/%E7%89%B9%E5%BE%81%E9%80%89%E6%8B%A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hyperlink" Target="https://zh.wikipedia.org/wiki/%E9%A2%84%E7%95%99%E9%9B%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719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第三章 具体流程的方法</a:t>
            </a:r>
            <a:endParaRPr lang="en-M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99" y="37159"/>
            <a:ext cx="10515600" cy="1325563"/>
          </a:xfrm>
        </p:spPr>
        <p:txBody>
          <a:bodyPr/>
          <a:lstStyle/>
          <a:p>
            <a:r>
              <a:rPr lang="en-MY" altLang="zh-CN" dirty="0"/>
              <a:t>3.5 </a:t>
            </a:r>
            <a:r>
              <a:rPr lang="zh-CN" altLang="en-US" dirty="0"/>
              <a:t>录入训练集并计算测试集（数据处理）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99" y="1402672"/>
            <a:ext cx="11975977" cy="5379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900" dirty="0"/>
              <a:t>#</a:t>
            </a:r>
            <a:r>
              <a:rPr lang="zh-TW" altLang="en-US" sz="900" dirty="0"/>
              <a:t>常规操作，首先导入各种需要的包</a:t>
            </a:r>
            <a:endParaRPr lang="zh-TW" altLang="en-US" sz="900" dirty="0"/>
          </a:p>
          <a:p>
            <a:pPr marL="0" indent="0">
              <a:buNone/>
            </a:pPr>
            <a:r>
              <a:rPr lang="en-MY" sz="900" dirty="0"/>
              <a:t>import pandas as pd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import </a:t>
            </a:r>
            <a:r>
              <a:rPr lang="en-MY" sz="900" dirty="0" err="1"/>
              <a:t>numpy</a:t>
            </a:r>
            <a:r>
              <a:rPr lang="en-MY" sz="900" dirty="0"/>
              <a:t> as np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import seaborn as </a:t>
            </a:r>
            <a:r>
              <a:rPr lang="en-MY" sz="900" dirty="0" err="1"/>
              <a:t>sns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import </a:t>
            </a:r>
            <a:r>
              <a:rPr lang="en-MY" sz="900" dirty="0" err="1"/>
              <a:t>matplotlib.pyplot</a:t>
            </a:r>
            <a:r>
              <a:rPr lang="en-MY" sz="900" dirty="0"/>
              <a:t> as </a:t>
            </a:r>
            <a:r>
              <a:rPr lang="en-MY" sz="900" dirty="0" err="1"/>
              <a:t>plt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from math import </a:t>
            </a:r>
            <a:r>
              <a:rPr lang="en-MY" sz="900" dirty="0" err="1"/>
              <a:t>radians,cos,sin,asin,sqrt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import geohash</a:t>
            </a:r>
            <a:endParaRPr lang="en-MY" sz="900" dirty="0"/>
          </a:p>
          <a:p>
            <a:pPr marL="0" indent="0">
              <a:buNone/>
            </a:pPr>
            <a:endParaRPr lang="en-MY" sz="900" dirty="0"/>
          </a:p>
          <a:p>
            <a:pPr marL="0" indent="0">
              <a:buNone/>
            </a:pPr>
            <a:r>
              <a:rPr lang="en-MY" sz="900" dirty="0"/>
              <a:t>#</a:t>
            </a:r>
            <a:r>
              <a:rPr lang="zh-TW" altLang="en-US" sz="900" dirty="0"/>
              <a:t>读取训练集和测试集</a:t>
            </a:r>
            <a:endParaRPr lang="zh-TW" altLang="en-US" sz="900" dirty="0"/>
          </a:p>
          <a:p>
            <a:pPr marL="0" indent="0">
              <a:buNone/>
            </a:pPr>
            <a:r>
              <a:rPr lang="en-MY" sz="900" dirty="0"/>
              <a:t>train = </a:t>
            </a:r>
            <a:r>
              <a:rPr lang="en-MY" sz="900" dirty="0" err="1"/>
              <a:t>pd.read_csv</a:t>
            </a:r>
            <a:r>
              <a:rPr lang="en-MY" sz="900" dirty="0"/>
              <a:t>("C:\\Users\\niu\\desktop\\</a:t>
            </a:r>
            <a:r>
              <a:rPr lang="zh-TW" altLang="en-US" sz="900" dirty="0"/>
              <a:t>研讨课</a:t>
            </a:r>
            <a:r>
              <a:rPr lang="en-US" altLang="zh-TW" sz="900" dirty="0"/>
              <a:t>\\</a:t>
            </a:r>
            <a:r>
              <a:rPr lang="en-MY" sz="900" dirty="0"/>
              <a:t>Bike-Sharing-Dataset\\train.csv", </a:t>
            </a:r>
            <a:r>
              <a:rPr lang="en-MY" sz="900" dirty="0" err="1"/>
              <a:t>sep</a:t>
            </a:r>
            <a:r>
              <a:rPr lang="en-MY" sz="900" dirty="0"/>
              <a:t> = ',', </a:t>
            </a:r>
            <a:r>
              <a:rPr lang="en-MY" sz="900" dirty="0" err="1"/>
              <a:t>parse_dates</a:t>
            </a:r>
            <a:r>
              <a:rPr lang="en-MY" sz="900" dirty="0"/>
              <a:t> = ['</a:t>
            </a:r>
            <a:r>
              <a:rPr lang="en-MY" sz="900" dirty="0" err="1"/>
              <a:t>starttime</a:t>
            </a:r>
            <a:r>
              <a:rPr lang="en-MY" sz="900" dirty="0"/>
              <a:t>'])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test = </a:t>
            </a:r>
            <a:r>
              <a:rPr lang="en-MY" sz="900" dirty="0" err="1"/>
              <a:t>pd.read_csv</a:t>
            </a:r>
            <a:r>
              <a:rPr lang="en-MY" sz="900" dirty="0"/>
              <a:t>("C:\\Users\\niu\\desktop\\</a:t>
            </a:r>
            <a:r>
              <a:rPr lang="zh-TW" altLang="en-US" sz="900" dirty="0"/>
              <a:t>研讨课</a:t>
            </a:r>
            <a:r>
              <a:rPr lang="en-US" altLang="zh-TW" sz="900" dirty="0"/>
              <a:t>\\</a:t>
            </a:r>
            <a:r>
              <a:rPr lang="en-MY" sz="900" dirty="0"/>
              <a:t>Bike-Sharing-Dataset\\test.csv", </a:t>
            </a:r>
            <a:r>
              <a:rPr lang="en-MY" sz="900" dirty="0" err="1"/>
              <a:t>sep</a:t>
            </a:r>
            <a:r>
              <a:rPr lang="en-MY" sz="900" dirty="0"/>
              <a:t> = ',', </a:t>
            </a:r>
            <a:r>
              <a:rPr lang="en-MY" sz="900" dirty="0" err="1"/>
              <a:t>parse_dates</a:t>
            </a:r>
            <a:r>
              <a:rPr lang="en-MY" sz="900" dirty="0"/>
              <a:t> = ['</a:t>
            </a:r>
            <a:r>
              <a:rPr lang="en-MY" sz="900" dirty="0" err="1"/>
              <a:t>starttime</a:t>
            </a:r>
            <a:r>
              <a:rPr lang="en-MY" sz="900" dirty="0"/>
              <a:t>’])</a:t>
            </a:r>
            <a:endParaRPr lang="en-MY" sz="900" dirty="0"/>
          </a:p>
          <a:p>
            <a:pPr marL="0" indent="0">
              <a:buNone/>
            </a:pPr>
            <a:endParaRPr lang="en-MY" sz="900" dirty="0"/>
          </a:p>
          <a:p>
            <a:pPr marL="0" indent="0">
              <a:buNone/>
            </a:pPr>
            <a:r>
              <a:rPr lang="en-MY" sz="900" dirty="0"/>
              <a:t>#</a:t>
            </a:r>
            <a:r>
              <a:rPr lang="zh-TW" altLang="en-US" sz="900" dirty="0"/>
              <a:t>取样</a:t>
            </a:r>
            <a:endParaRPr lang="zh-TW" altLang="en-US" sz="900" dirty="0"/>
          </a:p>
          <a:p>
            <a:pPr marL="0" indent="0">
              <a:buNone/>
            </a:pPr>
            <a:r>
              <a:rPr lang="en-MY" sz="900" dirty="0"/>
              <a:t>train = </a:t>
            </a:r>
            <a:r>
              <a:rPr lang="en-MY" sz="900" dirty="0" err="1"/>
              <a:t>train.sample</a:t>
            </a:r>
            <a:r>
              <a:rPr lang="en-MY" sz="900" dirty="0"/>
              <a:t>(frac=0.1)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def _</a:t>
            </a:r>
            <a:r>
              <a:rPr lang="en-MY" sz="900" dirty="0" err="1"/>
              <a:t>processData</a:t>
            </a:r>
            <a:r>
              <a:rPr lang="en-MY" sz="900" dirty="0"/>
              <a:t>(</a:t>
            </a:r>
            <a:r>
              <a:rPr lang="en-MY" sz="900" dirty="0" err="1"/>
              <a:t>df</a:t>
            </a:r>
            <a:r>
              <a:rPr lang="en-MY" sz="900" dirty="0"/>
              <a:t>):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#</a:t>
            </a:r>
            <a:r>
              <a:rPr lang="zh-TW" altLang="en-US" sz="900" dirty="0"/>
              <a:t>将</a:t>
            </a:r>
            <a:r>
              <a:rPr lang="en-MY" sz="900" dirty="0" err="1"/>
              <a:t>starttime</a:t>
            </a:r>
            <a:r>
              <a:rPr lang="en-MY" sz="900" dirty="0"/>
              <a:t> </a:t>
            </a:r>
            <a:r>
              <a:rPr lang="zh-TW" altLang="en-US" sz="900" dirty="0"/>
              <a:t>分成</a:t>
            </a:r>
            <a:r>
              <a:rPr lang="en-MY" sz="900" dirty="0" err="1"/>
              <a:t>weekday,day,hour</a:t>
            </a:r>
            <a:r>
              <a:rPr lang="zh-TW" altLang="en-US" sz="900" dirty="0"/>
              <a:t>三类，方便后续不同时间段数据展示</a:t>
            </a:r>
            <a:endParaRPr lang="zh-TW" altLang="en-US" sz="900" dirty="0"/>
          </a:p>
          <a:p>
            <a:pPr marL="0" indent="0">
              <a:buNone/>
            </a:pPr>
            <a:r>
              <a:rPr lang="zh-TW" altLang="en-US" sz="900" dirty="0"/>
              <a:t>    </a:t>
            </a:r>
            <a:r>
              <a:rPr lang="en-MY" sz="900" dirty="0" err="1"/>
              <a:t>df</a:t>
            </a:r>
            <a:r>
              <a:rPr lang="en-MY" sz="900" dirty="0"/>
              <a:t>['weekday'] = </a:t>
            </a:r>
            <a:r>
              <a:rPr lang="en-MY" sz="900" dirty="0" err="1"/>
              <a:t>df</a:t>
            </a:r>
            <a:r>
              <a:rPr lang="en-MY" sz="900" dirty="0"/>
              <a:t>['</a:t>
            </a:r>
            <a:r>
              <a:rPr lang="en-MY" sz="900" dirty="0" err="1"/>
              <a:t>starttime</a:t>
            </a:r>
            <a:r>
              <a:rPr lang="en-MY" sz="900" dirty="0"/>
              <a:t>'].apply(lambda s : </a:t>
            </a:r>
            <a:r>
              <a:rPr lang="en-MY" sz="900" dirty="0" err="1"/>
              <a:t>s.weekday</a:t>
            </a:r>
            <a:r>
              <a:rPr lang="en-MY" sz="900" dirty="0"/>
              <a:t>())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</a:t>
            </a:r>
            <a:r>
              <a:rPr lang="en-MY" sz="900" dirty="0" err="1"/>
              <a:t>df</a:t>
            </a:r>
            <a:r>
              <a:rPr lang="en-MY" sz="900" dirty="0"/>
              <a:t>['day'] = </a:t>
            </a:r>
            <a:r>
              <a:rPr lang="en-MY" sz="900" dirty="0" err="1"/>
              <a:t>df</a:t>
            </a:r>
            <a:r>
              <a:rPr lang="en-MY" sz="900" dirty="0"/>
              <a:t>['</a:t>
            </a:r>
            <a:r>
              <a:rPr lang="en-MY" sz="900" dirty="0" err="1"/>
              <a:t>starttime</a:t>
            </a:r>
            <a:r>
              <a:rPr lang="en-MY" sz="900" dirty="0"/>
              <a:t>'].apply(lambda s : str(s)[:10])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</a:t>
            </a:r>
            <a:r>
              <a:rPr lang="en-MY" sz="900" dirty="0" err="1"/>
              <a:t>df</a:t>
            </a:r>
            <a:r>
              <a:rPr lang="en-MY" sz="900" dirty="0"/>
              <a:t>['hour'] = </a:t>
            </a:r>
            <a:r>
              <a:rPr lang="en-MY" sz="900" dirty="0" err="1"/>
              <a:t>df</a:t>
            </a:r>
            <a:r>
              <a:rPr lang="en-MY" sz="900" dirty="0"/>
              <a:t>['</a:t>
            </a:r>
            <a:r>
              <a:rPr lang="en-MY" sz="900" dirty="0" err="1"/>
              <a:t>starttime</a:t>
            </a:r>
            <a:r>
              <a:rPr lang="en-MY" sz="900" dirty="0"/>
              <a:t>'].apply(lambda s : </a:t>
            </a:r>
            <a:r>
              <a:rPr lang="en-MY" sz="900" dirty="0" err="1"/>
              <a:t>s.hour</a:t>
            </a:r>
            <a:r>
              <a:rPr lang="en-MY" sz="900" dirty="0"/>
              <a:t>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print('</a:t>
            </a:r>
            <a:r>
              <a:rPr lang="zh-TW" altLang="en-US" sz="900" dirty="0"/>
              <a:t>时间处理完成</a:t>
            </a:r>
            <a:r>
              <a:rPr lang="en-US" altLang="zh-TW" sz="900" dirty="0"/>
              <a:t>')</a:t>
            </a:r>
            <a:endParaRPr lang="en-MY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322773"/>
            <a:ext cx="60161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#</a:t>
            </a:r>
            <a:r>
              <a:rPr lang="zh-TW" altLang="en-US" sz="900" dirty="0"/>
              <a:t>将</a:t>
            </a:r>
            <a:r>
              <a:rPr lang="en-MY" sz="900" dirty="0"/>
              <a:t>geohash</a:t>
            </a:r>
            <a:r>
              <a:rPr lang="zh-TW" altLang="en-US" sz="900" dirty="0"/>
              <a:t>字符串反编码，方便后续计算骑行距离</a:t>
            </a:r>
            <a:endParaRPr lang="zh-TW" altLang="en-US" sz="900" dirty="0"/>
          </a:p>
          <a:p>
            <a:r>
              <a:rPr lang="zh-TW" altLang="en-US" sz="900" dirty="0"/>
              <a:t>    </a:t>
            </a:r>
            <a:r>
              <a:rPr lang="en-MY" sz="900" dirty="0" err="1"/>
              <a:t>df</a:t>
            </a:r>
            <a:r>
              <a:rPr lang="en-MY" sz="900" dirty="0"/>
              <a:t>['</a:t>
            </a:r>
            <a:r>
              <a:rPr lang="en-MY" sz="900" dirty="0" err="1"/>
              <a:t>start_lat_lng</a:t>
            </a:r>
            <a:r>
              <a:rPr lang="en-MY" sz="900" dirty="0"/>
              <a:t>'] = </a:t>
            </a:r>
            <a:r>
              <a:rPr lang="en-MY" sz="900" dirty="0" err="1"/>
              <a:t>df</a:t>
            </a:r>
            <a:r>
              <a:rPr lang="en-MY" sz="900" dirty="0"/>
              <a:t>['</a:t>
            </a:r>
            <a:r>
              <a:rPr lang="en-MY" sz="900" dirty="0" err="1"/>
              <a:t>geohashed_start_loc</a:t>
            </a:r>
            <a:r>
              <a:rPr lang="en-MY" sz="900" dirty="0"/>
              <a:t>'].apply(lambda s : </a:t>
            </a:r>
            <a:r>
              <a:rPr lang="en-MY" sz="900" dirty="0" err="1"/>
              <a:t>geohash.decode</a:t>
            </a:r>
            <a:r>
              <a:rPr lang="en-MY" sz="900" dirty="0"/>
              <a:t>(s))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df</a:t>
            </a:r>
            <a:r>
              <a:rPr lang="en-MY" sz="900" dirty="0"/>
              <a:t>['</a:t>
            </a:r>
            <a:r>
              <a:rPr lang="en-MY" sz="900" dirty="0" err="1"/>
              <a:t>end_lat_lng</a:t>
            </a:r>
            <a:r>
              <a:rPr lang="en-MY" sz="900" dirty="0"/>
              <a:t>'] = </a:t>
            </a:r>
            <a:r>
              <a:rPr lang="en-MY" sz="900" dirty="0" err="1"/>
              <a:t>df</a:t>
            </a:r>
            <a:r>
              <a:rPr lang="en-MY" sz="900" dirty="0"/>
              <a:t>['</a:t>
            </a:r>
            <a:r>
              <a:rPr lang="en-MY" sz="900" dirty="0" err="1"/>
              <a:t>geohashed_end_loc</a:t>
            </a:r>
            <a:r>
              <a:rPr lang="en-MY" sz="900" dirty="0"/>
              <a:t>'].apply(lambda s : </a:t>
            </a:r>
            <a:r>
              <a:rPr lang="en-MY" sz="900" dirty="0" err="1"/>
              <a:t>geohash.decode</a:t>
            </a:r>
            <a:r>
              <a:rPr lang="en-MY" sz="900" dirty="0"/>
              <a:t>(s))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df</a:t>
            </a:r>
            <a:r>
              <a:rPr lang="en-MY" sz="900" dirty="0"/>
              <a:t>['</a:t>
            </a:r>
            <a:r>
              <a:rPr lang="en-MY" sz="900" dirty="0" err="1"/>
              <a:t>start_neighbors</a:t>
            </a:r>
            <a:r>
              <a:rPr lang="en-MY" sz="900" dirty="0"/>
              <a:t>'] = </a:t>
            </a:r>
            <a:r>
              <a:rPr lang="en-MY" sz="900" dirty="0" err="1"/>
              <a:t>df</a:t>
            </a:r>
            <a:r>
              <a:rPr lang="en-MY" sz="900" dirty="0"/>
              <a:t>["</a:t>
            </a:r>
            <a:r>
              <a:rPr lang="en-MY" sz="900" dirty="0" err="1"/>
              <a:t>geohashed_start_loc</a:t>
            </a:r>
            <a:r>
              <a:rPr lang="en-MY" sz="900" dirty="0"/>
              <a:t>"].apply(lambda s : </a:t>
            </a:r>
            <a:r>
              <a:rPr lang="en-MY" sz="900" dirty="0" err="1"/>
              <a:t>geohash.neighbors</a:t>
            </a:r>
            <a:r>
              <a:rPr lang="en-MY" sz="900" dirty="0"/>
              <a:t>(s))</a:t>
            </a:r>
            <a:endParaRPr lang="en-MY" sz="900" dirty="0"/>
          </a:p>
          <a:p>
            <a:r>
              <a:rPr lang="en-MY" sz="900" dirty="0"/>
              <a:t>    </a:t>
            </a:r>
            <a:endParaRPr lang="en-MY" sz="900" dirty="0"/>
          </a:p>
          <a:p>
            <a:r>
              <a:rPr lang="en-MY" sz="900" dirty="0"/>
              <a:t>    #</a:t>
            </a:r>
            <a:r>
              <a:rPr lang="zh-TW" altLang="en-US" sz="900" dirty="0"/>
              <a:t>原数据中的</a:t>
            </a:r>
            <a:r>
              <a:rPr lang="en-MY" sz="900" dirty="0"/>
              <a:t>geohash</a:t>
            </a:r>
            <a:r>
              <a:rPr lang="zh-TW" altLang="en-US" sz="900" dirty="0"/>
              <a:t>字符串是</a:t>
            </a:r>
            <a:r>
              <a:rPr lang="en-MY" sz="900" dirty="0"/>
              <a:t>g7，</a:t>
            </a:r>
            <a:r>
              <a:rPr lang="zh-TW" altLang="en-US" sz="900" dirty="0"/>
              <a:t>现在转成</a:t>
            </a:r>
            <a:r>
              <a:rPr lang="en-MY" sz="900" dirty="0"/>
              <a:t>g6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df</a:t>
            </a:r>
            <a:r>
              <a:rPr lang="en-MY" sz="900" dirty="0"/>
              <a:t>['geohashed_start_loc_6'] = </a:t>
            </a:r>
            <a:r>
              <a:rPr lang="en-MY" sz="900" dirty="0" err="1"/>
              <a:t>df</a:t>
            </a:r>
            <a:r>
              <a:rPr lang="en-MY" sz="900" dirty="0"/>
              <a:t>['</a:t>
            </a:r>
            <a:r>
              <a:rPr lang="en-MY" sz="900" dirty="0" err="1"/>
              <a:t>geohashed_start_loc</a:t>
            </a:r>
            <a:r>
              <a:rPr lang="en-MY" sz="900" dirty="0"/>
              <a:t>'].apply(lambda s : s[:6])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df</a:t>
            </a:r>
            <a:r>
              <a:rPr lang="en-MY" sz="900" dirty="0"/>
              <a:t>['geohashed_end_loc_6'] = </a:t>
            </a:r>
            <a:r>
              <a:rPr lang="en-MY" sz="900" dirty="0" err="1"/>
              <a:t>df</a:t>
            </a:r>
            <a:r>
              <a:rPr lang="en-MY" sz="900" dirty="0"/>
              <a:t>['</a:t>
            </a:r>
            <a:r>
              <a:rPr lang="en-MY" sz="900" dirty="0" err="1"/>
              <a:t>geohashed_end_loc</a:t>
            </a:r>
            <a:r>
              <a:rPr lang="en-MY" sz="900" dirty="0"/>
              <a:t>'].apply(lambda s : s[:6])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df</a:t>
            </a:r>
            <a:r>
              <a:rPr lang="en-MY" sz="900" dirty="0"/>
              <a:t>['start_neighbors_6'] = </a:t>
            </a:r>
            <a:r>
              <a:rPr lang="en-MY" sz="900" dirty="0" err="1"/>
              <a:t>df</a:t>
            </a:r>
            <a:r>
              <a:rPr lang="en-MY" sz="900" dirty="0"/>
              <a:t>["geohashed_start_loc_6"].apply(lambda s : </a:t>
            </a:r>
            <a:r>
              <a:rPr lang="en-MY" sz="900" dirty="0" err="1"/>
              <a:t>geohash.neighbors</a:t>
            </a:r>
            <a:r>
              <a:rPr lang="en-MY" sz="900" dirty="0"/>
              <a:t>(s))</a:t>
            </a:r>
            <a:endParaRPr lang="en-MY" sz="900" dirty="0"/>
          </a:p>
          <a:p>
            <a:r>
              <a:rPr lang="en-MY" sz="900" dirty="0"/>
              <a:t>    print('Geohash</a:t>
            </a:r>
            <a:r>
              <a:rPr lang="zh-TW" altLang="en-US" sz="900" dirty="0"/>
              <a:t>处理完成</a:t>
            </a:r>
            <a:r>
              <a:rPr lang="en-US" altLang="zh-TW" sz="900" dirty="0"/>
              <a:t>')</a:t>
            </a:r>
            <a:endParaRPr lang="en-US" altLang="zh-TW" sz="900" dirty="0"/>
          </a:p>
          <a:p>
            <a:r>
              <a:rPr lang="en-US" altLang="zh-TW" sz="900" dirty="0"/>
              <a:t>    </a:t>
            </a:r>
            <a:endParaRPr lang="en-US" altLang="zh-TW" sz="900" dirty="0"/>
          </a:p>
          <a:p>
            <a:r>
              <a:rPr lang="en-US" altLang="zh-TW" sz="900" dirty="0"/>
              <a:t>    #</a:t>
            </a:r>
            <a:r>
              <a:rPr lang="zh-TW" altLang="en-US" sz="900" dirty="0"/>
              <a:t>判断目的地是否在</a:t>
            </a:r>
            <a:r>
              <a:rPr lang="en-MY" sz="900" dirty="0" err="1"/>
              <a:t>neighbors</a:t>
            </a:r>
            <a:endParaRPr lang="en-MY" sz="900" dirty="0"/>
          </a:p>
          <a:p>
            <a:r>
              <a:rPr lang="en-MY" sz="900" dirty="0"/>
              <a:t>    def </a:t>
            </a:r>
            <a:r>
              <a:rPr lang="en-MY" sz="900" dirty="0" err="1"/>
              <a:t>inGeohash</a:t>
            </a:r>
            <a:r>
              <a:rPr lang="en-MY" sz="900" dirty="0"/>
              <a:t>(</a:t>
            </a:r>
            <a:r>
              <a:rPr lang="en-MY" sz="900" dirty="0" err="1"/>
              <a:t>start_geohash</a:t>
            </a:r>
            <a:r>
              <a:rPr lang="en-MY" sz="900" dirty="0"/>
              <a:t>, </a:t>
            </a:r>
            <a:r>
              <a:rPr lang="en-MY" sz="900" dirty="0" err="1"/>
              <a:t>end_geohash</a:t>
            </a:r>
            <a:r>
              <a:rPr lang="en-MY" sz="900" dirty="0"/>
              <a:t>, names):</a:t>
            </a:r>
            <a:endParaRPr lang="en-MY" sz="900" dirty="0"/>
          </a:p>
          <a:p>
            <a:r>
              <a:rPr lang="en-MY" sz="900" dirty="0"/>
              <a:t>        </a:t>
            </a:r>
            <a:r>
              <a:rPr lang="en-MY" sz="900" dirty="0" err="1"/>
              <a:t>names.append</a:t>
            </a:r>
            <a:r>
              <a:rPr lang="en-MY" sz="900" dirty="0"/>
              <a:t>(</a:t>
            </a:r>
            <a:r>
              <a:rPr lang="en-MY" sz="900" dirty="0" err="1"/>
              <a:t>start_geohash</a:t>
            </a:r>
            <a:r>
              <a:rPr lang="en-MY" sz="900" dirty="0"/>
              <a:t>)</a:t>
            </a:r>
            <a:endParaRPr lang="en-MY" sz="900" dirty="0"/>
          </a:p>
          <a:p>
            <a:r>
              <a:rPr lang="en-MY" sz="900" dirty="0"/>
              <a:t>        if </a:t>
            </a:r>
            <a:r>
              <a:rPr lang="en-MY" sz="900" dirty="0" err="1"/>
              <a:t>end_geohash</a:t>
            </a:r>
            <a:r>
              <a:rPr lang="en-MY" sz="900" dirty="0"/>
              <a:t> in names:</a:t>
            </a:r>
            <a:endParaRPr lang="en-MY" sz="900" dirty="0"/>
          </a:p>
          <a:p>
            <a:r>
              <a:rPr lang="en-MY" sz="900" dirty="0"/>
              <a:t>            return 1</a:t>
            </a:r>
            <a:endParaRPr lang="en-MY" sz="900" dirty="0"/>
          </a:p>
          <a:p>
            <a:r>
              <a:rPr lang="en-MY" sz="900" dirty="0"/>
              <a:t>        else:</a:t>
            </a:r>
            <a:endParaRPr lang="en-MY" sz="900" dirty="0"/>
          </a:p>
          <a:p>
            <a:r>
              <a:rPr lang="en-MY" sz="900" dirty="0"/>
              <a:t>            return 0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df</a:t>
            </a:r>
            <a:r>
              <a:rPr lang="en-MY" sz="900" dirty="0"/>
              <a:t>['inside'] = </a:t>
            </a:r>
            <a:r>
              <a:rPr lang="en-MY" sz="900" dirty="0" err="1"/>
              <a:t>df.apply</a:t>
            </a:r>
            <a:r>
              <a:rPr lang="en-MY" sz="900" dirty="0"/>
              <a:t>(lambda s : </a:t>
            </a:r>
            <a:r>
              <a:rPr lang="en-MY" sz="900" dirty="0" err="1"/>
              <a:t>inGeohash</a:t>
            </a:r>
            <a:r>
              <a:rPr lang="en-MY" sz="900" dirty="0"/>
              <a:t>(s['</a:t>
            </a:r>
            <a:r>
              <a:rPr lang="en-MY" sz="900" dirty="0" err="1"/>
              <a:t>geohashed_start_loc</a:t>
            </a:r>
            <a:r>
              <a:rPr lang="en-MY" sz="900" dirty="0"/>
              <a:t>'],s['</a:t>
            </a:r>
            <a:r>
              <a:rPr lang="en-MY" sz="900" dirty="0" err="1"/>
              <a:t>geohashed_end_loc</a:t>
            </a:r>
            <a:r>
              <a:rPr lang="en-MY" sz="900" dirty="0"/>
              <a:t>'],s['</a:t>
            </a:r>
            <a:r>
              <a:rPr lang="en-MY" sz="900" dirty="0" err="1"/>
              <a:t>start_neighbors</a:t>
            </a:r>
            <a:r>
              <a:rPr lang="en-MY" sz="900" dirty="0"/>
              <a:t>']), axis = 1)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df</a:t>
            </a:r>
            <a:r>
              <a:rPr lang="en-MY" sz="900" dirty="0"/>
              <a:t>['inside_6'] = </a:t>
            </a:r>
            <a:r>
              <a:rPr lang="en-MY" sz="900" dirty="0" err="1"/>
              <a:t>df.apply</a:t>
            </a:r>
            <a:r>
              <a:rPr lang="en-MY" sz="900" dirty="0"/>
              <a:t>(lambda s : </a:t>
            </a:r>
            <a:r>
              <a:rPr lang="en-MY" sz="900" dirty="0" err="1"/>
              <a:t>inGeohash</a:t>
            </a:r>
            <a:r>
              <a:rPr lang="en-MY" sz="900" dirty="0"/>
              <a:t>(s['geohashed_start_loc_6'],s['geohashed_end_loc_6'],s['start_neighbors_6']), axis = 1)</a:t>
            </a:r>
            <a:endParaRPr lang="en-MY" sz="900" dirty="0"/>
          </a:p>
          <a:p>
            <a:r>
              <a:rPr lang="en-MY" sz="900" dirty="0"/>
              <a:t>    print("Geohash</a:t>
            </a:r>
            <a:r>
              <a:rPr lang="zh-TW" altLang="en-US" sz="900" dirty="0"/>
              <a:t>近邻判断处理完成</a:t>
            </a:r>
            <a:r>
              <a:rPr lang="en-US" altLang="zh-TW" sz="900" dirty="0"/>
              <a:t>")</a:t>
            </a:r>
            <a:endParaRPr lang="en-US" altLang="zh-TW" sz="900" dirty="0"/>
          </a:p>
          <a:p>
            <a:r>
              <a:rPr lang="zh-TW" altLang="en-US" sz="900" dirty="0"/>
              <a:t> </a:t>
            </a:r>
            <a:r>
              <a:rPr lang="en-US" altLang="zh-TW" sz="900" dirty="0"/>
              <a:t>#</a:t>
            </a:r>
            <a:r>
              <a:rPr lang="zh-TW" altLang="en-US" sz="900" dirty="0"/>
              <a:t>计算起点与终点距离</a:t>
            </a:r>
            <a:endParaRPr lang="zh-TW" altLang="en-US" sz="900" dirty="0"/>
          </a:p>
          <a:p>
            <a:r>
              <a:rPr lang="zh-TW" altLang="en-US" sz="900" dirty="0"/>
              <a:t>    </a:t>
            </a:r>
            <a:r>
              <a:rPr lang="en-MY" sz="900" dirty="0"/>
              <a:t>def haversine(lon1, lat1, lon2, lat2): </a:t>
            </a:r>
            <a:endParaRPr lang="en-MY" sz="900" dirty="0"/>
          </a:p>
          <a:p>
            <a:r>
              <a:rPr lang="en-MY" sz="900" dirty="0"/>
              <a:t>        """</a:t>
            </a:r>
            <a:endParaRPr lang="en-MY" sz="900" dirty="0"/>
          </a:p>
          <a:p>
            <a:r>
              <a:rPr lang="en-MY" sz="900" dirty="0"/>
              <a:t>        Calculate the great circle distance between two points </a:t>
            </a:r>
            <a:endParaRPr lang="en-MY" sz="900" dirty="0"/>
          </a:p>
          <a:p>
            <a:r>
              <a:rPr lang="en-MY" sz="900" dirty="0"/>
              <a:t>        on the earth (specified in decimal degrees)</a:t>
            </a:r>
            <a:endParaRPr lang="en-MY" sz="900" dirty="0"/>
          </a:p>
          <a:p>
            <a:r>
              <a:rPr lang="en-MY" sz="900" dirty="0"/>
              <a:t>        """</a:t>
            </a:r>
            <a:endParaRPr lang="en-MY" sz="900" dirty="0"/>
          </a:p>
          <a:p>
            <a:r>
              <a:rPr lang="en-MY" sz="900" dirty="0"/>
              <a:t>        lon1, lat1, lon2, lat2 = map(radians, [lon1, lat1, lon2, lat2])</a:t>
            </a:r>
            <a:endParaRPr lang="en-MY" sz="900" dirty="0"/>
          </a:p>
          <a:p>
            <a:r>
              <a:rPr lang="en-MY" sz="900" dirty="0"/>
              <a:t>        # haversine</a:t>
            </a:r>
            <a:r>
              <a:rPr lang="zh-TW" altLang="en-US" sz="900" dirty="0"/>
              <a:t>公式</a:t>
            </a:r>
            <a:endParaRPr lang="zh-TW" altLang="en-US" sz="900" dirty="0"/>
          </a:p>
          <a:p>
            <a:r>
              <a:rPr lang="zh-TW" altLang="en-US" sz="900" dirty="0"/>
              <a:t>        </a:t>
            </a:r>
            <a:r>
              <a:rPr lang="en-MY" sz="900" dirty="0" err="1"/>
              <a:t>dlon</a:t>
            </a:r>
            <a:r>
              <a:rPr lang="en-MY" sz="900" dirty="0"/>
              <a:t> = lon2 - lon1 </a:t>
            </a:r>
            <a:endParaRPr lang="en-MY" sz="900" dirty="0"/>
          </a:p>
          <a:p>
            <a:r>
              <a:rPr lang="en-MY" sz="900" dirty="0"/>
              <a:t>        </a:t>
            </a:r>
            <a:r>
              <a:rPr lang="en-MY" sz="900" dirty="0" err="1"/>
              <a:t>dlat</a:t>
            </a:r>
            <a:r>
              <a:rPr lang="en-MY" sz="900" dirty="0"/>
              <a:t> = lat2 - lat1 </a:t>
            </a:r>
            <a:endParaRPr lang="en-MY" sz="900" dirty="0"/>
          </a:p>
          <a:p>
            <a:r>
              <a:rPr lang="en-MY" sz="900" dirty="0"/>
              <a:t>        a = sin(</a:t>
            </a:r>
            <a:r>
              <a:rPr lang="en-MY" sz="900" dirty="0" err="1"/>
              <a:t>dlat</a:t>
            </a:r>
            <a:r>
              <a:rPr lang="en-MY" sz="900" dirty="0"/>
              <a:t>/2)**2 + cos(lat1) * cos(lat2) * sin(</a:t>
            </a:r>
            <a:r>
              <a:rPr lang="en-MY" sz="900" dirty="0" err="1"/>
              <a:t>dlon</a:t>
            </a:r>
            <a:r>
              <a:rPr lang="en-MY" sz="900" dirty="0"/>
              <a:t>/2)**2</a:t>
            </a:r>
            <a:endParaRPr lang="en-MY" sz="900" dirty="0"/>
          </a:p>
          <a:p>
            <a:r>
              <a:rPr lang="en-MY" sz="900" dirty="0"/>
              <a:t>        c = 2 * </a:t>
            </a:r>
            <a:r>
              <a:rPr lang="en-MY" sz="900" dirty="0" err="1"/>
              <a:t>asin</a:t>
            </a:r>
            <a:r>
              <a:rPr lang="en-MY" sz="900" dirty="0"/>
              <a:t>(sqrt(a)) </a:t>
            </a:r>
            <a:endParaRPr lang="en-MY" sz="900" dirty="0"/>
          </a:p>
          <a:p>
            <a:r>
              <a:rPr lang="en-MY" sz="900" dirty="0"/>
              <a:t>        r = 6371 # </a:t>
            </a:r>
            <a:r>
              <a:rPr lang="zh-TW" altLang="en-US" sz="900" dirty="0"/>
              <a:t>地球平均半径，单位为公里</a:t>
            </a:r>
            <a:endParaRPr lang="zh-TW" altLang="en-US" sz="900" dirty="0"/>
          </a:p>
          <a:p>
            <a:r>
              <a:rPr lang="zh-TW" altLang="en-US" sz="900" dirty="0"/>
              <a:t>        </a:t>
            </a:r>
            <a:r>
              <a:rPr lang="en-MY" sz="900" dirty="0"/>
              <a:t>return c * r * 1000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df</a:t>
            </a:r>
            <a:r>
              <a:rPr lang="en-MY" sz="900" dirty="0"/>
              <a:t>['</a:t>
            </a:r>
            <a:r>
              <a:rPr lang="en-MY" sz="900" dirty="0" err="1"/>
              <a:t>start_end_distance</a:t>
            </a:r>
            <a:r>
              <a:rPr lang="en-MY" sz="900" dirty="0"/>
              <a:t>'] = </a:t>
            </a:r>
            <a:r>
              <a:rPr lang="en-MY" sz="900" dirty="0" err="1"/>
              <a:t>df.apply</a:t>
            </a:r>
            <a:r>
              <a:rPr lang="en-MY" sz="900" dirty="0"/>
              <a:t>(lambda s : haversine(s['</a:t>
            </a:r>
            <a:r>
              <a:rPr lang="en-MY" sz="900" dirty="0" err="1"/>
              <a:t>start_lat_lng</a:t>
            </a:r>
            <a:r>
              <a:rPr lang="en-MY" sz="900" dirty="0"/>
              <a:t>'][0],s['</a:t>
            </a:r>
            <a:r>
              <a:rPr lang="en-MY" sz="900" dirty="0" err="1"/>
              <a:t>start_lat_lng</a:t>
            </a:r>
            <a:r>
              <a:rPr lang="en-MY" sz="900" dirty="0"/>
              <a:t>'][1],s['</a:t>
            </a:r>
            <a:r>
              <a:rPr lang="en-MY" sz="900" dirty="0" err="1"/>
              <a:t>end_lat_lng</a:t>
            </a:r>
            <a:r>
              <a:rPr lang="en-MY" sz="900" dirty="0"/>
              <a:t>'][0],</a:t>
            </a:r>
            <a:endParaRPr lang="en-MY" sz="900" dirty="0"/>
          </a:p>
          <a:p>
            <a:r>
              <a:rPr lang="en-MY" sz="900" dirty="0"/>
              <a:t>                                                             s['</a:t>
            </a:r>
            <a:r>
              <a:rPr lang="en-MY" sz="900" dirty="0" err="1"/>
              <a:t>end_lat_lng</a:t>
            </a:r>
            <a:r>
              <a:rPr lang="en-MY" sz="900" dirty="0"/>
              <a:t>'][1]),axis = 1)</a:t>
            </a:r>
            <a:endParaRPr lang="en-MY" sz="900" dirty="0"/>
          </a:p>
          <a:p>
            <a:r>
              <a:rPr lang="en-MY" sz="900" dirty="0"/>
              <a:t>    print("</a:t>
            </a:r>
            <a:r>
              <a:rPr lang="zh-TW" altLang="en-US" sz="900" dirty="0"/>
              <a:t>距离计算完成！！！</a:t>
            </a:r>
            <a:r>
              <a:rPr lang="en-US" altLang="zh-TW" sz="900" dirty="0"/>
              <a:t>")</a:t>
            </a:r>
            <a:endParaRPr lang="en-US" altLang="zh-TW" sz="900" dirty="0"/>
          </a:p>
          <a:p>
            <a:r>
              <a:rPr lang="en-US" altLang="zh-TW" sz="900" dirty="0"/>
              <a:t>    </a:t>
            </a:r>
            <a:r>
              <a:rPr lang="en-MY" sz="900" dirty="0"/>
              <a:t>return </a:t>
            </a:r>
            <a:r>
              <a:rPr lang="en-MY" sz="900" dirty="0" err="1"/>
              <a:t>df</a:t>
            </a:r>
            <a:endParaRPr lang="en-MY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zh-CN" dirty="0"/>
              <a:t>3.5 </a:t>
            </a:r>
            <a:r>
              <a:rPr lang="zh-CN" altLang="en-US" dirty="0"/>
              <a:t>录入训练集并计算测试集（数据处理）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95" y="1452762"/>
            <a:ext cx="10515600" cy="54052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sz="900" dirty="0"/>
              <a:t>def _</a:t>
            </a:r>
            <a:r>
              <a:rPr lang="en-MY" sz="900" dirty="0" err="1"/>
              <a:t>timeAnalysis</a:t>
            </a:r>
            <a:r>
              <a:rPr lang="en-MY" sz="900" dirty="0"/>
              <a:t>(</a:t>
            </a:r>
            <a:r>
              <a:rPr lang="en-MY" sz="900" dirty="0" err="1"/>
              <a:t>df</a:t>
            </a:r>
            <a:r>
              <a:rPr lang="en-MY" sz="900" dirty="0"/>
              <a:t>):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#</a:t>
            </a:r>
            <a:r>
              <a:rPr lang="zh-TW" altLang="en-US" sz="900" dirty="0"/>
              <a:t>数据包含的天数</a:t>
            </a:r>
            <a:endParaRPr lang="zh-TW" altLang="en-US" sz="900" dirty="0"/>
          </a:p>
          <a:p>
            <a:pPr marL="0" indent="0">
              <a:buNone/>
            </a:pPr>
            <a:r>
              <a:rPr lang="zh-TW" altLang="en-US" sz="900" dirty="0"/>
              <a:t>    </a:t>
            </a:r>
            <a:r>
              <a:rPr lang="en-MY" sz="900" dirty="0"/>
              <a:t>print('</a:t>
            </a:r>
            <a:r>
              <a:rPr lang="zh-TW" altLang="en-US" sz="900" dirty="0"/>
              <a:t>数据集包含的天数如下：</a:t>
            </a:r>
            <a:r>
              <a:rPr lang="en-US" altLang="zh-TW" sz="900" dirty="0"/>
              <a:t>')</a:t>
            </a:r>
            <a:endParaRPr lang="en-US" altLang="zh-TW" sz="900" dirty="0"/>
          </a:p>
          <a:p>
            <a:pPr marL="0" indent="0">
              <a:buNone/>
            </a:pPr>
            <a:r>
              <a:rPr lang="en-US" altLang="zh-TW" sz="900" dirty="0"/>
              <a:t>    </a:t>
            </a:r>
            <a:r>
              <a:rPr lang="en-MY" sz="900" dirty="0"/>
              <a:t>print(</a:t>
            </a:r>
            <a:r>
              <a:rPr lang="en-MY" sz="900" dirty="0" err="1"/>
              <a:t>df</a:t>
            </a:r>
            <a:r>
              <a:rPr lang="en-MY" sz="900" dirty="0"/>
              <a:t>['day'].unique())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print('*'*60)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#</a:t>
            </a:r>
            <a:r>
              <a:rPr lang="zh-TW" altLang="en-US" sz="900" dirty="0"/>
              <a:t>用户出行小时高峰期</a:t>
            </a:r>
            <a:endParaRPr lang="zh-TW" altLang="en-US" sz="900" dirty="0"/>
          </a:p>
          <a:p>
            <a:pPr marL="0" indent="0">
              <a:buNone/>
            </a:pPr>
            <a:r>
              <a:rPr lang="zh-TW" altLang="en-US" sz="900" dirty="0"/>
              <a:t>    </a:t>
            </a:r>
            <a:r>
              <a:rPr lang="en-MY" sz="900" dirty="0"/>
              <a:t>g1 = </a:t>
            </a:r>
            <a:r>
              <a:rPr lang="en-MY" sz="900" dirty="0" err="1"/>
              <a:t>df.groupby</a:t>
            </a:r>
            <a:r>
              <a:rPr lang="en-MY" sz="900" dirty="0"/>
              <a:t>('hour')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print(g1['</a:t>
            </a:r>
            <a:r>
              <a:rPr lang="en-MY" sz="900" dirty="0" err="1"/>
              <a:t>orderid</a:t>
            </a:r>
            <a:r>
              <a:rPr lang="en-MY" sz="900" dirty="0"/>
              <a:t>'].count().</a:t>
            </a:r>
            <a:r>
              <a:rPr lang="en-MY" sz="900" dirty="0" err="1"/>
              <a:t>sort_values</a:t>
            </a:r>
            <a:r>
              <a:rPr lang="en-MY" sz="900" dirty="0"/>
              <a:t>(ascending = False))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print('*'*60)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#</a:t>
            </a:r>
            <a:r>
              <a:rPr lang="zh-TW" altLang="en-US" sz="900" dirty="0"/>
              <a:t>周一到周日用车分析</a:t>
            </a:r>
            <a:endParaRPr lang="zh-TW" altLang="en-US" sz="900" dirty="0"/>
          </a:p>
          <a:p>
            <a:pPr marL="0" indent="0">
              <a:buNone/>
            </a:pPr>
            <a:r>
              <a:rPr lang="zh-TW" altLang="en-US" sz="900" dirty="0"/>
              <a:t>    </a:t>
            </a:r>
            <a:r>
              <a:rPr lang="en-MY" sz="900" dirty="0"/>
              <a:t>g1 = </a:t>
            </a:r>
            <a:r>
              <a:rPr lang="en-MY" sz="900" dirty="0" err="1"/>
              <a:t>df.groupby</a:t>
            </a:r>
            <a:r>
              <a:rPr lang="en-MY" sz="900" dirty="0"/>
              <a:t>('weekday')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print(</a:t>
            </a:r>
            <a:r>
              <a:rPr lang="en-MY" sz="900" dirty="0" err="1"/>
              <a:t>pd.DataFrame</a:t>
            </a:r>
            <a:r>
              <a:rPr lang="en-MY" sz="900" dirty="0"/>
              <a:t>(g1['weekday'].count()))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print('*'*60)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#</a:t>
            </a:r>
            <a:r>
              <a:rPr lang="zh-TW" altLang="en-US" sz="900" dirty="0"/>
              <a:t>周一到周日不同时间的用车分析</a:t>
            </a:r>
            <a:endParaRPr lang="zh-TW" altLang="en-US" sz="900" dirty="0"/>
          </a:p>
          <a:p>
            <a:pPr marL="0" indent="0">
              <a:buNone/>
            </a:pPr>
            <a:r>
              <a:rPr lang="zh-TW" altLang="en-US" sz="900" dirty="0"/>
              <a:t>    </a:t>
            </a:r>
            <a:r>
              <a:rPr lang="en-MY" sz="900" dirty="0" err="1"/>
              <a:t>df.loc</a:t>
            </a:r>
            <a:r>
              <a:rPr lang="en-MY" sz="900" dirty="0"/>
              <a:t>[(</a:t>
            </a:r>
            <a:r>
              <a:rPr lang="en-MY" sz="900" dirty="0" err="1"/>
              <a:t>df</a:t>
            </a:r>
            <a:r>
              <a:rPr lang="en-MY" sz="900" dirty="0"/>
              <a:t>['weekday'] == 5) | (</a:t>
            </a:r>
            <a:r>
              <a:rPr lang="en-MY" sz="900" dirty="0" err="1"/>
              <a:t>df</a:t>
            </a:r>
            <a:r>
              <a:rPr lang="en-MY" sz="900" dirty="0"/>
              <a:t>['weekday'] == 6), '</a:t>
            </a:r>
            <a:r>
              <a:rPr lang="en-MY" sz="900" dirty="0" err="1"/>
              <a:t>isWeekend</a:t>
            </a:r>
            <a:r>
              <a:rPr lang="en-MY" sz="900" dirty="0"/>
              <a:t>'] = 1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</a:t>
            </a:r>
            <a:r>
              <a:rPr lang="en-MY" sz="900" dirty="0" err="1"/>
              <a:t>df.loc</a:t>
            </a:r>
            <a:r>
              <a:rPr lang="en-MY" sz="900" dirty="0"/>
              <a:t>[~(</a:t>
            </a:r>
            <a:r>
              <a:rPr lang="en-MY" sz="900" dirty="0" err="1"/>
              <a:t>df</a:t>
            </a:r>
            <a:r>
              <a:rPr lang="en-MY" sz="900" dirty="0"/>
              <a:t>['weekday'] == 5) | (</a:t>
            </a:r>
            <a:r>
              <a:rPr lang="en-MY" sz="900" dirty="0" err="1"/>
              <a:t>df</a:t>
            </a:r>
            <a:r>
              <a:rPr lang="en-MY" sz="900" dirty="0"/>
              <a:t>['weekday'] == 6), '</a:t>
            </a:r>
            <a:r>
              <a:rPr lang="en-MY" sz="900" dirty="0" err="1"/>
              <a:t>isWeekend</a:t>
            </a:r>
            <a:r>
              <a:rPr lang="en-MY" sz="900" dirty="0"/>
              <a:t>'] = 0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g1 = </a:t>
            </a:r>
            <a:r>
              <a:rPr lang="en-MY" sz="900" dirty="0" err="1"/>
              <a:t>df.groupby</a:t>
            </a:r>
            <a:r>
              <a:rPr lang="en-MY" sz="900" dirty="0"/>
              <a:t>(['</a:t>
            </a:r>
            <a:r>
              <a:rPr lang="en-MY" sz="900" dirty="0" err="1"/>
              <a:t>isWeekend</a:t>
            </a:r>
            <a:r>
              <a:rPr lang="en-MY" sz="900" dirty="0"/>
              <a:t>', 'hour'])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5415379" y="1367161"/>
            <a:ext cx="61344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#</a:t>
            </a:r>
            <a:r>
              <a:rPr lang="zh-TW" altLang="en-US" sz="900" dirty="0"/>
              <a:t>计算工作日以及周末的天数</a:t>
            </a:r>
            <a:endParaRPr lang="zh-TW" altLang="en-US" sz="900" dirty="0"/>
          </a:p>
          <a:p>
            <a:r>
              <a:rPr lang="zh-TW" altLang="en-US" sz="900" dirty="0"/>
              <a:t>    </a:t>
            </a:r>
            <a:r>
              <a:rPr lang="en-MY" sz="900" dirty="0"/>
              <a:t>g2 = </a:t>
            </a:r>
            <a:r>
              <a:rPr lang="en-MY" sz="900" dirty="0" err="1"/>
              <a:t>df.groupby</a:t>
            </a:r>
            <a:r>
              <a:rPr lang="en-MY" sz="900" dirty="0"/>
              <a:t>(['day', 'weekday'])</a:t>
            </a:r>
            <a:endParaRPr lang="en-MY" sz="900" dirty="0"/>
          </a:p>
          <a:p>
            <a:r>
              <a:rPr lang="en-MY" sz="900" dirty="0"/>
              <a:t>    w = 0 #</a:t>
            </a:r>
            <a:r>
              <a:rPr lang="zh-TW" altLang="en-US" sz="900" dirty="0"/>
              <a:t>周末天数</a:t>
            </a:r>
            <a:endParaRPr lang="zh-TW" altLang="en-US" sz="900" dirty="0"/>
          </a:p>
          <a:p>
            <a:r>
              <a:rPr lang="zh-TW" altLang="en-US" sz="900" dirty="0"/>
              <a:t>    </a:t>
            </a:r>
            <a:r>
              <a:rPr lang="en-MY" sz="900" dirty="0"/>
              <a:t>c = 0 #</a:t>
            </a:r>
            <a:r>
              <a:rPr lang="zh-TW" altLang="en-US" sz="900" dirty="0"/>
              <a:t>工作日天数</a:t>
            </a:r>
            <a:endParaRPr lang="zh-TW" altLang="en-US" sz="900" dirty="0"/>
          </a:p>
          <a:p>
            <a:r>
              <a:rPr lang="zh-TW" altLang="en-US" sz="900" dirty="0"/>
              <a:t>    </a:t>
            </a:r>
            <a:r>
              <a:rPr lang="en-MY" sz="900" dirty="0"/>
              <a:t>for </a:t>
            </a:r>
            <a:r>
              <a:rPr lang="en-MY" sz="900" dirty="0" err="1"/>
              <a:t>i,j</a:t>
            </a:r>
            <a:r>
              <a:rPr lang="en-MY" sz="900" dirty="0"/>
              <a:t> in list(g2.groups.keys()):</a:t>
            </a:r>
            <a:endParaRPr lang="en-MY" sz="900" dirty="0"/>
          </a:p>
          <a:p>
            <a:r>
              <a:rPr lang="en-MY" sz="900" dirty="0"/>
              <a:t>        if j &gt;= 5:</a:t>
            </a:r>
            <a:endParaRPr lang="en-MY" sz="900" dirty="0"/>
          </a:p>
          <a:p>
            <a:r>
              <a:rPr lang="en-MY" sz="900" dirty="0"/>
              <a:t>            w += 1</a:t>
            </a:r>
            <a:endParaRPr lang="en-MY" sz="900" dirty="0"/>
          </a:p>
          <a:p>
            <a:r>
              <a:rPr lang="en-MY" sz="900" dirty="0"/>
              <a:t>        else:</a:t>
            </a:r>
            <a:endParaRPr lang="en-MY" sz="900" dirty="0"/>
          </a:p>
          <a:p>
            <a:r>
              <a:rPr lang="en-MY" sz="900" dirty="0"/>
              <a:t>            c += 1</a:t>
            </a:r>
            <a:endParaRPr lang="en-MY" sz="900" dirty="0"/>
          </a:p>
          <a:p>
            <a:r>
              <a:rPr lang="en-MY" sz="900" dirty="0"/>
              <a:t>    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temp_df</a:t>
            </a:r>
            <a:r>
              <a:rPr lang="en-MY" sz="900" dirty="0"/>
              <a:t> = </a:t>
            </a:r>
            <a:r>
              <a:rPr lang="en-MY" sz="900" dirty="0" err="1"/>
              <a:t>pd.DataFrame</a:t>
            </a:r>
            <a:r>
              <a:rPr lang="en-MY" sz="900" dirty="0"/>
              <a:t>(g1['</a:t>
            </a:r>
            <a:r>
              <a:rPr lang="en-MY" sz="900" dirty="0" err="1"/>
              <a:t>orderid</a:t>
            </a:r>
            <a:r>
              <a:rPr lang="en-MY" sz="900" dirty="0"/>
              <a:t>'].count()).</a:t>
            </a:r>
            <a:r>
              <a:rPr lang="en-MY" sz="900" dirty="0" err="1"/>
              <a:t>reset_index</a:t>
            </a:r>
            <a:r>
              <a:rPr lang="en-MY" sz="900" dirty="0"/>
              <a:t>()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temp_df.loc</a:t>
            </a:r>
            <a:r>
              <a:rPr lang="en-MY" sz="900" dirty="0"/>
              <a:t>[</a:t>
            </a:r>
            <a:r>
              <a:rPr lang="en-MY" sz="900" dirty="0" err="1"/>
              <a:t>temp_df</a:t>
            </a:r>
            <a:r>
              <a:rPr lang="en-MY" sz="900" dirty="0"/>
              <a:t>['</a:t>
            </a:r>
            <a:r>
              <a:rPr lang="en-MY" sz="900" dirty="0" err="1"/>
              <a:t>isWeekend</a:t>
            </a:r>
            <a:r>
              <a:rPr lang="en-MY" sz="900" dirty="0"/>
              <a:t>'] == 0 , '</a:t>
            </a:r>
            <a:r>
              <a:rPr lang="en-MY" sz="900" dirty="0" err="1"/>
              <a:t>orderid</a:t>
            </a:r>
            <a:r>
              <a:rPr lang="en-MY" sz="900" dirty="0"/>
              <a:t>'] = </a:t>
            </a:r>
            <a:r>
              <a:rPr lang="en-MY" sz="900" dirty="0" err="1"/>
              <a:t>temp_df</a:t>
            </a:r>
            <a:r>
              <a:rPr lang="en-MY" sz="900" dirty="0"/>
              <a:t>['</a:t>
            </a:r>
            <a:r>
              <a:rPr lang="en-MY" sz="900" dirty="0" err="1"/>
              <a:t>orderid</a:t>
            </a:r>
            <a:r>
              <a:rPr lang="en-MY" sz="900" dirty="0"/>
              <a:t>']/c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temp_df.loc</a:t>
            </a:r>
            <a:r>
              <a:rPr lang="en-MY" sz="900" dirty="0"/>
              <a:t>[</a:t>
            </a:r>
            <a:r>
              <a:rPr lang="en-MY" sz="900" dirty="0" err="1"/>
              <a:t>temp_df</a:t>
            </a:r>
            <a:r>
              <a:rPr lang="en-MY" sz="900" dirty="0"/>
              <a:t>['</a:t>
            </a:r>
            <a:r>
              <a:rPr lang="en-MY" sz="900" dirty="0" err="1"/>
              <a:t>isWeekend</a:t>
            </a:r>
            <a:r>
              <a:rPr lang="en-MY" sz="900" dirty="0"/>
              <a:t>'] == 1 , '</a:t>
            </a:r>
            <a:r>
              <a:rPr lang="en-MY" sz="900" dirty="0" err="1"/>
              <a:t>orderid</a:t>
            </a:r>
            <a:r>
              <a:rPr lang="en-MY" sz="900" dirty="0"/>
              <a:t>'] = </a:t>
            </a:r>
            <a:r>
              <a:rPr lang="en-MY" sz="900" dirty="0" err="1"/>
              <a:t>temp_df</a:t>
            </a:r>
            <a:r>
              <a:rPr lang="en-MY" sz="900" dirty="0"/>
              <a:t>['</a:t>
            </a:r>
            <a:r>
              <a:rPr lang="en-MY" sz="900" dirty="0" err="1"/>
              <a:t>orderid</a:t>
            </a:r>
            <a:r>
              <a:rPr lang="en-MY" sz="900" dirty="0"/>
              <a:t>']/w</a:t>
            </a:r>
            <a:endParaRPr lang="en-MY" sz="900" dirty="0"/>
          </a:p>
          <a:p>
            <a:r>
              <a:rPr lang="en-MY" sz="900" dirty="0"/>
              <a:t>    print(</a:t>
            </a:r>
            <a:r>
              <a:rPr lang="en-MY" sz="900" dirty="0" err="1"/>
              <a:t>temp_df.sort_values</a:t>
            </a:r>
            <a:r>
              <a:rPr lang="en-MY" sz="900" dirty="0"/>
              <a:t>(['</a:t>
            </a:r>
            <a:r>
              <a:rPr lang="en-MY" sz="900" dirty="0" err="1"/>
              <a:t>isWeekend</a:t>
            </a:r>
            <a:r>
              <a:rPr lang="en-MY" sz="900" dirty="0"/>
              <a:t>', '</a:t>
            </a:r>
            <a:r>
              <a:rPr lang="en-MY" sz="900" dirty="0" err="1"/>
              <a:t>orderid</a:t>
            </a:r>
            <a:r>
              <a:rPr lang="en-MY" sz="900" dirty="0"/>
              <a:t>'], ascending = False))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sns.barplot</a:t>
            </a:r>
            <a:r>
              <a:rPr lang="en-MY" sz="900" dirty="0"/>
              <a:t>(x = 'hour', y = '</a:t>
            </a:r>
            <a:r>
              <a:rPr lang="en-MY" sz="900" dirty="0" err="1"/>
              <a:t>orderid</a:t>
            </a:r>
            <a:r>
              <a:rPr lang="en-MY" sz="900" dirty="0"/>
              <a:t>', hue = '</a:t>
            </a:r>
            <a:r>
              <a:rPr lang="en-MY" sz="900" dirty="0" err="1"/>
              <a:t>isWeekend</a:t>
            </a:r>
            <a:r>
              <a:rPr lang="en-MY" sz="900" dirty="0"/>
              <a:t>', data = </a:t>
            </a:r>
            <a:r>
              <a:rPr lang="en-MY" sz="900" dirty="0" err="1"/>
              <a:t>temp_df</a:t>
            </a:r>
            <a:r>
              <a:rPr lang="en-MY" sz="900" dirty="0"/>
              <a:t>)</a:t>
            </a:r>
            <a:endParaRPr lang="en-MY" sz="900" dirty="0"/>
          </a:p>
          <a:p>
            <a:r>
              <a:rPr lang="en-MY" sz="900" dirty="0"/>
              <a:t>def analysis_1(data, target):</a:t>
            </a:r>
            <a:endParaRPr lang="en-MY" sz="900" dirty="0"/>
          </a:p>
          <a:p>
            <a:r>
              <a:rPr lang="en-MY" sz="900" dirty="0"/>
              <a:t>    g1 = </a:t>
            </a:r>
            <a:r>
              <a:rPr lang="en-MY" sz="900" dirty="0" err="1"/>
              <a:t>data.groupby</a:t>
            </a:r>
            <a:r>
              <a:rPr lang="en-MY" sz="900" dirty="0"/>
              <a:t>(['</a:t>
            </a:r>
            <a:r>
              <a:rPr lang="en-MY" sz="900" dirty="0" err="1"/>
              <a:t>day',target</a:t>
            </a:r>
            <a:r>
              <a:rPr lang="en-MY" sz="900" dirty="0"/>
              <a:t>])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group_data</a:t>
            </a:r>
            <a:r>
              <a:rPr lang="en-MY" sz="900" dirty="0"/>
              <a:t> = g1.agg({"</a:t>
            </a:r>
            <a:r>
              <a:rPr lang="en-MY" sz="900" dirty="0" err="1"/>
              <a:t>orderid</a:t>
            </a:r>
            <a:r>
              <a:rPr lang="en-MY" sz="900" dirty="0"/>
              <a:t>":"count","</a:t>
            </a:r>
            <a:r>
              <a:rPr lang="en-MY" sz="900" dirty="0" err="1"/>
              <a:t>userid</a:t>
            </a:r>
            <a:r>
              <a:rPr lang="en-MY" sz="900" dirty="0"/>
              <a:t>":"</a:t>
            </a:r>
            <a:r>
              <a:rPr lang="en-MY" sz="900" dirty="0" err="1"/>
              <a:t>nunique</a:t>
            </a:r>
            <a:r>
              <a:rPr lang="en-MY" sz="900" dirty="0"/>
              <a:t>","</a:t>
            </a:r>
            <a:r>
              <a:rPr lang="en-MY" sz="900" dirty="0" err="1"/>
              <a:t>bikeid</a:t>
            </a:r>
            <a:r>
              <a:rPr lang="en-MY" sz="900" dirty="0"/>
              <a:t>":"</a:t>
            </a:r>
            <a:r>
              <a:rPr lang="en-MY" sz="900" dirty="0" err="1"/>
              <a:t>nunique</a:t>
            </a:r>
            <a:r>
              <a:rPr lang="en-MY" sz="900" dirty="0"/>
              <a:t>"}).</a:t>
            </a:r>
            <a:r>
              <a:rPr lang="en-MY" sz="900" dirty="0" err="1"/>
              <a:t>reset_index</a:t>
            </a:r>
            <a:r>
              <a:rPr lang="en-MY" sz="900" dirty="0"/>
              <a:t>()</a:t>
            </a:r>
            <a:endParaRPr lang="en-MY" sz="900" dirty="0"/>
          </a:p>
          <a:p>
            <a:r>
              <a:rPr lang="en-MY" sz="900" dirty="0"/>
              <a:t>    for each in ["</a:t>
            </a:r>
            <a:r>
              <a:rPr lang="en-MY" sz="900" dirty="0" err="1"/>
              <a:t>orderid</a:t>
            </a:r>
            <a:r>
              <a:rPr lang="en-MY" sz="900" dirty="0"/>
              <a:t>","</a:t>
            </a:r>
            <a:r>
              <a:rPr lang="en-MY" sz="900" dirty="0" err="1"/>
              <a:t>userid</a:t>
            </a:r>
            <a:r>
              <a:rPr lang="en-MY" sz="900" dirty="0"/>
              <a:t>","</a:t>
            </a:r>
            <a:r>
              <a:rPr lang="en-MY" sz="900" dirty="0" err="1"/>
              <a:t>bikeid</a:t>
            </a:r>
            <a:r>
              <a:rPr lang="en-MY" sz="900" dirty="0"/>
              <a:t>"]:</a:t>
            </a:r>
            <a:endParaRPr lang="en-MY" sz="900" dirty="0"/>
          </a:p>
          <a:p>
            <a:r>
              <a:rPr lang="en-MY" sz="900" dirty="0"/>
              <a:t>        </a:t>
            </a:r>
            <a:r>
              <a:rPr lang="en-MY" sz="900" dirty="0" err="1"/>
              <a:t>sns.distplot</a:t>
            </a:r>
            <a:r>
              <a:rPr lang="en-MY" sz="900" dirty="0"/>
              <a:t>(</a:t>
            </a:r>
            <a:r>
              <a:rPr lang="en-MY" sz="900" dirty="0" err="1"/>
              <a:t>group_data</a:t>
            </a:r>
            <a:r>
              <a:rPr lang="en-MY" sz="900" dirty="0"/>
              <a:t>[each])</a:t>
            </a:r>
            <a:endParaRPr lang="en-MY" sz="900" dirty="0"/>
          </a:p>
          <a:p>
            <a:r>
              <a:rPr lang="en-MY" sz="900" dirty="0"/>
              <a:t>        </a:t>
            </a:r>
            <a:r>
              <a:rPr lang="en-MY" sz="900" dirty="0" err="1"/>
              <a:t>plt.show</a:t>
            </a:r>
            <a:r>
              <a:rPr lang="en-MY" sz="900" dirty="0"/>
              <a:t>()</a:t>
            </a:r>
            <a:endParaRPr lang="en-MY" sz="900" dirty="0"/>
          </a:p>
          <a:p>
            <a:r>
              <a:rPr lang="en-MY" sz="900" dirty="0"/>
              <a:t>    return </a:t>
            </a:r>
            <a:r>
              <a:rPr lang="en-MY" sz="900" dirty="0" err="1"/>
              <a:t>group_data</a:t>
            </a:r>
            <a:endParaRPr lang="en-MY" sz="900" dirty="0"/>
          </a:p>
          <a:p>
            <a:endParaRPr lang="en-MY" sz="900" dirty="0"/>
          </a:p>
          <a:p>
            <a:r>
              <a:rPr lang="en-US" altLang="zh-TW" sz="900" dirty="0"/>
              <a:t># </a:t>
            </a:r>
            <a:r>
              <a:rPr lang="zh-TW" altLang="en-US" sz="900" dirty="0"/>
              <a:t>两点距离</a:t>
            </a:r>
            <a:endParaRPr lang="zh-TW" altLang="en-US" sz="900" dirty="0"/>
          </a:p>
          <a:p>
            <a:r>
              <a:rPr lang="en-MY" sz="900" dirty="0"/>
              <a:t>def distance(e1, e2):</a:t>
            </a:r>
            <a:endParaRPr lang="en-MY" sz="900" dirty="0"/>
          </a:p>
          <a:p>
            <a:r>
              <a:rPr lang="en-MY" sz="900" dirty="0"/>
              <a:t>    return </a:t>
            </a:r>
            <a:r>
              <a:rPr lang="en-MY" sz="900" dirty="0" err="1"/>
              <a:t>np.sqrt</a:t>
            </a:r>
            <a:r>
              <a:rPr lang="en-MY" sz="900" dirty="0"/>
              <a:t>((e1[0]-e2[0])**2+(e1[1]-e2[1])**2)</a:t>
            </a:r>
            <a:endParaRPr lang="en-MY" sz="900" dirty="0"/>
          </a:p>
          <a:p>
            <a:endParaRPr lang="en-MY" sz="900" dirty="0"/>
          </a:p>
          <a:p>
            <a:r>
              <a:rPr lang="en-MY" sz="900" dirty="0"/>
              <a:t># </a:t>
            </a:r>
            <a:r>
              <a:rPr lang="zh-TW" altLang="en-US" sz="900" dirty="0"/>
              <a:t>集合中心</a:t>
            </a:r>
            <a:endParaRPr lang="zh-TW" altLang="en-US" sz="900" dirty="0"/>
          </a:p>
          <a:p>
            <a:r>
              <a:rPr lang="en-MY" sz="900" dirty="0"/>
              <a:t>def means(</a:t>
            </a:r>
            <a:r>
              <a:rPr lang="en-MY" sz="900" dirty="0" err="1"/>
              <a:t>arr</a:t>
            </a:r>
            <a:r>
              <a:rPr lang="en-MY" sz="900" dirty="0"/>
              <a:t>):</a:t>
            </a:r>
            <a:endParaRPr lang="en-MY" sz="900" dirty="0"/>
          </a:p>
          <a:p>
            <a:r>
              <a:rPr lang="en-MY" sz="900" dirty="0"/>
              <a:t>    return </a:t>
            </a:r>
            <a:r>
              <a:rPr lang="en-MY" sz="900" dirty="0" err="1"/>
              <a:t>np.array</a:t>
            </a:r>
            <a:r>
              <a:rPr lang="en-MY" sz="900" dirty="0"/>
              <a:t>([</a:t>
            </a:r>
            <a:r>
              <a:rPr lang="en-MY" sz="900" dirty="0" err="1"/>
              <a:t>np.mean</a:t>
            </a:r>
            <a:r>
              <a:rPr lang="en-MY" sz="900" dirty="0"/>
              <a:t>([e[0] for e in </a:t>
            </a:r>
            <a:r>
              <a:rPr lang="en-MY" sz="900" dirty="0" err="1"/>
              <a:t>arr</a:t>
            </a:r>
            <a:r>
              <a:rPr lang="en-MY" sz="900" dirty="0"/>
              <a:t>]), </a:t>
            </a:r>
            <a:r>
              <a:rPr lang="en-MY" sz="900" dirty="0" err="1"/>
              <a:t>np.mean</a:t>
            </a:r>
            <a:r>
              <a:rPr lang="en-MY" sz="900" dirty="0"/>
              <a:t>([e[1] for e in </a:t>
            </a:r>
            <a:r>
              <a:rPr lang="en-MY" sz="900" dirty="0" err="1"/>
              <a:t>arr</a:t>
            </a:r>
            <a:r>
              <a:rPr lang="en-MY" sz="900" dirty="0"/>
              <a:t>])])</a:t>
            </a:r>
            <a:endParaRPr lang="en-MY" sz="900" dirty="0"/>
          </a:p>
          <a:p>
            <a:endParaRPr lang="en-MY" sz="900" dirty="0"/>
          </a:p>
          <a:p>
            <a:r>
              <a:rPr lang="en-MY" sz="900" dirty="0"/>
              <a:t># </a:t>
            </a:r>
            <a:r>
              <a:rPr lang="en-MY" sz="900" dirty="0" err="1"/>
              <a:t>arr</a:t>
            </a:r>
            <a:r>
              <a:rPr lang="zh-TW" altLang="en-US" sz="900" dirty="0"/>
              <a:t>中距离</a:t>
            </a:r>
            <a:r>
              <a:rPr lang="en-MY" sz="900" dirty="0"/>
              <a:t>a</a:t>
            </a:r>
            <a:r>
              <a:rPr lang="zh-TW" altLang="en-US" sz="900" dirty="0"/>
              <a:t>最远的元素，用于初始化聚类中心</a:t>
            </a:r>
            <a:endParaRPr lang="zh-TW" altLang="en-US" sz="900" dirty="0"/>
          </a:p>
          <a:p>
            <a:r>
              <a:rPr lang="en-MY" sz="900" dirty="0"/>
              <a:t>def farthest(</a:t>
            </a:r>
            <a:r>
              <a:rPr lang="en-MY" sz="900" dirty="0" err="1"/>
              <a:t>k_arr</a:t>
            </a:r>
            <a:r>
              <a:rPr lang="en-MY" sz="900" dirty="0"/>
              <a:t>, </a:t>
            </a:r>
            <a:r>
              <a:rPr lang="en-MY" sz="900" dirty="0" err="1"/>
              <a:t>arr</a:t>
            </a:r>
            <a:r>
              <a:rPr lang="en-MY" sz="900" dirty="0"/>
              <a:t>):</a:t>
            </a:r>
            <a:endParaRPr lang="en-MY" sz="900" dirty="0"/>
          </a:p>
          <a:p>
            <a:r>
              <a:rPr lang="en-MY" sz="900" dirty="0"/>
              <a:t>    f = [0, 0]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max_d</a:t>
            </a:r>
            <a:r>
              <a:rPr lang="en-MY" sz="900" dirty="0"/>
              <a:t> = 0</a:t>
            </a:r>
            <a:endParaRPr lang="en-MY" sz="900" dirty="0"/>
          </a:p>
          <a:p>
            <a:r>
              <a:rPr lang="en-MY" sz="900" dirty="0"/>
              <a:t>    for e in </a:t>
            </a:r>
            <a:r>
              <a:rPr lang="en-MY" sz="900" dirty="0" err="1"/>
              <a:t>arr</a:t>
            </a:r>
            <a:r>
              <a:rPr lang="en-MY" sz="900" dirty="0"/>
              <a:t>:</a:t>
            </a:r>
            <a:endParaRPr lang="en-MY" sz="900" dirty="0"/>
          </a:p>
          <a:p>
            <a:r>
              <a:rPr lang="en-MY" sz="900" dirty="0"/>
              <a:t>        d = 0</a:t>
            </a:r>
            <a:endParaRPr lang="en-MY" sz="900" dirty="0"/>
          </a:p>
          <a:p>
            <a:r>
              <a:rPr lang="en-MY" sz="900" dirty="0"/>
              <a:t>        for </a:t>
            </a:r>
            <a:r>
              <a:rPr lang="en-MY" sz="900" dirty="0" err="1"/>
              <a:t>i</a:t>
            </a:r>
            <a:r>
              <a:rPr lang="en-MY" sz="900" dirty="0"/>
              <a:t> in range(k_</a:t>
            </a:r>
            <a:r>
              <a:rPr lang="en-MY" sz="900" dirty="0" err="1"/>
              <a:t>arr</a:t>
            </a:r>
            <a:r>
              <a:rPr lang="en-MY" sz="900" dirty="0"/>
              <a:t>.__</a:t>
            </a:r>
            <a:r>
              <a:rPr lang="en-MY" sz="900" dirty="0" err="1"/>
              <a:t>len</a:t>
            </a:r>
            <a:r>
              <a:rPr lang="en-MY" sz="900" dirty="0"/>
              <a:t>__()):</a:t>
            </a:r>
            <a:endParaRPr lang="en-MY" sz="900" dirty="0"/>
          </a:p>
          <a:p>
            <a:r>
              <a:rPr lang="en-MY" sz="900" dirty="0"/>
              <a:t>            d = d + </a:t>
            </a:r>
            <a:r>
              <a:rPr lang="en-MY" sz="900" dirty="0" err="1"/>
              <a:t>np.sqrt</a:t>
            </a:r>
            <a:r>
              <a:rPr lang="en-MY" sz="900" dirty="0"/>
              <a:t>(distance(</a:t>
            </a:r>
            <a:r>
              <a:rPr lang="en-MY" sz="900" dirty="0" err="1"/>
              <a:t>k_arr</a:t>
            </a:r>
            <a:r>
              <a:rPr lang="en-MY" sz="900" dirty="0"/>
              <a:t>[</a:t>
            </a:r>
            <a:r>
              <a:rPr lang="en-MY" sz="900" dirty="0" err="1"/>
              <a:t>i</a:t>
            </a:r>
            <a:r>
              <a:rPr lang="en-MY" sz="900" dirty="0"/>
              <a:t>], e))</a:t>
            </a:r>
            <a:endParaRPr lang="en-MY" sz="900" dirty="0"/>
          </a:p>
          <a:p>
            <a:endParaRPr lang="en-MY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zh-CN" dirty="0"/>
              <a:t>3.5 </a:t>
            </a:r>
            <a:r>
              <a:rPr lang="zh-CN" altLang="en-US" dirty="0"/>
              <a:t>录入训练集并计算测试集（数据处理）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23"/>
            <a:ext cx="10515600" cy="5418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900" dirty="0"/>
              <a:t> if d &gt; </a:t>
            </a:r>
            <a:r>
              <a:rPr lang="en-MY" sz="900" dirty="0" err="1"/>
              <a:t>max_d</a:t>
            </a:r>
            <a:r>
              <a:rPr lang="en-MY" sz="900" dirty="0"/>
              <a:t>: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       </a:t>
            </a:r>
            <a:r>
              <a:rPr lang="en-MY" sz="900" dirty="0" err="1"/>
              <a:t>max_d</a:t>
            </a:r>
            <a:r>
              <a:rPr lang="en-MY" sz="900" dirty="0"/>
              <a:t> = d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        f = e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return f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# </a:t>
            </a:r>
            <a:r>
              <a:rPr lang="en-MY" sz="900" dirty="0" err="1"/>
              <a:t>arr</a:t>
            </a:r>
            <a:r>
              <a:rPr lang="zh-TW" altLang="en-US" sz="900" dirty="0"/>
              <a:t>中距离</a:t>
            </a:r>
            <a:r>
              <a:rPr lang="en-MY" sz="900" dirty="0"/>
              <a:t>a</a:t>
            </a:r>
            <a:r>
              <a:rPr lang="zh-TW" altLang="en-US" sz="900" dirty="0"/>
              <a:t>最近的元素，用于聚类</a:t>
            </a:r>
            <a:endParaRPr lang="zh-TW" altLang="en-US" sz="900" dirty="0"/>
          </a:p>
          <a:p>
            <a:pPr marL="0" indent="0">
              <a:buNone/>
            </a:pPr>
            <a:r>
              <a:rPr lang="en-MY" sz="900" dirty="0"/>
              <a:t>def closest(a, </a:t>
            </a:r>
            <a:r>
              <a:rPr lang="en-MY" sz="900" dirty="0" err="1"/>
              <a:t>arr</a:t>
            </a:r>
            <a:r>
              <a:rPr lang="en-MY" sz="900" dirty="0"/>
              <a:t>):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c = </a:t>
            </a:r>
            <a:r>
              <a:rPr lang="en-MY" sz="900" dirty="0" err="1"/>
              <a:t>arr</a:t>
            </a:r>
            <a:r>
              <a:rPr lang="en-MY" sz="900" dirty="0"/>
              <a:t>[1]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</a:t>
            </a:r>
            <a:r>
              <a:rPr lang="en-MY" sz="900" dirty="0" err="1"/>
              <a:t>min_d</a:t>
            </a:r>
            <a:r>
              <a:rPr lang="en-MY" sz="900" dirty="0"/>
              <a:t> = distance(a, </a:t>
            </a:r>
            <a:r>
              <a:rPr lang="en-MY" sz="900" dirty="0" err="1"/>
              <a:t>arr</a:t>
            </a:r>
            <a:r>
              <a:rPr lang="en-MY" sz="900" dirty="0"/>
              <a:t>[1])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</a:t>
            </a:r>
            <a:r>
              <a:rPr lang="en-MY" sz="900" dirty="0" err="1"/>
              <a:t>arr</a:t>
            </a:r>
            <a:r>
              <a:rPr lang="en-MY" sz="900" dirty="0"/>
              <a:t> = </a:t>
            </a:r>
            <a:r>
              <a:rPr lang="en-MY" sz="900" dirty="0" err="1"/>
              <a:t>arr</a:t>
            </a:r>
            <a:r>
              <a:rPr lang="en-MY" sz="900" dirty="0"/>
              <a:t>[1:]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for e in </a:t>
            </a:r>
            <a:r>
              <a:rPr lang="en-MY" sz="900" dirty="0" err="1"/>
              <a:t>arr</a:t>
            </a:r>
            <a:r>
              <a:rPr lang="en-MY" sz="900" dirty="0"/>
              <a:t>: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    d = distance(a, e)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    if d &lt; </a:t>
            </a:r>
            <a:r>
              <a:rPr lang="en-MY" sz="900" dirty="0" err="1"/>
              <a:t>min_d</a:t>
            </a:r>
            <a:r>
              <a:rPr lang="en-MY" sz="900" dirty="0"/>
              <a:t>: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        </a:t>
            </a:r>
            <a:r>
              <a:rPr lang="en-MY" sz="900" dirty="0" err="1"/>
              <a:t>min_d</a:t>
            </a:r>
            <a:r>
              <a:rPr lang="en-MY" sz="900" dirty="0"/>
              <a:t> = d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        c = e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return c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if __name__=="__main__":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## </a:t>
            </a:r>
            <a:r>
              <a:rPr lang="zh-TW" altLang="en-US" sz="900" dirty="0"/>
              <a:t>生成二维随机坐标</a:t>
            </a:r>
            <a:endParaRPr lang="zh-TW" altLang="en-US" sz="900" dirty="0"/>
          </a:p>
          <a:p>
            <a:pPr marL="0" indent="0">
              <a:buNone/>
            </a:pPr>
            <a:r>
              <a:rPr lang="zh-TW" altLang="en-US" sz="900" dirty="0"/>
              <a:t>    </a:t>
            </a:r>
            <a:r>
              <a:rPr lang="en-US" altLang="zh-TW" sz="900" dirty="0"/>
              <a:t>## </a:t>
            </a:r>
            <a:r>
              <a:rPr lang="en-MY" sz="900" dirty="0" err="1"/>
              <a:t>arr</a:t>
            </a:r>
            <a:r>
              <a:rPr lang="zh-TW" altLang="en-US" sz="900" dirty="0"/>
              <a:t>形如：</a:t>
            </a:r>
            <a:r>
              <a:rPr lang="en-US" altLang="zh-TW" sz="900" dirty="0"/>
              <a:t>[ (</a:t>
            </a:r>
            <a:r>
              <a:rPr lang="en-MY" sz="900" dirty="0"/>
              <a:t>x1, y1), (x2, y2), (x3, y3) ... ]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</a:t>
            </a:r>
            <a:r>
              <a:rPr lang="en-MY" sz="900" dirty="0" err="1"/>
              <a:t>arr</a:t>
            </a:r>
            <a:r>
              <a:rPr lang="en-MY" sz="900" dirty="0"/>
              <a:t> = </a:t>
            </a:r>
            <a:r>
              <a:rPr lang="en-MY" sz="900" dirty="0" err="1"/>
              <a:t>np.random.randint</a:t>
            </a:r>
            <a:r>
              <a:rPr lang="en-MY" sz="900" dirty="0"/>
              <a:t>(100, size=(100, 1, 2))[:, 0, :]</a:t>
            </a:r>
            <a:endParaRPr lang="en-MY" sz="900" dirty="0"/>
          </a:p>
          <a:p>
            <a:pPr marL="0" indent="0">
              <a:buNone/>
            </a:pPr>
            <a:r>
              <a:rPr lang="en-MY" sz="900" dirty="0"/>
              <a:t>    print(</a:t>
            </a:r>
            <a:r>
              <a:rPr lang="en-MY" sz="900" dirty="0" err="1"/>
              <a:t>arr</a:t>
            </a:r>
            <a:r>
              <a:rPr lang="en-MY" sz="900" dirty="0"/>
              <a:t>)</a:t>
            </a:r>
            <a:endParaRPr lang="en-MY" sz="900" dirty="0"/>
          </a:p>
          <a:p>
            <a:pPr marL="0" indent="0">
              <a:buNone/>
            </a:pPr>
            <a:endParaRPr lang="en-MY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372862"/>
            <a:ext cx="44122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 </a:t>
            </a:r>
            <a:r>
              <a:rPr lang="en-US" altLang="zh-TW" sz="900" dirty="0"/>
              <a:t>## </a:t>
            </a:r>
            <a:r>
              <a:rPr lang="zh-TW" altLang="en-US" sz="900" dirty="0"/>
              <a:t>初始化聚类中心和聚类容器</a:t>
            </a:r>
            <a:endParaRPr lang="zh-TW" altLang="en-US" sz="900" dirty="0"/>
          </a:p>
          <a:p>
            <a:r>
              <a:rPr lang="zh-TW" altLang="en-US" sz="900" dirty="0"/>
              <a:t>    </a:t>
            </a:r>
            <a:r>
              <a:rPr lang="en-MY" sz="900" dirty="0"/>
              <a:t>m = 5</a:t>
            </a:r>
            <a:endParaRPr lang="en-MY" sz="900" dirty="0"/>
          </a:p>
          <a:p>
            <a:r>
              <a:rPr lang="en-MY" sz="900" dirty="0"/>
              <a:t>    r = </a:t>
            </a:r>
            <a:r>
              <a:rPr lang="en-MY" sz="900" dirty="0" err="1"/>
              <a:t>np.random.randint</a:t>
            </a:r>
            <a:r>
              <a:rPr lang="en-MY" sz="900" dirty="0"/>
              <a:t>(</a:t>
            </a:r>
            <a:r>
              <a:rPr lang="en-MY" sz="900" dirty="0" err="1"/>
              <a:t>arr</a:t>
            </a:r>
            <a:r>
              <a:rPr lang="en-MY" sz="900" dirty="0"/>
              <a:t>.__</a:t>
            </a:r>
            <a:r>
              <a:rPr lang="en-MY" sz="900" dirty="0" err="1"/>
              <a:t>len</a:t>
            </a:r>
            <a:r>
              <a:rPr lang="en-MY" sz="900" dirty="0"/>
              <a:t>__() - 1)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k_arr</a:t>
            </a:r>
            <a:r>
              <a:rPr lang="en-MY" sz="900" dirty="0"/>
              <a:t> = </a:t>
            </a:r>
            <a:r>
              <a:rPr lang="en-MY" sz="900" dirty="0" err="1"/>
              <a:t>np.array</a:t>
            </a:r>
            <a:r>
              <a:rPr lang="en-MY" sz="900" dirty="0"/>
              <a:t>([</a:t>
            </a:r>
            <a:r>
              <a:rPr lang="en-MY" sz="900" dirty="0" err="1"/>
              <a:t>arr</a:t>
            </a:r>
            <a:r>
              <a:rPr lang="en-MY" sz="900" dirty="0"/>
              <a:t>[r]])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cla_arr</a:t>
            </a:r>
            <a:r>
              <a:rPr lang="en-MY" sz="900" dirty="0"/>
              <a:t> = [[]]</a:t>
            </a:r>
            <a:endParaRPr lang="en-MY" sz="900" dirty="0"/>
          </a:p>
          <a:p>
            <a:r>
              <a:rPr lang="en-MY" sz="900" dirty="0"/>
              <a:t>    for </a:t>
            </a:r>
            <a:r>
              <a:rPr lang="en-MY" sz="900" dirty="0" err="1"/>
              <a:t>i</a:t>
            </a:r>
            <a:r>
              <a:rPr lang="en-MY" sz="900" dirty="0"/>
              <a:t> in range(m-1):</a:t>
            </a:r>
            <a:endParaRPr lang="en-MY" sz="900" dirty="0"/>
          </a:p>
          <a:p>
            <a:r>
              <a:rPr lang="en-MY" sz="900" dirty="0"/>
              <a:t>        k = farthest(</a:t>
            </a:r>
            <a:r>
              <a:rPr lang="en-MY" sz="900" dirty="0" err="1"/>
              <a:t>k_arr</a:t>
            </a:r>
            <a:r>
              <a:rPr lang="en-MY" sz="900" dirty="0"/>
              <a:t>, </a:t>
            </a:r>
            <a:r>
              <a:rPr lang="en-MY" sz="900" dirty="0" err="1"/>
              <a:t>arr</a:t>
            </a:r>
            <a:r>
              <a:rPr lang="en-MY" sz="900" dirty="0"/>
              <a:t>)</a:t>
            </a:r>
            <a:endParaRPr lang="en-MY" sz="900" dirty="0"/>
          </a:p>
          <a:p>
            <a:r>
              <a:rPr lang="en-MY" sz="900" dirty="0"/>
              <a:t>        </a:t>
            </a:r>
            <a:r>
              <a:rPr lang="en-MY" sz="900" dirty="0" err="1"/>
              <a:t>k_arr</a:t>
            </a:r>
            <a:r>
              <a:rPr lang="en-MY" sz="900" dirty="0"/>
              <a:t> = </a:t>
            </a:r>
            <a:r>
              <a:rPr lang="en-MY" sz="900" dirty="0" err="1"/>
              <a:t>np.concatenate</a:t>
            </a:r>
            <a:r>
              <a:rPr lang="en-MY" sz="900" dirty="0"/>
              <a:t>([</a:t>
            </a:r>
            <a:r>
              <a:rPr lang="en-MY" sz="900" dirty="0" err="1"/>
              <a:t>k_arr</a:t>
            </a:r>
            <a:r>
              <a:rPr lang="en-MY" sz="900" dirty="0"/>
              <a:t>, </a:t>
            </a:r>
            <a:r>
              <a:rPr lang="en-MY" sz="900" dirty="0" err="1"/>
              <a:t>np.array</a:t>
            </a:r>
            <a:r>
              <a:rPr lang="en-MY" sz="900" dirty="0"/>
              <a:t>([k])])</a:t>
            </a:r>
            <a:endParaRPr lang="en-MY" sz="900" dirty="0"/>
          </a:p>
          <a:p>
            <a:r>
              <a:rPr lang="en-MY" sz="900" dirty="0"/>
              <a:t>        </a:t>
            </a:r>
            <a:r>
              <a:rPr lang="en-MY" sz="900" dirty="0" err="1"/>
              <a:t>cla_arr.append</a:t>
            </a:r>
            <a:r>
              <a:rPr lang="en-MY" sz="900" dirty="0"/>
              <a:t>([])</a:t>
            </a:r>
            <a:endParaRPr lang="en-MY" sz="900" dirty="0"/>
          </a:p>
          <a:p>
            <a:endParaRPr lang="en-MY" sz="900" dirty="0"/>
          </a:p>
          <a:p>
            <a:r>
              <a:rPr lang="zh-TW" altLang="en-US" sz="900" dirty="0"/>
              <a:t> </a:t>
            </a:r>
            <a:r>
              <a:rPr lang="en-US" altLang="zh-TW" sz="900" dirty="0"/>
              <a:t>## </a:t>
            </a:r>
            <a:r>
              <a:rPr lang="zh-TW" altLang="en-US" sz="900" dirty="0"/>
              <a:t>迭代聚类</a:t>
            </a:r>
            <a:endParaRPr lang="zh-TW" altLang="en-US" sz="900" dirty="0"/>
          </a:p>
          <a:p>
            <a:r>
              <a:rPr lang="zh-TW" altLang="en-US" sz="900" dirty="0"/>
              <a:t>    </a:t>
            </a:r>
            <a:r>
              <a:rPr lang="en-MY" sz="900" dirty="0"/>
              <a:t>n = 100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cla_temp</a:t>
            </a:r>
            <a:r>
              <a:rPr lang="en-MY" sz="900" dirty="0"/>
              <a:t> = </a:t>
            </a:r>
            <a:r>
              <a:rPr lang="en-MY" sz="900" dirty="0" err="1"/>
              <a:t>cla_arr</a:t>
            </a:r>
            <a:endParaRPr lang="en-MY" sz="900" dirty="0"/>
          </a:p>
          <a:p>
            <a:r>
              <a:rPr lang="en-MY" sz="900" dirty="0"/>
              <a:t>    for </a:t>
            </a:r>
            <a:r>
              <a:rPr lang="en-MY" sz="900" dirty="0" err="1"/>
              <a:t>i</a:t>
            </a:r>
            <a:r>
              <a:rPr lang="en-MY" sz="900" dirty="0"/>
              <a:t> in range(n):    # </a:t>
            </a:r>
            <a:r>
              <a:rPr lang="zh-TW" altLang="en-US" sz="900" dirty="0"/>
              <a:t>迭代</a:t>
            </a:r>
            <a:r>
              <a:rPr lang="en-MY" sz="900" dirty="0"/>
              <a:t>n</a:t>
            </a:r>
            <a:r>
              <a:rPr lang="zh-TW" altLang="en-US" sz="900" dirty="0"/>
              <a:t>次</a:t>
            </a:r>
            <a:endParaRPr lang="zh-TW" altLang="en-US" sz="900" dirty="0"/>
          </a:p>
          <a:p>
            <a:r>
              <a:rPr lang="zh-TW" altLang="en-US" sz="900" dirty="0"/>
              <a:t>        </a:t>
            </a:r>
            <a:r>
              <a:rPr lang="en-MY" sz="900" dirty="0"/>
              <a:t>for e in </a:t>
            </a:r>
            <a:r>
              <a:rPr lang="en-MY" sz="900" dirty="0" err="1"/>
              <a:t>arr</a:t>
            </a:r>
            <a:r>
              <a:rPr lang="en-MY" sz="900" dirty="0"/>
              <a:t>:    # </a:t>
            </a:r>
            <a:r>
              <a:rPr lang="zh-TW" altLang="en-US" sz="900" dirty="0"/>
              <a:t>把集合里每一个元素聚到最近的类</a:t>
            </a:r>
            <a:endParaRPr lang="zh-TW" altLang="en-US" sz="900" dirty="0"/>
          </a:p>
          <a:p>
            <a:r>
              <a:rPr lang="zh-TW" altLang="en-US" sz="900" dirty="0"/>
              <a:t>            </a:t>
            </a:r>
            <a:r>
              <a:rPr lang="en-MY" sz="900" dirty="0"/>
              <a:t>ki = 0        # </a:t>
            </a:r>
            <a:r>
              <a:rPr lang="zh-TW" altLang="en-US" sz="900" dirty="0"/>
              <a:t>假定距离第一个中心最近</a:t>
            </a:r>
            <a:endParaRPr lang="zh-TW" altLang="en-US" sz="900" dirty="0"/>
          </a:p>
          <a:p>
            <a:r>
              <a:rPr lang="zh-TW" altLang="en-US" sz="900" dirty="0"/>
              <a:t>            </a:t>
            </a:r>
            <a:r>
              <a:rPr lang="en-MY" sz="900" dirty="0" err="1"/>
              <a:t>min_d</a:t>
            </a:r>
            <a:r>
              <a:rPr lang="en-MY" sz="900" dirty="0"/>
              <a:t> = distance(e, </a:t>
            </a:r>
            <a:r>
              <a:rPr lang="en-MY" sz="900" dirty="0" err="1"/>
              <a:t>k_arr</a:t>
            </a:r>
            <a:r>
              <a:rPr lang="en-MY" sz="900" dirty="0"/>
              <a:t>[ki])</a:t>
            </a:r>
            <a:endParaRPr lang="en-MY" sz="900" dirty="0"/>
          </a:p>
          <a:p>
            <a:r>
              <a:rPr lang="en-MY" sz="900" dirty="0"/>
              <a:t>            for j in range(1, k_</a:t>
            </a:r>
            <a:r>
              <a:rPr lang="en-MY" sz="900" dirty="0" err="1"/>
              <a:t>arr</a:t>
            </a:r>
            <a:r>
              <a:rPr lang="en-MY" sz="900" dirty="0"/>
              <a:t>.__</a:t>
            </a:r>
            <a:r>
              <a:rPr lang="en-MY" sz="900" dirty="0" err="1"/>
              <a:t>len</a:t>
            </a:r>
            <a:r>
              <a:rPr lang="en-MY" sz="900" dirty="0"/>
              <a:t>__()):</a:t>
            </a:r>
            <a:endParaRPr lang="en-MY" sz="900" dirty="0"/>
          </a:p>
          <a:p>
            <a:r>
              <a:rPr lang="en-MY" sz="900" dirty="0"/>
              <a:t>                if distance(e, </a:t>
            </a:r>
            <a:r>
              <a:rPr lang="en-MY" sz="900" dirty="0" err="1"/>
              <a:t>k_arr</a:t>
            </a:r>
            <a:r>
              <a:rPr lang="en-MY" sz="900" dirty="0"/>
              <a:t>[j]) &lt; </a:t>
            </a:r>
            <a:r>
              <a:rPr lang="en-MY" sz="900" dirty="0" err="1"/>
              <a:t>min_d</a:t>
            </a:r>
            <a:r>
              <a:rPr lang="en-MY" sz="900" dirty="0"/>
              <a:t>:    # </a:t>
            </a:r>
            <a:r>
              <a:rPr lang="zh-TW" altLang="en-US" sz="900" dirty="0"/>
              <a:t>找到更近的聚类中心</a:t>
            </a:r>
            <a:endParaRPr lang="zh-TW" altLang="en-US" sz="900" dirty="0"/>
          </a:p>
          <a:p>
            <a:r>
              <a:rPr lang="zh-TW" altLang="en-US" sz="900" dirty="0"/>
              <a:t>                    </a:t>
            </a:r>
            <a:r>
              <a:rPr lang="en-MY" sz="900" dirty="0" err="1"/>
              <a:t>min_d</a:t>
            </a:r>
            <a:r>
              <a:rPr lang="en-MY" sz="900" dirty="0"/>
              <a:t> = distance(e, </a:t>
            </a:r>
            <a:r>
              <a:rPr lang="en-MY" sz="900" dirty="0" err="1"/>
              <a:t>k_arr</a:t>
            </a:r>
            <a:r>
              <a:rPr lang="en-MY" sz="900" dirty="0"/>
              <a:t>[j])</a:t>
            </a:r>
            <a:endParaRPr lang="en-MY" sz="900" dirty="0"/>
          </a:p>
          <a:p>
            <a:r>
              <a:rPr lang="en-MY" sz="900" dirty="0"/>
              <a:t>                    ki = j</a:t>
            </a:r>
            <a:endParaRPr lang="en-MY" sz="900" dirty="0"/>
          </a:p>
          <a:p>
            <a:r>
              <a:rPr lang="en-MY" sz="900" dirty="0"/>
              <a:t>            </a:t>
            </a:r>
            <a:r>
              <a:rPr lang="en-MY" sz="900" dirty="0" err="1"/>
              <a:t>cla_temp</a:t>
            </a:r>
            <a:r>
              <a:rPr lang="en-MY" sz="900" dirty="0"/>
              <a:t>[ki].append(e)</a:t>
            </a:r>
            <a:endParaRPr lang="en-MY" sz="900" dirty="0"/>
          </a:p>
          <a:p>
            <a:r>
              <a:rPr lang="en-MY" sz="900" dirty="0"/>
              <a:t>        # </a:t>
            </a:r>
            <a:r>
              <a:rPr lang="zh-TW" altLang="en-US" sz="900" dirty="0"/>
              <a:t>迭代更新聚类中心</a:t>
            </a:r>
            <a:endParaRPr lang="zh-TW" altLang="en-US" sz="900" dirty="0"/>
          </a:p>
          <a:p>
            <a:r>
              <a:rPr lang="zh-TW" altLang="en-US" sz="900" dirty="0"/>
              <a:t>        </a:t>
            </a:r>
            <a:r>
              <a:rPr lang="en-MY" sz="900" dirty="0"/>
              <a:t>for k in range(k_</a:t>
            </a:r>
            <a:r>
              <a:rPr lang="en-MY" sz="900" dirty="0" err="1"/>
              <a:t>arr</a:t>
            </a:r>
            <a:r>
              <a:rPr lang="en-MY" sz="900" dirty="0"/>
              <a:t>.__</a:t>
            </a:r>
            <a:r>
              <a:rPr lang="en-MY" sz="900" dirty="0" err="1"/>
              <a:t>len</a:t>
            </a:r>
            <a:r>
              <a:rPr lang="en-MY" sz="900" dirty="0"/>
              <a:t>__()):</a:t>
            </a:r>
            <a:endParaRPr lang="en-MY" sz="900" dirty="0"/>
          </a:p>
          <a:p>
            <a:r>
              <a:rPr lang="en-MY" sz="900" dirty="0"/>
              <a:t>            if n - 1 == i:</a:t>
            </a:r>
            <a:endParaRPr lang="en-MY" sz="900" dirty="0"/>
          </a:p>
          <a:p>
            <a:r>
              <a:rPr lang="en-MY" sz="900" dirty="0"/>
              <a:t>                break</a:t>
            </a:r>
            <a:endParaRPr lang="en-MY" sz="900" dirty="0"/>
          </a:p>
          <a:p>
            <a:r>
              <a:rPr lang="en-MY" sz="900" dirty="0"/>
              <a:t>            </a:t>
            </a:r>
            <a:r>
              <a:rPr lang="en-MY" sz="900" dirty="0" err="1"/>
              <a:t>k_arr</a:t>
            </a:r>
            <a:r>
              <a:rPr lang="en-MY" sz="900" dirty="0"/>
              <a:t>[k] = means(</a:t>
            </a:r>
            <a:r>
              <a:rPr lang="en-MY" sz="900" dirty="0" err="1"/>
              <a:t>cla_temp</a:t>
            </a:r>
            <a:r>
              <a:rPr lang="en-MY" sz="900" dirty="0"/>
              <a:t>[k])</a:t>
            </a:r>
            <a:endParaRPr lang="en-MY" sz="900" dirty="0"/>
          </a:p>
          <a:p>
            <a:r>
              <a:rPr lang="en-MY" sz="900" dirty="0"/>
              <a:t>            </a:t>
            </a:r>
            <a:r>
              <a:rPr lang="en-MY" sz="900" dirty="0" err="1"/>
              <a:t>cla_temp</a:t>
            </a:r>
            <a:r>
              <a:rPr lang="en-MY" sz="900" dirty="0"/>
              <a:t>[k] = []</a:t>
            </a:r>
            <a:endParaRPr lang="en-MY" sz="900" dirty="0"/>
          </a:p>
          <a:p>
            <a:endParaRPr lang="en-MY" sz="900" dirty="0"/>
          </a:p>
          <a:p>
            <a:r>
              <a:rPr lang="en-US" altLang="zh-TW" sz="900" dirty="0"/>
              <a:t>## </a:t>
            </a:r>
            <a:r>
              <a:rPr lang="zh-TW" altLang="en-US" sz="900" dirty="0"/>
              <a:t>可视化展示</a:t>
            </a:r>
            <a:endParaRPr lang="zh-TW" altLang="en-US" sz="900" dirty="0"/>
          </a:p>
          <a:p>
            <a:r>
              <a:rPr lang="zh-TW" altLang="en-US" sz="900" dirty="0"/>
              <a:t>    </a:t>
            </a:r>
            <a:r>
              <a:rPr lang="en-MY" sz="900" dirty="0"/>
              <a:t>col = ['</a:t>
            </a:r>
            <a:r>
              <a:rPr lang="en-MY" sz="900" dirty="0" err="1"/>
              <a:t>HotPink</a:t>
            </a:r>
            <a:r>
              <a:rPr lang="en-MY" sz="900" dirty="0"/>
              <a:t>', 'Aqua', 'Chartreuse', 'yellow', '</a:t>
            </a:r>
            <a:r>
              <a:rPr lang="en-MY" sz="900" dirty="0" err="1"/>
              <a:t>LightSalmon</a:t>
            </a:r>
            <a:r>
              <a:rPr lang="en-MY" sz="900" dirty="0"/>
              <a:t>']</a:t>
            </a:r>
            <a:endParaRPr lang="en-MY" sz="900" dirty="0"/>
          </a:p>
          <a:p>
            <a:r>
              <a:rPr lang="en-MY" sz="900" dirty="0"/>
              <a:t>    for </a:t>
            </a:r>
            <a:r>
              <a:rPr lang="en-MY" sz="900" dirty="0" err="1"/>
              <a:t>i</a:t>
            </a:r>
            <a:r>
              <a:rPr lang="en-MY" sz="900" dirty="0"/>
              <a:t> in range(m):</a:t>
            </a:r>
            <a:endParaRPr lang="en-MY" sz="900" dirty="0"/>
          </a:p>
          <a:p>
            <a:r>
              <a:rPr lang="en-MY" sz="900" dirty="0"/>
              <a:t>        </a:t>
            </a:r>
            <a:r>
              <a:rPr lang="en-MY" sz="900" dirty="0" err="1"/>
              <a:t>plt.scatter</a:t>
            </a:r>
            <a:r>
              <a:rPr lang="en-MY" sz="900" dirty="0"/>
              <a:t>(</a:t>
            </a:r>
            <a:r>
              <a:rPr lang="en-MY" sz="900" dirty="0" err="1"/>
              <a:t>k_arr</a:t>
            </a:r>
            <a:r>
              <a:rPr lang="en-MY" sz="900" dirty="0"/>
              <a:t>[</a:t>
            </a:r>
            <a:r>
              <a:rPr lang="en-MY" sz="900" dirty="0" err="1"/>
              <a:t>i</a:t>
            </a:r>
            <a:r>
              <a:rPr lang="en-MY" sz="900" dirty="0"/>
              <a:t>][0], </a:t>
            </a:r>
            <a:r>
              <a:rPr lang="en-MY" sz="900" dirty="0" err="1"/>
              <a:t>k_arr</a:t>
            </a:r>
            <a:r>
              <a:rPr lang="en-MY" sz="900" dirty="0"/>
              <a:t>[</a:t>
            </a:r>
            <a:r>
              <a:rPr lang="en-MY" sz="900" dirty="0" err="1"/>
              <a:t>i</a:t>
            </a:r>
            <a:r>
              <a:rPr lang="en-MY" sz="900" dirty="0"/>
              <a:t>][1], linewidth=10, </a:t>
            </a:r>
            <a:r>
              <a:rPr lang="en-MY" sz="900" dirty="0" err="1"/>
              <a:t>color</a:t>
            </a:r>
            <a:r>
              <a:rPr lang="en-MY" sz="900" dirty="0"/>
              <a:t>=col[</a:t>
            </a:r>
            <a:r>
              <a:rPr lang="en-MY" sz="900" dirty="0" err="1"/>
              <a:t>i</a:t>
            </a:r>
            <a:r>
              <a:rPr lang="en-MY" sz="900" dirty="0"/>
              <a:t>])</a:t>
            </a:r>
            <a:endParaRPr lang="en-MY" sz="900" dirty="0"/>
          </a:p>
          <a:p>
            <a:r>
              <a:rPr lang="en-MY" sz="900" dirty="0"/>
              <a:t>        </a:t>
            </a:r>
            <a:r>
              <a:rPr lang="en-MY" sz="900" dirty="0" err="1"/>
              <a:t>plt.scatter</a:t>
            </a:r>
            <a:r>
              <a:rPr lang="en-MY" sz="900" dirty="0"/>
              <a:t>([e[0] for e in </a:t>
            </a:r>
            <a:r>
              <a:rPr lang="en-MY" sz="900" dirty="0" err="1"/>
              <a:t>cla_temp</a:t>
            </a:r>
            <a:r>
              <a:rPr lang="en-MY" sz="900" dirty="0"/>
              <a:t>[</a:t>
            </a:r>
            <a:r>
              <a:rPr lang="en-MY" sz="900" dirty="0" err="1"/>
              <a:t>i</a:t>
            </a:r>
            <a:r>
              <a:rPr lang="en-MY" sz="900" dirty="0"/>
              <a:t>]], [e[1] for e in </a:t>
            </a:r>
            <a:r>
              <a:rPr lang="en-MY" sz="900" dirty="0" err="1"/>
              <a:t>cla_temp</a:t>
            </a:r>
            <a:r>
              <a:rPr lang="en-MY" sz="900" dirty="0"/>
              <a:t>[</a:t>
            </a:r>
            <a:r>
              <a:rPr lang="en-MY" sz="900" dirty="0" err="1"/>
              <a:t>i</a:t>
            </a:r>
            <a:r>
              <a:rPr lang="en-MY" sz="900" dirty="0"/>
              <a:t>]], </a:t>
            </a:r>
            <a:r>
              <a:rPr lang="en-MY" sz="900" dirty="0" err="1"/>
              <a:t>color</a:t>
            </a:r>
            <a:r>
              <a:rPr lang="en-MY" sz="900" dirty="0"/>
              <a:t>=col[</a:t>
            </a:r>
            <a:r>
              <a:rPr lang="en-MY" sz="900" dirty="0" err="1"/>
              <a:t>i</a:t>
            </a:r>
            <a:r>
              <a:rPr lang="en-MY" sz="900" dirty="0"/>
              <a:t>])</a:t>
            </a:r>
            <a:endParaRPr lang="en-MY" sz="900" dirty="0"/>
          </a:p>
          <a:p>
            <a:r>
              <a:rPr lang="en-MY" sz="900" dirty="0"/>
              <a:t>    </a:t>
            </a:r>
            <a:r>
              <a:rPr lang="en-MY" sz="900" dirty="0" err="1"/>
              <a:t>plt.show</a:t>
            </a:r>
            <a:r>
              <a:rPr lang="en-MY" sz="900" dirty="0"/>
              <a:t>()</a:t>
            </a:r>
            <a:endParaRPr lang="en-MY" sz="900" dirty="0"/>
          </a:p>
          <a:p>
            <a:r>
              <a:rPr lang="en-MY" sz="900" dirty="0"/>
              <a:t>print(</a:t>
            </a:r>
            <a:r>
              <a:rPr lang="en-MY" sz="900" dirty="0" err="1"/>
              <a:t>k_arr</a:t>
            </a:r>
            <a:r>
              <a:rPr lang="en-MY" sz="900" dirty="0"/>
              <a:t>)</a:t>
            </a:r>
            <a:endParaRPr lang="en-MY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49" y="0"/>
            <a:ext cx="10515600" cy="1325563"/>
          </a:xfrm>
        </p:spPr>
        <p:txBody>
          <a:bodyPr/>
          <a:lstStyle/>
          <a:p>
            <a:r>
              <a:rPr lang="en-MY" dirty="0"/>
              <a:t>3.6 </a:t>
            </a:r>
            <a:r>
              <a:rPr lang="zh-CN" altLang="en-US" dirty="0"/>
              <a:t>求解测试代码图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946" y="1252933"/>
            <a:ext cx="5409817" cy="457969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2933"/>
            <a:ext cx="5409816" cy="4641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3.6 </a:t>
            </a:r>
            <a:r>
              <a:rPr lang="zh-CN" altLang="en-US" dirty="0"/>
              <a:t>求解测试代码图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1" y="1819892"/>
            <a:ext cx="512759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779" y="1819892"/>
            <a:ext cx="5282213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0" y="0"/>
            <a:ext cx="10515600" cy="1325563"/>
          </a:xfrm>
        </p:spPr>
        <p:txBody>
          <a:bodyPr/>
          <a:lstStyle/>
          <a:p>
            <a:r>
              <a:rPr lang="en-MY" dirty="0"/>
              <a:t>3.7  </a:t>
            </a:r>
            <a:r>
              <a:rPr lang="zh-CN" altLang="en-US" dirty="0"/>
              <a:t>遗传算法（第二算法）</a:t>
            </a:r>
            <a:r>
              <a:rPr lang="en-MY" dirty="0"/>
              <a:t> 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0" y="1633491"/>
            <a:ext cx="12076590" cy="5845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altLang="zh-CN" sz="1800" b="1" spc="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3.7.1 </a:t>
            </a:r>
            <a:r>
              <a:rPr lang="zh-CN" altLang="en-US" sz="1800" b="1" spc="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个体生成</a:t>
            </a:r>
            <a:endParaRPr lang="en-MY" altLang="zh-CN" sz="1800" b="1" spc="85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1800" spc="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</a:t>
            </a:r>
            <a:r>
              <a:rPr lang="zh-CN" altLang="en-US" sz="1800" spc="8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本次</a:t>
            </a:r>
            <a:r>
              <a:rPr lang="zh-CN" sz="1800" spc="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问题中需要考虑</a:t>
            </a:r>
            <a:r>
              <a:rPr lang="zh-CN" sz="1800" spc="11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６</a:t>
            </a:r>
            <a:r>
              <a:rPr lang="zh-CN" sz="1800" spc="10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个调度点</a:t>
            </a:r>
            <a:r>
              <a:rPr lang="zh-CN" sz="1800" spc="-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lang="zh-CN" sz="1800" spc="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以一个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ｎ</a:t>
            </a:r>
            <a:r>
              <a:rPr 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×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６</a:t>
            </a:r>
            <a:r>
              <a:rPr lang="zh-CN" sz="1800" spc="6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的矩阵代表规模为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ｎ</a:t>
            </a:r>
            <a:r>
              <a:rPr lang="zh-CN" sz="1800" spc="-19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种群，矩阵中每个</a:t>
            </a:r>
            <a:r>
              <a:rPr lang="en-US" alt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n*6</a:t>
            </a:r>
            <a:r>
              <a:rPr lang="zh-CN" altLang="en-US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的矩阵代表种群规模为</a:t>
            </a:r>
            <a:r>
              <a:rPr lang="en-US" alt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的种群，矩阵中每一个</a:t>
            </a:r>
            <a:r>
              <a:rPr lang="en-MY" alt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1*6</a:t>
            </a:r>
            <a:r>
              <a:rPr lang="zh-CN" altLang="en-US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的行向量就代表种群中的</a:t>
            </a:r>
            <a:r>
              <a:rPr lang="en-MY" alt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个个体，例如，行向量</a:t>
            </a:r>
            <a:r>
              <a:rPr lang="en-US" alt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【1  3  5  6  4  2】</a:t>
            </a:r>
            <a:r>
              <a:rPr lang="zh-CN" altLang="en-US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，就代表该个体所对应的解为：调度点</a:t>
            </a:r>
            <a:r>
              <a:rPr lang="en-MY" alt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&gt; </a:t>
            </a:r>
            <a:r>
              <a:rPr lang="zh-CN" altLang="en-US" sz="18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调度点</a:t>
            </a:r>
            <a:r>
              <a:rPr lang="en-MY" altLang="zh-CN" sz="18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&gt;</a:t>
            </a:r>
            <a:r>
              <a:rPr lang="zh-CN" altLang="en-US" sz="18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调度点</a:t>
            </a:r>
            <a:r>
              <a:rPr lang="en-MY" altLang="zh-CN" sz="18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 &gt; </a:t>
            </a:r>
            <a:r>
              <a:rPr lang="zh-CN" altLang="en-US" sz="18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调度点</a:t>
            </a:r>
            <a:r>
              <a:rPr lang="en-MY" altLang="zh-CN" sz="18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&gt; </a:t>
            </a:r>
            <a:r>
              <a:rPr lang="zh-CN" altLang="en-US" sz="18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调度点</a:t>
            </a:r>
            <a:r>
              <a:rPr lang="en-MY" altLang="zh-CN" sz="18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</a:t>
            </a:r>
            <a:r>
              <a:rPr lang="en-US" altLang="zh-CN" sz="18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 </a:t>
            </a:r>
            <a:r>
              <a:rPr lang="zh-CN" altLang="en-US" sz="18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调度点</a:t>
            </a:r>
            <a:r>
              <a:rPr lang="en-MY" altLang="zh-CN" sz="18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8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MY" altLang="zh-CN" sz="1800" spc="7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MY" sz="1800" b="1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3.7.</a:t>
            </a:r>
            <a:r>
              <a:rPr lang="en-MY" sz="1800" b="1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 </a:t>
            </a:r>
            <a:r>
              <a:rPr lang="zh-CN" altLang="en-US" sz="1800" b="1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适应度函数设计</a:t>
            </a:r>
            <a:endParaRPr lang="en-MY" sz="1800" b="1" spc="7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1800" spc="8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在上节的问题建模中</a:t>
            </a:r>
            <a:r>
              <a:rPr lang="zh-CN" sz="1800" spc="-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最后考虑的目标函数</a:t>
            </a:r>
            <a:r>
              <a:rPr lang="zh-CN" sz="1800" spc="8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是成本值减去满意度值</a:t>
            </a:r>
            <a:r>
              <a:rPr lang="zh-CN" sz="1800" spc="-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10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目标函数的值越小则对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应的解越好。由于适应度一般代表着１</a:t>
            </a:r>
            <a:r>
              <a:rPr lang="zh-CN" sz="1800" spc="5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个个体的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生存概率</a:t>
            </a:r>
            <a:r>
              <a:rPr lang="zh-CN" sz="18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9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其适应度值越大则生存下来的概率越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lang="zh-CN" sz="18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8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因此本文的适应度函数设置为上节中目标函</a:t>
            </a:r>
            <a:r>
              <a:rPr lang="zh-CN" altLang="en-US" sz="1800" spc="8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数的倒数。</a:t>
            </a:r>
            <a:endParaRPr lang="en-MY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MY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3.7.3  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操作设计</a:t>
            </a:r>
            <a:endParaRPr lang="en-MY" sz="18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由于考虑的问题规模较小，因此只设置对优质个体的选择保留及对劣质个体的随机变异</a:t>
            </a:r>
            <a:r>
              <a:rPr lang="en-MY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种遗传操作。通过计算当前种群中每个个体的适应度函数值，对个体根据适应度函数值的大小进行降序排列，对排在前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n%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的个体直接选择保留，令排在后面的个体进行随机变异操作，这样经过多代繁殖后，优质的个体逐渐留存，劣质个体则不断变异产生新的优质个体。</a:t>
            </a:r>
            <a:endParaRPr lang="en-MY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MY" altLang="zh-CN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zh-CN" sz="4400" b="1" dirty="0"/>
              <a:t>3.7.4      </a:t>
            </a:r>
            <a:r>
              <a:rPr lang="zh-CN" altLang="en-US" sz="4400" b="1" dirty="0"/>
              <a:t>实例验证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316" y="1470518"/>
            <a:ext cx="10515600" cy="5152224"/>
          </a:xfrm>
        </p:spPr>
        <p:txBody>
          <a:bodyPr>
            <a:normAutofit/>
          </a:bodyPr>
          <a:lstStyle/>
          <a:p>
            <a:pPr marL="72390" marR="132080" indent="0" algn="just">
              <a:lnSpc>
                <a:spcPct val="12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zh-CN" sz="1600" spc="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函数内的各个系数分别取值如下</a:t>
            </a:r>
            <a:r>
              <a:rPr lang="zh-CN" sz="1600" spc="-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sz="1600" spc="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种群规模</a:t>
            </a:r>
            <a:r>
              <a:rPr lang="zh-CN" sz="1600" spc="-61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ｓ</a:t>
            </a:r>
            <a:r>
              <a:rPr lang="zh-CN" sz="1600" spc="-61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ｉ</a:t>
            </a:r>
            <a:r>
              <a:rPr lang="zh-CN" sz="1600" spc="-5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ｚ</a:t>
            </a:r>
            <a:r>
              <a:rPr lang="zh-CN" sz="1600" spc="-25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ｅ</a:t>
            </a:r>
            <a:r>
              <a:rPr lang="zh-CN" sz="1600" spc="-1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zh-CN" sz="1600" spc="-32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２０</a:t>
            </a:r>
            <a:r>
              <a:rPr lang="zh-CN" sz="16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600" spc="6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最大繁殖代数</a:t>
            </a:r>
            <a:r>
              <a:rPr lang="zh-CN" sz="1600" spc="-21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600" spc="-32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ｍ</a:t>
            </a:r>
            <a:r>
              <a:rPr lang="zh-CN" sz="16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ａ</a:t>
            </a:r>
            <a:r>
              <a:rPr lang="zh-CN" sz="1600" spc="-7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ｘ</a:t>
            </a:r>
            <a:r>
              <a:rPr lang="zh-CN" sz="1600" spc="-46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ｇ</a:t>
            </a:r>
            <a:r>
              <a:rPr lang="zh-CN" sz="1600" spc="-45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ｅ</a:t>
            </a:r>
            <a:r>
              <a:rPr lang="zh-CN" sz="1600" spc="-19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ｎ</a:t>
            </a:r>
            <a:r>
              <a:rPr lang="zh-CN" sz="1600" spc="-16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zh-CN" sz="1600" spc="-36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１２０</a:t>
            </a:r>
            <a:r>
              <a:rPr lang="zh-CN" sz="1600" spc="-43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600" spc="7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变异概率 </a:t>
            </a:r>
            <a:r>
              <a:rPr lang="zh-CN" sz="1600" spc="-2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ｐ</a:t>
            </a:r>
            <a:r>
              <a:rPr lang="zh-CN" sz="1600" spc="-6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ｍ</a:t>
            </a:r>
            <a:r>
              <a:rPr lang="zh-CN" sz="1600" spc="-1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＝０</a:t>
            </a:r>
            <a:r>
              <a:rPr lang="zh-CN" sz="16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．０３</a:t>
            </a:r>
            <a:r>
              <a:rPr lang="zh-CN" sz="1600" spc="-79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1600" i="1" spc="-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α</a:t>
            </a:r>
            <a:r>
              <a:rPr lang="zh-CN" sz="1600" spc="-13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zh-CN" sz="1600" spc="-1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２</a:t>
            </a:r>
            <a:r>
              <a:rPr lang="en-US" sz="1600" spc="-66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sz="1600" spc="-1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５</a:t>
            </a:r>
            <a:r>
              <a:rPr lang="zh-CN" sz="1600" spc="-75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1600" i="1" spc="-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β</a:t>
            </a:r>
            <a:r>
              <a:rPr lang="zh-CN" sz="1600" spc="-13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zh-CN" sz="1600" spc="-1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０</a:t>
            </a:r>
            <a:r>
              <a:rPr lang="en-US" sz="1600" spc="-66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sz="1600" spc="-1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７</a:t>
            </a:r>
            <a:r>
              <a:rPr lang="zh-CN" sz="1600" spc="-71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1600" i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γ</a:t>
            </a:r>
            <a:r>
              <a:rPr lang="zh-CN" sz="1600" spc="-13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zh-CN" sz="1600" spc="-1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</a:t>
            </a:r>
            <a:r>
              <a:rPr lang="en-US" sz="1600" spc="-66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sz="1600" spc="-1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５</a:t>
            </a:r>
            <a:r>
              <a:rPr lang="zh-CN" sz="1600" spc="-69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1600" i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μ</a:t>
            </a:r>
            <a:r>
              <a:rPr lang="zh-CN" sz="1600" spc="-13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zh-CN" sz="1600" spc="-1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</a:t>
            </a:r>
            <a:r>
              <a:rPr lang="en-US" sz="1600" spc="-6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sz="1600" spc="-1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６</a:t>
            </a:r>
            <a:r>
              <a:rPr lang="zh-CN" sz="1600" spc="-73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1600" i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δ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zh-CN" sz="1600" spc="-1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</a:t>
            </a:r>
            <a:r>
              <a:rPr lang="en-US" sz="1600" spc="-71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sz="1600" spc="-1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２</a:t>
            </a:r>
            <a:r>
              <a:rPr lang="zh-CN" sz="1600" spc="-83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1600" i="1" spc="-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ε</a:t>
            </a:r>
            <a:r>
              <a:rPr lang="zh-CN" sz="1600" spc="-1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＝０</a:t>
            </a:r>
            <a:r>
              <a:rPr lang="en-US" sz="1600" spc="-71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sz="1600" spc="-1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３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MY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6680" marR="118110" indent="0" algn="just">
              <a:lnSpc>
                <a:spcPct val="116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zh-CN" sz="1600" spc="5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根据系数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μ</a:t>
            </a:r>
            <a:r>
              <a:rPr lang="zh-CN" sz="1600" spc="-8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ε</a:t>
            </a:r>
            <a:r>
              <a:rPr lang="en-US" sz="1600" i="1" spc="-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sz="1600" spc="11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的取值可以计算出</a:t>
            </a:r>
            <a:r>
              <a:rPr lang="zh-CN" sz="1600" spc="-39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600" spc="9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若要使总</a:t>
            </a:r>
            <a:r>
              <a:rPr lang="zh-CN" sz="1600" spc="7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目标值最小</a:t>
            </a:r>
            <a:r>
              <a:rPr lang="zh-CN" sz="16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600" spc="9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应当在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Ｔ＝</a:t>
            </a:r>
            <a:r>
              <a:rPr lang="zh-CN" sz="1600" spc="-14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３ </a:t>
            </a:r>
            <a:r>
              <a:rPr lang="zh-CN" sz="16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lang="zh-CN" sz="1600" spc="-42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600" spc="9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因此对每日的调度</a:t>
            </a:r>
            <a:r>
              <a:rPr lang="zh-CN" sz="16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做如下安排</a:t>
            </a:r>
            <a:r>
              <a:rPr lang="zh-CN" sz="16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sz="16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每日共进行３次调度</a:t>
            </a:r>
            <a:r>
              <a:rPr lang="zh-CN" sz="16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6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早晨８</a:t>
            </a:r>
            <a:r>
              <a:rPr lang="zh-CN" sz="1600" spc="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点后进</a:t>
            </a:r>
            <a:r>
              <a:rPr lang="zh-CN" sz="16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行第一次调度</a:t>
            </a:r>
            <a:r>
              <a:rPr lang="zh-CN" sz="16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600" spc="10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用以满足时间段</a:t>
            </a:r>
            <a:r>
              <a:rPr lang="zh-CN" sz="1600" spc="-11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２ </a:t>
            </a:r>
            <a:r>
              <a:rPr lang="zh-CN" sz="16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sz="1600" spc="-11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３ </a:t>
            </a:r>
            <a:r>
              <a:rPr lang="zh-CN" sz="1600" spc="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的用车需</a:t>
            </a:r>
            <a:r>
              <a:rPr lang="zh-CN" sz="16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lang="zh-CN" sz="16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zh-CN" sz="1600" spc="11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中午</a:t>
            </a:r>
            <a:r>
              <a:rPr lang="zh-CN" sz="1600" spc="-2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１２</a:t>
            </a:r>
            <a:r>
              <a:rPr lang="zh-CN" sz="1600" spc="-36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600" spc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点半后进行第二次调度</a:t>
            </a:r>
            <a:r>
              <a:rPr lang="zh-CN" sz="1600" spc="-41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600" spc="8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用以满足时</a:t>
            </a:r>
            <a:r>
              <a:rPr lang="zh-CN" sz="1600" spc="7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间段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４</a:t>
            </a:r>
            <a:r>
              <a:rPr lang="zh-CN" sz="1600" spc="-71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５</a:t>
            </a:r>
            <a:r>
              <a:rPr lang="zh-CN" sz="1600" spc="-71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16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６</a:t>
            </a:r>
            <a:r>
              <a:rPr lang="zh-CN" sz="1600" spc="9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的用车需求</a:t>
            </a:r>
            <a:r>
              <a:rPr lang="zh-CN" sz="1600" spc="-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zh-CN" sz="1600" spc="12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傍晚</a:t>
            </a:r>
            <a:r>
              <a:rPr lang="zh-CN" sz="1600" spc="-15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７ </a:t>
            </a:r>
            <a:r>
              <a:rPr lang="zh-CN" sz="1600" spc="10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点后进行第三次</a:t>
            </a:r>
            <a:r>
              <a:rPr lang="zh-CN" sz="16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</a:t>
            </a:r>
            <a:r>
              <a:rPr lang="zh-CN" sz="16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600" spc="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用以满足时间段</a:t>
            </a:r>
            <a:r>
              <a:rPr lang="zh-CN" sz="1600" spc="-11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７ </a:t>
            </a:r>
            <a:r>
              <a:rPr lang="zh-CN" sz="1600" spc="11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和第二天的时间段</a:t>
            </a:r>
            <a:r>
              <a:rPr lang="zh-CN" sz="1600" spc="-11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 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sz="16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用车需求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MY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6680" marR="132080" indent="0" algn="just">
              <a:lnSpc>
                <a:spcPct val="121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zh-CN" sz="1600" spc="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对各调度点进行实地调研后</a:t>
            </a:r>
            <a:r>
              <a:rPr lang="zh-CN" sz="1600" spc="-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600" spc="9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将所得数据进</a:t>
            </a:r>
            <a:r>
              <a:rPr lang="zh-CN" sz="1600" spc="8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行整合并求取平均值</a:t>
            </a:r>
            <a:r>
              <a:rPr lang="zh-CN" sz="1600" spc="-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600" spc="11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各调度点每天</a:t>
            </a:r>
            <a:r>
              <a:rPr lang="zh-CN" sz="1600" spc="-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３ </a:t>
            </a:r>
            <a:r>
              <a:rPr lang="zh-CN" sz="1600" spc="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次调度需</a:t>
            </a:r>
            <a:r>
              <a:rPr lang="zh-CN" sz="16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要的配送量见表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２。</a:t>
            </a:r>
            <a:endParaRPr lang="en-MY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6680" marR="132080" indent="0" algn="just">
              <a:lnSpc>
                <a:spcPct val="121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zh-CN" sz="1800" spc="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以每天第一次调度为例进行求解</a:t>
            </a:r>
            <a:r>
              <a:rPr lang="zh-CN" sz="1800" spc="-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各个站点</a:t>
            </a:r>
            <a:r>
              <a:rPr lang="zh-CN" sz="1800" spc="-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的现有量 </a:t>
            </a:r>
            <a:r>
              <a:rPr lang="zh-CN" sz="1800" spc="-6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Ｍ </a:t>
            </a:r>
            <a:r>
              <a:rPr lang="zh-CN" sz="1800" spc="5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和需求量</a:t>
            </a:r>
            <a:r>
              <a:rPr lang="zh-CN" sz="1800" spc="-9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Ｒ 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如下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MY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9240" marR="0" indent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MY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9240" marR="0" indent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Ｍ</a:t>
            </a:r>
            <a:r>
              <a:rPr lang="zh-CN" sz="1800" spc="-14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zh-CN" sz="1800" spc="-15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69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［</a:t>
            </a:r>
            <a:r>
              <a:rPr lang="zh-CN" sz="18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９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７</a:t>
            </a:r>
            <a:r>
              <a:rPr lang="zh-CN" sz="18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８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６</a:t>
            </a:r>
            <a:r>
              <a:rPr lang="zh-CN" sz="18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４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５</a:t>
            </a:r>
            <a:r>
              <a:rPr lang="zh-CN" sz="18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６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３</a:t>
            </a:r>
            <a:r>
              <a:rPr lang="zh-CN" sz="18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２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２</a:t>
            </a:r>
            <a:r>
              <a:rPr lang="zh-CN" sz="18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２</a:t>
            </a:r>
            <a:r>
              <a:rPr lang="zh-CN" sz="1800" spc="-20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８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］</a:t>
            </a:r>
            <a:endParaRPr lang="en-MY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37490" marR="0" indent="0">
              <a:spcBef>
                <a:spcPts val="175"/>
              </a:spcBef>
              <a:spcAft>
                <a:spcPts val="0"/>
              </a:spcAft>
              <a:buNone/>
            </a:pP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Ｒ</a:t>
            </a:r>
            <a:r>
              <a:rPr lang="zh-CN" sz="1800" spc="-2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zh-CN" sz="1800" spc="-15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69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［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１１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０</a:t>
            </a:r>
            <a:r>
              <a:rPr lang="zh-CN" sz="18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７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６</a:t>
            </a:r>
            <a:r>
              <a:rPr lang="zh-CN" sz="18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５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８</a:t>
            </a:r>
            <a:r>
              <a:rPr lang="zh-CN" sz="18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８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２</a:t>
            </a:r>
            <a:r>
              <a:rPr lang="zh-CN" sz="18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４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０</a:t>
            </a:r>
            <a:r>
              <a:rPr lang="zh-CN" sz="18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３</a:t>
            </a:r>
            <a:r>
              <a:rPr lang="zh-CN" sz="1800" spc="-20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９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］</a:t>
            </a:r>
            <a:endParaRPr lang="en-MY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855" marR="0" indent="0">
              <a:spcBef>
                <a:spcPts val="180"/>
              </a:spcBef>
              <a:spcAft>
                <a:spcPts val="0"/>
              </a:spcAft>
              <a:buNone/>
            </a:pPr>
            <a:r>
              <a:rPr lang="zh-CN" sz="1800" spc="8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从而计算得到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Ｑ。</a:t>
            </a:r>
            <a:endParaRPr lang="en-MY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86690" marR="0" indent="0">
              <a:spcBef>
                <a:spcPts val="185"/>
              </a:spcBef>
              <a:spcAft>
                <a:spcPts val="0"/>
              </a:spcAft>
              <a:buNone/>
            </a:pP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Ｑ</a:t>
            </a:r>
            <a:r>
              <a:rPr lang="zh-CN" sz="1800" spc="-2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zh-CN" sz="1800" spc="-15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69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［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３ </a:t>
            </a:r>
            <a:r>
              <a:rPr lang="zh-CN" sz="1800" spc="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6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lang="zh-CN" sz="18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０</a:t>
            </a:r>
            <a:r>
              <a:rPr lang="zh-CN" sz="18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３</a:t>
            </a:r>
            <a:r>
              <a:rPr lang="zh-CN" sz="18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９</a:t>
            </a:r>
            <a:r>
              <a:rPr lang="zh-CN" sz="18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８</a:t>
            </a:r>
            <a:r>
              <a:rPr lang="zh-CN" sz="1800" spc="1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</a:t>
            </a:r>
            <a:r>
              <a:rPr lang="zh-CN" sz="1800" spc="-20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］</a:t>
            </a:r>
            <a:endParaRPr lang="en-MY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10" name="Picture 9" descr="Tabl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98" y="4436300"/>
            <a:ext cx="398145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4.1  </a:t>
            </a:r>
            <a:r>
              <a:rPr lang="zh-CN" altLang="en-US" dirty="0"/>
              <a:t>结果分析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351" y="2660126"/>
            <a:ext cx="5962096" cy="4965792"/>
          </a:xfrm>
        </p:spPr>
        <p:txBody>
          <a:bodyPr/>
          <a:lstStyle/>
          <a:p>
            <a:pPr marL="0" indent="0">
              <a:buNone/>
            </a:pPr>
            <a:r>
              <a:rPr lang="zh-CN" sz="1800" spc="9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每个个体的前</a:t>
            </a:r>
            <a:r>
              <a:rPr lang="zh-CN" sz="1800" spc="-11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６ </a:t>
            </a:r>
            <a:r>
              <a:rPr lang="zh-CN" sz="1800" spc="12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个元素代表问题的解</a:t>
            </a:r>
            <a:r>
              <a:rPr lang="zh-CN" sz="1800" spc="-38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1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７</a:t>
            </a:r>
            <a:r>
              <a:rPr lang="zh-CN" sz="1800" spc="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8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个元素代表对应的适应度值</a:t>
            </a:r>
            <a:r>
              <a:rPr lang="zh-CN" sz="1800" spc="-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11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由此可以得到在该</a:t>
            </a:r>
            <a:r>
              <a:rPr lang="zh-CN" sz="1800" spc="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初始条件下最佳的行动轨迹为</a:t>
            </a:r>
            <a:r>
              <a:rPr lang="zh-CN" sz="1800" spc="-39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sz="1800" spc="13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调度点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５</a:t>
            </a:r>
            <a:r>
              <a:rPr lang="en-US" sz="1800" spc="-13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 </a:t>
            </a:r>
            <a:r>
              <a:rPr lang="zh-CN" sz="1800" spc="6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点１</a:t>
            </a:r>
            <a:r>
              <a:rPr 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zh-CN" sz="1800" spc="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调度点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６</a:t>
            </a:r>
            <a:r>
              <a:rPr 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zh-CN" sz="1800" spc="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调度点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４</a:t>
            </a:r>
            <a:r>
              <a:rPr 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zh-CN" sz="1800" spc="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调度点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３</a:t>
            </a:r>
            <a:r>
              <a:rPr 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zh-CN" sz="1800" spc="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调度点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２。</a:t>
            </a:r>
            <a:endParaRPr lang="en-MY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另外，选择保留的比例对于遗传算法的求解效率有着较大的影响，对上述条件下分别保留</a:t>
            </a:r>
            <a:r>
              <a:rPr lang="en-MY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MY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MY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的优质种群的求解过程进行记录，得到结果见遗传代数图。</a:t>
            </a:r>
            <a:endParaRPr lang="en-MY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MY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MY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4" name="image4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224598" y="365125"/>
            <a:ext cx="4129202" cy="3885729"/>
          </a:xfrm>
          <a:prstGeom prst="rect">
            <a:avLst/>
          </a:prstGeom>
        </p:spPr>
      </p:pic>
      <p:pic>
        <p:nvPicPr>
          <p:cNvPr id="12" name="image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97259" y="4422873"/>
            <a:ext cx="2783879" cy="20700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zh-CN" dirty="0"/>
              <a:t>4.2 </a:t>
            </a:r>
            <a:r>
              <a:rPr lang="zh-CN" altLang="en-US" dirty="0"/>
              <a:t>对比分析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80" y="1455938"/>
            <a:ext cx="10515600" cy="4650004"/>
          </a:xfrm>
        </p:spPr>
        <p:txBody>
          <a:bodyPr>
            <a:normAutofit lnSpcReduction="10000"/>
          </a:bodyPr>
          <a:lstStyle/>
          <a:p>
            <a:pPr marL="105410" marR="65405" indent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相对于原来的调度方案具有如下优势：</a:t>
            </a:r>
            <a:endParaRPr lang="en-MY" altLang="zh-CN" sz="18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5410" marR="65405" indent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MY" altLang="zh-CN" sz="18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5410" marR="65405" indent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１）</a:t>
            </a:r>
            <a:r>
              <a:rPr lang="zh-CN" sz="1800" spc="10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对调度点的需求满足程度更高</a:t>
            </a:r>
            <a:r>
              <a:rPr lang="zh-CN" sz="1800" spc="11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zh-CN" sz="1800" spc="8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原有的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调度方案只是将过量堆积的共享单车调至宿舍楼下</a:t>
            </a:r>
            <a:r>
              <a:rPr lang="zh-CN" sz="18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但是并没有考虑宿舍楼下的实际需求量</a:t>
            </a:r>
            <a:r>
              <a:rPr lang="zh-CN" sz="18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3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也没</a:t>
            </a:r>
            <a:r>
              <a:rPr lang="zh-CN" sz="1800" spc="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8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有考虑除了宿舍楼区域外的其他区域的需求量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zh-CN" sz="1800" spc="9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而本文提出的调度方案结合实地调研所得的数</a:t>
            </a:r>
            <a:r>
              <a:rPr lang="zh-CN" sz="1800" spc="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lang="zh-CN" sz="18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考虑了不同类型区域的实际需求量</a:t>
            </a:r>
            <a:r>
              <a:rPr lang="zh-CN" sz="18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5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能够更好</a:t>
            </a:r>
            <a:r>
              <a:rPr lang="zh-CN" sz="1800" spc="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地满足校内师生的用车需求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MY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5410" marR="65405" indent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MY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5410" marR="65405" indent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２）</a:t>
            </a:r>
            <a:r>
              <a:rPr lang="zh-CN" sz="1800" spc="8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每天调度次数固定</a:t>
            </a:r>
            <a:r>
              <a:rPr lang="zh-CN" sz="1800" spc="-43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减少了工作量并降低了调度成本。原有的调度方案中调度人员每天的工作量是随机的</a:t>
            </a:r>
            <a:r>
              <a:rPr lang="zh-CN" sz="1800" spc="-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10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用车高峰期可能需要连续调度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很多次</a:t>
            </a:r>
            <a:r>
              <a:rPr lang="zh-CN" sz="18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10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每一次调度均在</a:t>
            </a:r>
            <a:r>
              <a:rPr lang="zh-CN" sz="1800" spc="-22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４０</a:t>
            </a:r>
            <a:r>
              <a:rPr lang="zh-CN" sz="1800" spc="-33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-42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ｍ</a:t>
            </a:r>
            <a:r>
              <a:rPr lang="zh-CN" sz="1800" spc="-54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ｉ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ｎ</a:t>
            </a:r>
            <a:r>
              <a:rPr lang="zh-CN" sz="1800" spc="-3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左右</a:t>
            </a:r>
            <a:r>
              <a:rPr lang="zh-CN" sz="1800" spc="-39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9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既费时又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费力。本文提出的调度方案将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１ｄ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的调度安排固</a:t>
            </a:r>
            <a:r>
              <a:rPr lang="zh-CN" sz="1800" spc="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定为３次</a:t>
            </a:r>
            <a:r>
              <a:rPr lang="zh-CN" sz="1800" spc="-45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既确保了各个调度点用车需求的满足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同时也避免了一些不必要的调度及重复调度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MY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5410" marR="65405" indent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MY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5410" marR="118110" indent="0" algn="just">
              <a:lnSpc>
                <a:spcPct val="116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３）</a:t>
            </a:r>
            <a:r>
              <a:rPr lang="zh-CN" sz="1800" spc="10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提高了共享单车的利用率。</a:t>
            </a:r>
            <a:r>
              <a:rPr lang="zh-CN" sz="1800" spc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原有的调度</a:t>
            </a:r>
            <a:r>
              <a:rPr lang="zh-CN" sz="1800" spc="8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方案只是提高了宿舍区域的共享单车利用率</a:t>
            </a:r>
            <a:r>
              <a:rPr lang="zh-CN" sz="1800" spc="-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于其他区域的用车并无显著影响。</a:t>
            </a:r>
            <a:r>
              <a:rPr lang="zh-CN" sz="1800" spc="6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本文提出的调</a:t>
            </a:r>
            <a:r>
              <a:rPr lang="zh-CN" sz="1800" spc="8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度方案考虑了不同类型的区域</a:t>
            </a:r>
            <a:r>
              <a:rPr lang="zh-CN" sz="1800" spc="-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sz="1800" spc="10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对于全校的共享</a:t>
            </a:r>
            <a:r>
              <a:rPr lang="zh-CN" sz="1800" spc="75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单车利用率均有明显的提升</a:t>
            </a: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MY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indent="0" algn="just">
              <a:spcBef>
                <a:spcPts val="800"/>
              </a:spcBef>
              <a:spcAft>
                <a:spcPts val="0"/>
              </a:spcAft>
              <a:buNone/>
            </a:pPr>
            <a:endParaRPr lang="en-MY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  </a:t>
            </a:r>
            <a:r>
              <a:rPr lang="zh-CN" altLang="en-US" dirty="0"/>
              <a:t>总体流程</a:t>
            </a:r>
            <a:endParaRPr lang="en-MY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479295" y="2337343"/>
            <a:ext cx="1349406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  <a:endParaRPr lang="en-MY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47941" y="2639184"/>
            <a:ext cx="546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/>
          <p:cNvSpPr/>
          <p:nvPr/>
        </p:nvSpPr>
        <p:spPr>
          <a:xfrm>
            <a:off x="5394657" y="2337343"/>
            <a:ext cx="125175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调查原因</a:t>
            </a:r>
            <a:endParaRPr lang="en-MY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681925" y="2639185"/>
            <a:ext cx="625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7307801" y="2337343"/>
            <a:ext cx="1180719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采集网站参数</a:t>
            </a:r>
            <a:endParaRPr lang="en-MY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507760" y="2639185"/>
            <a:ext cx="642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9149912" y="2337347"/>
            <a:ext cx="1251751" cy="603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分析调查结果</a:t>
            </a:r>
            <a:endParaRPr lang="en-MY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9220944" y="3580220"/>
            <a:ext cx="1180719" cy="60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设计求解算法</a:t>
            </a:r>
            <a:endParaRPr lang="en-MY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3187094" y="4987837"/>
            <a:ext cx="1180719" cy="60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进行求解算法测试</a:t>
            </a:r>
            <a:endParaRPr lang="en-MY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127177" y="3616529"/>
            <a:ext cx="1334616" cy="603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对比分析</a:t>
            </a:r>
            <a:endParaRPr lang="en-MY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1164458" y="3634590"/>
            <a:ext cx="1334616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endParaRPr lang="en-MY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9149911" y="4953742"/>
            <a:ext cx="1251751" cy="60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K</a:t>
            </a:r>
            <a:r>
              <a:rPr lang="en-US" altLang="zh-CN" dirty="0"/>
              <a:t>means</a:t>
            </a:r>
            <a:r>
              <a:rPr lang="zh-CN" altLang="en-US" dirty="0"/>
              <a:t>法</a:t>
            </a:r>
            <a:endParaRPr lang="en-MY" dirty="0"/>
          </a:p>
        </p:txBody>
      </p:sp>
      <p:cxnSp>
        <p:nvCxnSpPr>
          <p:cNvPr id="11" name="Straight Arrow Connector 10"/>
          <p:cNvCxnSpPr>
            <a:stCxn id="25" idx="2"/>
            <a:endCxn id="28" idx="0"/>
          </p:cNvCxnSpPr>
          <p:nvPr/>
        </p:nvCxnSpPr>
        <p:spPr>
          <a:xfrm>
            <a:off x="9775788" y="2941026"/>
            <a:ext cx="35516" cy="63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2"/>
          </p:cNvCxnSpPr>
          <p:nvPr/>
        </p:nvCxnSpPr>
        <p:spPr>
          <a:xfrm flipH="1">
            <a:off x="9811303" y="4183898"/>
            <a:ext cx="1" cy="68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8" idx="1"/>
          </p:cNvCxnSpPr>
          <p:nvPr/>
        </p:nvCxnSpPr>
        <p:spPr>
          <a:xfrm flipH="1">
            <a:off x="8488520" y="3882059"/>
            <a:ext cx="732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/>
          <p:cNvSpPr/>
          <p:nvPr/>
        </p:nvSpPr>
        <p:spPr>
          <a:xfrm>
            <a:off x="7205705" y="3548329"/>
            <a:ext cx="1278363" cy="68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遗传算法</a:t>
            </a:r>
            <a:endParaRPr lang="en-MY" dirty="0"/>
          </a:p>
        </p:txBody>
      </p:sp>
      <p:cxnSp>
        <p:nvCxnSpPr>
          <p:cNvPr id="23" name="Straight Arrow Connector 22"/>
          <p:cNvCxnSpPr>
            <a:stCxn id="43" idx="1"/>
          </p:cNvCxnSpPr>
          <p:nvPr/>
        </p:nvCxnSpPr>
        <p:spPr>
          <a:xfrm flipH="1">
            <a:off x="8507760" y="5255581"/>
            <a:ext cx="64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6914188" y="4901582"/>
            <a:ext cx="1569880" cy="689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训练集和测试集</a:t>
            </a:r>
            <a:endParaRPr lang="en-MY" dirty="0"/>
          </a:p>
        </p:txBody>
      </p:sp>
      <p:cxnSp>
        <p:nvCxnSpPr>
          <p:cNvPr id="32" name="Straight Arrow Connector 31"/>
          <p:cNvCxnSpPr>
            <a:stCxn id="26" idx="1"/>
          </p:cNvCxnSpPr>
          <p:nvPr/>
        </p:nvCxnSpPr>
        <p:spPr>
          <a:xfrm flipH="1">
            <a:off x="6311667" y="5246549"/>
            <a:ext cx="602521" cy="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/>
          <p:cNvSpPr/>
          <p:nvPr/>
        </p:nvSpPr>
        <p:spPr>
          <a:xfrm>
            <a:off x="4924110" y="4961209"/>
            <a:ext cx="1334616" cy="603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数据处理</a:t>
            </a:r>
            <a:endParaRPr lang="en-MY" dirty="0"/>
          </a:p>
        </p:txBody>
      </p:sp>
      <p:cxnSp>
        <p:nvCxnSpPr>
          <p:cNvPr id="37" name="Straight Arrow Connector 36"/>
          <p:cNvCxnSpPr>
            <a:stCxn id="35" idx="1"/>
          </p:cNvCxnSpPr>
          <p:nvPr/>
        </p:nvCxnSpPr>
        <p:spPr>
          <a:xfrm flipH="1">
            <a:off x="4367813" y="5263041"/>
            <a:ext cx="556297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0"/>
            <a:endCxn id="34" idx="2"/>
          </p:cNvCxnSpPr>
          <p:nvPr/>
        </p:nvCxnSpPr>
        <p:spPr>
          <a:xfrm flipV="1">
            <a:off x="3777454" y="4220208"/>
            <a:ext cx="17031" cy="76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1"/>
          </p:cNvCxnSpPr>
          <p:nvPr/>
        </p:nvCxnSpPr>
        <p:spPr>
          <a:xfrm flipH="1" flipV="1">
            <a:off x="6560597" y="3882059"/>
            <a:ext cx="645108" cy="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/>
          <p:cNvSpPr/>
          <p:nvPr/>
        </p:nvSpPr>
        <p:spPr>
          <a:xfrm>
            <a:off x="5089896" y="3580220"/>
            <a:ext cx="1470701" cy="63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结果分析</a:t>
            </a:r>
            <a:endParaRPr lang="en-MY" dirty="0"/>
          </a:p>
        </p:txBody>
      </p:sp>
      <p:cxnSp>
        <p:nvCxnSpPr>
          <p:cNvPr id="49" name="Straight Arrow Connector 48"/>
          <p:cNvCxnSpPr>
            <a:stCxn id="47" idx="1"/>
            <a:endCxn id="34" idx="3"/>
          </p:cNvCxnSpPr>
          <p:nvPr/>
        </p:nvCxnSpPr>
        <p:spPr>
          <a:xfrm flipH="1">
            <a:off x="4461793" y="3900214"/>
            <a:ext cx="628103" cy="1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1"/>
            <a:endCxn id="42" idx="3"/>
          </p:cNvCxnSpPr>
          <p:nvPr/>
        </p:nvCxnSpPr>
        <p:spPr>
          <a:xfrm flipH="1">
            <a:off x="2499074" y="3918369"/>
            <a:ext cx="628103" cy="1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002"/>
            <a:ext cx="10515600" cy="1325563"/>
          </a:xfrm>
        </p:spPr>
        <p:txBody>
          <a:bodyPr/>
          <a:lstStyle/>
          <a:p>
            <a:r>
              <a:rPr lang="en-MY" dirty="0"/>
              <a:t>3.1  </a:t>
            </a:r>
            <a:r>
              <a:rPr lang="zh-CN" altLang="en-US" dirty="0"/>
              <a:t>调查原因</a:t>
            </a:r>
            <a:r>
              <a:rPr lang="en-MY" dirty="0"/>
              <a:t>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时间因素。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）季节以及每一个季节每天的骑行时段。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）工作日和非工作日。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空间因素。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）骑行距离。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）地区因素。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用户因素。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）职业。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）性别。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）年龄。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其他。（如天气等）</a:t>
            </a:r>
            <a:endParaRPr lang="en-US" altLang="zh-CN" dirty="0"/>
          </a:p>
          <a:p>
            <a:endParaRPr lang="en-M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3.2  </a:t>
            </a:r>
            <a:r>
              <a:rPr lang="zh-CN" altLang="en-US" dirty="0"/>
              <a:t>网站参数图（例）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5266" y="1541344"/>
            <a:ext cx="2789366" cy="1772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146" y="1541345"/>
            <a:ext cx="2857181" cy="17722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48" y="3970705"/>
            <a:ext cx="3190825" cy="20795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83" y="3970706"/>
            <a:ext cx="3560336" cy="20795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530" y="3972996"/>
            <a:ext cx="3202414" cy="20795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379" y="1598134"/>
            <a:ext cx="2856373" cy="17722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09432" y="3313587"/>
            <a:ext cx="2695337" cy="3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人口密度</a:t>
            </a:r>
            <a:endParaRPr lang="en-MY" dirty="0"/>
          </a:p>
        </p:txBody>
      </p:sp>
      <p:sp>
        <p:nvSpPr>
          <p:cNvPr id="17" name="TextBox 16"/>
          <p:cNvSpPr txBox="1"/>
          <p:nvPr/>
        </p:nvSpPr>
        <p:spPr>
          <a:xfrm>
            <a:off x="4644790" y="3305611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不同时间上的平均骑行距离</a:t>
            </a:r>
            <a:endParaRPr lang="en-MY" dirty="0"/>
          </a:p>
        </p:txBody>
      </p:sp>
      <p:sp>
        <p:nvSpPr>
          <p:cNvPr id="18" name="TextBox 17"/>
          <p:cNvSpPr txBox="1"/>
          <p:nvPr/>
        </p:nvSpPr>
        <p:spPr>
          <a:xfrm>
            <a:off x="8827139" y="3314901"/>
            <a:ext cx="269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不同时间段出行的人数</a:t>
            </a:r>
            <a:endParaRPr lang="en-MY" dirty="0"/>
          </a:p>
        </p:txBody>
      </p:sp>
      <p:sp>
        <p:nvSpPr>
          <p:cNvPr id="19" name="TextBox 18"/>
          <p:cNvSpPr txBox="1"/>
          <p:nvPr/>
        </p:nvSpPr>
        <p:spPr>
          <a:xfrm>
            <a:off x="683582" y="6061085"/>
            <a:ext cx="31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周末和工作日订单数对于骑行时间段关系图</a:t>
            </a:r>
            <a:endParaRPr lang="en-MY" dirty="0"/>
          </a:p>
        </p:txBody>
      </p:sp>
      <p:sp>
        <p:nvSpPr>
          <p:cNvPr id="20" name="TextBox 19"/>
          <p:cNvSpPr txBox="1"/>
          <p:nvPr/>
        </p:nvSpPr>
        <p:spPr>
          <a:xfrm>
            <a:off x="4547135" y="6061085"/>
            <a:ext cx="32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骑行时间段和订单数的关系图</a:t>
            </a:r>
            <a:endParaRPr lang="en-MY" dirty="0"/>
          </a:p>
        </p:txBody>
      </p:sp>
      <p:sp>
        <p:nvSpPr>
          <p:cNvPr id="21" name="TextBox 20"/>
          <p:cNvSpPr txBox="1"/>
          <p:nvPr/>
        </p:nvSpPr>
        <p:spPr>
          <a:xfrm>
            <a:off x="9131870" y="6050298"/>
            <a:ext cx="296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骑行距离分布图</a:t>
            </a:r>
            <a:endParaRPr lang="en-M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3.3  </a:t>
            </a:r>
            <a:r>
              <a:rPr lang="zh-CN" altLang="en-US" dirty="0"/>
              <a:t>分析调查结果</a:t>
            </a:r>
            <a:endParaRPr lang="en-MY" dirty="0"/>
          </a:p>
        </p:txBody>
      </p:sp>
      <p:pic>
        <p:nvPicPr>
          <p:cNvPr id="5" name="Content Placeholder 4" descr="Table, Exce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26" y="1581805"/>
            <a:ext cx="8507673" cy="4351338"/>
          </a:xfrm>
        </p:spPr>
      </p:pic>
      <p:sp>
        <p:nvSpPr>
          <p:cNvPr id="6" name="TextBox 5"/>
          <p:cNvSpPr txBox="1"/>
          <p:nvPr/>
        </p:nvSpPr>
        <p:spPr>
          <a:xfrm>
            <a:off x="838200" y="1606858"/>
            <a:ext cx="2384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MY" altLang="zh-CN" dirty="0"/>
              <a:t>1</a:t>
            </a:r>
            <a:r>
              <a:rPr lang="zh-CN" altLang="en-US" dirty="0"/>
              <a:t>为</a:t>
            </a:r>
            <a:r>
              <a:rPr lang="en-MY" altLang="zh-CN" dirty="0"/>
              <a:t>2011</a:t>
            </a:r>
            <a:r>
              <a:rPr lang="zh-CN" altLang="en-US" dirty="0"/>
              <a:t>年的共享单车在一天内的每个小时的数据表，可从图中观测到每小时的详细情况，现只提供部分调查结果作为展示</a:t>
            </a:r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7510509" y="6123543"/>
            <a:ext cx="160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MY" altLang="zh-CN" dirty="0"/>
              <a:t>1</a:t>
            </a:r>
            <a:endParaRPr lang="en-M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3.3  </a:t>
            </a:r>
            <a:r>
              <a:rPr lang="zh-CN" altLang="en-US" dirty="0"/>
              <a:t>分析调查结果</a:t>
            </a:r>
            <a:endParaRPr lang="en-MY" dirty="0"/>
          </a:p>
        </p:txBody>
      </p:sp>
      <p:pic>
        <p:nvPicPr>
          <p:cNvPr id="5" name="Content Placeholder 4" descr="Graphical user interface, application, table, Exce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07" y="1690688"/>
            <a:ext cx="7927593" cy="4351338"/>
          </a:xfrm>
        </p:spPr>
      </p:pic>
      <p:sp>
        <p:nvSpPr>
          <p:cNvPr id="6" name="TextBox 5"/>
          <p:cNvSpPr txBox="1"/>
          <p:nvPr/>
        </p:nvSpPr>
        <p:spPr>
          <a:xfrm>
            <a:off x="745725" y="1694619"/>
            <a:ext cx="2317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MY" altLang="zh-CN" dirty="0"/>
              <a:t>2</a:t>
            </a:r>
            <a:r>
              <a:rPr lang="zh-CN" altLang="en-US" dirty="0"/>
              <a:t>为</a:t>
            </a:r>
            <a:r>
              <a:rPr lang="en-MY" altLang="zh-CN" dirty="0"/>
              <a:t>2011</a:t>
            </a:r>
            <a:r>
              <a:rPr lang="zh-CN" altLang="en-US" dirty="0"/>
              <a:t>年的每日共享单车情况的数据表，现也只提供部分数据结果展示</a:t>
            </a:r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7128769" y="6223247"/>
            <a:ext cx="15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MY" altLang="zh-CN" dirty="0"/>
              <a:t>2</a:t>
            </a:r>
            <a:endParaRPr lang="en-M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905" y="532597"/>
            <a:ext cx="10118325" cy="1293028"/>
          </a:xfrm>
        </p:spPr>
        <p:txBody>
          <a:bodyPr>
            <a:normAutofit fontScale="90000"/>
          </a:bodyPr>
          <a:lstStyle/>
          <a:p>
            <a:r>
              <a:rPr lang="en-MY" altLang="zh-CN" dirty="0"/>
              <a:t>3.4  </a:t>
            </a:r>
            <a:r>
              <a:rPr lang="zh-CN" altLang="en-US" dirty="0"/>
              <a:t>训练集和测试集（</a:t>
            </a:r>
            <a:r>
              <a:rPr lang="en-MY" altLang="zh-CN" dirty="0"/>
              <a:t>K</a:t>
            </a:r>
            <a:r>
              <a:rPr lang="en-US" altLang="zh-CN" dirty="0"/>
              <a:t>means</a:t>
            </a:r>
            <a:r>
              <a:rPr lang="zh-CN" altLang="en-US" dirty="0"/>
              <a:t>算法</a:t>
            </a:r>
            <a:r>
              <a:rPr lang="en-US" altLang="zh-CN" dirty="0"/>
              <a:t>-</a:t>
            </a:r>
            <a:r>
              <a:rPr lang="zh-CN" altLang="en-US" dirty="0"/>
              <a:t>第一算法）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我们最终的目的是将训练好的模型部署到真实的环境中，希望训练好的模型能够在真实的数据上得到好的预测效果，换句话说就是希望模型在真实数据上预测的结果误差越小越好。我们把模型在真实环境中的误差叫做</a:t>
            </a:r>
            <a:r>
              <a:rPr lang="zh-CN" altLang="en-US" b="1" i="0" dirty="0">
                <a:effectLst/>
                <a:latin typeface="-apple-system"/>
              </a:rPr>
              <a:t>泛化误差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zh-CN" altLang="en-US" b="1" i="1" dirty="0">
                <a:effectLst/>
                <a:latin typeface="-apple-system"/>
              </a:rPr>
              <a:t>最终的目的是希望训练好的模型泛化误差越低越好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用于构建最终模型的</a:t>
            </a:r>
            <a:r>
              <a:rPr lang="zh-CN" altLang="en-US" b="1" i="0" dirty="0">
                <a:effectLst/>
                <a:latin typeface="Arial" panose="020B0604020202020204" pitchFamily="34" charset="0"/>
              </a:rPr>
              <a:t>数据集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通常有多个；在构建模型的不同阶段，通常有</a:t>
            </a:r>
            <a:r>
              <a:rPr lang="zh-CN" altLang="en-US" b="1" i="0" dirty="0">
                <a:effectLst/>
                <a:latin typeface="Arial" panose="020B0604020202020204" pitchFamily="34" charset="0"/>
              </a:rPr>
              <a:t>训练集和测试集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。</a:t>
            </a:r>
            <a:endParaRPr lang="en-MY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部分训练集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90414"/>
            <a:ext cx="3687417" cy="3148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我们先用训练集</a:t>
            </a:r>
            <a:r>
              <a:rPr lang="zh-CN" altLang="en-US" sz="1600" b="0" i="0" dirty="0">
                <a:effectLst/>
                <a:latin typeface="-apple-system"/>
              </a:rPr>
              <a:t>参与了模型调参的过程使其进行拟合以估计模型，</a:t>
            </a: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实践中，训练集通常是由输入向量（标量）和输出向量（标量）组成的数据对（这里对应出发区块和终点区块）。其中输出向量（标量）被称为目标或标签。在训练过程中，当前模型会对训练集中的每个样本进行预测，并将预测结果与目标进行比较。根据比较的结果，学习算法会更新模型的参数。模型拟合的过程可能同时包括</a:t>
            </a:r>
            <a:r>
              <a:rPr lang="zh-CN" altLang="en-US" sz="1600" b="0" i="0" u="none" strike="noStrike" dirty="0">
                <a:effectLst/>
                <a:latin typeface="Arial" panose="020B0604020202020204" pitchFamily="34" charset="0"/>
                <a:hlinkClick r:id="rId1" tooltip="特征选择"/>
              </a:rPr>
              <a:t>特征选择</a:t>
            </a: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和参数</a:t>
            </a:r>
            <a:r>
              <a:rPr lang="zh-CN" altLang="en-US" sz="1600" b="0" i="0" u="none" strike="noStrike" dirty="0">
                <a:effectLst/>
                <a:latin typeface="Arial" panose="020B0604020202020204" pitchFamily="34" charset="0"/>
                <a:hlinkClick r:id="rId2" tooltip="估计理论"/>
              </a:rPr>
              <a:t>估计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。</a:t>
            </a:r>
            <a:endParaRPr lang="en-MY" sz="1600" dirty="0">
              <a:solidFill>
                <a:schemeClr val="bg1"/>
              </a:solidFill>
            </a:endParaRPr>
          </a:p>
        </p:txBody>
      </p:sp>
      <p:pic>
        <p:nvPicPr>
          <p:cNvPr id="5" name="Picture 4" descr="Tabl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53" y="643467"/>
            <a:ext cx="6092027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71426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部分测试集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21775"/>
            <a:ext cx="3687417" cy="2770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由于训练集不能反映模型真实的能力，因此选择测试集</a:t>
            </a:r>
            <a:r>
              <a:rPr lang="zh-CN" altLang="en-US" sz="1600" dirty="0">
                <a:latin typeface="Arial" panose="020B0604020202020204" pitchFamily="34" charset="0"/>
              </a:rPr>
              <a:t>作为</a:t>
            </a: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提供对</a:t>
            </a:r>
            <a:r>
              <a:rPr lang="zh-CN" altLang="en-US" sz="1600" b="1" i="0" dirty="0">
                <a:effectLst/>
                <a:latin typeface="Arial" panose="020B0604020202020204" pitchFamily="34" charset="0"/>
              </a:rPr>
              <a:t>最终</a:t>
            </a: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模型的无偏评估。若测试集在训练过程中从未用到，则它也被称之为</a:t>
            </a:r>
            <a:r>
              <a:rPr lang="zh-CN" altLang="en-US" sz="1600" b="1" i="0" u="sng" dirty="0">
                <a:effectLst/>
                <a:latin typeface="Arial" panose="020B0604020202020204" pitchFamily="34" charset="0"/>
                <a:hlinkClick r:id="rId1"/>
              </a:rPr>
              <a:t>预留集</a:t>
            </a:r>
            <a:endParaRPr lang="en-MY" altLang="zh-CN" sz="1600" b="1" i="0" u="sng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MY" altLang="zh-CN" sz="16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600" i="0" dirty="0">
                <a:effectLst/>
                <a:latin typeface="Arial" panose="020B0604020202020204" pitchFamily="34" charset="0"/>
              </a:rPr>
              <a:t>通过出发区块预测终点区块</a:t>
            </a:r>
            <a:endParaRPr lang="en-US" altLang="zh-CN" sz="160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abl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17" y="643467"/>
            <a:ext cx="4772377" cy="55710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8346</Words>
  <Application>WPS 演示</Application>
  <PresentationFormat>Widescreen</PresentationFormat>
  <Paragraphs>321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-apple-system</vt:lpstr>
      <vt:lpstr>Segoe Print</vt:lpstr>
      <vt:lpstr>Times New Roman</vt:lpstr>
      <vt:lpstr>等线 Light</vt:lpstr>
      <vt:lpstr>Calibri Light</vt:lpstr>
      <vt:lpstr>微软雅黑</vt:lpstr>
      <vt:lpstr>Arial Unicode MS</vt:lpstr>
      <vt:lpstr>Calibri</vt:lpstr>
      <vt:lpstr>等线</vt:lpstr>
      <vt:lpstr>PMingLiU</vt:lpstr>
      <vt:lpstr>Office Theme</vt:lpstr>
      <vt:lpstr>第三章 具体流程的方法</vt:lpstr>
      <vt:lpstr>3  总体流程</vt:lpstr>
      <vt:lpstr>3.1  调查原因 </vt:lpstr>
      <vt:lpstr>3.2  网站参数图（例）</vt:lpstr>
      <vt:lpstr>3.3  分析调查结果</vt:lpstr>
      <vt:lpstr>3.3  分析调查结果</vt:lpstr>
      <vt:lpstr>3.4  训练集和测试集（Kmeans算法-第一算法）</vt:lpstr>
      <vt:lpstr>部分训练集</vt:lpstr>
      <vt:lpstr>部分测试集</vt:lpstr>
      <vt:lpstr>3.5 录入训练集并计算测试集（数据处理）</vt:lpstr>
      <vt:lpstr>3.5 录入训练集并计算测试集（数据处理）</vt:lpstr>
      <vt:lpstr>3.5 录入训练集并计算测试集（数据处理）</vt:lpstr>
      <vt:lpstr>3.6 求解测试代码图</vt:lpstr>
      <vt:lpstr>3.6 求解测试代码图</vt:lpstr>
      <vt:lpstr>3.7  遗传算法（第二算法）  </vt:lpstr>
      <vt:lpstr>3.7.4      实例验证</vt:lpstr>
      <vt:lpstr>4.1  结果分析</vt:lpstr>
      <vt:lpstr>4.2 对比分析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具体流程的方法</dc:title>
  <dc:creator>tan keng chu</dc:creator>
  <cp:lastModifiedBy>牛</cp:lastModifiedBy>
  <cp:revision>5</cp:revision>
  <dcterms:created xsi:type="dcterms:W3CDTF">2022-06-11T01:55:00Z</dcterms:created>
  <dcterms:modified xsi:type="dcterms:W3CDTF">2022-06-11T09:30:31Z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