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72" r:id="rId4"/>
    <p:sldId id="266" r:id="rId5"/>
    <p:sldId id="264" r:id="rId6"/>
    <p:sldId id="265" r:id="rId7"/>
    <p:sldId id="262" r:id="rId8"/>
    <p:sldId id="263" r:id="rId9"/>
    <p:sldId id="267" r:id="rId10"/>
    <p:sldId id="260" r:id="rId11"/>
    <p:sldId id="261" r:id="rId12"/>
    <p:sldId id="271" r:id="rId13"/>
    <p:sldId id="273" r:id="rId14"/>
    <p:sldId id="274" r:id="rId15"/>
    <p:sldId id="275" r:id="rId16"/>
    <p:sldId id="259"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5" autoAdjust="0"/>
    <p:restoredTop sz="94660"/>
  </p:normalViewPr>
  <p:slideViewPr>
    <p:cSldViewPr snapToGrid="0">
      <p:cViewPr varScale="1">
        <p:scale>
          <a:sx n="109" d="100"/>
          <a:sy n="109" d="100"/>
        </p:scale>
        <p:origin x="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90913-DC2B-4805-A70A-26851601381F}" type="datetimeFigureOut">
              <a:rPr lang="en-MY" smtClean="0"/>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2BECC-5A8D-4AF5-87CB-19FF15E09D7D}" type="slidenum">
              <a:rPr lang="en-MY" smtClean="0"/>
            </a:fld>
            <a:endParaRPr lang="en-MY"/>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E9DB430-065B-44FA-902C-20CF2CECD89A}" type="datetimeFigureOut">
              <a:rPr lang="en-MY" smtClean="0"/>
            </a:fld>
            <a:endParaRPr lang="en-MY"/>
          </a:p>
        </p:txBody>
      </p:sp>
      <p:sp>
        <p:nvSpPr>
          <p:cNvPr id="5" name="Footer Placeholder 4"/>
          <p:cNvSpPr>
            <a:spLocks noGrp="1"/>
          </p:cNvSpPr>
          <p:nvPr>
            <p:ph type="ftr" sz="quarter" idx="11"/>
          </p:nvPr>
        </p:nvSpPr>
        <p:spPr>
          <a:xfrm>
            <a:off x="1371600" y="4323845"/>
            <a:ext cx="6400800" cy="365125"/>
          </a:xfrm>
        </p:spPr>
        <p:txBody>
          <a:bodyPr/>
          <a:lstStyle/>
          <a:p>
            <a:endParaRPr lang="en-MY"/>
          </a:p>
        </p:txBody>
      </p:sp>
      <p:sp>
        <p:nvSpPr>
          <p:cNvPr id="6" name="Slide Number Placeholder 5"/>
          <p:cNvSpPr>
            <a:spLocks noGrp="1"/>
          </p:cNvSpPr>
          <p:nvPr>
            <p:ph type="sldNum" sz="quarter" idx="12"/>
          </p:nvPr>
        </p:nvSpPr>
        <p:spPr>
          <a:xfrm>
            <a:off x="8077200" y="1430866"/>
            <a:ext cx="2743200" cy="365125"/>
          </a:xfrm>
        </p:spPr>
        <p:txBody>
          <a:bodyPr/>
          <a:lstStyle/>
          <a:p>
            <a:fld id="{9B1609D7-5DC0-42C3-B27C-EABB7EC8AA40}" type="slidenum">
              <a:rPr lang="en-MY" smtClean="0"/>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E9DB430-065B-44FA-902C-20CF2CECD89A}" type="datetimeFigureOut">
              <a:rPr lang="en-MY" smtClean="0"/>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B1609D7-5DC0-42C3-B27C-EABB7EC8AA40}" type="slidenum">
              <a:rPr lang="en-MY" smtClean="0"/>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E9DB430-065B-44FA-902C-20CF2CECD89A}" type="datetimeFigureOut">
              <a:rPr lang="en-MY" smtClean="0"/>
            </a:fld>
            <a:endParaRPr lang="en-MY"/>
          </a:p>
        </p:txBody>
      </p:sp>
      <p:sp>
        <p:nvSpPr>
          <p:cNvPr id="6" name="Footer Placeholder 5"/>
          <p:cNvSpPr>
            <a:spLocks noGrp="1"/>
          </p:cNvSpPr>
          <p:nvPr>
            <p:ph type="ftr" sz="quarter" idx="11"/>
          </p:nvPr>
        </p:nvSpPr>
        <p:spPr>
          <a:xfrm>
            <a:off x="685800" y="379941"/>
            <a:ext cx="6991492" cy="365125"/>
          </a:xfrm>
        </p:spPr>
        <p:txBody>
          <a:bodyPr/>
          <a:lstStyle/>
          <a:p>
            <a:endParaRPr lang="en-MY"/>
          </a:p>
        </p:txBody>
      </p:sp>
      <p:sp>
        <p:nvSpPr>
          <p:cNvPr id="7" name="Slide Number Placeholder 6"/>
          <p:cNvSpPr>
            <a:spLocks noGrp="1"/>
          </p:cNvSpPr>
          <p:nvPr>
            <p:ph type="sldNum" sz="quarter" idx="12"/>
          </p:nvPr>
        </p:nvSpPr>
        <p:spPr>
          <a:xfrm>
            <a:off x="10862452" y="381000"/>
            <a:ext cx="643748" cy="365125"/>
          </a:xfrm>
        </p:spPr>
        <p:txBody>
          <a:bodyPr/>
          <a:lstStyle/>
          <a:p>
            <a:fld id="{9B1609D7-5DC0-42C3-B27C-EABB7EC8AA40}" type="slidenum">
              <a:rPr lang="en-MY" smtClean="0"/>
            </a:fld>
            <a:endParaRPr lang="en-MY"/>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E9DB430-065B-44FA-902C-20CF2CECD89A}" type="datetimeFigureOut">
              <a:rPr lang="en-MY" smtClean="0"/>
            </a:fld>
            <a:endParaRPr lang="en-MY"/>
          </a:p>
        </p:txBody>
      </p:sp>
      <p:sp>
        <p:nvSpPr>
          <p:cNvPr id="6" name="Footer Placeholder 5"/>
          <p:cNvSpPr>
            <a:spLocks noGrp="1"/>
          </p:cNvSpPr>
          <p:nvPr>
            <p:ph type="ftr" sz="quarter" idx="11"/>
          </p:nvPr>
        </p:nvSpPr>
        <p:spPr>
          <a:xfrm>
            <a:off x="685800" y="379941"/>
            <a:ext cx="6991492" cy="365125"/>
          </a:xfrm>
        </p:spPr>
        <p:txBody>
          <a:bodyPr/>
          <a:lstStyle/>
          <a:p>
            <a:endParaRPr lang="en-MY"/>
          </a:p>
        </p:txBody>
      </p:sp>
      <p:sp>
        <p:nvSpPr>
          <p:cNvPr id="7" name="Slide Number Placeholder 6"/>
          <p:cNvSpPr>
            <a:spLocks noGrp="1"/>
          </p:cNvSpPr>
          <p:nvPr>
            <p:ph type="sldNum" sz="quarter" idx="12"/>
          </p:nvPr>
        </p:nvSpPr>
        <p:spPr>
          <a:xfrm>
            <a:off x="10862452" y="381000"/>
            <a:ext cx="643748" cy="365125"/>
          </a:xfrm>
        </p:spPr>
        <p:txBody>
          <a:bodyPr/>
          <a:lstStyle/>
          <a:p>
            <a:fld id="{9B1609D7-5DC0-42C3-B27C-EABB7EC8AA40}" type="slidenum">
              <a:rPr lang="en-MY" smtClean="0"/>
            </a:fld>
            <a:endParaRPr lang="en-MY"/>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E9DB430-065B-44FA-902C-20CF2CECD89A}" type="datetimeFigureOut">
              <a:rPr lang="en-MY" smtClean="0"/>
            </a:fld>
            <a:endParaRPr lang="en-MY"/>
          </a:p>
        </p:txBody>
      </p:sp>
      <p:sp>
        <p:nvSpPr>
          <p:cNvPr id="6" name="Footer Placeholder 5"/>
          <p:cNvSpPr>
            <a:spLocks noGrp="1"/>
          </p:cNvSpPr>
          <p:nvPr>
            <p:ph type="ftr" sz="quarter" idx="11"/>
          </p:nvPr>
        </p:nvSpPr>
        <p:spPr>
          <a:xfrm>
            <a:off x="685800" y="378883"/>
            <a:ext cx="6991492" cy="365125"/>
          </a:xfrm>
        </p:spPr>
        <p:txBody>
          <a:bodyPr/>
          <a:lstStyle/>
          <a:p>
            <a:endParaRPr lang="en-MY"/>
          </a:p>
        </p:txBody>
      </p:sp>
      <p:sp>
        <p:nvSpPr>
          <p:cNvPr id="7" name="Slide Number Placeholder 6"/>
          <p:cNvSpPr>
            <a:spLocks noGrp="1"/>
          </p:cNvSpPr>
          <p:nvPr>
            <p:ph type="sldNum" sz="quarter" idx="12"/>
          </p:nvPr>
        </p:nvSpPr>
        <p:spPr>
          <a:xfrm>
            <a:off x="10862452" y="381000"/>
            <a:ext cx="643748" cy="365125"/>
          </a:xfrm>
        </p:spPr>
        <p:txBody>
          <a:bodyPr/>
          <a:lstStyle/>
          <a:p>
            <a:fld id="{9B1609D7-5DC0-42C3-B27C-EABB7EC8AA40}" type="slidenum">
              <a:rPr lang="en-MY" smtClean="0"/>
            </a:fld>
            <a:endParaRPr lang="en-MY"/>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2E9DB430-065B-44FA-902C-20CF2CECD89A}" type="datetimeFigureOut">
              <a:rPr lang="en-MY" smtClean="0"/>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9B1609D7-5DC0-42C3-B27C-EABB7EC8AA40}" type="slidenum">
              <a:rPr lang="en-MY" smtClean="0"/>
            </a:fld>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2E9DB430-065B-44FA-902C-20CF2CECD89A}" type="datetimeFigureOut">
              <a:rPr lang="en-MY" smtClean="0"/>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9B1609D7-5DC0-42C3-B27C-EABB7EC8AA40}" type="slidenum">
              <a:rPr lang="en-MY" smtClean="0"/>
            </a:fld>
            <a:endParaRPr lang="en-M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E9DB430-065B-44FA-902C-20CF2CECD89A}"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B1609D7-5DC0-42C3-B27C-EABB7EC8AA40}" type="slidenum">
              <a:rPr lang="en-MY" smtClean="0"/>
            </a:fld>
            <a:endParaRPr lang="en-MY"/>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E9DB430-065B-44FA-902C-20CF2CECD89A}" type="datetimeFigureOut">
              <a:rPr lang="en-MY" smtClean="0"/>
            </a:fld>
            <a:endParaRPr lang="en-MY"/>
          </a:p>
        </p:txBody>
      </p:sp>
      <p:sp>
        <p:nvSpPr>
          <p:cNvPr id="5" name="Footer Placeholder 4"/>
          <p:cNvSpPr>
            <a:spLocks noGrp="1"/>
          </p:cNvSpPr>
          <p:nvPr>
            <p:ph type="ftr" sz="quarter" idx="11"/>
          </p:nvPr>
        </p:nvSpPr>
        <p:spPr>
          <a:xfrm>
            <a:off x="685800" y="381000"/>
            <a:ext cx="6991492" cy="365125"/>
          </a:xfrm>
        </p:spPr>
        <p:txBody>
          <a:bodyPr/>
          <a:lstStyle/>
          <a:p>
            <a:endParaRPr lang="en-MY"/>
          </a:p>
        </p:txBody>
      </p:sp>
      <p:sp>
        <p:nvSpPr>
          <p:cNvPr id="6" name="Slide Number Placeholder 5"/>
          <p:cNvSpPr>
            <a:spLocks noGrp="1"/>
          </p:cNvSpPr>
          <p:nvPr>
            <p:ph type="sldNum" sz="quarter" idx="12"/>
          </p:nvPr>
        </p:nvSpPr>
        <p:spPr>
          <a:xfrm>
            <a:off x="10862452" y="381000"/>
            <a:ext cx="643748" cy="365125"/>
          </a:xfrm>
        </p:spPr>
        <p:txBody>
          <a:bodyPr/>
          <a:lstStyle/>
          <a:p>
            <a:fld id="{9B1609D7-5DC0-42C3-B27C-EABB7EC8AA40}" type="slidenum">
              <a:rPr lang="en-MY" smtClean="0"/>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E9DB430-065B-44FA-902C-20CF2CECD89A}"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B1609D7-5DC0-42C3-B27C-EABB7EC8AA40}" type="slidenum">
              <a:rPr lang="en-MY" smtClean="0"/>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E9DB430-065B-44FA-902C-20CF2CECD89A}" type="datetimeFigureOut">
              <a:rPr lang="en-MY" smtClean="0"/>
            </a:fld>
            <a:endParaRPr lang="en-MY"/>
          </a:p>
        </p:txBody>
      </p:sp>
      <p:sp>
        <p:nvSpPr>
          <p:cNvPr id="5" name="Footer Placeholder 4"/>
          <p:cNvSpPr>
            <a:spLocks noGrp="1"/>
          </p:cNvSpPr>
          <p:nvPr>
            <p:ph type="ftr" sz="quarter" idx="11"/>
          </p:nvPr>
        </p:nvSpPr>
        <p:spPr>
          <a:xfrm>
            <a:off x="685800" y="381001"/>
            <a:ext cx="6991492" cy="364065"/>
          </a:xfrm>
        </p:spPr>
        <p:txBody>
          <a:bodyPr/>
          <a:lstStyle/>
          <a:p>
            <a:endParaRPr lang="en-MY"/>
          </a:p>
        </p:txBody>
      </p:sp>
      <p:sp>
        <p:nvSpPr>
          <p:cNvPr id="6" name="Slide Number Placeholder 5"/>
          <p:cNvSpPr>
            <a:spLocks noGrp="1"/>
          </p:cNvSpPr>
          <p:nvPr>
            <p:ph type="sldNum" sz="quarter" idx="12"/>
          </p:nvPr>
        </p:nvSpPr>
        <p:spPr>
          <a:xfrm>
            <a:off x="10862452" y="381000"/>
            <a:ext cx="643748" cy="365125"/>
          </a:xfrm>
        </p:spPr>
        <p:txBody>
          <a:bodyPr/>
          <a:lstStyle/>
          <a:p>
            <a:fld id="{9B1609D7-5DC0-42C3-B27C-EABB7EC8AA40}" type="slidenum">
              <a:rPr lang="en-MY" smtClean="0"/>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E9DB430-065B-44FA-902C-20CF2CECD89A}" type="datetimeFigureOut">
              <a:rPr lang="en-MY" smtClean="0"/>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B1609D7-5DC0-42C3-B27C-EABB7EC8AA40}" type="slidenum">
              <a:rPr lang="en-MY" smtClean="0"/>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E9DB430-065B-44FA-902C-20CF2CECD89A}" type="datetimeFigureOut">
              <a:rPr lang="en-MY" smtClean="0"/>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9B1609D7-5DC0-42C3-B27C-EABB7EC8AA40}" type="slidenum">
              <a:rPr lang="en-MY" smtClean="0"/>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9DB430-065B-44FA-902C-20CF2CECD89A}" type="datetimeFigureOut">
              <a:rPr lang="en-MY" smtClean="0"/>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9B1609D7-5DC0-42C3-B27C-EABB7EC8AA40}" type="slidenum">
              <a:rPr lang="en-MY" smtClean="0"/>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DB430-065B-44FA-902C-20CF2CECD89A}" type="datetimeFigureOut">
              <a:rPr lang="en-MY" smtClean="0"/>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9B1609D7-5DC0-42C3-B27C-EABB7EC8AA40}" type="slidenum">
              <a:rPr lang="en-MY" smtClean="0"/>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E9DB430-065B-44FA-902C-20CF2CECD89A}" type="datetimeFigureOut">
              <a:rPr lang="en-MY" smtClean="0"/>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B1609D7-5DC0-42C3-B27C-EABB7EC8AA40}" type="slidenum">
              <a:rPr lang="en-MY" smtClean="0"/>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E9DB430-065B-44FA-902C-20CF2CECD89A}" type="datetimeFigureOut">
              <a:rPr lang="en-MY" smtClean="0"/>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B1609D7-5DC0-42C3-B27C-EABB7EC8AA40}" type="slidenum">
              <a:rPr lang="en-MY" smtClean="0"/>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9DB430-065B-44FA-902C-20CF2CECD89A}" type="datetimeFigureOut">
              <a:rPr lang="en-MY" smtClean="0"/>
            </a:fld>
            <a:endParaRPr lang="en-MY"/>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1609D7-5DC0-42C3-B27C-EABB7EC8AA40}" type="slidenum">
              <a:rPr lang="en-MY" smtClean="0"/>
            </a:fld>
            <a:endParaRPr lang="en-MY"/>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zh.wikipedia.org/wiki/%E4%BC%B0%E8%AE%A1%E7%90%86%E8%AE%BA" TargetMode="External"/><Relationship Id="rId3" Type="http://schemas.openxmlformats.org/officeDocument/2006/relationships/hyperlink" Target="https://zh.wikipedia.org/wiki/%E7%89%B9%E5%BE%81%E9%80%89%E6%8B%A9" TargetMode="External"/><Relationship Id="rId2" Type="http://schemas.openxmlformats.org/officeDocument/2006/relationships/image" Target="../media/image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jpeg"/><Relationship Id="rId3" Type="http://schemas.openxmlformats.org/officeDocument/2006/relationships/hyperlink" Target="https://zh.wikipedia.org/wiki/%E9%A2%84%E7%95%99%E9%9B%86" TargetMode="External"/><Relationship Id="rId2" Type="http://schemas.openxmlformats.org/officeDocument/2006/relationships/image" Target="../media/image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413" y="684819"/>
            <a:ext cx="9448800" cy="1825096"/>
          </a:xfrm>
        </p:spPr>
        <p:txBody>
          <a:bodyPr/>
          <a:lstStyle/>
          <a:p>
            <a:r>
              <a:rPr lang="zh-CN" altLang="en-US" dirty="0"/>
              <a:t>共享单车投放问题</a:t>
            </a:r>
            <a:endParaRPr lang="en-MY" dirty="0"/>
          </a:p>
        </p:txBody>
      </p:sp>
      <p:sp>
        <p:nvSpPr>
          <p:cNvPr id="3" name="Subtitle 2"/>
          <p:cNvSpPr>
            <a:spLocks noGrp="1"/>
          </p:cNvSpPr>
          <p:nvPr>
            <p:ph type="subTitle" idx="1"/>
          </p:nvPr>
        </p:nvSpPr>
        <p:spPr>
          <a:xfrm>
            <a:off x="1273945" y="3278080"/>
            <a:ext cx="9448800" cy="685800"/>
          </a:xfrm>
        </p:spPr>
        <p:txBody>
          <a:bodyPr>
            <a:normAutofit/>
          </a:bodyPr>
          <a:lstStyle/>
          <a:p>
            <a:r>
              <a:rPr lang="zh-CN" altLang="en-US" dirty="0"/>
              <a:t>第三次科研报告：</a:t>
            </a:r>
            <a:endParaRPr lang="en-MY"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076" y="713549"/>
            <a:ext cx="8610600" cy="1293028"/>
          </a:xfrm>
        </p:spPr>
        <p:txBody>
          <a:bodyPr/>
          <a:lstStyle/>
          <a:p>
            <a:pPr algn="l"/>
            <a:r>
              <a:rPr lang="en-MY" dirty="0"/>
              <a:t>KMEANS</a:t>
            </a:r>
            <a:r>
              <a:rPr lang="zh-CN" altLang="en-US" dirty="0"/>
              <a:t>聚类法代码</a:t>
            </a:r>
            <a:endParaRPr lang="en-MY" dirty="0"/>
          </a:p>
        </p:txBody>
      </p:sp>
      <p:sp>
        <p:nvSpPr>
          <p:cNvPr id="5" name="Content Placeholder 4"/>
          <p:cNvSpPr>
            <a:spLocks noGrp="1"/>
          </p:cNvSpPr>
          <p:nvPr>
            <p:ph idx="1"/>
          </p:nvPr>
        </p:nvSpPr>
        <p:spPr>
          <a:xfrm>
            <a:off x="215283" y="2159050"/>
            <a:ext cx="5075809" cy="4579102"/>
          </a:xfrm>
        </p:spPr>
        <p:txBody>
          <a:bodyPr>
            <a:normAutofit fontScale="40000" lnSpcReduction="20000"/>
          </a:bodyPr>
          <a:lstStyle/>
          <a:p>
            <a:pPr marL="0" indent="0">
              <a:buNone/>
            </a:pPr>
            <a:r>
              <a:rPr lang="en-US" altLang="zh-TW" dirty="0"/>
              <a:t># </a:t>
            </a:r>
            <a:r>
              <a:rPr lang="zh-TW" altLang="en-US" dirty="0"/>
              <a:t>两点距离</a:t>
            </a:r>
            <a:endParaRPr lang="zh-TW" altLang="en-US" dirty="0"/>
          </a:p>
          <a:p>
            <a:pPr marL="0" indent="0">
              <a:buNone/>
            </a:pPr>
            <a:r>
              <a:rPr lang="en-MY" dirty="0"/>
              <a:t>def distance(e1, e2):</a:t>
            </a:r>
            <a:endParaRPr lang="en-MY" dirty="0"/>
          </a:p>
          <a:p>
            <a:pPr marL="0" indent="0">
              <a:buNone/>
            </a:pPr>
            <a:r>
              <a:rPr lang="en-MY" dirty="0"/>
              <a:t>    return </a:t>
            </a:r>
            <a:r>
              <a:rPr lang="en-MY" dirty="0" err="1"/>
              <a:t>np.sqrt</a:t>
            </a:r>
            <a:r>
              <a:rPr lang="en-MY" dirty="0"/>
              <a:t>((e1[0]-e2[0])**2+(e1[1]-e2[1])**2)</a:t>
            </a:r>
            <a:endParaRPr lang="en-MY" dirty="0"/>
          </a:p>
          <a:p>
            <a:pPr marL="0" indent="0">
              <a:buNone/>
            </a:pPr>
            <a:endParaRPr lang="en-MY" dirty="0"/>
          </a:p>
          <a:p>
            <a:pPr marL="0" indent="0">
              <a:buNone/>
            </a:pPr>
            <a:r>
              <a:rPr lang="en-MY" dirty="0"/>
              <a:t># </a:t>
            </a:r>
            <a:r>
              <a:rPr lang="zh-TW" altLang="en-US" dirty="0"/>
              <a:t>集合中心</a:t>
            </a:r>
            <a:endParaRPr lang="zh-TW" altLang="en-US" dirty="0"/>
          </a:p>
          <a:p>
            <a:pPr marL="0" indent="0">
              <a:buNone/>
            </a:pPr>
            <a:r>
              <a:rPr lang="en-MY" dirty="0"/>
              <a:t>def means(</a:t>
            </a:r>
            <a:r>
              <a:rPr lang="en-MY" dirty="0" err="1"/>
              <a:t>arr</a:t>
            </a:r>
            <a:r>
              <a:rPr lang="en-MY" dirty="0"/>
              <a:t>):</a:t>
            </a:r>
            <a:endParaRPr lang="en-MY" dirty="0"/>
          </a:p>
          <a:p>
            <a:pPr marL="0" indent="0">
              <a:buNone/>
            </a:pPr>
            <a:r>
              <a:rPr lang="en-MY" dirty="0"/>
              <a:t>    return </a:t>
            </a:r>
            <a:r>
              <a:rPr lang="en-MY" dirty="0" err="1"/>
              <a:t>np.array</a:t>
            </a:r>
            <a:r>
              <a:rPr lang="en-MY" dirty="0"/>
              <a:t>([</a:t>
            </a:r>
            <a:r>
              <a:rPr lang="en-MY" dirty="0" err="1"/>
              <a:t>np.mean</a:t>
            </a:r>
            <a:r>
              <a:rPr lang="en-MY" dirty="0"/>
              <a:t>([e[0] for e in </a:t>
            </a:r>
            <a:r>
              <a:rPr lang="en-MY" dirty="0" err="1"/>
              <a:t>arr</a:t>
            </a:r>
            <a:r>
              <a:rPr lang="en-MY" dirty="0"/>
              <a:t>]), </a:t>
            </a:r>
            <a:r>
              <a:rPr lang="en-MY" dirty="0" err="1"/>
              <a:t>np.mean</a:t>
            </a:r>
            <a:r>
              <a:rPr lang="en-MY" dirty="0"/>
              <a:t>([e[1] for e in </a:t>
            </a:r>
            <a:r>
              <a:rPr lang="en-MY" dirty="0" err="1"/>
              <a:t>arr</a:t>
            </a:r>
            <a:r>
              <a:rPr lang="en-MY" dirty="0"/>
              <a:t>])])</a:t>
            </a:r>
            <a:endParaRPr lang="en-MY" dirty="0"/>
          </a:p>
          <a:p>
            <a:pPr marL="0" indent="0">
              <a:buNone/>
            </a:pPr>
            <a:endParaRPr lang="en-MY" dirty="0"/>
          </a:p>
          <a:p>
            <a:pPr marL="0" indent="0">
              <a:buNone/>
            </a:pPr>
            <a:r>
              <a:rPr lang="en-MY" dirty="0"/>
              <a:t># </a:t>
            </a:r>
            <a:r>
              <a:rPr lang="en-MY" dirty="0" err="1"/>
              <a:t>arr</a:t>
            </a:r>
            <a:r>
              <a:rPr lang="zh-TW" altLang="en-US" dirty="0"/>
              <a:t>中距离</a:t>
            </a:r>
            <a:r>
              <a:rPr lang="en-MY" dirty="0"/>
              <a:t>a</a:t>
            </a:r>
            <a:r>
              <a:rPr lang="zh-TW" altLang="en-US" dirty="0"/>
              <a:t>最远的元素，用于初始化聚类中心</a:t>
            </a:r>
            <a:endParaRPr lang="zh-TW" altLang="en-US" dirty="0"/>
          </a:p>
          <a:p>
            <a:pPr marL="0" indent="0">
              <a:buNone/>
            </a:pPr>
            <a:r>
              <a:rPr lang="en-MY" dirty="0"/>
              <a:t>def farthest(</a:t>
            </a:r>
            <a:r>
              <a:rPr lang="en-MY" dirty="0" err="1"/>
              <a:t>k_arr</a:t>
            </a:r>
            <a:r>
              <a:rPr lang="en-MY" dirty="0"/>
              <a:t>, </a:t>
            </a:r>
            <a:r>
              <a:rPr lang="en-MY" dirty="0" err="1"/>
              <a:t>arr</a:t>
            </a:r>
            <a:r>
              <a:rPr lang="en-MY" dirty="0"/>
              <a:t>):</a:t>
            </a:r>
            <a:endParaRPr lang="en-MY" dirty="0"/>
          </a:p>
          <a:p>
            <a:pPr marL="0" indent="0">
              <a:buNone/>
            </a:pPr>
            <a:r>
              <a:rPr lang="en-MY" dirty="0"/>
              <a:t>    f = [0, 0]</a:t>
            </a:r>
            <a:endParaRPr lang="en-MY" dirty="0"/>
          </a:p>
          <a:p>
            <a:pPr marL="0" indent="0">
              <a:buNone/>
            </a:pPr>
            <a:r>
              <a:rPr lang="en-MY" dirty="0"/>
              <a:t>    </a:t>
            </a:r>
            <a:r>
              <a:rPr lang="en-MY" dirty="0" err="1"/>
              <a:t>max_d</a:t>
            </a:r>
            <a:r>
              <a:rPr lang="en-MY" dirty="0"/>
              <a:t> = 0</a:t>
            </a:r>
            <a:endParaRPr lang="en-MY" dirty="0"/>
          </a:p>
          <a:p>
            <a:pPr marL="0" indent="0">
              <a:buNone/>
            </a:pPr>
            <a:r>
              <a:rPr lang="en-MY" dirty="0"/>
              <a:t>    for e in </a:t>
            </a:r>
            <a:r>
              <a:rPr lang="en-MY" dirty="0" err="1"/>
              <a:t>arr</a:t>
            </a:r>
            <a:r>
              <a:rPr lang="en-MY" dirty="0"/>
              <a:t>:</a:t>
            </a:r>
            <a:endParaRPr lang="en-MY" dirty="0"/>
          </a:p>
          <a:p>
            <a:pPr marL="0" indent="0">
              <a:buNone/>
            </a:pPr>
            <a:r>
              <a:rPr lang="en-MY" dirty="0"/>
              <a:t>        d = 0</a:t>
            </a:r>
            <a:endParaRPr lang="en-MY" dirty="0"/>
          </a:p>
          <a:p>
            <a:pPr marL="0" indent="0">
              <a:buNone/>
            </a:pPr>
            <a:r>
              <a:rPr lang="en-MY" dirty="0"/>
              <a:t>        for </a:t>
            </a:r>
            <a:r>
              <a:rPr lang="en-MY" dirty="0" err="1"/>
              <a:t>i</a:t>
            </a:r>
            <a:r>
              <a:rPr lang="en-MY" dirty="0"/>
              <a:t> in range(k_</a:t>
            </a:r>
            <a:r>
              <a:rPr lang="en-MY" dirty="0" err="1"/>
              <a:t>arr</a:t>
            </a:r>
            <a:r>
              <a:rPr lang="en-MY" dirty="0"/>
              <a:t>.__</a:t>
            </a:r>
            <a:r>
              <a:rPr lang="en-MY" dirty="0" err="1"/>
              <a:t>len</a:t>
            </a:r>
            <a:r>
              <a:rPr lang="en-MY" dirty="0"/>
              <a:t>__()):</a:t>
            </a:r>
            <a:endParaRPr lang="en-MY" dirty="0"/>
          </a:p>
          <a:p>
            <a:pPr marL="0" indent="0">
              <a:buNone/>
            </a:pPr>
            <a:r>
              <a:rPr lang="en-MY" dirty="0"/>
              <a:t>            d = d + </a:t>
            </a:r>
            <a:r>
              <a:rPr lang="en-MY" dirty="0" err="1"/>
              <a:t>np.sqrt</a:t>
            </a:r>
            <a:r>
              <a:rPr lang="en-MY" dirty="0"/>
              <a:t>(distance(</a:t>
            </a:r>
            <a:r>
              <a:rPr lang="en-MY" dirty="0" err="1"/>
              <a:t>k_arr</a:t>
            </a:r>
            <a:r>
              <a:rPr lang="en-MY" dirty="0"/>
              <a:t>[</a:t>
            </a:r>
            <a:r>
              <a:rPr lang="en-MY" dirty="0" err="1"/>
              <a:t>i</a:t>
            </a:r>
            <a:r>
              <a:rPr lang="en-MY" dirty="0"/>
              <a:t>], e))</a:t>
            </a:r>
            <a:endParaRPr lang="en-MY" dirty="0"/>
          </a:p>
          <a:p>
            <a:pPr marL="0" indent="0">
              <a:buNone/>
            </a:pPr>
            <a:r>
              <a:rPr lang="en-MY" dirty="0"/>
              <a:t>        if d &gt; </a:t>
            </a:r>
            <a:r>
              <a:rPr lang="en-MY" dirty="0" err="1"/>
              <a:t>max_d</a:t>
            </a:r>
            <a:r>
              <a:rPr lang="en-MY" dirty="0"/>
              <a:t>:</a:t>
            </a:r>
            <a:endParaRPr lang="en-MY" dirty="0"/>
          </a:p>
          <a:p>
            <a:pPr marL="0" indent="0">
              <a:buNone/>
            </a:pPr>
            <a:r>
              <a:rPr lang="en-MY" dirty="0"/>
              <a:t>            </a:t>
            </a:r>
            <a:r>
              <a:rPr lang="en-MY" dirty="0" err="1"/>
              <a:t>max_d</a:t>
            </a:r>
            <a:r>
              <a:rPr lang="en-MY" dirty="0"/>
              <a:t> = d</a:t>
            </a:r>
            <a:endParaRPr lang="en-MY" dirty="0"/>
          </a:p>
          <a:p>
            <a:pPr marL="0" indent="0">
              <a:buNone/>
            </a:pPr>
            <a:r>
              <a:rPr lang="en-MY" dirty="0"/>
              <a:t>            f = e</a:t>
            </a:r>
            <a:endParaRPr lang="en-MY" dirty="0"/>
          </a:p>
          <a:p>
            <a:pPr marL="0" indent="0">
              <a:buNone/>
            </a:pPr>
            <a:r>
              <a:rPr lang="en-MY" dirty="0"/>
              <a:t>    return f</a:t>
            </a:r>
            <a:endParaRPr lang="en-MY" dirty="0"/>
          </a:p>
          <a:p>
            <a:pPr marL="0" indent="0">
              <a:buNone/>
            </a:pPr>
            <a:endParaRPr lang="en-MY" dirty="0"/>
          </a:p>
          <a:p>
            <a:pPr marL="0" indent="0">
              <a:buNone/>
            </a:pPr>
            <a:endParaRPr lang="en-MY" dirty="0"/>
          </a:p>
        </p:txBody>
      </p:sp>
      <p:sp>
        <p:nvSpPr>
          <p:cNvPr id="6" name="TextBox 5"/>
          <p:cNvSpPr txBox="1"/>
          <p:nvPr/>
        </p:nvSpPr>
        <p:spPr>
          <a:xfrm>
            <a:off x="4574845" y="1909444"/>
            <a:ext cx="7483876" cy="5078313"/>
          </a:xfrm>
          <a:prstGeom prst="rect">
            <a:avLst/>
          </a:prstGeom>
          <a:noFill/>
        </p:spPr>
        <p:txBody>
          <a:bodyPr wrap="square" rtlCol="0">
            <a:spAutoFit/>
          </a:bodyPr>
          <a:lstStyle/>
          <a:p>
            <a:pPr marL="0" indent="0">
              <a:buNone/>
            </a:pPr>
            <a:r>
              <a:rPr lang="en-MY" sz="900" dirty="0"/>
              <a:t># </a:t>
            </a:r>
            <a:r>
              <a:rPr lang="en-MY" sz="900" dirty="0" err="1"/>
              <a:t>arr</a:t>
            </a:r>
            <a:r>
              <a:rPr lang="zh-TW" altLang="en-US" sz="900" dirty="0"/>
              <a:t>中距离</a:t>
            </a:r>
            <a:r>
              <a:rPr lang="en-MY" sz="900" dirty="0"/>
              <a:t>a</a:t>
            </a:r>
            <a:r>
              <a:rPr lang="zh-TW" altLang="en-US" sz="900" dirty="0"/>
              <a:t>最近的元素，用于聚类</a:t>
            </a:r>
            <a:endParaRPr lang="zh-TW" altLang="en-US" sz="900" dirty="0"/>
          </a:p>
          <a:p>
            <a:pPr marL="0" indent="0">
              <a:buNone/>
            </a:pPr>
            <a:r>
              <a:rPr lang="en-MY" sz="900" dirty="0"/>
              <a:t>def closest(a, </a:t>
            </a:r>
            <a:r>
              <a:rPr lang="en-MY" sz="900" dirty="0" err="1"/>
              <a:t>arr</a:t>
            </a:r>
            <a:r>
              <a:rPr lang="en-MY" sz="900" dirty="0"/>
              <a:t>):</a:t>
            </a:r>
            <a:endParaRPr lang="en-MY" sz="900" dirty="0"/>
          </a:p>
          <a:p>
            <a:pPr marL="0" indent="0">
              <a:buNone/>
            </a:pPr>
            <a:r>
              <a:rPr lang="en-MY" sz="900" dirty="0"/>
              <a:t>    c = </a:t>
            </a:r>
            <a:r>
              <a:rPr lang="en-MY" sz="900" dirty="0" err="1"/>
              <a:t>arr</a:t>
            </a:r>
            <a:r>
              <a:rPr lang="en-MY" sz="900" dirty="0"/>
              <a:t>[1]</a:t>
            </a:r>
            <a:endParaRPr lang="en-MY" sz="900" dirty="0"/>
          </a:p>
          <a:p>
            <a:pPr marL="0" indent="0">
              <a:buNone/>
            </a:pPr>
            <a:r>
              <a:rPr lang="en-MY" sz="900" dirty="0"/>
              <a:t>    </a:t>
            </a:r>
            <a:r>
              <a:rPr lang="en-MY" sz="900" dirty="0" err="1"/>
              <a:t>min_d</a:t>
            </a:r>
            <a:r>
              <a:rPr lang="en-MY" sz="900" dirty="0"/>
              <a:t> = distance(a, </a:t>
            </a:r>
            <a:r>
              <a:rPr lang="en-MY" sz="900" dirty="0" err="1"/>
              <a:t>arr</a:t>
            </a:r>
            <a:r>
              <a:rPr lang="en-MY" sz="900" dirty="0"/>
              <a:t>[1])</a:t>
            </a:r>
            <a:endParaRPr lang="en-MY" sz="900" dirty="0"/>
          </a:p>
          <a:p>
            <a:pPr marL="0" indent="0">
              <a:buNone/>
            </a:pPr>
            <a:r>
              <a:rPr lang="en-MY" sz="900" dirty="0"/>
              <a:t>    </a:t>
            </a:r>
            <a:r>
              <a:rPr lang="en-MY" sz="900" dirty="0" err="1"/>
              <a:t>arr</a:t>
            </a:r>
            <a:r>
              <a:rPr lang="en-MY" sz="900" dirty="0"/>
              <a:t> = </a:t>
            </a:r>
            <a:r>
              <a:rPr lang="en-MY" sz="900" dirty="0" err="1"/>
              <a:t>arr</a:t>
            </a:r>
            <a:r>
              <a:rPr lang="en-MY" sz="900" dirty="0"/>
              <a:t>[1:]</a:t>
            </a:r>
            <a:endParaRPr lang="en-MY" sz="900" dirty="0"/>
          </a:p>
          <a:p>
            <a:pPr marL="0" indent="0">
              <a:buNone/>
            </a:pPr>
            <a:r>
              <a:rPr lang="en-MY" sz="900" dirty="0"/>
              <a:t>    for e in </a:t>
            </a:r>
            <a:r>
              <a:rPr lang="en-MY" sz="900" dirty="0" err="1"/>
              <a:t>arr</a:t>
            </a:r>
            <a:r>
              <a:rPr lang="en-MY" sz="900" dirty="0"/>
              <a:t>:</a:t>
            </a:r>
            <a:endParaRPr lang="en-MY" sz="900" dirty="0"/>
          </a:p>
          <a:p>
            <a:pPr marL="0" indent="0">
              <a:buNone/>
            </a:pPr>
            <a:r>
              <a:rPr lang="en-MY" sz="900" dirty="0"/>
              <a:t>        d = distance(a, e)</a:t>
            </a:r>
            <a:endParaRPr lang="en-MY" sz="900" dirty="0"/>
          </a:p>
          <a:p>
            <a:pPr marL="0" indent="0">
              <a:buNone/>
            </a:pPr>
            <a:r>
              <a:rPr lang="en-MY" sz="900" dirty="0"/>
              <a:t>        if d &lt; </a:t>
            </a:r>
            <a:r>
              <a:rPr lang="en-MY" sz="900" dirty="0" err="1"/>
              <a:t>min_d</a:t>
            </a:r>
            <a:r>
              <a:rPr lang="en-MY" sz="900" dirty="0"/>
              <a:t>:</a:t>
            </a:r>
            <a:endParaRPr lang="en-MY" sz="900" dirty="0"/>
          </a:p>
          <a:p>
            <a:pPr marL="0" indent="0">
              <a:buNone/>
            </a:pPr>
            <a:r>
              <a:rPr lang="en-MY" sz="900" dirty="0"/>
              <a:t>            </a:t>
            </a:r>
            <a:r>
              <a:rPr lang="en-MY" sz="900" dirty="0" err="1"/>
              <a:t>min_d</a:t>
            </a:r>
            <a:r>
              <a:rPr lang="en-MY" sz="900" dirty="0"/>
              <a:t> = d</a:t>
            </a:r>
            <a:endParaRPr lang="en-MY" sz="900" dirty="0"/>
          </a:p>
          <a:p>
            <a:pPr marL="0" indent="0">
              <a:buNone/>
            </a:pPr>
            <a:r>
              <a:rPr lang="en-MY" sz="900" dirty="0"/>
              <a:t>            c = e</a:t>
            </a:r>
            <a:endParaRPr lang="en-MY" sz="900" dirty="0"/>
          </a:p>
          <a:p>
            <a:pPr marL="0" indent="0">
              <a:buNone/>
            </a:pPr>
            <a:r>
              <a:rPr lang="en-MY" sz="900" dirty="0"/>
              <a:t>    return c</a:t>
            </a:r>
            <a:endParaRPr lang="en-MY" sz="900" dirty="0"/>
          </a:p>
          <a:p>
            <a:pPr marL="0" indent="0">
              <a:buNone/>
            </a:pPr>
            <a:endParaRPr lang="en-MY" sz="900" dirty="0"/>
          </a:p>
          <a:p>
            <a:pPr marL="0" indent="0">
              <a:buNone/>
            </a:pPr>
            <a:endParaRPr lang="en-MY" sz="900" dirty="0"/>
          </a:p>
          <a:p>
            <a:pPr marL="0" indent="0">
              <a:buNone/>
            </a:pPr>
            <a:r>
              <a:rPr lang="en-MY" sz="900" dirty="0"/>
              <a:t>if __name__=="__main__":</a:t>
            </a:r>
            <a:endParaRPr lang="en-MY" sz="900" dirty="0"/>
          </a:p>
          <a:p>
            <a:pPr marL="0" indent="0">
              <a:buNone/>
            </a:pPr>
            <a:r>
              <a:rPr lang="en-MY" sz="900" dirty="0"/>
              <a:t>    ## </a:t>
            </a:r>
            <a:r>
              <a:rPr lang="zh-TW" altLang="en-US" sz="900" dirty="0"/>
              <a:t>生成二维随机坐标</a:t>
            </a:r>
            <a:endParaRPr lang="zh-TW" altLang="en-US" sz="900" dirty="0"/>
          </a:p>
          <a:p>
            <a:pPr marL="0" indent="0">
              <a:buNone/>
            </a:pPr>
            <a:r>
              <a:rPr lang="zh-TW" altLang="en-US" sz="900" dirty="0"/>
              <a:t>    </a:t>
            </a:r>
            <a:r>
              <a:rPr lang="en-US" altLang="zh-TW" sz="900" dirty="0"/>
              <a:t>## </a:t>
            </a:r>
            <a:r>
              <a:rPr lang="en-MY" sz="900" dirty="0" err="1"/>
              <a:t>arr</a:t>
            </a:r>
            <a:r>
              <a:rPr lang="zh-TW" altLang="en-US" sz="900" dirty="0"/>
              <a:t>形如：</a:t>
            </a:r>
            <a:r>
              <a:rPr lang="en-US" altLang="zh-TW" sz="900" dirty="0"/>
              <a:t>[ (</a:t>
            </a:r>
            <a:r>
              <a:rPr lang="en-MY" sz="900" dirty="0"/>
              <a:t>x1, y1), (x2, y2), (x3, y3) ... ]</a:t>
            </a:r>
            <a:endParaRPr lang="en-MY" sz="900" dirty="0"/>
          </a:p>
          <a:p>
            <a:pPr marL="0" indent="0">
              <a:buNone/>
            </a:pPr>
            <a:r>
              <a:rPr lang="en-MY" sz="900" dirty="0"/>
              <a:t>    </a:t>
            </a:r>
            <a:r>
              <a:rPr lang="en-MY" sz="900" dirty="0" err="1"/>
              <a:t>arr</a:t>
            </a:r>
            <a:r>
              <a:rPr lang="en-MY" sz="900" dirty="0"/>
              <a:t> = </a:t>
            </a:r>
            <a:r>
              <a:rPr lang="en-MY" sz="900" dirty="0" err="1"/>
              <a:t>np.random.randint</a:t>
            </a:r>
            <a:r>
              <a:rPr lang="en-MY" sz="900" dirty="0"/>
              <a:t>(100, size=(100, 1, 2))[:, 0, :]</a:t>
            </a:r>
            <a:endParaRPr lang="en-MY" sz="900" dirty="0"/>
          </a:p>
          <a:p>
            <a:pPr marL="0" indent="0">
              <a:buNone/>
            </a:pPr>
            <a:r>
              <a:rPr lang="en-MY" sz="900" dirty="0"/>
              <a:t>    print(</a:t>
            </a:r>
            <a:r>
              <a:rPr lang="en-MY" sz="900" dirty="0" err="1"/>
              <a:t>arr</a:t>
            </a:r>
            <a:r>
              <a:rPr lang="en-MY" sz="900" dirty="0"/>
              <a:t>)</a:t>
            </a:r>
            <a:endParaRPr lang="en-MY" sz="900" dirty="0"/>
          </a:p>
          <a:p>
            <a:pPr marL="0" indent="0">
              <a:buNone/>
            </a:pPr>
            <a:endParaRPr lang="en-MY" sz="900" dirty="0"/>
          </a:p>
          <a:p>
            <a:pPr marL="0" indent="0">
              <a:buNone/>
            </a:pPr>
            <a:r>
              <a:rPr lang="en-MY" sz="900" dirty="0"/>
              <a:t>    ## </a:t>
            </a:r>
            <a:r>
              <a:rPr lang="zh-TW" altLang="en-US" sz="900" dirty="0"/>
              <a:t>初始化聚类中心和聚类容器</a:t>
            </a:r>
            <a:endParaRPr lang="zh-TW" altLang="en-US" sz="900" dirty="0"/>
          </a:p>
          <a:p>
            <a:pPr marL="0" indent="0">
              <a:buNone/>
            </a:pPr>
            <a:r>
              <a:rPr lang="zh-TW" altLang="en-US" sz="900" dirty="0"/>
              <a:t>    </a:t>
            </a:r>
            <a:r>
              <a:rPr lang="en-MY" sz="900" dirty="0"/>
              <a:t>m = 5</a:t>
            </a:r>
            <a:endParaRPr lang="en-MY" sz="900" dirty="0"/>
          </a:p>
          <a:p>
            <a:pPr marL="0" indent="0">
              <a:buNone/>
            </a:pPr>
            <a:r>
              <a:rPr lang="en-MY" sz="900" dirty="0"/>
              <a:t>    r = </a:t>
            </a:r>
            <a:r>
              <a:rPr lang="en-MY" sz="900" dirty="0" err="1"/>
              <a:t>np.random.randint</a:t>
            </a:r>
            <a:r>
              <a:rPr lang="en-MY" sz="900" dirty="0"/>
              <a:t>(</a:t>
            </a:r>
            <a:r>
              <a:rPr lang="en-MY" sz="900" dirty="0" err="1"/>
              <a:t>arr</a:t>
            </a:r>
            <a:r>
              <a:rPr lang="en-MY" sz="900" dirty="0"/>
              <a:t>.__</a:t>
            </a:r>
            <a:r>
              <a:rPr lang="en-MY" sz="900" dirty="0" err="1"/>
              <a:t>len</a:t>
            </a:r>
            <a:r>
              <a:rPr lang="en-MY" sz="900" dirty="0"/>
              <a:t>__() - 1)</a:t>
            </a:r>
            <a:endParaRPr lang="en-MY" sz="900" dirty="0"/>
          </a:p>
          <a:p>
            <a:pPr marL="0" indent="0">
              <a:buNone/>
            </a:pPr>
            <a:r>
              <a:rPr lang="en-MY" sz="900" dirty="0"/>
              <a:t>    </a:t>
            </a:r>
            <a:r>
              <a:rPr lang="en-MY" sz="900" dirty="0" err="1"/>
              <a:t>k_arr</a:t>
            </a:r>
            <a:r>
              <a:rPr lang="en-MY" sz="900" dirty="0"/>
              <a:t> = </a:t>
            </a:r>
            <a:r>
              <a:rPr lang="en-MY" sz="900" dirty="0" err="1"/>
              <a:t>np.array</a:t>
            </a:r>
            <a:r>
              <a:rPr lang="en-MY" sz="900" dirty="0"/>
              <a:t>([</a:t>
            </a:r>
            <a:r>
              <a:rPr lang="en-MY" sz="900" dirty="0" err="1"/>
              <a:t>arr</a:t>
            </a:r>
            <a:r>
              <a:rPr lang="en-MY" sz="900" dirty="0"/>
              <a:t>[r]])</a:t>
            </a:r>
            <a:endParaRPr lang="en-MY" sz="900" dirty="0"/>
          </a:p>
          <a:p>
            <a:pPr marL="0" indent="0">
              <a:buNone/>
            </a:pPr>
            <a:r>
              <a:rPr lang="en-MY" sz="900" dirty="0"/>
              <a:t>    </a:t>
            </a:r>
            <a:r>
              <a:rPr lang="en-MY" sz="900" dirty="0" err="1"/>
              <a:t>cla_arr</a:t>
            </a:r>
            <a:r>
              <a:rPr lang="en-MY" sz="900" dirty="0"/>
              <a:t> = [[]]</a:t>
            </a:r>
            <a:endParaRPr lang="en-MY" sz="900" dirty="0"/>
          </a:p>
          <a:p>
            <a:pPr marL="0" indent="0">
              <a:buNone/>
            </a:pPr>
            <a:r>
              <a:rPr lang="en-MY" sz="900" dirty="0"/>
              <a:t>    for </a:t>
            </a:r>
            <a:r>
              <a:rPr lang="en-MY" sz="900" dirty="0" err="1"/>
              <a:t>i</a:t>
            </a:r>
            <a:r>
              <a:rPr lang="en-MY" sz="900" dirty="0"/>
              <a:t> in range(m-1):</a:t>
            </a:r>
            <a:endParaRPr lang="en-MY" sz="900" dirty="0"/>
          </a:p>
          <a:p>
            <a:pPr marL="0" indent="0">
              <a:buNone/>
            </a:pPr>
            <a:r>
              <a:rPr lang="en-MY" sz="900" dirty="0"/>
              <a:t>        k = farthest(</a:t>
            </a:r>
            <a:r>
              <a:rPr lang="en-MY" sz="900" dirty="0" err="1"/>
              <a:t>k_arr</a:t>
            </a:r>
            <a:r>
              <a:rPr lang="en-MY" sz="900" dirty="0"/>
              <a:t>, </a:t>
            </a:r>
            <a:r>
              <a:rPr lang="en-MY" sz="900" dirty="0" err="1"/>
              <a:t>arr</a:t>
            </a:r>
            <a:r>
              <a:rPr lang="en-MY" sz="900" dirty="0"/>
              <a:t>)</a:t>
            </a:r>
            <a:endParaRPr lang="en-MY" sz="900" dirty="0"/>
          </a:p>
          <a:p>
            <a:pPr marL="0" indent="0">
              <a:buNone/>
            </a:pPr>
            <a:r>
              <a:rPr lang="en-MY" sz="900" dirty="0"/>
              <a:t>        </a:t>
            </a:r>
            <a:r>
              <a:rPr lang="en-MY" sz="900" dirty="0" err="1"/>
              <a:t>k_arr</a:t>
            </a:r>
            <a:r>
              <a:rPr lang="en-MY" sz="900" dirty="0"/>
              <a:t> = </a:t>
            </a:r>
            <a:r>
              <a:rPr lang="en-MY" sz="900" dirty="0" err="1"/>
              <a:t>np.concatenate</a:t>
            </a:r>
            <a:r>
              <a:rPr lang="en-MY" sz="900" dirty="0"/>
              <a:t>([</a:t>
            </a:r>
            <a:r>
              <a:rPr lang="en-MY" sz="900" dirty="0" err="1"/>
              <a:t>k_arr</a:t>
            </a:r>
            <a:r>
              <a:rPr lang="en-MY" sz="900" dirty="0"/>
              <a:t>, </a:t>
            </a:r>
            <a:r>
              <a:rPr lang="en-MY" sz="900" dirty="0" err="1"/>
              <a:t>np.array</a:t>
            </a:r>
            <a:r>
              <a:rPr lang="en-MY" sz="900" dirty="0"/>
              <a:t>([k])])</a:t>
            </a:r>
            <a:endParaRPr lang="en-MY" sz="900" dirty="0"/>
          </a:p>
          <a:p>
            <a:pPr marL="0" indent="0">
              <a:buNone/>
            </a:pPr>
            <a:r>
              <a:rPr lang="en-MY" sz="900" dirty="0"/>
              <a:t>        </a:t>
            </a:r>
            <a:r>
              <a:rPr lang="en-MY" sz="900" dirty="0" err="1"/>
              <a:t>cla_arr.append</a:t>
            </a:r>
            <a:r>
              <a:rPr lang="en-MY" sz="900" dirty="0"/>
              <a:t>([])</a:t>
            </a:r>
            <a:endParaRPr lang="en-MY" sz="900" dirty="0"/>
          </a:p>
          <a:p>
            <a:pPr marL="0" indent="0">
              <a:buNone/>
            </a:pPr>
            <a:endParaRPr lang="en-MY" sz="900" dirty="0"/>
          </a:p>
          <a:p>
            <a:pPr marL="0" indent="0">
              <a:buNone/>
            </a:pPr>
            <a:r>
              <a:rPr lang="en-MY" sz="900" dirty="0"/>
              <a:t>    ## </a:t>
            </a:r>
            <a:r>
              <a:rPr lang="zh-TW" altLang="en-US" sz="900" dirty="0"/>
              <a:t>迭代聚类</a:t>
            </a:r>
            <a:endParaRPr lang="zh-TW" altLang="en-US" sz="900" dirty="0"/>
          </a:p>
          <a:p>
            <a:pPr marL="0" indent="0">
              <a:buNone/>
            </a:pPr>
            <a:r>
              <a:rPr lang="zh-TW" altLang="en-US" sz="900" dirty="0"/>
              <a:t>    </a:t>
            </a:r>
            <a:r>
              <a:rPr lang="en-MY" sz="900" dirty="0"/>
              <a:t>n = 100</a:t>
            </a:r>
            <a:endParaRPr lang="en-MY" sz="900" dirty="0"/>
          </a:p>
          <a:p>
            <a:pPr marL="0" indent="0">
              <a:buNone/>
            </a:pPr>
            <a:r>
              <a:rPr lang="en-MY" sz="900" dirty="0"/>
              <a:t>    </a:t>
            </a:r>
            <a:r>
              <a:rPr lang="en-MY" sz="900" dirty="0" err="1"/>
              <a:t>cla_temp</a:t>
            </a:r>
            <a:r>
              <a:rPr lang="en-MY" sz="900" dirty="0"/>
              <a:t> = </a:t>
            </a:r>
            <a:r>
              <a:rPr lang="en-MY" sz="900" dirty="0" err="1"/>
              <a:t>cla_arr</a:t>
            </a:r>
            <a:endParaRPr lang="en-MY" sz="900" dirty="0"/>
          </a:p>
          <a:p>
            <a:pPr marL="0" indent="0">
              <a:buNone/>
            </a:pPr>
            <a:r>
              <a:rPr lang="en-MY" sz="900" dirty="0"/>
              <a:t>    for </a:t>
            </a:r>
            <a:r>
              <a:rPr lang="en-MY" sz="900" dirty="0" err="1"/>
              <a:t>i</a:t>
            </a:r>
            <a:r>
              <a:rPr lang="en-MY" sz="900" dirty="0"/>
              <a:t> in range(n):    # </a:t>
            </a:r>
            <a:r>
              <a:rPr lang="zh-TW" altLang="en-US" sz="900" dirty="0"/>
              <a:t>迭代</a:t>
            </a:r>
            <a:r>
              <a:rPr lang="en-MY" sz="900" dirty="0"/>
              <a:t>n</a:t>
            </a:r>
            <a:r>
              <a:rPr lang="zh-TW" altLang="en-US" sz="900" dirty="0"/>
              <a:t>次</a:t>
            </a:r>
            <a:endParaRPr lang="zh-TW" altLang="en-US" sz="900" dirty="0"/>
          </a:p>
          <a:p>
            <a:pPr marL="0" indent="0">
              <a:buNone/>
            </a:pPr>
            <a:r>
              <a:rPr lang="zh-TW" altLang="en-US" sz="900" dirty="0"/>
              <a:t>        </a:t>
            </a:r>
            <a:r>
              <a:rPr lang="en-MY" sz="900" dirty="0"/>
              <a:t>for e in </a:t>
            </a:r>
            <a:r>
              <a:rPr lang="en-MY" sz="900" dirty="0" err="1"/>
              <a:t>arr</a:t>
            </a:r>
            <a:r>
              <a:rPr lang="en-MY" sz="900" dirty="0"/>
              <a:t>:    # </a:t>
            </a:r>
            <a:r>
              <a:rPr lang="zh-TW" altLang="en-US" sz="900" dirty="0"/>
              <a:t>把集合里每一个元素聚到最近的类</a:t>
            </a:r>
            <a:endParaRPr lang="zh-TW" altLang="en-US" sz="900" dirty="0"/>
          </a:p>
          <a:p>
            <a:pPr marL="0" indent="0">
              <a:buNone/>
            </a:pPr>
            <a:endParaRPr lang="en-MY" dirty="0"/>
          </a:p>
        </p:txBody>
      </p:sp>
      <p:sp>
        <p:nvSpPr>
          <p:cNvPr id="7" name="TextBox 6"/>
          <p:cNvSpPr txBox="1"/>
          <p:nvPr/>
        </p:nvSpPr>
        <p:spPr>
          <a:xfrm>
            <a:off x="8022910" y="1790090"/>
            <a:ext cx="3764872" cy="3277820"/>
          </a:xfrm>
          <a:prstGeom prst="rect">
            <a:avLst/>
          </a:prstGeom>
          <a:noFill/>
        </p:spPr>
        <p:txBody>
          <a:bodyPr wrap="square" rtlCol="0">
            <a:spAutoFit/>
          </a:bodyPr>
          <a:lstStyle/>
          <a:p>
            <a:pPr marL="0" indent="0">
              <a:buNone/>
            </a:pPr>
            <a:r>
              <a:rPr lang="zh-TW" altLang="en-US" sz="1800" dirty="0"/>
              <a:t> </a:t>
            </a:r>
            <a:r>
              <a:rPr lang="en-MY" sz="900" dirty="0"/>
              <a:t>ki = 0        # </a:t>
            </a:r>
            <a:r>
              <a:rPr lang="zh-TW" altLang="en-US" sz="900" dirty="0"/>
              <a:t>假定距离第一个中心最近</a:t>
            </a:r>
            <a:endParaRPr lang="zh-TW" altLang="en-US" sz="900" dirty="0"/>
          </a:p>
          <a:p>
            <a:pPr marL="0" indent="0">
              <a:buNone/>
            </a:pPr>
            <a:r>
              <a:rPr lang="zh-TW" altLang="en-US" sz="900" dirty="0"/>
              <a:t>            </a:t>
            </a:r>
            <a:r>
              <a:rPr lang="en-MY" sz="900" dirty="0" err="1"/>
              <a:t>min_d</a:t>
            </a:r>
            <a:r>
              <a:rPr lang="en-MY" sz="900" dirty="0"/>
              <a:t> = distance(e, </a:t>
            </a:r>
            <a:r>
              <a:rPr lang="en-MY" sz="900" dirty="0" err="1"/>
              <a:t>k_arr</a:t>
            </a:r>
            <a:r>
              <a:rPr lang="en-MY" sz="900" dirty="0"/>
              <a:t>[ki])</a:t>
            </a:r>
            <a:endParaRPr lang="en-MY" sz="900" dirty="0"/>
          </a:p>
          <a:p>
            <a:pPr marL="0" indent="0">
              <a:buNone/>
            </a:pPr>
            <a:r>
              <a:rPr lang="en-MY" sz="900" dirty="0"/>
              <a:t>            for j in range(1, k_</a:t>
            </a:r>
            <a:r>
              <a:rPr lang="en-MY" sz="900" dirty="0" err="1"/>
              <a:t>arr</a:t>
            </a:r>
            <a:r>
              <a:rPr lang="en-MY" sz="900" dirty="0"/>
              <a:t>.__</a:t>
            </a:r>
            <a:r>
              <a:rPr lang="en-MY" sz="900" dirty="0" err="1"/>
              <a:t>len</a:t>
            </a:r>
            <a:r>
              <a:rPr lang="en-MY" sz="900" dirty="0"/>
              <a:t>__()):</a:t>
            </a:r>
            <a:endParaRPr lang="en-MY" sz="900" dirty="0"/>
          </a:p>
          <a:p>
            <a:pPr marL="0" indent="0">
              <a:buNone/>
            </a:pPr>
            <a:r>
              <a:rPr lang="en-MY" sz="900" dirty="0"/>
              <a:t>                if distance(e, </a:t>
            </a:r>
            <a:r>
              <a:rPr lang="en-MY" sz="900" dirty="0" err="1"/>
              <a:t>k_arr</a:t>
            </a:r>
            <a:r>
              <a:rPr lang="en-MY" sz="900" dirty="0"/>
              <a:t>[j]) &lt; </a:t>
            </a:r>
            <a:r>
              <a:rPr lang="en-MY" sz="900" dirty="0" err="1"/>
              <a:t>min_d</a:t>
            </a:r>
            <a:r>
              <a:rPr lang="en-MY" sz="900" dirty="0"/>
              <a:t>:    # </a:t>
            </a:r>
            <a:r>
              <a:rPr lang="zh-TW" altLang="en-US" sz="900" dirty="0"/>
              <a:t>找到更近的聚类中心</a:t>
            </a:r>
            <a:endParaRPr lang="zh-TW" altLang="en-US" sz="900" dirty="0"/>
          </a:p>
          <a:p>
            <a:pPr marL="0" indent="0">
              <a:buNone/>
            </a:pPr>
            <a:r>
              <a:rPr lang="zh-TW" altLang="en-US" sz="900" dirty="0"/>
              <a:t>                    </a:t>
            </a:r>
            <a:r>
              <a:rPr lang="en-MY" sz="900" dirty="0" err="1"/>
              <a:t>min_d</a:t>
            </a:r>
            <a:r>
              <a:rPr lang="en-MY" sz="900" dirty="0"/>
              <a:t> = distance(e, </a:t>
            </a:r>
            <a:r>
              <a:rPr lang="en-MY" sz="900" dirty="0" err="1"/>
              <a:t>k_arr</a:t>
            </a:r>
            <a:r>
              <a:rPr lang="en-MY" sz="900" dirty="0"/>
              <a:t>[j])</a:t>
            </a:r>
            <a:endParaRPr lang="en-MY" sz="900" dirty="0"/>
          </a:p>
          <a:p>
            <a:pPr marL="0" indent="0">
              <a:buNone/>
            </a:pPr>
            <a:r>
              <a:rPr lang="en-MY" sz="900" dirty="0"/>
              <a:t>                    ki = j</a:t>
            </a:r>
            <a:endParaRPr lang="en-MY" sz="900" dirty="0"/>
          </a:p>
          <a:p>
            <a:pPr marL="0" indent="0">
              <a:buNone/>
            </a:pPr>
            <a:r>
              <a:rPr lang="en-MY" sz="900" dirty="0"/>
              <a:t>            </a:t>
            </a:r>
            <a:r>
              <a:rPr lang="en-MY" sz="900" dirty="0" err="1"/>
              <a:t>cla_temp</a:t>
            </a:r>
            <a:r>
              <a:rPr lang="en-MY" sz="900" dirty="0"/>
              <a:t>[ki].append(e)</a:t>
            </a:r>
            <a:endParaRPr lang="en-MY" sz="900" dirty="0"/>
          </a:p>
          <a:p>
            <a:pPr marL="0" indent="0">
              <a:buNone/>
            </a:pPr>
            <a:r>
              <a:rPr lang="en-MY" sz="900" dirty="0"/>
              <a:t>        # </a:t>
            </a:r>
            <a:r>
              <a:rPr lang="zh-TW" altLang="en-US" sz="900" dirty="0"/>
              <a:t>迭代更新聚类中心</a:t>
            </a:r>
            <a:endParaRPr lang="zh-TW" altLang="en-US" sz="900" dirty="0"/>
          </a:p>
          <a:p>
            <a:pPr marL="0" indent="0">
              <a:buNone/>
            </a:pPr>
            <a:r>
              <a:rPr lang="zh-TW" altLang="en-US" sz="900" dirty="0"/>
              <a:t>        </a:t>
            </a:r>
            <a:r>
              <a:rPr lang="en-MY" sz="900" dirty="0"/>
              <a:t>for k in range(k_</a:t>
            </a:r>
            <a:r>
              <a:rPr lang="en-MY" sz="900" dirty="0" err="1"/>
              <a:t>arr</a:t>
            </a:r>
            <a:r>
              <a:rPr lang="en-MY" sz="900" dirty="0"/>
              <a:t>.__</a:t>
            </a:r>
            <a:r>
              <a:rPr lang="en-MY" sz="900" dirty="0" err="1"/>
              <a:t>len</a:t>
            </a:r>
            <a:r>
              <a:rPr lang="en-MY" sz="900" dirty="0"/>
              <a:t>__()):</a:t>
            </a:r>
            <a:endParaRPr lang="en-MY" sz="900" dirty="0"/>
          </a:p>
          <a:p>
            <a:pPr marL="0" indent="0">
              <a:buNone/>
            </a:pPr>
            <a:r>
              <a:rPr lang="en-MY" sz="900" dirty="0"/>
              <a:t>            if n - 1 == i:</a:t>
            </a:r>
            <a:endParaRPr lang="en-MY" sz="900" dirty="0"/>
          </a:p>
          <a:p>
            <a:pPr marL="0" indent="0">
              <a:buNone/>
            </a:pPr>
            <a:r>
              <a:rPr lang="en-MY" sz="900" dirty="0"/>
              <a:t>                break</a:t>
            </a:r>
            <a:endParaRPr lang="en-MY" sz="900" dirty="0"/>
          </a:p>
          <a:p>
            <a:pPr marL="0" indent="0">
              <a:buNone/>
            </a:pPr>
            <a:r>
              <a:rPr lang="en-MY" sz="900" dirty="0"/>
              <a:t>            </a:t>
            </a:r>
            <a:r>
              <a:rPr lang="en-MY" sz="900" dirty="0" err="1"/>
              <a:t>k_arr</a:t>
            </a:r>
            <a:r>
              <a:rPr lang="en-MY" sz="900" dirty="0"/>
              <a:t>[k] = means(</a:t>
            </a:r>
            <a:r>
              <a:rPr lang="en-MY" sz="900" dirty="0" err="1"/>
              <a:t>cla_temp</a:t>
            </a:r>
            <a:r>
              <a:rPr lang="en-MY" sz="900" dirty="0"/>
              <a:t>[k])</a:t>
            </a:r>
            <a:endParaRPr lang="en-MY" sz="900" dirty="0"/>
          </a:p>
          <a:p>
            <a:pPr marL="0" indent="0">
              <a:buNone/>
            </a:pPr>
            <a:r>
              <a:rPr lang="en-MY" sz="900" dirty="0"/>
              <a:t>            </a:t>
            </a:r>
            <a:r>
              <a:rPr lang="en-MY" sz="900" dirty="0" err="1"/>
              <a:t>cla_temp</a:t>
            </a:r>
            <a:r>
              <a:rPr lang="en-MY" sz="900" dirty="0"/>
              <a:t>[k] = []</a:t>
            </a:r>
            <a:endParaRPr lang="en-MY" sz="900" dirty="0"/>
          </a:p>
          <a:p>
            <a:pPr marL="0" indent="0">
              <a:buNone/>
            </a:pPr>
            <a:endParaRPr lang="en-MY" sz="900" dirty="0"/>
          </a:p>
          <a:p>
            <a:pPr marL="0" indent="0">
              <a:buNone/>
            </a:pPr>
            <a:r>
              <a:rPr lang="en-MY" sz="900" dirty="0"/>
              <a:t>    ## </a:t>
            </a:r>
            <a:r>
              <a:rPr lang="zh-TW" altLang="en-US" sz="900" dirty="0"/>
              <a:t>可视化展示</a:t>
            </a:r>
            <a:endParaRPr lang="zh-TW" altLang="en-US" sz="900" dirty="0"/>
          </a:p>
          <a:p>
            <a:pPr marL="0" indent="0">
              <a:buNone/>
            </a:pPr>
            <a:r>
              <a:rPr lang="zh-TW" altLang="en-US" sz="900" dirty="0"/>
              <a:t>    </a:t>
            </a:r>
            <a:r>
              <a:rPr lang="en-MY" sz="900" dirty="0"/>
              <a:t>col = ['</a:t>
            </a:r>
            <a:r>
              <a:rPr lang="en-MY" sz="900" dirty="0" err="1"/>
              <a:t>HotPink</a:t>
            </a:r>
            <a:r>
              <a:rPr lang="en-MY" sz="900" dirty="0"/>
              <a:t>', 'Aqua', 'Chartreuse', 'yellow', '</a:t>
            </a:r>
            <a:r>
              <a:rPr lang="en-MY" sz="900" dirty="0" err="1"/>
              <a:t>LightSalmon</a:t>
            </a:r>
            <a:r>
              <a:rPr lang="en-MY" sz="900" dirty="0"/>
              <a:t>']</a:t>
            </a:r>
            <a:endParaRPr lang="en-MY" sz="900" dirty="0"/>
          </a:p>
          <a:p>
            <a:pPr marL="0" indent="0">
              <a:buNone/>
            </a:pPr>
            <a:r>
              <a:rPr lang="en-MY" sz="900" dirty="0"/>
              <a:t>    for </a:t>
            </a:r>
            <a:r>
              <a:rPr lang="en-MY" sz="900" dirty="0" err="1"/>
              <a:t>i</a:t>
            </a:r>
            <a:r>
              <a:rPr lang="en-MY" sz="900" dirty="0"/>
              <a:t> in range(m):</a:t>
            </a:r>
            <a:endParaRPr lang="en-MY" sz="900" dirty="0"/>
          </a:p>
          <a:p>
            <a:pPr marL="0" indent="0">
              <a:buNone/>
            </a:pPr>
            <a:r>
              <a:rPr lang="en-MY" sz="900" dirty="0"/>
              <a:t>        </a:t>
            </a:r>
            <a:r>
              <a:rPr lang="en-MY" sz="900" dirty="0" err="1"/>
              <a:t>plt.scatter</a:t>
            </a:r>
            <a:r>
              <a:rPr lang="en-MY" sz="900" dirty="0"/>
              <a:t>(</a:t>
            </a:r>
            <a:r>
              <a:rPr lang="en-MY" sz="900" dirty="0" err="1"/>
              <a:t>k_arr</a:t>
            </a:r>
            <a:r>
              <a:rPr lang="en-MY" sz="900" dirty="0"/>
              <a:t>[</a:t>
            </a:r>
            <a:r>
              <a:rPr lang="en-MY" sz="900" dirty="0" err="1"/>
              <a:t>i</a:t>
            </a:r>
            <a:r>
              <a:rPr lang="en-MY" sz="900" dirty="0"/>
              <a:t>][0], </a:t>
            </a:r>
            <a:r>
              <a:rPr lang="en-MY" sz="900" dirty="0" err="1"/>
              <a:t>k_arr</a:t>
            </a:r>
            <a:r>
              <a:rPr lang="en-MY" sz="900" dirty="0"/>
              <a:t>[</a:t>
            </a:r>
            <a:r>
              <a:rPr lang="en-MY" sz="900" dirty="0" err="1"/>
              <a:t>i</a:t>
            </a:r>
            <a:r>
              <a:rPr lang="en-MY" sz="900" dirty="0"/>
              <a:t>][1], linewidth=10, </a:t>
            </a:r>
            <a:r>
              <a:rPr lang="en-MY" sz="900" dirty="0" err="1"/>
              <a:t>color</a:t>
            </a:r>
            <a:r>
              <a:rPr lang="en-MY" sz="900" dirty="0"/>
              <a:t>=col[</a:t>
            </a:r>
            <a:r>
              <a:rPr lang="en-MY" sz="900" dirty="0" err="1"/>
              <a:t>i</a:t>
            </a:r>
            <a:r>
              <a:rPr lang="en-MY" sz="900" dirty="0"/>
              <a:t>])</a:t>
            </a:r>
            <a:endParaRPr lang="en-MY" sz="900" dirty="0"/>
          </a:p>
          <a:p>
            <a:pPr marL="0" indent="0">
              <a:buNone/>
            </a:pPr>
            <a:r>
              <a:rPr lang="en-MY" sz="900" dirty="0"/>
              <a:t>        </a:t>
            </a:r>
            <a:r>
              <a:rPr lang="en-MY" sz="900" dirty="0" err="1"/>
              <a:t>plt.scatter</a:t>
            </a:r>
            <a:r>
              <a:rPr lang="en-MY" sz="900" dirty="0"/>
              <a:t>([e[0] for e in </a:t>
            </a:r>
            <a:r>
              <a:rPr lang="en-MY" sz="900" dirty="0" err="1"/>
              <a:t>cla_temp</a:t>
            </a:r>
            <a:r>
              <a:rPr lang="en-MY" sz="900" dirty="0"/>
              <a:t>[</a:t>
            </a:r>
            <a:r>
              <a:rPr lang="en-MY" sz="900" dirty="0" err="1"/>
              <a:t>i</a:t>
            </a:r>
            <a:r>
              <a:rPr lang="en-MY" sz="900" dirty="0"/>
              <a:t>]], [e[1] for e in </a:t>
            </a:r>
            <a:r>
              <a:rPr lang="en-MY" sz="900" dirty="0" err="1"/>
              <a:t>cla_temp</a:t>
            </a:r>
            <a:r>
              <a:rPr lang="en-MY" sz="900" dirty="0"/>
              <a:t>[</a:t>
            </a:r>
            <a:r>
              <a:rPr lang="en-MY" sz="900" dirty="0" err="1"/>
              <a:t>i</a:t>
            </a:r>
            <a:r>
              <a:rPr lang="en-MY" sz="900" dirty="0"/>
              <a:t>]], </a:t>
            </a:r>
            <a:r>
              <a:rPr lang="en-MY" sz="900" dirty="0" err="1"/>
              <a:t>color</a:t>
            </a:r>
            <a:r>
              <a:rPr lang="en-MY" sz="900" dirty="0"/>
              <a:t>=col[</a:t>
            </a:r>
            <a:r>
              <a:rPr lang="en-MY" sz="900" dirty="0" err="1"/>
              <a:t>i</a:t>
            </a:r>
            <a:r>
              <a:rPr lang="en-MY" sz="900" dirty="0"/>
              <a:t>])</a:t>
            </a:r>
            <a:endParaRPr lang="en-MY" sz="900" dirty="0"/>
          </a:p>
          <a:p>
            <a:pPr marL="0" indent="0">
              <a:buNone/>
            </a:pPr>
            <a:r>
              <a:rPr lang="en-MY" sz="900" dirty="0"/>
              <a:t>    </a:t>
            </a:r>
            <a:r>
              <a:rPr lang="en-MY" sz="900" dirty="0" err="1"/>
              <a:t>plt.show</a:t>
            </a:r>
            <a:r>
              <a:rPr lang="en-MY" sz="900" dirty="0"/>
              <a:t>()</a:t>
            </a:r>
            <a:endParaRPr lang="en-MY" sz="900" dirty="0"/>
          </a:p>
          <a:p>
            <a:pPr marL="0" indent="0">
              <a:buNone/>
            </a:pPr>
            <a:r>
              <a:rPr lang="en-MY" sz="900" dirty="0"/>
              <a:t>print(</a:t>
            </a:r>
            <a:r>
              <a:rPr lang="en-MY" sz="900" dirty="0" err="1"/>
              <a:t>k_arr</a:t>
            </a:r>
            <a:r>
              <a:rPr lang="en-MY" sz="900" dirty="0"/>
              <a:t>)</a:t>
            </a:r>
            <a:endParaRPr lang="en-MY" sz="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fade">
                                      <p:cBhvr>
                                        <p:cTn id="16" dur="500"/>
                                        <p:tgtEl>
                                          <p:spTgt spid="5">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fade">
                                      <p:cBhvr>
                                        <p:cTn id="19" dur="500"/>
                                        <p:tgtEl>
                                          <p:spTgt spid="5">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fade">
                                      <p:cBhvr>
                                        <p:cTn id="25" dur="500"/>
                                        <p:tgtEl>
                                          <p:spTgt spid="5">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9" end="9"/>
                                            </p:txEl>
                                          </p:spTgt>
                                        </p:tgtEl>
                                        <p:attrNameLst>
                                          <p:attrName>style.visibility</p:attrName>
                                        </p:attrNameLst>
                                      </p:cBhvr>
                                      <p:to>
                                        <p:strVal val="visible"/>
                                      </p:to>
                                    </p:set>
                                    <p:animEffect transition="in" filter="fade">
                                      <p:cBhvr>
                                        <p:cTn id="28" dur="500"/>
                                        <p:tgtEl>
                                          <p:spTgt spid="5">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Effect transition="in" filter="fade">
                                      <p:cBhvr>
                                        <p:cTn id="31" dur="500"/>
                                        <p:tgtEl>
                                          <p:spTgt spid="5">
                                            <p:txEl>
                                              <p:pRg st="10" end="1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11" end="11"/>
                                            </p:txEl>
                                          </p:spTgt>
                                        </p:tgtEl>
                                        <p:attrNameLst>
                                          <p:attrName>style.visibility</p:attrName>
                                        </p:attrNameLst>
                                      </p:cBhvr>
                                      <p:to>
                                        <p:strVal val="visible"/>
                                      </p:to>
                                    </p:set>
                                    <p:animEffect transition="in" filter="fade">
                                      <p:cBhvr>
                                        <p:cTn id="34" dur="500"/>
                                        <p:tgtEl>
                                          <p:spTgt spid="5">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animEffect transition="in" filter="fade">
                                      <p:cBhvr>
                                        <p:cTn id="37" dur="500"/>
                                        <p:tgtEl>
                                          <p:spTgt spid="5">
                                            <p:txEl>
                                              <p:pRg st="12" end="1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xEl>
                                              <p:pRg st="13" end="13"/>
                                            </p:txEl>
                                          </p:spTgt>
                                        </p:tgtEl>
                                        <p:attrNameLst>
                                          <p:attrName>style.visibility</p:attrName>
                                        </p:attrNameLst>
                                      </p:cBhvr>
                                      <p:to>
                                        <p:strVal val="visible"/>
                                      </p:to>
                                    </p:set>
                                    <p:animEffect transition="in" filter="fade">
                                      <p:cBhvr>
                                        <p:cTn id="40" dur="500"/>
                                        <p:tgtEl>
                                          <p:spTgt spid="5">
                                            <p:txEl>
                                              <p:pRg st="13" end="1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xEl>
                                              <p:pRg st="14" end="14"/>
                                            </p:txEl>
                                          </p:spTgt>
                                        </p:tgtEl>
                                        <p:attrNameLst>
                                          <p:attrName>style.visibility</p:attrName>
                                        </p:attrNameLst>
                                      </p:cBhvr>
                                      <p:to>
                                        <p:strVal val="visible"/>
                                      </p:to>
                                    </p:set>
                                    <p:animEffect transition="in" filter="fade">
                                      <p:cBhvr>
                                        <p:cTn id="43" dur="500"/>
                                        <p:tgtEl>
                                          <p:spTgt spid="5">
                                            <p:txEl>
                                              <p:pRg st="14" end="1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
                                            <p:txEl>
                                              <p:pRg st="15" end="15"/>
                                            </p:txEl>
                                          </p:spTgt>
                                        </p:tgtEl>
                                        <p:attrNameLst>
                                          <p:attrName>style.visibility</p:attrName>
                                        </p:attrNameLst>
                                      </p:cBhvr>
                                      <p:to>
                                        <p:strVal val="visible"/>
                                      </p:to>
                                    </p:set>
                                    <p:animEffect transition="in" filter="fade">
                                      <p:cBhvr>
                                        <p:cTn id="46" dur="500"/>
                                        <p:tgtEl>
                                          <p:spTgt spid="5">
                                            <p:txEl>
                                              <p:pRg st="15" end="15"/>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
                                            <p:txEl>
                                              <p:pRg st="16" end="16"/>
                                            </p:txEl>
                                          </p:spTgt>
                                        </p:tgtEl>
                                        <p:attrNameLst>
                                          <p:attrName>style.visibility</p:attrName>
                                        </p:attrNameLst>
                                      </p:cBhvr>
                                      <p:to>
                                        <p:strVal val="visible"/>
                                      </p:to>
                                    </p:set>
                                    <p:animEffect transition="in" filter="fade">
                                      <p:cBhvr>
                                        <p:cTn id="49" dur="500"/>
                                        <p:tgtEl>
                                          <p:spTgt spid="5">
                                            <p:txEl>
                                              <p:pRg st="16" end="16"/>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
                                            <p:txEl>
                                              <p:pRg st="17" end="17"/>
                                            </p:txEl>
                                          </p:spTgt>
                                        </p:tgtEl>
                                        <p:attrNameLst>
                                          <p:attrName>style.visibility</p:attrName>
                                        </p:attrNameLst>
                                      </p:cBhvr>
                                      <p:to>
                                        <p:strVal val="visible"/>
                                      </p:to>
                                    </p:set>
                                    <p:animEffect transition="in" filter="fade">
                                      <p:cBhvr>
                                        <p:cTn id="52" dur="500"/>
                                        <p:tgtEl>
                                          <p:spTgt spid="5">
                                            <p:txEl>
                                              <p:pRg st="17" end="17"/>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animEffect transition="in" filter="fade">
                                      <p:cBhvr>
                                        <p:cTn id="55" dur="500"/>
                                        <p:tgtEl>
                                          <p:spTgt spid="5">
                                            <p:txEl>
                                              <p:pRg st="18" end="18"/>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txEl>
                                              <p:pRg st="19" end="19"/>
                                            </p:txEl>
                                          </p:spTgt>
                                        </p:tgtEl>
                                        <p:attrNameLst>
                                          <p:attrName>style.visibility</p:attrName>
                                        </p:attrNameLst>
                                      </p:cBhvr>
                                      <p:to>
                                        <p:strVal val="visible"/>
                                      </p:to>
                                    </p:set>
                                    <p:animEffect transition="in" filter="fade">
                                      <p:cBhvr>
                                        <p:cTn id="58" dur="500"/>
                                        <p:tgtEl>
                                          <p:spTgt spid="5">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1553" y="639315"/>
            <a:ext cx="8610600" cy="1293028"/>
          </a:xfrm>
        </p:spPr>
        <p:txBody>
          <a:bodyPr/>
          <a:lstStyle/>
          <a:p>
            <a:pPr algn="ctr"/>
            <a:r>
              <a:rPr lang="zh-CN" altLang="en-US" dirty="0"/>
              <a:t>按照随机点位测试代码</a:t>
            </a:r>
            <a:endParaRPr lang="zh-CN" altLang="en-US" dirty="0"/>
          </a:p>
        </p:txBody>
      </p:sp>
      <p:pic>
        <p:nvPicPr>
          <p:cNvPr id="4" name="内容占位符 3"/>
          <p:cNvPicPr>
            <a:picLocks noGrp="1" noChangeAspect="1"/>
          </p:cNvPicPr>
          <p:nvPr>
            <p:ph idx="1"/>
          </p:nvPr>
        </p:nvPicPr>
        <p:blipFill>
          <a:blip r:embed="rId1"/>
          <a:stretch>
            <a:fillRect/>
          </a:stretch>
        </p:blipFill>
        <p:spPr>
          <a:xfrm>
            <a:off x="2379051" y="1648700"/>
            <a:ext cx="7433897" cy="46461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1660475" y="105508"/>
            <a:ext cx="8411113" cy="5256946"/>
          </a:xfrm>
          <a:prstGeom prst="rect">
            <a:avLst/>
          </a:prstGeom>
        </p:spPr>
      </p:pic>
      <p:sp>
        <p:nvSpPr>
          <p:cNvPr id="5" name="文本框 4"/>
          <p:cNvSpPr txBox="1"/>
          <p:nvPr/>
        </p:nvSpPr>
        <p:spPr>
          <a:xfrm>
            <a:off x="1905000" y="5802923"/>
            <a:ext cx="8036169" cy="369332"/>
          </a:xfrm>
          <a:prstGeom prst="rect">
            <a:avLst/>
          </a:prstGeom>
          <a:noFill/>
        </p:spPr>
        <p:txBody>
          <a:bodyPr wrap="square" rtlCol="0">
            <a:spAutoFit/>
          </a:bodyPr>
          <a:lstStyle/>
          <a:p>
            <a:r>
              <a:rPr lang="zh-CN" altLang="en-US" dirty="0"/>
              <a:t>该论文采用了不同于</a:t>
            </a:r>
            <a:r>
              <a:rPr lang="en-US" altLang="zh-CN" dirty="0"/>
              <a:t>k-means</a:t>
            </a:r>
            <a:r>
              <a:rPr lang="zh-CN" altLang="en-US" dirty="0"/>
              <a:t>聚类的方法找投放点（区块分隔法）</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547446" y="161924"/>
            <a:ext cx="8481646" cy="5301029"/>
          </a:xfrm>
          <a:prstGeom prst="rect">
            <a:avLst/>
          </a:prstGeom>
        </p:spPr>
      </p:pic>
      <p:sp>
        <p:nvSpPr>
          <p:cNvPr id="5" name="文本框 4"/>
          <p:cNvSpPr txBox="1"/>
          <p:nvPr/>
        </p:nvSpPr>
        <p:spPr>
          <a:xfrm>
            <a:off x="1717431" y="6019800"/>
            <a:ext cx="8235461" cy="369332"/>
          </a:xfrm>
          <a:prstGeom prst="rect">
            <a:avLst/>
          </a:prstGeom>
          <a:noFill/>
        </p:spPr>
        <p:txBody>
          <a:bodyPr wrap="square" rtlCol="0">
            <a:spAutoFit/>
          </a:bodyPr>
          <a:lstStyle/>
          <a:p>
            <a:r>
              <a:rPr lang="zh-CN" altLang="en-US" dirty="0"/>
              <a:t>该论文采用奖励机制编写代码来实现对调度区域投放点的选择</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5715000"/>
            <a:ext cx="10820400" cy="503685"/>
          </a:xfrm>
        </p:spPr>
        <p:txBody>
          <a:bodyPr/>
          <a:lstStyle/>
          <a:p>
            <a:pPr marL="0" indent="0">
              <a:buNone/>
            </a:pPr>
            <a:r>
              <a:rPr lang="zh-CN" altLang="en-US" dirty="0"/>
              <a:t>该论文采取了</a:t>
            </a:r>
            <a:r>
              <a:rPr lang="en-US" altLang="zh-CN" dirty="0"/>
              <a:t>k-means</a:t>
            </a:r>
            <a:r>
              <a:rPr lang="zh-CN" altLang="en-US" dirty="0"/>
              <a:t>聚类算法，对程序的编写有所启发</a:t>
            </a:r>
            <a:endParaRPr lang="zh-CN" altLang="en-US" dirty="0"/>
          </a:p>
        </p:txBody>
      </p:sp>
      <p:pic>
        <p:nvPicPr>
          <p:cNvPr id="4" name="图片 3"/>
          <p:cNvPicPr>
            <a:picLocks noChangeAspect="1"/>
          </p:cNvPicPr>
          <p:nvPr/>
        </p:nvPicPr>
        <p:blipFill>
          <a:blip r:embed="rId1"/>
          <a:stretch>
            <a:fillRect/>
          </a:stretch>
        </p:blipFill>
        <p:spPr>
          <a:xfrm>
            <a:off x="1465385" y="134082"/>
            <a:ext cx="8329246" cy="520577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39315"/>
            <a:ext cx="8610600" cy="1293028"/>
          </a:xfrm>
        </p:spPr>
        <p:txBody>
          <a:bodyPr/>
          <a:lstStyle/>
          <a:p>
            <a:pPr algn="l"/>
            <a:r>
              <a:rPr lang="zh-CN" altLang="en-US" dirty="0"/>
              <a:t>共享单车调配</a:t>
            </a:r>
            <a:endParaRPr lang="en-MY" dirty="0"/>
          </a:p>
        </p:txBody>
      </p:sp>
      <p:sp>
        <p:nvSpPr>
          <p:cNvPr id="3" name="Content Placeholder 2"/>
          <p:cNvSpPr>
            <a:spLocks noGrp="1"/>
          </p:cNvSpPr>
          <p:nvPr>
            <p:ph idx="1"/>
          </p:nvPr>
        </p:nvSpPr>
        <p:spPr>
          <a:xfrm>
            <a:off x="685800" y="1715166"/>
            <a:ext cx="10820400" cy="4925331"/>
          </a:xfrm>
        </p:spPr>
        <p:txBody>
          <a:bodyPr>
            <a:normAutofit/>
          </a:bodyPr>
          <a:lstStyle/>
          <a:p>
            <a:r>
              <a:rPr lang="zh-CN" altLang="en-US" dirty="0"/>
              <a:t>静态共享单车调配</a:t>
            </a:r>
            <a:endParaRPr lang="en-MY" altLang="zh-CN" dirty="0"/>
          </a:p>
          <a:p>
            <a:pPr marL="0" indent="0">
              <a:buNone/>
            </a:pPr>
            <a:r>
              <a:rPr lang="en-MY" altLang="zh-CN" sz="1800" spc="75" dirty="0">
                <a:effectLst/>
                <a:ea typeface="宋体" panose="02010600030101010101" pitchFamily="2" charset="-122"/>
                <a:cs typeface="宋体" panose="02010600030101010101" pitchFamily="2" charset="-122"/>
              </a:rPr>
              <a:t>   </a:t>
            </a:r>
            <a:r>
              <a:rPr lang="zh-CN" sz="1800" spc="75" dirty="0">
                <a:effectLst/>
                <a:ea typeface="宋体" panose="02010600030101010101" pitchFamily="2" charset="-122"/>
                <a:cs typeface="宋体" panose="02010600030101010101" pitchFamily="2" charset="-122"/>
              </a:rPr>
              <a:t>单车</a:t>
            </a:r>
            <a:r>
              <a:rPr lang="zh-CN" sz="1800" spc="80" dirty="0">
                <a:effectLst/>
                <a:ea typeface="宋体" panose="02010600030101010101" pitchFamily="2" charset="-122"/>
                <a:cs typeface="宋体" panose="02010600030101010101" pitchFamily="2" charset="-122"/>
              </a:rPr>
              <a:t>数量较少且使用率低时</a:t>
            </a:r>
            <a:r>
              <a:rPr lang="zh-CN" sz="1800" spc="-400" dirty="0">
                <a:effectLst/>
                <a:ea typeface="宋体" panose="02010600030101010101" pitchFamily="2" charset="-122"/>
                <a:cs typeface="宋体" panose="02010600030101010101" pitchFamily="2" charset="-122"/>
              </a:rPr>
              <a:t>，</a:t>
            </a:r>
            <a:r>
              <a:rPr lang="zh-CN" sz="1800" spc="115" dirty="0">
                <a:effectLst/>
                <a:ea typeface="宋体" panose="02010600030101010101" pitchFamily="2" charset="-122"/>
                <a:cs typeface="宋体" panose="02010600030101010101" pitchFamily="2" charset="-122"/>
              </a:rPr>
              <a:t>运营商多采用夜间调度方</a:t>
            </a:r>
            <a:r>
              <a:rPr lang="zh-CN" sz="1800" spc="75" dirty="0">
                <a:effectLst/>
                <a:ea typeface="宋体" panose="02010600030101010101" pitchFamily="2" charset="-122"/>
                <a:cs typeface="宋体" panose="02010600030101010101" pitchFamily="2" charset="-122"/>
              </a:rPr>
              <a:t>式</a:t>
            </a:r>
            <a:r>
              <a:rPr lang="zh-CN" sz="1800" spc="-450" dirty="0">
                <a:effectLst/>
                <a:ea typeface="宋体" panose="02010600030101010101" pitchFamily="2" charset="-122"/>
                <a:cs typeface="宋体" panose="02010600030101010101" pitchFamily="2" charset="-122"/>
              </a:rPr>
              <a:t>，</a:t>
            </a:r>
            <a:r>
              <a:rPr lang="zh-CN" sz="1800" spc="75" dirty="0">
                <a:effectLst/>
                <a:ea typeface="宋体" panose="02010600030101010101" pitchFamily="2" charset="-122"/>
                <a:cs typeface="宋体" panose="02010600030101010101" pitchFamily="2" charset="-122"/>
              </a:rPr>
              <a:t>每个站点的单车需求被忽略</a:t>
            </a:r>
            <a:endParaRPr lang="en-MY" altLang="zh-CN" sz="1800" spc="75" dirty="0">
              <a:effectLst/>
              <a:ea typeface="宋体" panose="02010600030101010101" pitchFamily="2" charset="-122"/>
              <a:cs typeface="宋体" panose="02010600030101010101" pitchFamily="2" charset="-122"/>
            </a:endParaRPr>
          </a:p>
          <a:p>
            <a:r>
              <a:rPr lang="zh-CN" altLang="en-US" dirty="0"/>
              <a:t>动态共享单车调配</a:t>
            </a:r>
            <a:endParaRPr lang="en-MY" altLang="zh-CN" dirty="0"/>
          </a:p>
          <a:p>
            <a:pPr marL="150495" marR="24130" indent="0" algn="just">
              <a:lnSpc>
                <a:spcPct val="125000"/>
              </a:lnSpc>
              <a:spcBef>
                <a:spcPts val="5"/>
              </a:spcBef>
              <a:spcAft>
                <a:spcPts val="0"/>
              </a:spcAft>
              <a:buNone/>
            </a:pPr>
            <a:r>
              <a:rPr lang="zh-CN" altLang="en-US" sz="1800" spc="90" dirty="0">
                <a:effectLst/>
                <a:latin typeface="宋体" panose="02010600030101010101" pitchFamily="2" charset="-122"/>
                <a:ea typeface="宋体" panose="02010600030101010101" pitchFamily="2" charset="-122"/>
                <a:cs typeface="宋体" panose="02010600030101010101" pitchFamily="2" charset="-122"/>
              </a:rPr>
              <a:t> 在</a:t>
            </a:r>
            <a:r>
              <a:rPr lang="zh-CN" sz="1800" spc="90" dirty="0">
                <a:effectLst/>
                <a:latin typeface="宋体" panose="02010600030101010101" pitchFamily="2" charset="-122"/>
                <a:ea typeface="宋体" panose="02010600030101010101" pitchFamily="2" charset="-122"/>
                <a:cs typeface="宋体" panose="02010600030101010101" pitchFamily="2" charset="-122"/>
              </a:rPr>
              <a:t>日间调配时</a:t>
            </a:r>
            <a:r>
              <a:rPr lang="zh-CN" sz="1800" dirty="0">
                <a:effectLst/>
                <a:latin typeface="宋体" panose="02010600030101010101" pitchFamily="2" charset="-122"/>
                <a:ea typeface="宋体" panose="02010600030101010101" pitchFamily="2" charset="-122"/>
                <a:cs typeface="宋体" panose="02010600030101010101" pitchFamily="2" charset="-122"/>
              </a:rPr>
              <a:t>，</a:t>
            </a:r>
            <a:r>
              <a:rPr lang="zh-CN" sz="1800" spc="80" dirty="0">
                <a:effectLst/>
                <a:ea typeface="宋体" panose="02010600030101010101" pitchFamily="2" charset="-122"/>
                <a:cs typeface="宋体" panose="02010600030101010101" pitchFamily="2" charset="-122"/>
              </a:rPr>
              <a:t>需要考虑用户需求的变化</a:t>
            </a:r>
            <a:endParaRPr lang="en-MY" altLang="zh-CN" sz="1800" spc="80" dirty="0">
              <a:effectLst/>
              <a:ea typeface="宋体" panose="02010600030101010101" pitchFamily="2" charset="-122"/>
              <a:cs typeface="宋体" panose="02010600030101010101" pitchFamily="2" charset="-122"/>
            </a:endParaRPr>
          </a:p>
          <a:p>
            <a:pPr marL="150495" marR="24130" indent="0" algn="just">
              <a:lnSpc>
                <a:spcPct val="125000"/>
              </a:lnSpc>
              <a:spcBef>
                <a:spcPts val="5"/>
              </a:spcBef>
              <a:spcAft>
                <a:spcPts val="0"/>
              </a:spcAft>
              <a:buNone/>
            </a:pPr>
            <a:endParaRPr lang="en-MY" sz="1800" spc="80" dirty="0">
              <a:ea typeface="宋体" panose="02010600030101010101" pitchFamily="2" charset="-122"/>
            </a:endParaRPr>
          </a:p>
          <a:p>
            <a:pPr marL="150495" marR="24130" indent="0" algn="just">
              <a:lnSpc>
                <a:spcPct val="125000"/>
              </a:lnSpc>
              <a:spcBef>
                <a:spcPts val="5"/>
              </a:spcBef>
              <a:spcAft>
                <a:spcPts val="0"/>
              </a:spcAft>
              <a:buNone/>
            </a:pPr>
            <a:endParaRPr lang="en-MY" sz="1800" spc="80" dirty="0">
              <a:ea typeface="宋体" panose="02010600030101010101" pitchFamily="2" charset="-122"/>
            </a:endParaRPr>
          </a:p>
          <a:p>
            <a:pPr marL="150495" marR="24130" indent="0" algn="just">
              <a:lnSpc>
                <a:spcPct val="125000"/>
              </a:lnSpc>
              <a:spcBef>
                <a:spcPts val="5"/>
              </a:spcBef>
              <a:spcAft>
                <a:spcPts val="0"/>
              </a:spcAft>
              <a:buNone/>
            </a:pPr>
            <a:endParaRPr lang="en-MY" sz="1800" spc="80" dirty="0">
              <a:ea typeface="宋体" panose="02010600030101010101" pitchFamily="2" charset="-122"/>
            </a:endParaRPr>
          </a:p>
          <a:p>
            <a:pPr marL="493395" marR="24130" indent="-342900" algn="just">
              <a:lnSpc>
                <a:spcPct val="125000"/>
              </a:lnSpc>
              <a:spcBef>
                <a:spcPts val="5"/>
              </a:spcBef>
            </a:pPr>
            <a:r>
              <a:rPr lang="zh-CN" altLang="en-US" dirty="0"/>
              <a:t>实时动态环境 （因成本高而不被考虑）</a:t>
            </a:r>
            <a:endParaRPr lang="en-MY" altLang="zh-CN" dirty="0"/>
          </a:p>
          <a:p>
            <a:pPr marL="493395" marR="24130" indent="-342900" algn="just">
              <a:lnSpc>
                <a:spcPct val="125000"/>
              </a:lnSpc>
              <a:spcBef>
                <a:spcPts val="5"/>
              </a:spcBef>
            </a:pPr>
            <a:r>
              <a:rPr lang="zh-CN" altLang="en-US" dirty="0"/>
              <a:t>时变环境（</a:t>
            </a:r>
            <a:r>
              <a:rPr lang="zh-CN" sz="1800" spc="80" dirty="0">
                <a:effectLst/>
                <a:latin typeface="宋体" panose="02010600030101010101" pitchFamily="2" charset="-122"/>
                <a:ea typeface="宋体" panose="02010600030101010101" pitchFamily="2" charset="-122"/>
                <a:cs typeface="宋体" panose="02010600030101010101" pitchFamily="2" charset="-122"/>
              </a:rPr>
              <a:t>设计一个时空网络模型</a:t>
            </a:r>
            <a:r>
              <a:rPr lang="zh-CN" sz="1800" spc="-400" dirty="0">
                <a:effectLst/>
                <a:latin typeface="宋体" panose="02010600030101010101" pitchFamily="2" charset="-122"/>
                <a:ea typeface="宋体" panose="02010600030101010101" pitchFamily="2" charset="-122"/>
                <a:cs typeface="宋体" panose="02010600030101010101" pitchFamily="2" charset="-122"/>
              </a:rPr>
              <a:t>，</a:t>
            </a:r>
            <a:r>
              <a:rPr lang="zh-CN" sz="1800" spc="115" dirty="0">
                <a:effectLst/>
                <a:latin typeface="宋体" panose="02010600030101010101" pitchFamily="2" charset="-122"/>
                <a:ea typeface="宋体" panose="02010600030101010101" pitchFamily="2" charset="-122"/>
                <a:cs typeface="宋体" panose="02010600030101010101" pitchFamily="2" charset="-122"/>
              </a:rPr>
              <a:t>将调配时间分为多个长</a:t>
            </a:r>
            <a:r>
              <a:rPr lang="zh-CN" sz="1800" spc="75" dirty="0">
                <a:effectLst/>
                <a:latin typeface="宋体" panose="02010600030101010101" pitchFamily="2" charset="-122"/>
                <a:ea typeface="宋体" panose="02010600030101010101" pitchFamily="2" charset="-122"/>
                <a:cs typeface="宋体" panose="02010600030101010101" pitchFamily="2" charset="-122"/>
              </a:rPr>
              <a:t>度固定的时段</a:t>
            </a:r>
            <a:r>
              <a:rPr lang="zh-CN" sz="1800" spc="-450" dirty="0">
                <a:effectLst/>
                <a:latin typeface="宋体" panose="02010600030101010101" pitchFamily="2" charset="-122"/>
                <a:ea typeface="宋体" panose="02010600030101010101" pitchFamily="2" charset="-122"/>
                <a:cs typeface="宋体" panose="02010600030101010101" pitchFamily="2" charset="-122"/>
              </a:rPr>
              <a:t>，</a:t>
            </a:r>
            <a:r>
              <a:rPr lang="zh-CN" sz="1800" spc="105" dirty="0">
                <a:effectLst/>
                <a:latin typeface="宋体" panose="02010600030101010101" pitchFamily="2" charset="-122"/>
                <a:ea typeface="宋体" panose="02010600030101010101" pitchFamily="2" charset="-122"/>
                <a:cs typeface="宋体" panose="02010600030101010101" pitchFamily="2" charset="-122"/>
              </a:rPr>
              <a:t>并假设在每个时段内用户的租归还</a:t>
            </a:r>
            <a:r>
              <a:rPr lang="zh-CN" sz="1800" spc="75" dirty="0">
                <a:effectLst/>
                <a:latin typeface="宋体" panose="02010600030101010101" pitchFamily="2" charset="-122"/>
                <a:ea typeface="宋体" panose="02010600030101010101" pitchFamily="2" charset="-122"/>
                <a:cs typeface="宋体" panose="02010600030101010101" pitchFamily="2" charset="-122"/>
              </a:rPr>
              <a:t>行为是确定的</a:t>
            </a:r>
            <a:r>
              <a:rPr lang="zh-CN" sz="1800" spc="-450" dirty="0">
                <a:effectLst/>
                <a:latin typeface="宋体" panose="02010600030101010101" pitchFamily="2" charset="-122"/>
                <a:ea typeface="宋体" panose="02010600030101010101" pitchFamily="2" charset="-122"/>
                <a:cs typeface="宋体" panose="02010600030101010101" pitchFamily="2" charset="-122"/>
              </a:rPr>
              <a:t>，</a:t>
            </a:r>
            <a:r>
              <a:rPr lang="zh-CN" sz="1800" spc="75" dirty="0">
                <a:effectLst/>
                <a:latin typeface="宋体" panose="02010600030101010101" pitchFamily="2" charset="-122"/>
                <a:ea typeface="宋体" panose="02010600030101010101" pitchFamily="2" charset="-122"/>
                <a:cs typeface="宋体" panose="02010600030101010101" pitchFamily="2" charset="-122"/>
              </a:rPr>
              <a:t>并设计了一个扩展的时间网络模型</a:t>
            </a:r>
            <a:r>
              <a:rPr lang="zh-CN" sz="1800" dirty="0">
                <a:effectLst/>
                <a:latin typeface="宋体" panose="02010600030101010101" pitchFamily="2" charset="-122"/>
                <a:ea typeface="宋体" panose="02010600030101010101" pitchFamily="2" charset="-122"/>
                <a:cs typeface="宋体" panose="02010600030101010101" pitchFamily="2" charset="-122"/>
              </a:rPr>
              <a:t>。</a:t>
            </a:r>
            <a:r>
              <a:rPr lang="zh-CN" sz="1800" spc="140" dirty="0">
                <a:effectLst/>
                <a:latin typeface="宋体" panose="02010600030101010101" pitchFamily="2" charset="-122"/>
                <a:ea typeface="宋体" panose="02010600030101010101" pitchFamily="2" charset="-122"/>
                <a:cs typeface="宋体" panose="02010600030101010101" pitchFamily="2" charset="-122"/>
              </a:rPr>
              <a:t>将调配时间划分成了很多个周</a:t>
            </a:r>
            <a:r>
              <a:rPr lang="zh-CN" sz="1800" spc="75" dirty="0">
                <a:effectLst/>
                <a:latin typeface="宋体" panose="02010600030101010101" pitchFamily="2" charset="-122"/>
                <a:ea typeface="宋体" panose="02010600030101010101" pitchFamily="2" charset="-122"/>
                <a:cs typeface="宋体" panose="02010600030101010101" pitchFamily="2" charset="-122"/>
              </a:rPr>
              <a:t>期</a:t>
            </a:r>
            <a:r>
              <a:rPr lang="zh-CN" sz="1800" spc="-450" dirty="0">
                <a:effectLst/>
                <a:latin typeface="宋体" panose="02010600030101010101" pitchFamily="2" charset="-122"/>
                <a:ea typeface="宋体" panose="02010600030101010101" pitchFamily="2" charset="-122"/>
                <a:cs typeface="宋体" panose="02010600030101010101" pitchFamily="2" charset="-122"/>
              </a:rPr>
              <a:t>，</a:t>
            </a:r>
            <a:r>
              <a:rPr lang="zh-CN" sz="1800" spc="75" dirty="0">
                <a:effectLst/>
                <a:latin typeface="宋体" panose="02010600030101010101" pitchFamily="2" charset="-122"/>
                <a:ea typeface="宋体" panose="02010600030101010101" pitchFamily="2" charset="-122"/>
                <a:cs typeface="宋体" panose="02010600030101010101" pitchFamily="2" charset="-122"/>
              </a:rPr>
              <a:t>不同周期的站点需求是不同的</a:t>
            </a:r>
            <a:r>
              <a:rPr lang="zh-CN" sz="1800" spc="-450" dirty="0">
                <a:effectLst/>
                <a:latin typeface="宋体" panose="02010600030101010101" pitchFamily="2" charset="-122"/>
                <a:ea typeface="宋体" panose="02010600030101010101" pitchFamily="2" charset="-122"/>
                <a:cs typeface="宋体" panose="02010600030101010101" pitchFamily="2" charset="-122"/>
              </a:rPr>
              <a:t>，</a:t>
            </a:r>
            <a:r>
              <a:rPr lang="zh-CN" sz="1800" spc="75" dirty="0">
                <a:effectLst/>
                <a:latin typeface="宋体" panose="02010600030101010101" pitchFamily="2" charset="-122"/>
                <a:ea typeface="宋体" panose="02010600030101010101" pitchFamily="2" charset="-122"/>
                <a:cs typeface="宋体" panose="02010600030101010101" pitchFamily="2" charset="-122"/>
              </a:rPr>
              <a:t>但每个周期内需求是固定的</a:t>
            </a:r>
            <a:r>
              <a:rPr lang="zh-CN" sz="1800" spc="-450" dirty="0">
                <a:effectLst/>
                <a:latin typeface="宋体" panose="02010600030101010101" pitchFamily="2" charset="-122"/>
                <a:ea typeface="宋体" panose="02010600030101010101" pitchFamily="2" charset="-122"/>
                <a:cs typeface="宋体" panose="02010600030101010101" pitchFamily="2" charset="-122"/>
              </a:rPr>
              <a:t>，</a:t>
            </a:r>
            <a:r>
              <a:rPr lang="zh-CN" altLang="en-US" sz="1800" spc="-450" dirty="0">
                <a:effectLst/>
                <a:latin typeface="宋体" panose="02010600030101010101" pitchFamily="2" charset="-122"/>
                <a:ea typeface="宋体" panose="02010600030101010101" pitchFamily="2" charset="-122"/>
                <a:cs typeface="宋体" panose="02010600030101010101" pitchFamily="2" charset="-122"/>
              </a:rPr>
              <a:t>并 </a:t>
            </a:r>
            <a:r>
              <a:rPr lang="zh-CN" sz="1800" spc="100" dirty="0">
                <a:effectLst/>
                <a:latin typeface="宋体" panose="02010600030101010101" pitchFamily="2" charset="-122"/>
                <a:ea typeface="宋体" panose="02010600030101010101" pitchFamily="2" charset="-122"/>
                <a:cs typeface="宋体" panose="02010600030101010101" pitchFamily="2" charset="-122"/>
              </a:rPr>
              <a:t>考虑了二氧化碳的排放量</a:t>
            </a:r>
            <a:r>
              <a:rPr lang="zh-CN" altLang="en-US" sz="1800" spc="100" dirty="0">
                <a:effectLst/>
                <a:latin typeface="宋体" panose="02010600030101010101" pitchFamily="2" charset="-122"/>
                <a:ea typeface="宋体" panose="02010600030101010101" pitchFamily="2" charset="-122"/>
                <a:cs typeface="宋体" panose="02010600030101010101" pitchFamily="2" charset="-122"/>
              </a:rPr>
              <a:t>及</a:t>
            </a:r>
            <a:r>
              <a:rPr lang="zh-CN" sz="1800" spc="120" dirty="0">
                <a:effectLst/>
                <a:latin typeface="宋体" panose="02010600030101010101" pitchFamily="2" charset="-122"/>
                <a:ea typeface="宋体" panose="02010600030101010101" pitchFamily="2" charset="-122"/>
                <a:cs typeface="宋体" panose="02010600030101010101" pitchFamily="2" charset="-122"/>
              </a:rPr>
              <a:t> </a:t>
            </a:r>
            <a:r>
              <a:rPr lang="zh-CN" sz="1800" spc="75" dirty="0">
                <a:effectLst/>
                <a:latin typeface="宋体" panose="02010600030101010101" pitchFamily="2" charset="-122"/>
                <a:ea typeface="宋体" panose="02010600030101010101" pitchFamily="2" charset="-122"/>
                <a:cs typeface="宋体" panose="02010600030101010101" pitchFamily="2" charset="-122"/>
              </a:rPr>
              <a:t>设计了人工蜂群算法对问题进行求解</a:t>
            </a:r>
            <a:r>
              <a:rPr lang="zh-CN" altLang="en-US" sz="1800" spc="75" dirty="0">
                <a:latin typeface="宋体" panose="02010600030101010101" pitchFamily="2" charset="-122"/>
                <a:ea typeface="宋体" panose="02010600030101010101" pitchFamily="2" charset="-122"/>
                <a:cs typeface="宋体" panose="02010600030101010101" pitchFamily="2" charset="-122"/>
              </a:rPr>
              <a:t>。</a:t>
            </a:r>
            <a:r>
              <a:rPr lang="zh-CN" altLang="en-US" dirty="0"/>
              <a:t>）</a:t>
            </a:r>
            <a:endParaRPr lang="en-MY" altLang="zh-CN" dirty="0"/>
          </a:p>
          <a:p>
            <a:pPr marL="150495" marR="24130" indent="0" algn="just">
              <a:lnSpc>
                <a:spcPct val="125000"/>
              </a:lnSpc>
              <a:spcBef>
                <a:spcPts val="5"/>
              </a:spcBef>
              <a:buNone/>
            </a:pPr>
            <a:endParaRPr lang="en-MY" dirty="0"/>
          </a:p>
        </p:txBody>
      </p:sp>
      <p:sp>
        <p:nvSpPr>
          <p:cNvPr id="4" name="TextBox 3"/>
          <p:cNvSpPr txBox="1"/>
          <p:nvPr/>
        </p:nvSpPr>
        <p:spPr>
          <a:xfrm>
            <a:off x="810087" y="3481874"/>
            <a:ext cx="6729274" cy="707886"/>
          </a:xfrm>
          <a:prstGeom prst="rect">
            <a:avLst/>
          </a:prstGeom>
          <a:noFill/>
        </p:spPr>
        <p:txBody>
          <a:bodyPr wrap="square" rtlCol="0">
            <a:spAutoFit/>
          </a:bodyPr>
          <a:lstStyle/>
          <a:p>
            <a:r>
              <a:rPr lang="zh-CN" altLang="en-US" sz="4000" dirty="0"/>
              <a:t>动态环境</a:t>
            </a:r>
            <a:endParaRPr lang="en-MY" sz="4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2884" y="586022"/>
            <a:ext cx="8610600" cy="1125547"/>
          </a:xfrm>
        </p:spPr>
        <p:txBody>
          <a:bodyPr/>
          <a:lstStyle/>
          <a:p>
            <a:pPr algn="ctr"/>
            <a:r>
              <a:rPr lang="zh-CN" altLang="en-US" dirty="0"/>
              <a:t>新的研究方法</a:t>
            </a:r>
            <a:endParaRPr lang="en-MY" dirty="0"/>
          </a:p>
        </p:txBody>
      </p:sp>
      <p:sp>
        <p:nvSpPr>
          <p:cNvPr id="3" name="Content Placeholder 2"/>
          <p:cNvSpPr>
            <a:spLocks noGrp="1"/>
          </p:cNvSpPr>
          <p:nvPr>
            <p:ph idx="1"/>
          </p:nvPr>
        </p:nvSpPr>
        <p:spPr>
          <a:xfrm>
            <a:off x="1589901" y="1665530"/>
            <a:ext cx="9550892" cy="4984812"/>
          </a:xfrm>
        </p:spPr>
        <p:txBody>
          <a:bodyPr>
            <a:normAutofit fontScale="77500" lnSpcReduction="20000"/>
          </a:bodyPr>
          <a:lstStyle/>
          <a:p>
            <a:pPr marL="0" indent="0">
              <a:buNone/>
            </a:pPr>
            <a:r>
              <a:rPr lang="zh-CN" altLang="en-US" dirty="0"/>
              <a:t>（</a:t>
            </a:r>
            <a:r>
              <a:rPr lang="en-US" altLang="zh-CN" dirty="0"/>
              <a:t>1</a:t>
            </a:r>
            <a:r>
              <a:rPr lang="zh-CN" altLang="en-US" dirty="0"/>
              <a:t>）文献研究法 </a:t>
            </a:r>
            <a:endParaRPr lang="zh-CN" altLang="en-US" dirty="0"/>
          </a:p>
          <a:p>
            <a:pPr marL="0" indent="0">
              <a:buNone/>
            </a:pPr>
            <a:r>
              <a:rPr lang="zh-CN" altLang="en-US" dirty="0"/>
              <a:t>通过收集和查阅文献，了解目前有关共享单车研究的不同领域和方向，在共</a:t>
            </a:r>
            <a:endParaRPr lang="zh-CN" altLang="en-US" dirty="0"/>
          </a:p>
          <a:p>
            <a:pPr marL="0" indent="0">
              <a:buNone/>
            </a:pPr>
            <a:r>
              <a:rPr lang="zh-CN" altLang="en-US" dirty="0"/>
              <a:t>享单车调度方向进一步深挖，对比研究目前共享单车调度相关文献的特点和有待</a:t>
            </a:r>
            <a:endParaRPr lang="zh-CN" altLang="en-US" dirty="0"/>
          </a:p>
          <a:p>
            <a:pPr marL="0" indent="0">
              <a:buNone/>
            </a:pPr>
            <a:r>
              <a:rPr lang="zh-CN" altLang="en-US" dirty="0"/>
              <a:t>继续发展的地方，从而找到值得继续深入研究的问题。 </a:t>
            </a:r>
            <a:endParaRPr lang="zh-CN" altLang="en-US" dirty="0"/>
          </a:p>
          <a:p>
            <a:pPr marL="0" indent="0">
              <a:buNone/>
            </a:pPr>
            <a:r>
              <a:rPr lang="zh-CN" altLang="en-US" dirty="0"/>
              <a:t>（</a:t>
            </a:r>
            <a:r>
              <a:rPr lang="en-US" altLang="zh-CN" dirty="0"/>
              <a:t>2</a:t>
            </a:r>
            <a:r>
              <a:rPr lang="zh-CN" altLang="en-US" dirty="0"/>
              <a:t>）空间分析法 </a:t>
            </a:r>
            <a:endParaRPr lang="zh-CN" altLang="en-US" dirty="0"/>
          </a:p>
          <a:p>
            <a:pPr marL="0" indent="0">
              <a:buNone/>
            </a:pPr>
            <a:r>
              <a:rPr lang="zh-CN" altLang="en-US" dirty="0"/>
              <a:t>将研究区域合理地划分为若干个调度区域，使得调度区域的划分更加科学，而不是</a:t>
            </a:r>
            <a:endParaRPr lang="zh-CN" altLang="en-US" dirty="0"/>
          </a:p>
          <a:p>
            <a:pPr marL="0" indent="0">
              <a:buNone/>
            </a:pPr>
            <a:r>
              <a:rPr lang="zh-CN" altLang="en-US" dirty="0"/>
              <a:t>仅仅进行简单的栅格化，从而为建立需求预测模型和调度模型奠定基础。 </a:t>
            </a:r>
            <a:endParaRPr lang="zh-CN" altLang="en-US" dirty="0"/>
          </a:p>
          <a:p>
            <a:pPr marL="0" indent="0">
              <a:buNone/>
            </a:pPr>
            <a:r>
              <a:rPr lang="zh-CN" altLang="en-US" dirty="0"/>
              <a:t>（</a:t>
            </a:r>
            <a:r>
              <a:rPr lang="en-US" altLang="zh-CN" dirty="0"/>
              <a:t>3</a:t>
            </a:r>
            <a:r>
              <a:rPr lang="zh-CN" altLang="en-US" dirty="0"/>
              <a:t>）神经网络算法 </a:t>
            </a:r>
            <a:endParaRPr lang="zh-CN" altLang="en-US" dirty="0"/>
          </a:p>
          <a:p>
            <a:pPr marL="0" indent="0">
              <a:buNone/>
            </a:pPr>
            <a:r>
              <a:rPr lang="zh-CN" altLang="en-US" dirty="0"/>
              <a:t>根据单车在各调度区域各时段的骑入量和骑出量，建立 </a:t>
            </a:r>
            <a:r>
              <a:rPr lang="en-US" altLang="zh-CN" dirty="0"/>
              <a:t>LSTM </a:t>
            </a:r>
            <a:r>
              <a:rPr lang="zh-CN" altLang="en-US" dirty="0"/>
              <a:t>神经网络</a:t>
            </a:r>
            <a:endParaRPr lang="zh-CN" altLang="en-US" dirty="0"/>
          </a:p>
          <a:p>
            <a:pPr marL="0" indent="0">
              <a:buNone/>
            </a:pPr>
            <a:r>
              <a:rPr lang="zh-CN" altLang="en-US" dirty="0"/>
              <a:t>时间序列模型，利用得到的神经网络模型对各区域各时段的共享单车调度需求量</a:t>
            </a:r>
            <a:endParaRPr lang="zh-CN" altLang="en-US" dirty="0"/>
          </a:p>
          <a:p>
            <a:pPr marL="0" indent="0">
              <a:buNone/>
            </a:pPr>
            <a:r>
              <a:rPr lang="zh-CN" altLang="en-US" dirty="0"/>
              <a:t>进行预测。 </a:t>
            </a:r>
            <a:endParaRPr lang="zh-CN" altLang="en-US" dirty="0"/>
          </a:p>
          <a:p>
            <a:pPr marL="0" indent="0">
              <a:buNone/>
            </a:pPr>
            <a:r>
              <a:rPr lang="zh-CN" altLang="en-US" dirty="0"/>
              <a:t>（</a:t>
            </a:r>
            <a:r>
              <a:rPr lang="en-US" altLang="zh-CN" dirty="0"/>
              <a:t>4</a:t>
            </a:r>
            <a:r>
              <a:rPr lang="zh-CN" altLang="en-US" dirty="0"/>
              <a:t>）优化建模方法 </a:t>
            </a:r>
            <a:endParaRPr lang="zh-CN" altLang="en-US" dirty="0"/>
          </a:p>
          <a:p>
            <a:pPr marL="0" indent="0">
              <a:buNone/>
            </a:pPr>
            <a:r>
              <a:rPr lang="zh-CN" altLang="en-US" dirty="0"/>
              <a:t>建立需求动态变化下的同时取送的调度车辆路径优化模型。基于共享单</a:t>
            </a:r>
            <a:endParaRPr lang="en-MY" altLang="zh-CN" dirty="0"/>
          </a:p>
          <a:p>
            <a:pPr marL="0" indent="0">
              <a:buNone/>
            </a:pPr>
            <a:r>
              <a:rPr lang="zh-CN" altLang="en-US" dirty="0"/>
              <a:t>车自身需求即时性的特点，建立更加接近实际情况的调度模型并设计算法对</a:t>
            </a:r>
            <a:endParaRPr lang="zh-CN" altLang="en-US" dirty="0"/>
          </a:p>
          <a:p>
            <a:pPr marL="0" indent="0">
              <a:buNone/>
            </a:pPr>
            <a:r>
              <a:rPr lang="zh-CN" altLang="en-US" dirty="0"/>
              <a:t>模型进行求解，分别得到调度成本最低、用户服务水平最高以及不同调度时间窗</a:t>
            </a:r>
            <a:endParaRPr lang="zh-CN" altLang="en-US" dirty="0"/>
          </a:p>
          <a:p>
            <a:pPr marL="0" indent="0">
              <a:buNone/>
            </a:pPr>
            <a:r>
              <a:rPr lang="zh-CN" altLang="en-US" dirty="0"/>
              <a:t>下的共享单车调度策略。</a:t>
            </a:r>
            <a:endParaRPr lang="en-MY"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944" y="117638"/>
            <a:ext cx="8610600" cy="1293028"/>
          </a:xfrm>
        </p:spPr>
        <p:txBody>
          <a:bodyPr/>
          <a:lstStyle/>
          <a:p>
            <a:pPr algn="ctr"/>
            <a:r>
              <a:rPr lang="zh-CN" altLang="en-US" dirty="0"/>
              <a:t>禁忌搜索算法</a:t>
            </a:r>
            <a:endParaRPr lang="en-MY" dirty="0"/>
          </a:p>
        </p:txBody>
      </p:sp>
      <p:sp>
        <p:nvSpPr>
          <p:cNvPr id="3" name="Content Placeholder 2"/>
          <p:cNvSpPr>
            <a:spLocks noGrp="1"/>
          </p:cNvSpPr>
          <p:nvPr>
            <p:ph idx="1"/>
          </p:nvPr>
        </p:nvSpPr>
        <p:spPr>
          <a:xfrm>
            <a:off x="530952" y="1229342"/>
            <a:ext cx="10820400" cy="4024125"/>
          </a:xfrm>
        </p:spPr>
        <p:txBody>
          <a:bodyPr/>
          <a:lstStyle/>
          <a:p>
            <a:r>
              <a:rPr lang="zh-CN" sz="1800" spc="155" dirty="0">
                <a:effectLst/>
                <a:ea typeface="宋体" panose="02010600030101010101" pitchFamily="2" charset="-122"/>
                <a:cs typeface="宋体" panose="02010600030101010101" pitchFamily="2" charset="-122"/>
              </a:rPr>
              <a:t>有效求解了一系列路线优化问题</a:t>
            </a:r>
            <a:r>
              <a:rPr lang="zh-CN" altLang="en-US" sz="1800" spc="70" dirty="0">
                <a:latin typeface="宋体" panose="02010600030101010101" pitchFamily="2" charset="-122"/>
                <a:ea typeface="宋体" panose="02010600030101010101" pitchFamily="2" charset="-122"/>
                <a:cs typeface="宋体" panose="02010600030101010101" pitchFamily="2" charset="-122"/>
              </a:rPr>
              <a:t>可</a:t>
            </a:r>
            <a:r>
              <a:rPr lang="zh-CN" sz="1800" spc="70" dirty="0">
                <a:effectLst/>
                <a:latin typeface="宋体" panose="02010600030101010101" pitchFamily="2" charset="-122"/>
                <a:ea typeface="宋体" panose="02010600030101010101" pitchFamily="2" charset="-122"/>
                <a:cs typeface="宋体" panose="02010600030101010101" pitchFamily="2" charset="-122"/>
              </a:rPr>
              <a:t>确定每个站</a:t>
            </a:r>
            <a:r>
              <a:rPr lang="zh-CN" sz="1800" dirty="0">
                <a:effectLst/>
                <a:latin typeface="宋体" panose="02010600030101010101" pitchFamily="2" charset="-122"/>
                <a:ea typeface="宋体" panose="02010600030101010101" pitchFamily="2" charset="-122"/>
                <a:cs typeface="宋体" panose="02010600030101010101" pitchFamily="2" charset="-122"/>
              </a:rPr>
              <a:t>点的装卸载数量和不同类型单车之间的替代数量。</a:t>
            </a:r>
            <a:endParaRPr lang="en-MY" altLang="zh-CN" sz="1800" dirty="0">
              <a:effectLst/>
              <a:latin typeface="宋体" panose="02010600030101010101" pitchFamily="2" charset="-122"/>
              <a:ea typeface="宋体" panose="02010600030101010101" pitchFamily="2" charset="-122"/>
              <a:cs typeface="宋体" panose="02010600030101010101" pitchFamily="2" charset="-122"/>
            </a:endParaRPr>
          </a:p>
          <a:p>
            <a:r>
              <a:rPr lang="zh-CN" sz="1800" spc="75" dirty="0">
                <a:effectLst/>
                <a:latin typeface="宋体" panose="02010600030101010101" pitchFamily="2" charset="-122"/>
                <a:ea typeface="宋体" panose="02010600030101010101" pitchFamily="2" charset="-122"/>
                <a:cs typeface="宋体" panose="02010600030101010101" pitchFamily="2" charset="-122"/>
              </a:rPr>
              <a:t>采用随机生成的方法来初始化初始路径。由于时变环境下下一阶段的出发点是上一阶段的终点</a:t>
            </a:r>
            <a:r>
              <a:rPr lang="zh-CN" sz="1800" spc="-450" dirty="0">
                <a:effectLst/>
                <a:latin typeface="宋体" panose="02010600030101010101" pitchFamily="2" charset="-122"/>
                <a:ea typeface="宋体" panose="02010600030101010101" pitchFamily="2" charset="-122"/>
                <a:cs typeface="宋体" panose="02010600030101010101" pitchFamily="2" charset="-122"/>
              </a:rPr>
              <a:t>，</a:t>
            </a:r>
            <a:r>
              <a:rPr lang="zh-CN" sz="1800" spc="75" dirty="0">
                <a:effectLst/>
                <a:latin typeface="宋体" panose="02010600030101010101" pitchFamily="2" charset="-122"/>
                <a:ea typeface="宋体" panose="02010600030101010101" pitchFamily="2" charset="-122"/>
                <a:cs typeface="宋体" panose="02010600030101010101" pitchFamily="2" charset="-122"/>
              </a:rPr>
              <a:t>因此生成路线时</a:t>
            </a:r>
            <a:r>
              <a:rPr lang="zh-CN" sz="1800" spc="-450" dirty="0">
                <a:effectLst/>
                <a:latin typeface="宋体" panose="02010600030101010101" pitchFamily="2" charset="-122"/>
                <a:ea typeface="宋体" panose="02010600030101010101" pitchFamily="2" charset="-122"/>
                <a:cs typeface="宋体" panose="02010600030101010101" pitchFamily="2" charset="-122"/>
              </a:rPr>
              <a:t>，</a:t>
            </a:r>
            <a:r>
              <a:rPr lang="zh-CN" sz="1800" spc="65" dirty="0">
                <a:effectLst/>
                <a:latin typeface="宋体" panose="02010600030101010101" pitchFamily="2" charset="-122"/>
                <a:ea typeface="宋体" panose="02010600030101010101" pitchFamily="2" charset="-122"/>
                <a:cs typeface="宋体" panose="02010600030101010101" pitchFamily="2" charset="-122"/>
              </a:rPr>
              <a:t>每一阶段的初始解需</a:t>
            </a:r>
            <a:r>
              <a:rPr lang="zh-CN" sz="1800" spc="75" dirty="0">
                <a:effectLst/>
                <a:latin typeface="宋体" panose="02010600030101010101" pitchFamily="2" charset="-122"/>
                <a:ea typeface="宋体" panose="02010600030101010101" pitchFamily="2" charset="-122"/>
                <a:cs typeface="宋体" panose="02010600030101010101" pitchFamily="2" charset="-122"/>
              </a:rPr>
              <a:t>要依赖上一阶段的解</a:t>
            </a:r>
            <a:r>
              <a:rPr lang="zh-CN" sz="1800" dirty="0">
                <a:effectLst/>
                <a:latin typeface="宋体" panose="02010600030101010101" pitchFamily="2" charset="-122"/>
                <a:ea typeface="宋体" panose="02010600030101010101" pitchFamily="2" charset="-122"/>
                <a:cs typeface="宋体" panose="02010600030101010101" pitchFamily="2" charset="-122"/>
              </a:rPr>
              <a:t>。</a:t>
            </a:r>
            <a:endParaRPr lang="en-MY" altLang="zh-CN" sz="1800" dirty="0">
              <a:effectLst/>
              <a:latin typeface="宋体" panose="02010600030101010101" pitchFamily="2" charset="-122"/>
              <a:ea typeface="宋体" panose="02010600030101010101" pitchFamily="2" charset="-122"/>
              <a:cs typeface="宋体" panose="02010600030101010101" pitchFamily="2" charset="-122"/>
            </a:endParaRPr>
          </a:p>
          <a:p>
            <a:r>
              <a:rPr lang="zh-CN" sz="1800" spc="50" dirty="0">
                <a:effectLst/>
                <a:ea typeface="宋体" panose="02010600030101010101" pitchFamily="2" charset="-122"/>
                <a:cs typeface="宋体" panose="02010600030101010101" pitchFamily="2" charset="-122"/>
              </a:rPr>
              <a:t>本文设</a:t>
            </a:r>
            <a:r>
              <a:rPr lang="zh-CN" sz="1800" spc="75" dirty="0">
                <a:effectLst/>
                <a:ea typeface="宋体" panose="02010600030101010101" pitchFamily="2" charset="-122"/>
                <a:cs typeface="宋体" panose="02010600030101010101" pitchFamily="2" charset="-122"/>
              </a:rPr>
              <a:t>计了４</a:t>
            </a:r>
            <a:r>
              <a:rPr lang="zh-CN" sz="1800" spc="105" dirty="0">
                <a:effectLst/>
                <a:ea typeface="宋体" panose="02010600030101010101" pitchFamily="2" charset="-122"/>
                <a:cs typeface="宋体" panose="02010600030101010101" pitchFamily="2" charset="-122"/>
              </a:rPr>
              <a:t>种邻域算子</a:t>
            </a:r>
            <a:r>
              <a:rPr lang="zh-CN" sz="1800" spc="-380" dirty="0">
                <a:effectLst/>
                <a:ea typeface="宋体" panose="02010600030101010101" pitchFamily="2" charset="-122"/>
                <a:cs typeface="宋体" panose="02010600030101010101" pitchFamily="2" charset="-122"/>
              </a:rPr>
              <a:t>，</a:t>
            </a:r>
            <a:r>
              <a:rPr lang="zh-CN" sz="1800" spc="110" dirty="0">
                <a:effectLst/>
                <a:ea typeface="宋体" panose="02010600030101010101" pitchFamily="2" charset="-122"/>
                <a:cs typeface="宋体" panose="02010600030101010101" pitchFamily="2" charset="-122"/>
              </a:rPr>
              <a:t>分别是</a:t>
            </a:r>
            <a:r>
              <a:rPr lang="zh-CN" sz="1800" spc="-380" dirty="0">
                <a:effectLst/>
                <a:ea typeface="宋体" panose="02010600030101010101" pitchFamily="2" charset="-122"/>
                <a:cs typeface="宋体" panose="02010600030101010101" pitchFamily="2" charset="-122"/>
              </a:rPr>
              <a:t>：</a:t>
            </a:r>
            <a:r>
              <a:rPr lang="zh-CN" sz="1800" spc="135" dirty="0">
                <a:solidFill>
                  <a:srgbClr val="FFC000"/>
                </a:solidFill>
                <a:effectLst/>
                <a:ea typeface="宋体" panose="02010600030101010101" pitchFamily="2" charset="-122"/>
                <a:cs typeface="宋体" panose="02010600030101010101" pitchFamily="2" charset="-122"/>
              </a:rPr>
              <a:t>路线内</a:t>
            </a:r>
            <a:r>
              <a:rPr lang="zh-CN" sz="1800" spc="-300" dirty="0">
                <a:solidFill>
                  <a:srgbClr val="FFC000"/>
                </a:solidFill>
                <a:effectLst/>
                <a:ea typeface="宋体" panose="02010600030101010101" pitchFamily="2" charset="-122"/>
                <a:cs typeface="宋体" panose="02010600030101010101" pitchFamily="2" charset="-122"/>
              </a:rPr>
              <a:t>２</a:t>
            </a:r>
            <a:r>
              <a:rPr lang="zh-CN" sz="1800" spc="-245" dirty="0">
                <a:solidFill>
                  <a:srgbClr val="FFC000"/>
                </a:solidFill>
                <a:effectLst/>
                <a:ea typeface="宋体" panose="02010600030101010101" pitchFamily="2" charset="-122"/>
                <a:cs typeface="宋体" panose="02010600030101010101" pitchFamily="2" charset="-122"/>
              </a:rPr>
              <a:t>－</a:t>
            </a:r>
            <a:r>
              <a:rPr lang="zh-CN" sz="1800" spc="-450" dirty="0">
                <a:solidFill>
                  <a:srgbClr val="FFC000"/>
                </a:solidFill>
                <a:effectLst/>
                <a:ea typeface="宋体" panose="02010600030101010101" pitchFamily="2" charset="-122"/>
                <a:cs typeface="宋体" panose="02010600030101010101" pitchFamily="2" charset="-122"/>
              </a:rPr>
              <a:t>ｏ</a:t>
            </a:r>
            <a:r>
              <a:rPr lang="zh-CN" sz="1800" spc="-505" dirty="0">
                <a:solidFill>
                  <a:srgbClr val="FFC000"/>
                </a:solidFill>
                <a:effectLst/>
                <a:ea typeface="宋体" panose="02010600030101010101" pitchFamily="2" charset="-122"/>
                <a:cs typeface="宋体" panose="02010600030101010101" pitchFamily="2" charset="-122"/>
              </a:rPr>
              <a:t>ｐ</a:t>
            </a:r>
            <a:r>
              <a:rPr lang="zh-CN" sz="1800" spc="45" dirty="0">
                <a:solidFill>
                  <a:srgbClr val="FFC000"/>
                </a:solidFill>
                <a:effectLst/>
                <a:ea typeface="宋体" panose="02010600030101010101" pitchFamily="2" charset="-122"/>
                <a:cs typeface="宋体" panose="02010600030101010101" pitchFamily="2" charset="-122"/>
              </a:rPr>
              <a:t>ｔ</a:t>
            </a:r>
            <a:r>
              <a:rPr lang="zh-CN" sz="1800" spc="105" dirty="0">
                <a:solidFill>
                  <a:srgbClr val="FFC000"/>
                </a:solidFill>
                <a:effectLst/>
                <a:ea typeface="宋体" panose="02010600030101010101" pitchFamily="2" charset="-122"/>
                <a:cs typeface="宋体" panose="02010600030101010101" pitchFamily="2" charset="-122"/>
              </a:rPr>
              <a:t>算子</a:t>
            </a:r>
            <a:r>
              <a:rPr lang="zh-CN" sz="1800" spc="-380" dirty="0">
                <a:effectLst/>
                <a:ea typeface="宋体" panose="02010600030101010101" pitchFamily="2" charset="-122"/>
                <a:cs typeface="宋体" panose="02010600030101010101" pitchFamily="2" charset="-122"/>
              </a:rPr>
              <a:t>，</a:t>
            </a:r>
            <a:r>
              <a:rPr lang="zh-CN" sz="1800" dirty="0">
                <a:solidFill>
                  <a:srgbClr val="FFC000"/>
                </a:solidFill>
                <a:effectLst/>
                <a:ea typeface="宋体" panose="02010600030101010101" pitchFamily="2" charset="-122"/>
                <a:cs typeface="宋体" panose="02010600030101010101" pitchFamily="2" charset="-122"/>
              </a:rPr>
              <a:t>路</a:t>
            </a:r>
            <a:r>
              <a:rPr lang="zh-CN" sz="1800" spc="75" dirty="0">
                <a:solidFill>
                  <a:srgbClr val="FFC000"/>
                </a:solidFill>
                <a:effectLst/>
                <a:ea typeface="宋体" panose="02010600030101010101" pitchFamily="2" charset="-122"/>
                <a:cs typeface="宋体" panose="02010600030101010101" pitchFamily="2" charset="-122"/>
              </a:rPr>
              <a:t>线内交换算子</a:t>
            </a:r>
            <a:r>
              <a:rPr lang="zh-CN" sz="1800" spc="-450" dirty="0">
                <a:effectLst/>
                <a:ea typeface="宋体" panose="02010600030101010101" pitchFamily="2" charset="-122"/>
                <a:cs typeface="宋体" panose="02010600030101010101" pitchFamily="2" charset="-122"/>
              </a:rPr>
              <a:t>，</a:t>
            </a:r>
            <a:r>
              <a:rPr lang="zh-CN" sz="1800" spc="75" dirty="0">
                <a:solidFill>
                  <a:srgbClr val="FFC000"/>
                </a:solidFill>
                <a:effectLst/>
                <a:ea typeface="宋体" panose="02010600030101010101" pitchFamily="2" charset="-122"/>
                <a:cs typeface="宋体" panose="02010600030101010101" pitchFamily="2" charset="-122"/>
              </a:rPr>
              <a:t>路线外迁移算子</a:t>
            </a:r>
            <a:r>
              <a:rPr lang="zh-CN" sz="1800" spc="75" dirty="0">
                <a:effectLst/>
                <a:ea typeface="宋体" panose="02010600030101010101" pitchFamily="2" charset="-122"/>
                <a:cs typeface="宋体" panose="02010600030101010101" pitchFamily="2" charset="-122"/>
              </a:rPr>
              <a:t>和</a:t>
            </a:r>
            <a:r>
              <a:rPr lang="zh-CN" sz="1800" spc="75" dirty="0">
                <a:solidFill>
                  <a:srgbClr val="FFC000"/>
                </a:solidFill>
                <a:effectLst/>
                <a:ea typeface="宋体" panose="02010600030101010101" pitchFamily="2" charset="-122"/>
                <a:cs typeface="宋体" panose="02010600030101010101" pitchFamily="2" charset="-122"/>
              </a:rPr>
              <a:t>路线外交换算子</a:t>
            </a:r>
            <a:endParaRPr lang="en-MY" sz="1800" dirty="0">
              <a:solidFill>
                <a:srgbClr val="FFC000"/>
              </a:solidFill>
              <a:effectLst/>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en-MY" dirty="0"/>
          </a:p>
        </p:txBody>
      </p:sp>
      <p:pic>
        <p:nvPicPr>
          <p:cNvPr id="4" name="image4.png"/>
          <p:cNvPicPr>
            <a:picLocks noChangeAspect="1"/>
          </p:cNvPicPr>
          <p:nvPr/>
        </p:nvPicPr>
        <p:blipFill>
          <a:blip r:embed="rId1" cstate="print"/>
          <a:stretch>
            <a:fillRect/>
          </a:stretch>
        </p:blipFill>
        <p:spPr>
          <a:xfrm>
            <a:off x="775723" y="2939478"/>
            <a:ext cx="4156335" cy="2374899"/>
          </a:xfrm>
          <a:prstGeom prst="rect">
            <a:avLst/>
          </a:prstGeom>
        </p:spPr>
      </p:pic>
      <p:sp>
        <p:nvSpPr>
          <p:cNvPr id="5" name="TextBox 4"/>
          <p:cNvSpPr txBox="1"/>
          <p:nvPr/>
        </p:nvSpPr>
        <p:spPr>
          <a:xfrm>
            <a:off x="4932058" y="2884804"/>
            <a:ext cx="6419294" cy="2399118"/>
          </a:xfrm>
          <a:prstGeom prst="rect">
            <a:avLst/>
          </a:prstGeom>
          <a:noFill/>
        </p:spPr>
        <p:txBody>
          <a:bodyPr wrap="square" rtlCol="0">
            <a:spAutoFit/>
          </a:bodyPr>
          <a:lstStyle/>
          <a:p>
            <a:pPr marL="150495" marR="38100" indent="266065">
              <a:lnSpc>
                <a:spcPct val="113000"/>
              </a:lnSpc>
              <a:spcBef>
                <a:spcPts val="335"/>
              </a:spcBef>
              <a:spcAft>
                <a:spcPts val="0"/>
              </a:spcAft>
            </a:pPr>
            <a:r>
              <a:rPr lang="en-US" sz="1600" spc="75"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①</a:t>
            </a:r>
            <a:r>
              <a:rPr lang="zh-CN" sz="1600" spc="75"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路线内</a:t>
            </a:r>
            <a:r>
              <a:rPr lang="zh-CN" sz="1600" spc="-30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２</a:t>
            </a:r>
            <a:r>
              <a:rPr lang="zh-CN" sz="1600" spc="-245"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r>
              <a:rPr lang="zh-CN" sz="1600" spc="-45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ｏ</a:t>
            </a:r>
            <a:r>
              <a:rPr lang="zh-CN" sz="1600" spc="-505"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ｐ</a:t>
            </a:r>
            <a:r>
              <a:rPr lang="zh-CN" sz="1600" spc="-2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ｔ</a:t>
            </a:r>
            <a:r>
              <a:rPr lang="zh-CN" sz="1600" spc="65"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算子</a:t>
            </a:r>
            <a:r>
              <a:rPr lang="zh-CN" sz="1600" spc="-43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r>
              <a:rPr lang="zh-CN" sz="1600" spc="8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如图</a:t>
            </a:r>
            <a:r>
              <a:rPr lang="zh-CN" sz="1600" spc="-32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２</a:t>
            </a:r>
            <a:r>
              <a:rPr lang="zh-CN" sz="1600" spc="-255"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r>
              <a:rPr lang="zh-CN" sz="1600" spc="45"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ａ</a:t>
            </a:r>
            <a:r>
              <a:rPr lang="zh-CN" sz="1600" spc="85"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所示</a:t>
            </a:r>
            <a:r>
              <a:rPr lang="zh-CN" sz="1600" spc="-5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r>
              <a:rPr lang="zh-CN" sz="1600" spc="7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该算子在</a:t>
            </a:r>
            <a:r>
              <a:rPr lang="zh-CN" sz="1600" spc="75"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解中随机选择一条子序列</a:t>
            </a:r>
            <a:r>
              <a:rPr lang="zh-CN" sz="1600" spc="-45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r>
              <a:rPr lang="zh-CN" sz="1600" spc="75"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然后将该序列逆序</a:t>
            </a:r>
            <a:r>
              <a:rPr lang="zh-CN" sz="160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endParaRPr lang="en-MY" sz="1600" dirty="0">
              <a:solidFill>
                <a:srgbClr val="FFFF00"/>
              </a:solidFill>
              <a:effectLst/>
              <a:latin typeface="宋体" panose="02010600030101010101" pitchFamily="2" charset="-122"/>
              <a:ea typeface="宋体" panose="02010600030101010101" pitchFamily="2" charset="-122"/>
              <a:cs typeface="宋体" panose="02010600030101010101" pitchFamily="2" charset="-122"/>
            </a:endParaRPr>
          </a:p>
          <a:p>
            <a:pPr marL="150495" marR="38100" indent="266065">
              <a:lnSpc>
                <a:spcPct val="113000"/>
              </a:lnSpc>
              <a:spcBef>
                <a:spcPts val="140"/>
              </a:spcBef>
              <a:spcAft>
                <a:spcPts val="0"/>
              </a:spcAft>
            </a:pPr>
            <a:r>
              <a:rPr lang="en-US" sz="1600" spc="5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②</a:t>
            </a:r>
            <a:r>
              <a:rPr lang="zh-CN" sz="1600" spc="5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路线内交换算子</a:t>
            </a:r>
            <a:r>
              <a:rPr lang="zh-CN" sz="1600" spc="-43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r>
              <a:rPr lang="zh-CN" sz="1600" spc="5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如图</a:t>
            </a:r>
            <a:r>
              <a:rPr lang="zh-CN" sz="160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２－ｂ</a:t>
            </a:r>
            <a:r>
              <a:rPr lang="zh-CN" sz="1600" spc="5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所示</a:t>
            </a:r>
            <a:r>
              <a:rPr lang="zh-CN" sz="1600" spc="-41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r>
              <a:rPr lang="zh-CN" sz="1600" spc="4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该算子在解</a:t>
            </a:r>
            <a:r>
              <a:rPr lang="zh-CN" sz="1600" spc="75"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中随机选择两个点然后交换二者位置</a:t>
            </a:r>
            <a:r>
              <a:rPr lang="zh-CN" sz="160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endParaRPr lang="en-MY" sz="1600" dirty="0">
              <a:solidFill>
                <a:srgbClr val="FFFF00"/>
              </a:solidFill>
              <a:effectLst/>
              <a:latin typeface="宋体" panose="02010600030101010101" pitchFamily="2" charset="-122"/>
              <a:ea typeface="宋体" panose="02010600030101010101" pitchFamily="2" charset="-122"/>
              <a:cs typeface="宋体" panose="02010600030101010101" pitchFamily="2" charset="-122"/>
            </a:endParaRPr>
          </a:p>
          <a:p>
            <a:pPr marL="150495" marR="37465" indent="266065">
              <a:lnSpc>
                <a:spcPct val="120000"/>
              </a:lnSpc>
              <a:spcBef>
                <a:spcPts val="150"/>
              </a:spcBef>
              <a:spcAft>
                <a:spcPts val="0"/>
              </a:spcAft>
            </a:pPr>
            <a:r>
              <a:rPr lang="en-US" sz="1600" spc="75"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③</a:t>
            </a:r>
            <a:r>
              <a:rPr lang="zh-CN" sz="1600" spc="7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路线外迁移算子</a:t>
            </a:r>
            <a:r>
              <a:rPr lang="zh-CN" sz="1600" spc="-43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r>
              <a:rPr lang="zh-CN" sz="1600" spc="95"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如图</a:t>
            </a:r>
            <a:r>
              <a:rPr lang="zh-CN" sz="1600" spc="-19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２－ｃ</a:t>
            </a:r>
            <a:r>
              <a:rPr lang="zh-CN" sz="1600" spc="9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所示</a:t>
            </a:r>
            <a:r>
              <a:rPr lang="zh-CN" sz="1600" spc="-40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r>
              <a:rPr lang="zh-CN" sz="1600" spc="8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该算子在未访问的站点集合里随机选出一个点</a:t>
            </a:r>
            <a:r>
              <a:rPr lang="zh-CN" sz="1600" spc="-40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r>
              <a:rPr lang="zh-CN" sz="1600" spc="95"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然后将该点随</a:t>
            </a:r>
            <a:r>
              <a:rPr lang="zh-CN" sz="1600" spc="75"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机插入到解中</a:t>
            </a:r>
            <a:r>
              <a:rPr lang="zh-CN" sz="160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endParaRPr lang="en-MY" sz="1600" dirty="0">
              <a:solidFill>
                <a:srgbClr val="FFFF00"/>
              </a:solidFill>
              <a:effectLst/>
              <a:latin typeface="宋体" panose="02010600030101010101" pitchFamily="2" charset="-122"/>
              <a:ea typeface="宋体" panose="02010600030101010101" pitchFamily="2" charset="-122"/>
              <a:cs typeface="宋体" panose="02010600030101010101" pitchFamily="2" charset="-122"/>
            </a:endParaRPr>
          </a:p>
          <a:p>
            <a:pPr marL="150495" marR="26035" indent="266065">
              <a:lnSpc>
                <a:spcPct val="120000"/>
              </a:lnSpc>
              <a:spcBef>
                <a:spcPts val="70"/>
              </a:spcBef>
              <a:spcAft>
                <a:spcPts val="0"/>
              </a:spcAft>
            </a:pPr>
            <a:r>
              <a:rPr lang="en-US" sz="1600" spc="5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④</a:t>
            </a:r>
            <a:r>
              <a:rPr lang="zh-CN" sz="1600" spc="5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路线外交换</a:t>
            </a:r>
            <a:r>
              <a:rPr lang="zh-CN" sz="1600" spc="-43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r>
              <a:rPr lang="zh-CN" sz="1600" spc="5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如图</a:t>
            </a:r>
            <a:r>
              <a:rPr lang="zh-CN" sz="160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２－ｄ</a:t>
            </a:r>
            <a:r>
              <a:rPr lang="zh-CN" sz="1600" spc="55"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所示</a:t>
            </a:r>
            <a:r>
              <a:rPr lang="zh-CN" sz="1600" spc="-40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r>
              <a:rPr lang="zh-CN" sz="1600" spc="55"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该算子分别在解</a:t>
            </a:r>
            <a:r>
              <a:rPr lang="zh-CN" sz="1600" spc="8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中和未访问的站点集合中随机选择一个点</a:t>
            </a:r>
            <a:r>
              <a:rPr lang="zh-CN" sz="1600" spc="-40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r>
              <a:rPr lang="zh-CN" sz="1600" spc="75"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然后互相交换</a:t>
            </a:r>
            <a:r>
              <a:rPr lang="zh-CN" sz="160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endParaRPr lang="en-MY" sz="1600" dirty="0">
              <a:solidFill>
                <a:srgbClr val="FFFF0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6" name="TextBox 5"/>
          <p:cNvSpPr txBox="1"/>
          <p:nvPr/>
        </p:nvSpPr>
        <p:spPr>
          <a:xfrm>
            <a:off x="328474" y="5380672"/>
            <a:ext cx="11863526" cy="1477328"/>
          </a:xfrm>
          <a:prstGeom prst="rect">
            <a:avLst/>
          </a:prstGeom>
          <a:noFill/>
        </p:spPr>
        <p:txBody>
          <a:bodyPr wrap="square" rtlCol="0">
            <a:spAutoFit/>
          </a:bodyPr>
          <a:lstStyle/>
          <a:p>
            <a:r>
              <a:rPr lang="zh-CN" altLang="en-US" dirty="0"/>
              <a:t>此</a:t>
            </a:r>
            <a:r>
              <a:rPr lang="zh-CN" sz="1800" spc="75" dirty="0">
                <a:effectLst/>
                <a:ea typeface="宋体" panose="02010600030101010101" pitchFamily="2" charset="-122"/>
                <a:cs typeface="宋体" panose="02010600030101010101" pitchFamily="2" charset="-122"/>
              </a:rPr>
              <a:t>有效防止算法陷入循环或进入局部最优</a:t>
            </a:r>
            <a:endParaRPr lang="en-MY" altLang="zh-CN" spc="75" dirty="0">
              <a:ea typeface="宋体" panose="02010600030101010101" pitchFamily="2" charset="-122"/>
              <a:cs typeface="宋体" panose="02010600030101010101" pitchFamily="2" charset="-122"/>
            </a:endParaRPr>
          </a:p>
          <a:p>
            <a:r>
              <a:rPr lang="zh-CN" sz="1800" spc="75" dirty="0">
                <a:effectLst/>
                <a:latin typeface="宋体" panose="02010600030101010101" pitchFamily="2" charset="-122"/>
                <a:ea typeface="宋体" panose="02010600030101010101" pitchFamily="2" charset="-122"/>
                <a:cs typeface="宋体" panose="02010600030101010101" pitchFamily="2" charset="-122"/>
              </a:rPr>
              <a:t>采用藐视准则允许选择比当前最优解还好的解</a:t>
            </a:r>
            <a:r>
              <a:rPr lang="zh-CN" sz="1800" spc="-450" dirty="0">
                <a:effectLst/>
                <a:latin typeface="宋体" panose="02010600030101010101" pitchFamily="2" charset="-122"/>
                <a:ea typeface="宋体" panose="02010600030101010101" pitchFamily="2" charset="-122"/>
                <a:cs typeface="宋体" panose="02010600030101010101" pitchFamily="2" charset="-122"/>
              </a:rPr>
              <a:t>，</a:t>
            </a:r>
            <a:r>
              <a:rPr lang="zh-CN" sz="1800" spc="75" dirty="0">
                <a:effectLst/>
                <a:latin typeface="宋体" panose="02010600030101010101" pitchFamily="2" charset="-122"/>
                <a:ea typeface="宋体" panose="02010600030101010101" pitchFamily="2" charset="-122"/>
                <a:cs typeface="宋体" panose="02010600030101010101" pitchFamily="2" charset="-122"/>
              </a:rPr>
              <a:t>若候选解集全部被禁忌</a:t>
            </a:r>
            <a:r>
              <a:rPr lang="zh-CN" sz="1800" spc="-450" dirty="0">
                <a:effectLst/>
                <a:latin typeface="宋体" panose="02010600030101010101" pitchFamily="2" charset="-122"/>
                <a:ea typeface="宋体" panose="02010600030101010101" pitchFamily="2" charset="-122"/>
                <a:cs typeface="宋体" panose="02010600030101010101" pitchFamily="2" charset="-122"/>
              </a:rPr>
              <a:t>，</a:t>
            </a:r>
            <a:r>
              <a:rPr lang="zh-CN" sz="1800" spc="60" dirty="0">
                <a:effectLst/>
                <a:latin typeface="宋体" panose="02010600030101010101" pitchFamily="2" charset="-122"/>
                <a:ea typeface="宋体" panose="02010600030101010101" pitchFamily="2" charset="-122"/>
                <a:cs typeface="宋体" panose="02010600030101010101" pitchFamily="2" charset="-122"/>
              </a:rPr>
              <a:t>则在候选解</a:t>
            </a:r>
            <a:r>
              <a:rPr lang="zh-CN" sz="1800" spc="75" dirty="0">
                <a:effectLst/>
                <a:ea typeface="宋体" panose="02010600030101010101" pitchFamily="2" charset="-122"/>
                <a:cs typeface="宋体" panose="02010600030101010101" pitchFamily="2" charset="-122"/>
              </a:rPr>
              <a:t>集中对数值最小的解进行解禁</a:t>
            </a:r>
            <a:r>
              <a:rPr lang="zh-CN" sz="1800" dirty="0">
                <a:effectLst/>
                <a:ea typeface="宋体" panose="02010600030101010101" pitchFamily="2" charset="-122"/>
                <a:cs typeface="宋体" panose="02010600030101010101" pitchFamily="2" charset="-122"/>
              </a:rPr>
              <a:t>。</a:t>
            </a:r>
            <a:endParaRPr lang="en-MY" sz="1800" dirty="0">
              <a:effectLst/>
              <a:latin typeface="宋体" panose="02010600030101010101" pitchFamily="2" charset="-122"/>
              <a:ea typeface="宋体" panose="02010600030101010101" pitchFamily="2" charset="-122"/>
              <a:cs typeface="宋体" panose="02010600030101010101" pitchFamily="2" charset="-122"/>
            </a:endParaRPr>
          </a:p>
          <a:p>
            <a:br>
              <a:rPr lang="en-US" sz="1800" dirty="0">
                <a:effectLst/>
                <a:latin typeface="宋体" panose="02010600030101010101" pitchFamily="2" charset="-122"/>
                <a:cs typeface="宋体" panose="02010600030101010101" pitchFamily="2" charset="-122"/>
              </a:rPr>
            </a:br>
            <a:r>
              <a:rPr lang="zh-CN" sz="1800" spc="75" dirty="0">
                <a:effectLst/>
                <a:ea typeface="宋体" panose="02010600030101010101" pitchFamily="2" charset="-122"/>
                <a:cs typeface="宋体" panose="02010600030101010101" pitchFamily="2" charset="-122"/>
              </a:rPr>
              <a:t>集中对数值最小的解进行解禁</a:t>
            </a:r>
            <a:endParaRPr lang="en-MY"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0700" y="639315"/>
            <a:ext cx="8610600" cy="1293028"/>
          </a:xfrm>
        </p:spPr>
        <p:txBody>
          <a:bodyPr/>
          <a:lstStyle/>
          <a:p>
            <a:pPr algn="ctr"/>
            <a:r>
              <a:rPr lang="zh-CN" altLang="en-US" dirty="0"/>
              <a:t>当前成果</a:t>
            </a:r>
            <a:endParaRPr lang="zh-CN" altLang="en-US" dirty="0"/>
          </a:p>
        </p:txBody>
      </p:sp>
      <p:sp>
        <p:nvSpPr>
          <p:cNvPr id="3" name="内容占位符 2"/>
          <p:cNvSpPr>
            <a:spLocks noGrp="1"/>
          </p:cNvSpPr>
          <p:nvPr>
            <p:ph idx="1"/>
          </p:nvPr>
        </p:nvSpPr>
        <p:spPr/>
        <p:txBody>
          <a:bodyPr/>
          <a:lstStyle/>
          <a:p>
            <a:pPr marL="0" indent="0">
              <a:buNone/>
            </a:pPr>
            <a:r>
              <a:rPr lang="en-US" altLang="zh-CN" dirty="0"/>
              <a:t>1.</a:t>
            </a:r>
            <a:r>
              <a:rPr lang="zh-CN" altLang="en-US" dirty="0"/>
              <a:t>网上找到了用于统计和预测的相关数据。</a:t>
            </a:r>
            <a:endParaRPr lang="en-US" altLang="zh-CN" dirty="0"/>
          </a:p>
          <a:p>
            <a:pPr marL="0" indent="0">
              <a:buNone/>
            </a:pPr>
            <a:r>
              <a:rPr lang="en-US" altLang="zh-CN" dirty="0"/>
              <a:t>2.</a:t>
            </a:r>
            <a:r>
              <a:rPr lang="zh-CN" altLang="en-US" dirty="0"/>
              <a:t>学习了</a:t>
            </a:r>
            <a:r>
              <a:rPr lang="en-US" altLang="zh-CN" dirty="0"/>
              <a:t>python</a:t>
            </a:r>
            <a:r>
              <a:rPr lang="zh-CN" altLang="en-US" dirty="0"/>
              <a:t>代码，编写了录入训练集和测试集以及预测结果的代码。（尚未完全，存在</a:t>
            </a:r>
            <a:r>
              <a:rPr lang="en-US" altLang="zh-CN" dirty="0"/>
              <a:t>bug</a:t>
            </a:r>
            <a:r>
              <a:rPr lang="zh-CN" altLang="en-US" dirty="0"/>
              <a:t>以及报错）</a:t>
            </a:r>
            <a:endParaRPr lang="en-US" altLang="zh-CN" dirty="0"/>
          </a:p>
          <a:p>
            <a:pPr marL="0" indent="0">
              <a:buNone/>
            </a:pPr>
            <a:r>
              <a:rPr lang="en-US" altLang="zh-CN" dirty="0"/>
              <a:t>3.</a:t>
            </a:r>
            <a:r>
              <a:rPr lang="zh-CN" altLang="en-US" dirty="0"/>
              <a:t>理解了</a:t>
            </a:r>
            <a:r>
              <a:rPr lang="en-US" altLang="zh-CN" dirty="0"/>
              <a:t>k-means</a:t>
            </a:r>
            <a:r>
              <a:rPr lang="zh-CN" altLang="en-US" dirty="0"/>
              <a:t>聚类算法，并编写了代码找到聚类中心。（测试代码时用了随机生成的</a:t>
            </a:r>
            <a:r>
              <a:rPr lang="en-US" altLang="zh-CN" dirty="0"/>
              <a:t>100</a:t>
            </a:r>
            <a:r>
              <a:rPr lang="zh-CN" altLang="en-US" dirty="0"/>
              <a:t>个点来模拟情况，后期如果可以找到某个地区数据的话利用数据的坐标再分析实际上这个地区的聚类情况）</a:t>
            </a:r>
            <a:endParaRPr lang="en-US" altLang="zh-CN" dirty="0"/>
          </a:p>
          <a:p>
            <a:pPr marL="0" indent="0">
              <a:buNone/>
            </a:pPr>
            <a:r>
              <a:rPr lang="en-US" altLang="zh-CN" dirty="0"/>
              <a:t>4.</a:t>
            </a:r>
            <a:r>
              <a:rPr lang="zh-CN" altLang="en-US" dirty="0"/>
              <a:t>阅读了三四篇相关论文。</a:t>
            </a:r>
            <a:endParaRPr lang="en-US" altLang="zh-CN" dirty="0"/>
          </a:p>
          <a:p>
            <a:pPr marL="0" indent="0">
              <a:buNone/>
            </a:pPr>
            <a:r>
              <a:rPr lang="en-US" altLang="zh-CN" dirty="0"/>
              <a:t>5.</a:t>
            </a:r>
            <a:r>
              <a:rPr lang="zh-CN" altLang="en-US" dirty="0"/>
              <a:t>对之前的工作做了补充和改进。</a:t>
            </a:r>
            <a:endParaRPr lang="en-US" altLang="zh-CN" dirty="0"/>
          </a:p>
          <a:p>
            <a:pPr marL="0" indent="0">
              <a:buNone/>
            </a:pPr>
            <a:r>
              <a:rPr lang="en-US" altLang="zh-CN" dirty="0"/>
              <a:t>6.</a:t>
            </a:r>
            <a:r>
              <a:rPr lang="zh-CN" altLang="en-US" dirty="0"/>
              <a:t>学习了新的算法：禁忌搜索算法。</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444" y="817639"/>
            <a:ext cx="8610600" cy="1293028"/>
          </a:xfrm>
        </p:spPr>
        <p:txBody>
          <a:bodyPr/>
          <a:lstStyle/>
          <a:p>
            <a:pPr algn="ctr"/>
            <a:r>
              <a:rPr lang="zh-CN" altLang="en-US" dirty="0"/>
              <a:t>训练集和测试集</a:t>
            </a:r>
            <a:endParaRPr lang="en-MY" dirty="0"/>
          </a:p>
        </p:txBody>
      </p:sp>
      <p:sp>
        <p:nvSpPr>
          <p:cNvPr id="3" name="Content Placeholder 2"/>
          <p:cNvSpPr>
            <a:spLocks noGrp="1"/>
          </p:cNvSpPr>
          <p:nvPr>
            <p:ph idx="1"/>
          </p:nvPr>
        </p:nvSpPr>
        <p:spPr/>
        <p:txBody>
          <a:bodyPr/>
          <a:lstStyle/>
          <a:p>
            <a:r>
              <a:rPr lang="zh-CN" altLang="en-US" b="0" i="0" dirty="0">
                <a:effectLst/>
                <a:latin typeface="-apple-system"/>
              </a:rPr>
              <a:t>我们最终的目的是将训练好的模型部署到真实的环境中，希望训练好的模型能够在真实的数据上得到好的预测效果，换句话说就是希望模型在真实数据上预测的结果误差越小越好。我们把模型在真实环境中的误差叫做</a:t>
            </a:r>
            <a:r>
              <a:rPr lang="zh-CN" altLang="en-US" b="1" i="0" dirty="0">
                <a:effectLst/>
                <a:latin typeface="-apple-system"/>
              </a:rPr>
              <a:t>泛化误差</a:t>
            </a:r>
            <a:r>
              <a:rPr lang="zh-CN" altLang="en-US" b="0" i="0" dirty="0">
                <a:effectLst/>
                <a:latin typeface="-apple-system"/>
              </a:rPr>
              <a:t>，</a:t>
            </a:r>
            <a:r>
              <a:rPr lang="zh-CN" altLang="en-US" b="1" i="1" dirty="0">
                <a:effectLst/>
                <a:latin typeface="-apple-system"/>
              </a:rPr>
              <a:t>最终的目的是希望训练好的模型泛化误差越低越好</a:t>
            </a:r>
            <a:r>
              <a:rPr lang="zh-CN" altLang="en-US" b="0" i="0" dirty="0">
                <a:effectLst/>
                <a:latin typeface="-apple-system"/>
              </a:rPr>
              <a:t>。</a:t>
            </a:r>
            <a:r>
              <a:rPr lang="zh-CN" altLang="en-US" b="0" i="0" dirty="0">
                <a:effectLst/>
                <a:latin typeface="Arial" panose="020B0604020202020204" pitchFamily="34" charset="0"/>
              </a:rPr>
              <a:t>用于构建最终模型的</a:t>
            </a:r>
            <a:r>
              <a:rPr lang="zh-CN" altLang="en-US" b="1" i="0" dirty="0">
                <a:effectLst/>
                <a:latin typeface="Arial" panose="020B0604020202020204" pitchFamily="34" charset="0"/>
              </a:rPr>
              <a:t>数据集</a:t>
            </a:r>
            <a:r>
              <a:rPr lang="zh-CN" altLang="en-US" b="0" i="0" dirty="0">
                <a:effectLst/>
                <a:latin typeface="Arial" panose="020B0604020202020204" pitchFamily="34" charset="0"/>
              </a:rPr>
              <a:t>通常有多个；在构建模型的不同阶段，通常有</a:t>
            </a:r>
            <a:r>
              <a:rPr lang="zh-CN" altLang="en-US" b="1" i="0" dirty="0">
                <a:effectLst/>
                <a:latin typeface="Arial" panose="020B0604020202020204" pitchFamily="34" charset="0"/>
              </a:rPr>
              <a:t>训练集和测试集</a:t>
            </a:r>
            <a:r>
              <a:rPr lang="zh-CN" altLang="en-US" b="0" i="0" dirty="0">
                <a:effectLst/>
                <a:latin typeface="Arial" panose="020B0604020202020204" pitchFamily="34" charset="0"/>
              </a:rPr>
              <a:t>。</a:t>
            </a:r>
            <a:endParaRPr lang="en-MY"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ounded Rectangle 14"/>
          <p:cNvSpPr>
            <a:spLocks noGrp="1" noRot="1" noChangeAspect="1" noMove="1" noResize="1" noEditPoints="1" noAdjustHandles="1" noChangeArrowheads="1" noChangeShapeType="1" noTextEdit="1"/>
          </p:cNvSpPr>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p:cNvSpPr>
            <a:spLocks noGrp="1" noRot="1" noChangeAspect="1" noMove="1" noResize="1" noEditPoints="1" noAdjustHandles="1" noChangeArrowheads="1" noChangeShapeType="1" noTextEdit="1"/>
          </p:cNvSpPr>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4" name="Picture 13"/>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r="61975"/>
          <a:stretch>
            <a:fillRect/>
          </a:stretch>
        </p:blipFill>
        <p:spPr>
          <a:xfrm>
            <a:off x="0" y="0"/>
            <a:ext cx="4636008" cy="1441450"/>
          </a:xfrm>
          <a:prstGeom prst="rect">
            <a:avLst/>
          </a:prstGeom>
        </p:spPr>
      </p:pic>
      <p:sp>
        <p:nvSpPr>
          <p:cNvPr id="2" name="Title 1"/>
          <p:cNvSpPr>
            <a:spLocks noGrp="1"/>
          </p:cNvSpPr>
          <p:nvPr>
            <p:ph type="title"/>
          </p:nvPr>
        </p:nvSpPr>
        <p:spPr>
          <a:xfrm>
            <a:off x="685800" y="764373"/>
            <a:ext cx="3687417" cy="1920372"/>
          </a:xfrm>
        </p:spPr>
        <p:txBody>
          <a:bodyPr>
            <a:normAutofit/>
          </a:bodyPr>
          <a:lstStyle/>
          <a:p>
            <a:pPr algn="l"/>
            <a:r>
              <a:rPr lang="zh-CN" altLang="en-US" sz="3600" dirty="0">
                <a:solidFill>
                  <a:schemeClr val="bg1"/>
                </a:solidFill>
              </a:rPr>
              <a:t>部分训练集</a:t>
            </a:r>
            <a:endParaRPr lang="en-MY" sz="3600" dirty="0">
              <a:solidFill>
                <a:schemeClr val="bg1"/>
              </a:solidFill>
            </a:endParaRPr>
          </a:p>
        </p:txBody>
      </p:sp>
      <p:pic>
        <p:nvPicPr>
          <p:cNvPr id="16" name="Picture 15"/>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r="61975"/>
          <a:stretch>
            <a:fillRect/>
          </a:stretch>
        </p:blipFill>
        <p:spPr>
          <a:xfrm>
            <a:off x="0" y="4375150"/>
            <a:ext cx="4636008" cy="2482850"/>
          </a:xfrm>
          <a:prstGeom prst="rect">
            <a:avLst/>
          </a:prstGeom>
        </p:spPr>
      </p:pic>
      <p:sp>
        <p:nvSpPr>
          <p:cNvPr id="3" name="Content Placeholder 2"/>
          <p:cNvSpPr>
            <a:spLocks noGrp="1"/>
          </p:cNvSpPr>
          <p:nvPr>
            <p:ph idx="1"/>
          </p:nvPr>
        </p:nvSpPr>
        <p:spPr>
          <a:xfrm>
            <a:off x="685800" y="2090414"/>
            <a:ext cx="3687417" cy="3148329"/>
          </a:xfrm>
        </p:spPr>
        <p:txBody>
          <a:bodyPr>
            <a:normAutofit/>
          </a:bodyPr>
          <a:lstStyle/>
          <a:p>
            <a:pPr marL="0" indent="0">
              <a:buNone/>
            </a:pPr>
            <a:r>
              <a:rPr lang="zh-CN" altLang="en-US" sz="1600" dirty="0">
                <a:solidFill>
                  <a:schemeClr val="bg1"/>
                </a:solidFill>
              </a:rPr>
              <a:t>我们先用训练集</a:t>
            </a:r>
            <a:r>
              <a:rPr lang="zh-CN" altLang="en-US" sz="1600" b="0" i="0" dirty="0">
                <a:solidFill>
                  <a:schemeClr val="bg1"/>
                </a:solidFill>
                <a:effectLst/>
                <a:latin typeface="-apple-system"/>
              </a:rPr>
              <a:t>参与了模型调参的过程使其进行拟合以估计模型，</a:t>
            </a:r>
            <a:r>
              <a:rPr lang="zh-CN" altLang="en-US" sz="1600" b="0" i="0" dirty="0">
                <a:solidFill>
                  <a:schemeClr val="bg1"/>
                </a:solidFill>
                <a:effectLst/>
                <a:latin typeface="Arial" panose="020B0604020202020204" pitchFamily="34" charset="0"/>
              </a:rPr>
              <a:t>实践中，训练集通常是由输入向量（标量）和输出向量（标量）组成的</a:t>
            </a:r>
            <a:r>
              <a:rPr lang="zh-CN" altLang="en-US" sz="1600" b="0" i="0" dirty="0">
                <a:solidFill>
                  <a:schemeClr val="accent1"/>
                </a:solidFill>
                <a:effectLst/>
                <a:latin typeface="Arial" panose="020B0604020202020204" pitchFamily="34" charset="0"/>
              </a:rPr>
              <a:t>数据对</a:t>
            </a:r>
            <a:r>
              <a:rPr lang="zh-CN" altLang="en-US" sz="1600" b="0" i="0" dirty="0">
                <a:solidFill>
                  <a:schemeClr val="accent6">
                    <a:lumMod val="75000"/>
                  </a:schemeClr>
                </a:solidFill>
                <a:effectLst/>
                <a:latin typeface="Arial" panose="020B0604020202020204" pitchFamily="34" charset="0"/>
              </a:rPr>
              <a:t>（这里对应出发区块和终点区块）</a:t>
            </a:r>
            <a:r>
              <a:rPr lang="zh-CN" altLang="en-US" sz="1600" b="0" i="0" dirty="0">
                <a:solidFill>
                  <a:schemeClr val="bg1"/>
                </a:solidFill>
                <a:effectLst/>
                <a:latin typeface="Arial" panose="020B0604020202020204" pitchFamily="34" charset="0"/>
              </a:rPr>
              <a:t>。其中输出向量（标量）被称为目标或标签。在训练过程中，当前模型会对训练集中的每个样本进行预测，并将预测结果与目标进行比较。根据比较的结果，学习算法会更新模型的参数。模型拟合的过程可能同时包括</a:t>
            </a:r>
            <a:r>
              <a:rPr lang="zh-CN" altLang="en-US" sz="1600" b="0" i="0" u="none" strike="noStrike" dirty="0">
                <a:solidFill>
                  <a:schemeClr val="bg1"/>
                </a:solidFill>
                <a:effectLst/>
                <a:latin typeface="Arial" panose="020B0604020202020204" pitchFamily="34" charset="0"/>
                <a:hlinkClick r:id="rId3" tooltip="特征选择"/>
              </a:rPr>
              <a:t>特征选择</a:t>
            </a:r>
            <a:r>
              <a:rPr lang="zh-CN" altLang="en-US" sz="1600" b="0" i="0" dirty="0">
                <a:solidFill>
                  <a:schemeClr val="bg1"/>
                </a:solidFill>
                <a:effectLst/>
                <a:latin typeface="Arial" panose="020B0604020202020204" pitchFamily="34" charset="0"/>
              </a:rPr>
              <a:t>和参数</a:t>
            </a:r>
            <a:r>
              <a:rPr lang="zh-CN" altLang="en-US" sz="1600" b="0" i="0" u="none" strike="noStrike" dirty="0">
                <a:solidFill>
                  <a:schemeClr val="bg1"/>
                </a:solidFill>
                <a:effectLst/>
                <a:latin typeface="Arial" panose="020B0604020202020204" pitchFamily="34" charset="0"/>
                <a:hlinkClick r:id="rId4" tooltip="估计理论"/>
              </a:rPr>
              <a:t>估计</a:t>
            </a:r>
            <a:r>
              <a:rPr lang="zh-CN" altLang="en-US" sz="1600" b="0" i="0" dirty="0">
                <a:solidFill>
                  <a:schemeClr val="bg1"/>
                </a:solidFill>
                <a:effectLst/>
                <a:latin typeface="Arial" panose="020B0604020202020204" pitchFamily="34" charset="0"/>
              </a:rPr>
              <a:t>。</a:t>
            </a:r>
            <a:endParaRPr lang="en-MY" sz="1600" dirty="0">
              <a:solidFill>
                <a:schemeClr val="bg1"/>
              </a:solidFill>
            </a:endParaRPr>
          </a:p>
        </p:txBody>
      </p:sp>
      <p:pic>
        <p:nvPicPr>
          <p:cNvPr id="5" name="Picture 4" descr="Table&#10;&#10;Description automatically generat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4353" y="643467"/>
            <a:ext cx="6092027" cy="557106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ounded Rectangle 14"/>
          <p:cNvSpPr>
            <a:spLocks noGrp="1" noRot="1" noChangeAspect="1" noMove="1" noResize="1" noEditPoints="1" noAdjustHandles="1" noChangeArrowheads="1" noChangeShapeType="1" noTextEdit="1"/>
          </p:cNvSpPr>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p:cNvSpPr>
            <a:spLocks noGrp="1" noRot="1" noChangeAspect="1" noMove="1" noResize="1" noEditPoints="1" noAdjustHandles="1" noChangeArrowheads="1" noChangeShapeType="1" noTextEdit="1"/>
          </p:cNvSpPr>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4" name="Picture 13"/>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r="61975"/>
          <a:stretch>
            <a:fillRect/>
          </a:stretch>
        </p:blipFill>
        <p:spPr>
          <a:xfrm>
            <a:off x="0" y="0"/>
            <a:ext cx="4636008" cy="1441450"/>
          </a:xfrm>
          <a:prstGeom prst="rect">
            <a:avLst/>
          </a:prstGeom>
        </p:spPr>
      </p:pic>
      <p:sp>
        <p:nvSpPr>
          <p:cNvPr id="2" name="Title 1"/>
          <p:cNvSpPr>
            <a:spLocks noGrp="1"/>
          </p:cNvSpPr>
          <p:nvPr>
            <p:ph type="title"/>
          </p:nvPr>
        </p:nvSpPr>
        <p:spPr>
          <a:xfrm>
            <a:off x="685800" y="1171426"/>
            <a:ext cx="3687417" cy="1920372"/>
          </a:xfrm>
        </p:spPr>
        <p:txBody>
          <a:bodyPr>
            <a:normAutofit/>
          </a:bodyPr>
          <a:lstStyle/>
          <a:p>
            <a:pPr algn="l"/>
            <a:r>
              <a:rPr lang="zh-CN" altLang="en-US" sz="3600" dirty="0">
                <a:solidFill>
                  <a:schemeClr val="bg1"/>
                </a:solidFill>
              </a:rPr>
              <a:t>部分测试集</a:t>
            </a:r>
            <a:endParaRPr lang="en-MY" sz="3600" dirty="0">
              <a:solidFill>
                <a:schemeClr val="bg1"/>
              </a:solidFill>
            </a:endParaRPr>
          </a:p>
        </p:txBody>
      </p:sp>
      <p:pic>
        <p:nvPicPr>
          <p:cNvPr id="16" name="Picture 15"/>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r="61975"/>
          <a:stretch>
            <a:fillRect/>
          </a:stretch>
        </p:blipFill>
        <p:spPr>
          <a:xfrm>
            <a:off x="0" y="4375150"/>
            <a:ext cx="4636008" cy="2482850"/>
          </a:xfrm>
          <a:prstGeom prst="rect">
            <a:avLst/>
          </a:prstGeom>
        </p:spPr>
      </p:pic>
      <p:sp>
        <p:nvSpPr>
          <p:cNvPr id="3" name="Content Placeholder 2"/>
          <p:cNvSpPr>
            <a:spLocks noGrp="1"/>
          </p:cNvSpPr>
          <p:nvPr>
            <p:ph idx="1"/>
          </p:nvPr>
        </p:nvSpPr>
        <p:spPr>
          <a:xfrm>
            <a:off x="685800" y="2821775"/>
            <a:ext cx="3687417" cy="2770134"/>
          </a:xfrm>
        </p:spPr>
        <p:txBody>
          <a:bodyPr>
            <a:normAutofit/>
          </a:bodyPr>
          <a:lstStyle/>
          <a:p>
            <a:pPr marL="0" indent="0">
              <a:buNone/>
            </a:pPr>
            <a:r>
              <a:rPr lang="zh-CN" altLang="en-US" sz="1600" dirty="0">
                <a:solidFill>
                  <a:schemeClr val="bg1"/>
                </a:solidFill>
              </a:rPr>
              <a:t>由于训练集不能反映模型真实的能力，因此选择测试集</a:t>
            </a:r>
            <a:r>
              <a:rPr lang="zh-CN" altLang="en-US" sz="1600" dirty="0">
                <a:solidFill>
                  <a:schemeClr val="bg1"/>
                </a:solidFill>
                <a:latin typeface="Arial" panose="020B0604020202020204" pitchFamily="34" charset="0"/>
              </a:rPr>
              <a:t>作为</a:t>
            </a:r>
            <a:r>
              <a:rPr lang="zh-CN" altLang="en-US" sz="1600" b="0" i="0" dirty="0">
                <a:solidFill>
                  <a:schemeClr val="bg1"/>
                </a:solidFill>
                <a:effectLst/>
                <a:latin typeface="Arial" panose="020B0604020202020204" pitchFamily="34" charset="0"/>
              </a:rPr>
              <a:t>提供对</a:t>
            </a:r>
            <a:r>
              <a:rPr lang="zh-CN" altLang="en-US" sz="1600" b="1" i="0" dirty="0">
                <a:solidFill>
                  <a:schemeClr val="bg1"/>
                </a:solidFill>
                <a:effectLst/>
                <a:latin typeface="Arial" panose="020B0604020202020204" pitchFamily="34" charset="0"/>
              </a:rPr>
              <a:t>最终</a:t>
            </a:r>
            <a:r>
              <a:rPr lang="zh-CN" altLang="en-US" sz="1600" b="0" i="0" dirty="0">
                <a:solidFill>
                  <a:schemeClr val="bg1"/>
                </a:solidFill>
                <a:effectLst/>
                <a:latin typeface="Arial" panose="020B0604020202020204" pitchFamily="34" charset="0"/>
              </a:rPr>
              <a:t>模型的无偏评估。若测试集在训练过程中从未用到，则它也被称之为</a:t>
            </a:r>
            <a:r>
              <a:rPr lang="zh-CN" altLang="en-US" sz="1600" b="1" i="0" u="sng" dirty="0">
                <a:solidFill>
                  <a:schemeClr val="bg1"/>
                </a:solidFill>
                <a:effectLst/>
                <a:latin typeface="Arial" panose="020B0604020202020204" pitchFamily="34" charset="0"/>
                <a:hlinkClick r:id="rId3"/>
              </a:rPr>
              <a:t>预留集</a:t>
            </a:r>
            <a:endParaRPr lang="en-MY" altLang="zh-CN" sz="1600" b="1" i="0" u="sng" dirty="0">
              <a:solidFill>
                <a:schemeClr val="bg1"/>
              </a:solidFill>
              <a:effectLst/>
              <a:latin typeface="Arial" panose="020B0604020202020204" pitchFamily="34" charset="0"/>
            </a:endParaRPr>
          </a:p>
          <a:p>
            <a:pPr marL="0" indent="0">
              <a:buNone/>
            </a:pPr>
            <a:endParaRPr lang="en-MY" altLang="zh-CN" sz="1600" b="1" u="sng" dirty="0">
              <a:solidFill>
                <a:schemeClr val="bg1"/>
              </a:solidFill>
              <a:latin typeface="Arial" panose="020B0604020202020204" pitchFamily="34" charset="0"/>
            </a:endParaRPr>
          </a:p>
          <a:p>
            <a:pPr marL="0" indent="0">
              <a:buNone/>
            </a:pPr>
            <a:r>
              <a:rPr lang="zh-CN" altLang="en-US" sz="1600" i="0" dirty="0">
                <a:solidFill>
                  <a:schemeClr val="bg1"/>
                </a:solidFill>
                <a:effectLst/>
                <a:latin typeface="Arial" panose="020B0604020202020204" pitchFamily="34" charset="0"/>
              </a:rPr>
              <a:t>通过出发区块预测终点区块</a:t>
            </a:r>
            <a:endParaRPr lang="en-US" altLang="zh-CN" sz="1600" i="0" dirty="0">
              <a:solidFill>
                <a:schemeClr val="bg1"/>
              </a:solidFill>
              <a:effectLst/>
              <a:latin typeface="Arial" panose="020B0604020202020204" pitchFamily="34" charset="0"/>
            </a:endParaRPr>
          </a:p>
        </p:txBody>
      </p:sp>
      <p:pic>
        <p:nvPicPr>
          <p:cNvPr id="5" name="Picture 4" descr="Table&#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7017" y="643467"/>
            <a:ext cx="4772377" cy="557106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271" y="241323"/>
            <a:ext cx="8610600" cy="1293028"/>
          </a:xfrm>
        </p:spPr>
        <p:txBody>
          <a:bodyPr/>
          <a:lstStyle/>
          <a:p>
            <a:pPr algn="ctr"/>
            <a:r>
              <a:rPr lang="zh-CN" altLang="en-US" dirty="0"/>
              <a:t>录入训练集并计算测试集</a:t>
            </a:r>
            <a:endParaRPr lang="en-MY" dirty="0"/>
          </a:p>
        </p:txBody>
      </p:sp>
      <p:sp>
        <p:nvSpPr>
          <p:cNvPr id="3" name="Content Placeholder 2"/>
          <p:cNvSpPr>
            <a:spLocks noGrp="1"/>
          </p:cNvSpPr>
          <p:nvPr>
            <p:ph idx="1"/>
          </p:nvPr>
        </p:nvSpPr>
        <p:spPr>
          <a:xfrm>
            <a:off x="0" y="1704513"/>
            <a:ext cx="12091386" cy="5153487"/>
          </a:xfrm>
        </p:spPr>
        <p:txBody>
          <a:bodyPr>
            <a:normAutofit fontScale="25000" lnSpcReduction="20000"/>
          </a:bodyPr>
          <a:lstStyle/>
          <a:p>
            <a:pPr marL="0" indent="0">
              <a:buNone/>
            </a:pPr>
            <a:r>
              <a:rPr lang="en-US" altLang="zh-TW" sz="3600" dirty="0"/>
              <a:t>#</a:t>
            </a:r>
            <a:r>
              <a:rPr lang="zh-TW" altLang="en-US" sz="3600" dirty="0"/>
              <a:t>常规操作，首先导入各种需要的包</a:t>
            </a:r>
            <a:endParaRPr lang="zh-TW" altLang="en-US" sz="3600" dirty="0"/>
          </a:p>
          <a:p>
            <a:pPr marL="0" indent="0">
              <a:buNone/>
            </a:pPr>
            <a:r>
              <a:rPr lang="en-MY" sz="3600" dirty="0"/>
              <a:t>import pandas as pd</a:t>
            </a:r>
            <a:endParaRPr lang="en-MY" sz="3600" dirty="0"/>
          </a:p>
          <a:p>
            <a:pPr marL="0" indent="0">
              <a:buNone/>
            </a:pPr>
            <a:r>
              <a:rPr lang="en-MY" sz="3600" dirty="0"/>
              <a:t>import </a:t>
            </a:r>
            <a:r>
              <a:rPr lang="en-MY" sz="3600" dirty="0" err="1"/>
              <a:t>numpy</a:t>
            </a:r>
            <a:r>
              <a:rPr lang="en-MY" sz="3600" dirty="0"/>
              <a:t> as np</a:t>
            </a:r>
            <a:endParaRPr lang="en-MY" sz="3600" dirty="0"/>
          </a:p>
          <a:p>
            <a:pPr marL="0" indent="0">
              <a:buNone/>
            </a:pPr>
            <a:r>
              <a:rPr lang="en-MY" sz="3600" dirty="0"/>
              <a:t>import seaborn as </a:t>
            </a:r>
            <a:r>
              <a:rPr lang="en-MY" sz="3600" dirty="0" err="1"/>
              <a:t>sns</a:t>
            </a:r>
            <a:endParaRPr lang="en-MY" sz="3600" dirty="0"/>
          </a:p>
          <a:p>
            <a:pPr marL="0" indent="0">
              <a:buNone/>
            </a:pPr>
            <a:r>
              <a:rPr lang="en-MY" sz="3600" dirty="0"/>
              <a:t>import </a:t>
            </a:r>
            <a:r>
              <a:rPr lang="en-MY" sz="3600" dirty="0" err="1"/>
              <a:t>matplotlib.pyplot</a:t>
            </a:r>
            <a:r>
              <a:rPr lang="en-MY" sz="3600" dirty="0"/>
              <a:t> as </a:t>
            </a:r>
            <a:r>
              <a:rPr lang="en-MY" sz="3600" dirty="0" err="1"/>
              <a:t>plt</a:t>
            </a:r>
            <a:endParaRPr lang="en-MY" sz="3600" dirty="0"/>
          </a:p>
          <a:p>
            <a:pPr marL="0" indent="0">
              <a:buNone/>
            </a:pPr>
            <a:r>
              <a:rPr lang="en-MY" sz="3600" dirty="0"/>
              <a:t>from math import </a:t>
            </a:r>
            <a:r>
              <a:rPr lang="en-MY" sz="3600" dirty="0" err="1"/>
              <a:t>radians,cos,sin,asin,sqrt</a:t>
            </a:r>
            <a:endParaRPr lang="en-MY" sz="3600" dirty="0"/>
          </a:p>
          <a:p>
            <a:pPr marL="0" indent="0">
              <a:buNone/>
            </a:pPr>
            <a:endParaRPr lang="en-MY" sz="3600" dirty="0"/>
          </a:p>
          <a:p>
            <a:pPr marL="0" indent="0">
              <a:buNone/>
            </a:pPr>
            <a:r>
              <a:rPr lang="en-MY" sz="3600" dirty="0"/>
              <a:t>#</a:t>
            </a:r>
            <a:r>
              <a:rPr lang="zh-TW" altLang="en-US" sz="3600" dirty="0"/>
              <a:t>读取训练集和测试集</a:t>
            </a:r>
            <a:endParaRPr lang="zh-TW" altLang="en-US" sz="3600" dirty="0"/>
          </a:p>
          <a:p>
            <a:pPr marL="0" indent="0">
              <a:buNone/>
            </a:pPr>
            <a:r>
              <a:rPr lang="en-MY" sz="3600" dirty="0"/>
              <a:t>train = </a:t>
            </a:r>
            <a:r>
              <a:rPr lang="en-MY" sz="3600" dirty="0" err="1"/>
              <a:t>pd.read_csv</a:t>
            </a:r>
            <a:r>
              <a:rPr lang="en-MY" sz="3600" dirty="0"/>
              <a:t>("C:\\Users\\niu\\desktop\\train.csv", </a:t>
            </a:r>
            <a:r>
              <a:rPr lang="en-MY" sz="3600" dirty="0" err="1"/>
              <a:t>sep</a:t>
            </a:r>
            <a:r>
              <a:rPr lang="en-MY" sz="3600" dirty="0"/>
              <a:t> = ',', </a:t>
            </a:r>
            <a:r>
              <a:rPr lang="en-MY" sz="3600" dirty="0" err="1"/>
              <a:t>parse_dates</a:t>
            </a:r>
            <a:r>
              <a:rPr lang="en-MY" sz="3600" dirty="0"/>
              <a:t> = ['</a:t>
            </a:r>
            <a:r>
              <a:rPr lang="en-MY" sz="3600" dirty="0" err="1"/>
              <a:t>starttime</a:t>
            </a:r>
            <a:r>
              <a:rPr lang="en-MY" sz="3600" dirty="0"/>
              <a:t>'])</a:t>
            </a:r>
            <a:endParaRPr lang="en-MY" sz="3600" dirty="0"/>
          </a:p>
          <a:p>
            <a:pPr marL="0" indent="0">
              <a:buNone/>
            </a:pPr>
            <a:r>
              <a:rPr lang="en-MY" sz="3600" dirty="0"/>
              <a:t>test = </a:t>
            </a:r>
            <a:r>
              <a:rPr lang="en-MY" sz="3600" dirty="0" err="1"/>
              <a:t>pd.read_csv</a:t>
            </a:r>
            <a:r>
              <a:rPr lang="en-MY" sz="3600" dirty="0"/>
              <a:t>("C:\\Users\\niu\\desktop\\test.csv", </a:t>
            </a:r>
            <a:r>
              <a:rPr lang="en-MY" sz="3600" dirty="0" err="1"/>
              <a:t>sep</a:t>
            </a:r>
            <a:r>
              <a:rPr lang="en-MY" sz="3600" dirty="0"/>
              <a:t> = ',', </a:t>
            </a:r>
            <a:r>
              <a:rPr lang="en-MY" sz="3600" dirty="0" err="1"/>
              <a:t>parse_dates</a:t>
            </a:r>
            <a:r>
              <a:rPr lang="en-MY" sz="3600" dirty="0"/>
              <a:t> = ['</a:t>
            </a:r>
            <a:r>
              <a:rPr lang="en-MY" sz="3600" dirty="0" err="1"/>
              <a:t>starttime</a:t>
            </a:r>
            <a:r>
              <a:rPr lang="en-MY" sz="3600" dirty="0"/>
              <a:t>'])</a:t>
            </a:r>
            <a:endParaRPr lang="en-MY" sz="3600" dirty="0"/>
          </a:p>
          <a:p>
            <a:pPr marL="0" indent="0">
              <a:buNone/>
            </a:pPr>
            <a:endParaRPr lang="en-MY" sz="3600" dirty="0"/>
          </a:p>
          <a:p>
            <a:pPr marL="0" indent="0">
              <a:buNone/>
            </a:pPr>
            <a:r>
              <a:rPr lang="en-MY" sz="3600" dirty="0"/>
              <a:t>#</a:t>
            </a:r>
            <a:r>
              <a:rPr lang="zh-TW" altLang="en-US" sz="3600" dirty="0"/>
              <a:t>看看数据长什么样子</a:t>
            </a:r>
            <a:endParaRPr lang="zh-TW" altLang="en-US" sz="3600" dirty="0"/>
          </a:p>
          <a:p>
            <a:pPr marL="0" indent="0">
              <a:buNone/>
            </a:pPr>
            <a:r>
              <a:rPr lang="en-MY" sz="3600" dirty="0" err="1"/>
              <a:t>train.head</a:t>
            </a:r>
            <a:r>
              <a:rPr lang="en-MY" sz="3600" dirty="0"/>
              <a:t>()</a:t>
            </a:r>
            <a:endParaRPr lang="en-MY" sz="3600" dirty="0"/>
          </a:p>
          <a:p>
            <a:pPr marL="0" indent="0">
              <a:buNone/>
            </a:pPr>
            <a:endParaRPr lang="en-MY" sz="3600" dirty="0"/>
          </a:p>
          <a:p>
            <a:pPr marL="0" indent="0">
              <a:buNone/>
            </a:pPr>
            <a:r>
              <a:rPr lang="en-MY" sz="3600" dirty="0"/>
              <a:t>import geohash</a:t>
            </a:r>
            <a:endParaRPr lang="en-MY" sz="3600" dirty="0"/>
          </a:p>
          <a:p>
            <a:pPr marL="0" indent="0">
              <a:buNone/>
            </a:pPr>
            <a:endParaRPr lang="en-MY" sz="3600" dirty="0"/>
          </a:p>
          <a:p>
            <a:pPr marL="0" indent="0">
              <a:buNone/>
            </a:pPr>
            <a:r>
              <a:rPr lang="en-MY" sz="3600" dirty="0"/>
              <a:t>#</a:t>
            </a:r>
            <a:r>
              <a:rPr lang="zh-TW" altLang="en-US" sz="3600" dirty="0"/>
              <a:t>测试集的情况</a:t>
            </a:r>
            <a:endParaRPr lang="zh-TW" altLang="en-US" sz="3600" dirty="0"/>
          </a:p>
          <a:p>
            <a:pPr marL="0" indent="0">
              <a:buNone/>
            </a:pPr>
            <a:r>
              <a:rPr lang="en-MY" sz="3600" dirty="0" err="1"/>
              <a:t>test.head</a:t>
            </a:r>
            <a:r>
              <a:rPr lang="en-MY" sz="3600" dirty="0"/>
              <a:t>()</a:t>
            </a:r>
            <a:endParaRPr lang="en-MY" sz="3600" dirty="0"/>
          </a:p>
          <a:p>
            <a:pPr marL="0" indent="0">
              <a:buNone/>
            </a:pPr>
            <a:endParaRPr lang="en-MY" sz="3600" dirty="0"/>
          </a:p>
          <a:p>
            <a:pPr marL="0" indent="0">
              <a:buNone/>
            </a:pPr>
            <a:r>
              <a:rPr lang="en-MY" sz="3600" dirty="0"/>
              <a:t>train = </a:t>
            </a:r>
            <a:r>
              <a:rPr lang="en-MY" sz="3600" dirty="0" err="1"/>
              <a:t>train.sample</a:t>
            </a:r>
            <a:r>
              <a:rPr lang="en-MY" sz="3600" dirty="0"/>
              <a:t>(frac=0.5)</a:t>
            </a:r>
            <a:endParaRPr lang="en-MY" sz="3600" dirty="0"/>
          </a:p>
          <a:p>
            <a:pPr marL="0" indent="0">
              <a:buNone/>
            </a:pPr>
            <a:endParaRPr lang="en-MY" sz="3600" dirty="0"/>
          </a:p>
          <a:p>
            <a:pPr marL="0" indent="0">
              <a:buNone/>
            </a:pPr>
            <a:r>
              <a:rPr lang="en-MY" sz="3600" dirty="0"/>
              <a:t>def _</a:t>
            </a:r>
            <a:r>
              <a:rPr lang="en-MY" sz="3600" dirty="0" err="1"/>
              <a:t>processData</a:t>
            </a:r>
            <a:r>
              <a:rPr lang="en-MY" sz="3600" dirty="0"/>
              <a:t>(</a:t>
            </a:r>
            <a:r>
              <a:rPr lang="en-MY" sz="3600" dirty="0" err="1"/>
              <a:t>df</a:t>
            </a:r>
            <a:r>
              <a:rPr lang="en-MY" sz="3600" dirty="0"/>
              <a:t>):</a:t>
            </a:r>
            <a:endParaRPr lang="en-MY" sz="3600" dirty="0"/>
          </a:p>
          <a:p>
            <a:pPr marL="0" indent="0">
              <a:buNone/>
            </a:pPr>
            <a:r>
              <a:rPr lang="en-MY" sz="3600" dirty="0"/>
              <a:t>    #</a:t>
            </a:r>
            <a:r>
              <a:rPr lang="zh-TW" altLang="en-US" sz="3600" dirty="0"/>
              <a:t>将</a:t>
            </a:r>
            <a:r>
              <a:rPr lang="en-MY" sz="3600" dirty="0" err="1"/>
              <a:t>starttime</a:t>
            </a:r>
            <a:r>
              <a:rPr lang="en-MY" sz="3600" dirty="0"/>
              <a:t> </a:t>
            </a:r>
            <a:r>
              <a:rPr lang="zh-TW" altLang="en-US" sz="3600" dirty="0"/>
              <a:t>分成</a:t>
            </a:r>
            <a:r>
              <a:rPr lang="en-MY" sz="3600" dirty="0" err="1"/>
              <a:t>weekday,day,hour</a:t>
            </a:r>
            <a:r>
              <a:rPr lang="zh-TW" altLang="en-US" sz="3600" dirty="0"/>
              <a:t>三类，方便后续不同时间段数据展示</a:t>
            </a:r>
            <a:endParaRPr lang="zh-TW" altLang="en-US" sz="3600" dirty="0"/>
          </a:p>
          <a:p>
            <a:pPr marL="0" indent="0">
              <a:buNone/>
            </a:pPr>
            <a:endParaRPr lang="en-MY" sz="900" dirty="0"/>
          </a:p>
        </p:txBody>
      </p:sp>
      <p:sp>
        <p:nvSpPr>
          <p:cNvPr id="4" name="TextBox 3"/>
          <p:cNvSpPr txBox="1"/>
          <p:nvPr/>
        </p:nvSpPr>
        <p:spPr>
          <a:xfrm>
            <a:off x="5415379" y="1364188"/>
            <a:ext cx="6776621" cy="5493812"/>
          </a:xfrm>
          <a:prstGeom prst="rect">
            <a:avLst/>
          </a:prstGeom>
          <a:noFill/>
        </p:spPr>
        <p:txBody>
          <a:bodyPr wrap="square" rtlCol="0">
            <a:spAutoFit/>
          </a:bodyPr>
          <a:lstStyle/>
          <a:p>
            <a:pPr marL="0" indent="0">
              <a:buNone/>
            </a:pPr>
            <a:r>
              <a:rPr lang="zh-TW" altLang="en-US" sz="1800" dirty="0"/>
              <a:t> </a:t>
            </a:r>
            <a:r>
              <a:rPr lang="en-MY" sz="900" dirty="0" err="1"/>
              <a:t>df</a:t>
            </a:r>
            <a:r>
              <a:rPr lang="en-MY" sz="900" dirty="0"/>
              <a:t>['weekday'] = </a:t>
            </a:r>
            <a:r>
              <a:rPr lang="en-MY" sz="900" dirty="0" err="1"/>
              <a:t>df</a:t>
            </a:r>
            <a:r>
              <a:rPr lang="en-MY" sz="900" dirty="0"/>
              <a:t>['</a:t>
            </a:r>
            <a:r>
              <a:rPr lang="en-MY" sz="900" dirty="0" err="1"/>
              <a:t>starttime</a:t>
            </a:r>
            <a:r>
              <a:rPr lang="en-MY" sz="900" dirty="0"/>
              <a:t>'].apply(lambda s : </a:t>
            </a:r>
            <a:r>
              <a:rPr lang="en-MY" sz="900" dirty="0" err="1"/>
              <a:t>s.weekday</a:t>
            </a:r>
            <a:r>
              <a:rPr lang="en-MY" sz="900" dirty="0"/>
              <a:t>())</a:t>
            </a:r>
            <a:endParaRPr lang="en-MY" sz="900" dirty="0"/>
          </a:p>
          <a:p>
            <a:pPr marL="0" indent="0">
              <a:buNone/>
            </a:pPr>
            <a:r>
              <a:rPr lang="en-MY" sz="900" dirty="0"/>
              <a:t>    </a:t>
            </a:r>
            <a:r>
              <a:rPr lang="en-MY" sz="900" dirty="0" err="1"/>
              <a:t>df</a:t>
            </a:r>
            <a:r>
              <a:rPr lang="en-MY" sz="900" dirty="0"/>
              <a:t>['day'] = </a:t>
            </a:r>
            <a:r>
              <a:rPr lang="en-MY" sz="900" dirty="0" err="1"/>
              <a:t>df</a:t>
            </a:r>
            <a:r>
              <a:rPr lang="en-MY" sz="900" dirty="0"/>
              <a:t>['</a:t>
            </a:r>
            <a:r>
              <a:rPr lang="en-MY" sz="900" dirty="0" err="1"/>
              <a:t>starttime</a:t>
            </a:r>
            <a:r>
              <a:rPr lang="en-MY" sz="900" dirty="0"/>
              <a:t>'].apply(lambda s : str(s)[:10])</a:t>
            </a:r>
            <a:endParaRPr lang="en-MY" sz="900" dirty="0"/>
          </a:p>
          <a:p>
            <a:pPr marL="0" indent="0">
              <a:buNone/>
            </a:pPr>
            <a:r>
              <a:rPr lang="en-MY" sz="900" dirty="0"/>
              <a:t>    </a:t>
            </a:r>
            <a:r>
              <a:rPr lang="en-MY" sz="900" dirty="0" err="1"/>
              <a:t>df</a:t>
            </a:r>
            <a:r>
              <a:rPr lang="en-MY" sz="900" dirty="0"/>
              <a:t>['hour'] = </a:t>
            </a:r>
            <a:r>
              <a:rPr lang="en-MY" sz="900" dirty="0" err="1"/>
              <a:t>df</a:t>
            </a:r>
            <a:r>
              <a:rPr lang="en-MY" sz="900" dirty="0"/>
              <a:t>['</a:t>
            </a:r>
            <a:r>
              <a:rPr lang="en-MY" sz="900" dirty="0" err="1"/>
              <a:t>starttime</a:t>
            </a:r>
            <a:r>
              <a:rPr lang="en-MY" sz="900" dirty="0"/>
              <a:t>'].apply(lambda s : </a:t>
            </a:r>
            <a:r>
              <a:rPr lang="en-MY" sz="900" dirty="0" err="1"/>
              <a:t>s.hour</a:t>
            </a:r>
            <a:r>
              <a:rPr lang="en-MY" sz="900" dirty="0"/>
              <a:t>)</a:t>
            </a:r>
            <a:endParaRPr lang="en-MY" sz="900" dirty="0"/>
          </a:p>
          <a:p>
            <a:pPr marL="0" indent="0">
              <a:buNone/>
            </a:pPr>
            <a:r>
              <a:rPr lang="en-MY" sz="900" dirty="0"/>
              <a:t>    print('</a:t>
            </a:r>
            <a:r>
              <a:rPr lang="zh-TW" altLang="en-US" sz="900" dirty="0"/>
              <a:t>时间处理完成！！！</a:t>
            </a:r>
            <a:r>
              <a:rPr lang="en-US" altLang="zh-TW" sz="900" dirty="0"/>
              <a:t>')</a:t>
            </a:r>
            <a:endParaRPr lang="en-US" altLang="zh-TW" sz="900" dirty="0"/>
          </a:p>
          <a:p>
            <a:pPr marL="0" indent="0">
              <a:buNone/>
            </a:pPr>
            <a:r>
              <a:rPr lang="en-US" altLang="zh-TW" sz="900" dirty="0"/>
              <a:t>    </a:t>
            </a:r>
            <a:endParaRPr lang="en-US" altLang="zh-TW" sz="900" dirty="0"/>
          </a:p>
          <a:p>
            <a:pPr marL="0" indent="0">
              <a:buNone/>
            </a:pPr>
            <a:r>
              <a:rPr lang="en-US" altLang="zh-TW" sz="900" dirty="0"/>
              <a:t>    #</a:t>
            </a:r>
            <a:r>
              <a:rPr lang="zh-TW" altLang="en-US" sz="900" dirty="0"/>
              <a:t>将</a:t>
            </a:r>
            <a:r>
              <a:rPr lang="en-MY" sz="900" dirty="0"/>
              <a:t>geohash</a:t>
            </a:r>
            <a:r>
              <a:rPr lang="zh-TW" altLang="en-US" sz="900" dirty="0"/>
              <a:t>字符串反编码，方便后续计算骑行距离</a:t>
            </a:r>
            <a:endParaRPr lang="zh-TW" altLang="en-US" sz="900" dirty="0"/>
          </a:p>
          <a:p>
            <a:pPr marL="0" indent="0">
              <a:buNone/>
            </a:pPr>
            <a:r>
              <a:rPr lang="zh-TW" altLang="en-US" sz="900" dirty="0"/>
              <a:t>    </a:t>
            </a:r>
            <a:r>
              <a:rPr lang="en-MY" sz="900" dirty="0" err="1"/>
              <a:t>df</a:t>
            </a:r>
            <a:r>
              <a:rPr lang="en-MY" sz="900" dirty="0"/>
              <a:t>['</a:t>
            </a:r>
            <a:r>
              <a:rPr lang="en-MY" sz="900" dirty="0" err="1"/>
              <a:t>start_lat_lng</a:t>
            </a:r>
            <a:r>
              <a:rPr lang="en-MY" sz="900" dirty="0"/>
              <a:t>'] = </a:t>
            </a:r>
            <a:r>
              <a:rPr lang="en-MY" sz="900" dirty="0" err="1"/>
              <a:t>df</a:t>
            </a:r>
            <a:r>
              <a:rPr lang="en-MY" sz="900" dirty="0"/>
              <a:t>['</a:t>
            </a:r>
            <a:r>
              <a:rPr lang="en-MY" sz="900" dirty="0" err="1"/>
              <a:t>geohashed_start_loc</a:t>
            </a:r>
            <a:r>
              <a:rPr lang="en-MY" sz="900" dirty="0"/>
              <a:t>'].apply(lambda s : </a:t>
            </a:r>
            <a:r>
              <a:rPr lang="en-MY" sz="900" dirty="0" err="1"/>
              <a:t>geohash.decode</a:t>
            </a:r>
            <a:r>
              <a:rPr lang="en-MY" sz="900" dirty="0"/>
              <a:t>(s))</a:t>
            </a:r>
            <a:endParaRPr lang="en-MY" sz="900" dirty="0"/>
          </a:p>
          <a:p>
            <a:pPr marL="0" indent="0">
              <a:buNone/>
            </a:pPr>
            <a:r>
              <a:rPr lang="en-MY" sz="900" dirty="0"/>
              <a:t>    </a:t>
            </a:r>
            <a:r>
              <a:rPr lang="en-MY" sz="900" dirty="0" err="1"/>
              <a:t>df</a:t>
            </a:r>
            <a:r>
              <a:rPr lang="en-MY" sz="900" dirty="0"/>
              <a:t>['</a:t>
            </a:r>
            <a:r>
              <a:rPr lang="en-MY" sz="900" dirty="0" err="1"/>
              <a:t>end_lat_lng</a:t>
            </a:r>
            <a:r>
              <a:rPr lang="en-MY" sz="900" dirty="0"/>
              <a:t>'] = </a:t>
            </a:r>
            <a:r>
              <a:rPr lang="en-MY" sz="900" dirty="0" err="1"/>
              <a:t>df</a:t>
            </a:r>
            <a:r>
              <a:rPr lang="en-MY" sz="900" dirty="0"/>
              <a:t>['</a:t>
            </a:r>
            <a:r>
              <a:rPr lang="en-MY" sz="900" dirty="0" err="1"/>
              <a:t>geohashed_end_loc</a:t>
            </a:r>
            <a:r>
              <a:rPr lang="en-MY" sz="900" dirty="0"/>
              <a:t>'].apply(lambda s : </a:t>
            </a:r>
            <a:r>
              <a:rPr lang="en-MY" sz="900" dirty="0" err="1"/>
              <a:t>geohash.decode</a:t>
            </a:r>
            <a:r>
              <a:rPr lang="en-MY" sz="900" dirty="0"/>
              <a:t>(s))</a:t>
            </a:r>
            <a:endParaRPr lang="en-MY" sz="900" dirty="0"/>
          </a:p>
          <a:p>
            <a:pPr marL="0" indent="0">
              <a:buNone/>
            </a:pPr>
            <a:r>
              <a:rPr lang="en-MY" sz="900" dirty="0"/>
              <a:t>    </a:t>
            </a:r>
            <a:r>
              <a:rPr lang="en-MY" sz="900" dirty="0" err="1"/>
              <a:t>df</a:t>
            </a:r>
            <a:r>
              <a:rPr lang="en-MY" sz="900" dirty="0"/>
              <a:t>['</a:t>
            </a:r>
            <a:r>
              <a:rPr lang="en-MY" sz="900" dirty="0" err="1"/>
              <a:t>start_neighbors</a:t>
            </a:r>
            <a:r>
              <a:rPr lang="en-MY" sz="900" dirty="0"/>
              <a:t>'] = </a:t>
            </a:r>
            <a:r>
              <a:rPr lang="en-MY" sz="900" dirty="0" err="1"/>
              <a:t>df</a:t>
            </a:r>
            <a:r>
              <a:rPr lang="en-MY" sz="900" dirty="0"/>
              <a:t>["</a:t>
            </a:r>
            <a:r>
              <a:rPr lang="en-MY" sz="900" dirty="0" err="1"/>
              <a:t>geohashed_start_loc</a:t>
            </a:r>
            <a:r>
              <a:rPr lang="en-MY" sz="900" dirty="0"/>
              <a:t>"].apply(lambda s : </a:t>
            </a:r>
            <a:r>
              <a:rPr lang="en-MY" sz="900" dirty="0" err="1"/>
              <a:t>geohash.neighbors</a:t>
            </a:r>
            <a:r>
              <a:rPr lang="en-MY" sz="900" dirty="0"/>
              <a:t>(s))</a:t>
            </a:r>
            <a:endParaRPr lang="en-MY" sz="900" dirty="0"/>
          </a:p>
          <a:p>
            <a:pPr marL="0" indent="0">
              <a:buNone/>
            </a:pPr>
            <a:r>
              <a:rPr lang="en-MY" sz="900" dirty="0"/>
              <a:t>    </a:t>
            </a:r>
            <a:endParaRPr lang="en-MY" sz="900" dirty="0"/>
          </a:p>
          <a:p>
            <a:pPr marL="0" indent="0">
              <a:buNone/>
            </a:pPr>
            <a:r>
              <a:rPr lang="en-MY" sz="900" dirty="0"/>
              <a:t>    #</a:t>
            </a:r>
            <a:r>
              <a:rPr lang="zh-TW" altLang="en-US" sz="900" dirty="0"/>
              <a:t>原数据中的</a:t>
            </a:r>
            <a:r>
              <a:rPr lang="en-MY" sz="900" dirty="0"/>
              <a:t>geohash</a:t>
            </a:r>
            <a:r>
              <a:rPr lang="zh-TW" altLang="en-US" sz="900" dirty="0"/>
              <a:t>字符串是</a:t>
            </a:r>
            <a:r>
              <a:rPr lang="en-MY" sz="900" dirty="0"/>
              <a:t>g7，</a:t>
            </a:r>
            <a:r>
              <a:rPr lang="zh-TW" altLang="en-US" sz="900" dirty="0"/>
              <a:t>现在转成</a:t>
            </a:r>
            <a:r>
              <a:rPr lang="en-MY" sz="900" dirty="0"/>
              <a:t>g6</a:t>
            </a:r>
            <a:endParaRPr lang="en-MY" sz="900" dirty="0"/>
          </a:p>
          <a:p>
            <a:pPr marL="0" indent="0">
              <a:buNone/>
            </a:pPr>
            <a:r>
              <a:rPr lang="en-MY" sz="900" dirty="0"/>
              <a:t>    </a:t>
            </a:r>
            <a:r>
              <a:rPr lang="en-MY" sz="900" dirty="0" err="1"/>
              <a:t>df</a:t>
            </a:r>
            <a:r>
              <a:rPr lang="en-MY" sz="900" dirty="0"/>
              <a:t>['geohashed_start_loc_6'] = </a:t>
            </a:r>
            <a:r>
              <a:rPr lang="en-MY" sz="900" dirty="0" err="1"/>
              <a:t>df</a:t>
            </a:r>
            <a:r>
              <a:rPr lang="en-MY" sz="900" dirty="0"/>
              <a:t>['</a:t>
            </a:r>
            <a:r>
              <a:rPr lang="en-MY" sz="900" dirty="0" err="1"/>
              <a:t>geohashed_start_loc</a:t>
            </a:r>
            <a:r>
              <a:rPr lang="en-MY" sz="900" dirty="0"/>
              <a:t>'].apply(lambda s : s[:6])</a:t>
            </a:r>
            <a:endParaRPr lang="en-MY" sz="900" dirty="0"/>
          </a:p>
          <a:p>
            <a:pPr marL="0" indent="0">
              <a:buNone/>
            </a:pPr>
            <a:r>
              <a:rPr lang="en-MY" sz="900" dirty="0"/>
              <a:t>    </a:t>
            </a:r>
            <a:r>
              <a:rPr lang="en-MY" sz="900" dirty="0" err="1"/>
              <a:t>df</a:t>
            </a:r>
            <a:r>
              <a:rPr lang="en-MY" sz="900" dirty="0"/>
              <a:t>['geohashed_end_loc_6'] = </a:t>
            </a:r>
            <a:r>
              <a:rPr lang="en-MY" sz="900" dirty="0" err="1"/>
              <a:t>df</a:t>
            </a:r>
            <a:r>
              <a:rPr lang="en-MY" sz="900" dirty="0"/>
              <a:t>['</a:t>
            </a:r>
            <a:r>
              <a:rPr lang="en-MY" sz="900" dirty="0" err="1"/>
              <a:t>geohashed_end_loc</a:t>
            </a:r>
            <a:r>
              <a:rPr lang="en-MY" sz="900" dirty="0"/>
              <a:t>'].apply(lambda s : s[:6])</a:t>
            </a:r>
            <a:endParaRPr lang="en-MY" sz="900" dirty="0"/>
          </a:p>
          <a:p>
            <a:pPr marL="0" indent="0">
              <a:buNone/>
            </a:pPr>
            <a:r>
              <a:rPr lang="en-MY" sz="900" dirty="0"/>
              <a:t>    </a:t>
            </a:r>
            <a:r>
              <a:rPr lang="en-MY" sz="900" dirty="0" err="1"/>
              <a:t>df</a:t>
            </a:r>
            <a:r>
              <a:rPr lang="en-MY" sz="900" dirty="0"/>
              <a:t>['start_neighbors_6'] = </a:t>
            </a:r>
            <a:r>
              <a:rPr lang="en-MY" sz="900" dirty="0" err="1"/>
              <a:t>df</a:t>
            </a:r>
            <a:r>
              <a:rPr lang="en-MY" sz="900" dirty="0"/>
              <a:t>["geohashed_start_loc_6"].apply(lambda s : </a:t>
            </a:r>
            <a:r>
              <a:rPr lang="en-MY" sz="900" dirty="0" err="1"/>
              <a:t>geohash.neighbors</a:t>
            </a:r>
            <a:r>
              <a:rPr lang="en-MY" sz="900" dirty="0"/>
              <a:t>(s))</a:t>
            </a:r>
            <a:endParaRPr lang="en-MY" sz="900" dirty="0"/>
          </a:p>
          <a:p>
            <a:pPr marL="0" indent="0">
              <a:buNone/>
            </a:pPr>
            <a:r>
              <a:rPr lang="en-MY" sz="900" dirty="0"/>
              <a:t>    print('Geohash</a:t>
            </a:r>
            <a:r>
              <a:rPr lang="zh-TW" altLang="en-US" sz="900" dirty="0"/>
              <a:t>处理完成！！！</a:t>
            </a:r>
            <a:r>
              <a:rPr lang="en-US" altLang="zh-TW" sz="900" dirty="0"/>
              <a:t>')</a:t>
            </a:r>
            <a:endParaRPr lang="en-US" altLang="zh-TW" sz="900" dirty="0"/>
          </a:p>
          <a:p>
            <a:pPr marL="0" indent="0">
              <a:buNone/>
            </a:pPr>
            <a:r>
              <a:rPr lang="en-US" altLang="zh-TW" sz="900" dirty="0"/>
              <a:t>    </a:t>
            </a:r>
            <a:endParaRPr lang="en-US" altLang="zh-TW" sz="900" dirty="0"/>
          </a:p>
          <a:p>
            <a:pPr marL="0" indent="0">
              <a:buNone/>
            </a:pPr>
            <a:r>
              <a:rPr lang="en-US" altLang="zh-TW" sz="900" dirty="0"/>
              <a:t>    #</a:t>
            </a:r>
            <a:r>
              <a:rPr lang="zh-TW" altLang="en-US" sz="900" dirty="0"/>
              <a:t>判断目的地是否在</a:t>
            </a:r>
            <a:r>
              <a:rPr lang="en-MY" sz="900" dirty="0" err="1"/>
              <a:t>neighbors</a:t>
            </a:r>
            <a:endParaRPr lang="en-MY" sz="900" dirty="0"/>
          </a:p>
          <a:p>
            <a:pPr marL="0" indent="0">
              <a:buNone/>
            </a:pPr>
            <a:r>
              <a:rPr lang="en-MY" sz="900" dirty="0"/>
              <a:t>    def </a:t>
            </a:r>
            <a:r>
              <a:rPr lang="en-MY" sz="900" dirty="0" err="1"/>
              <a:t>inGeohash</a:t>
            </a:r>
            <a:r>
              <a:rPr lang="en-MY" sz="900" dirty="0"/>
              <a:t>(</a:t>
            </a:r>
            <a:r>
              <a:rPr lang="en-MY" sz="900" dirty="0" err="1"/>
              <a:t>start_geohash</a:t>
            </a:r>
            <a:r>
              <a:rPr lang="en-MY" sz="900" dirty="0"/>
              <a:t>, </a:t>
            </a:r>
            <a:r>
              <a:rPr lang="en-MY" sz="900" dirty="0" err="1"/>
              <a:t>end_geohash</a:t>
            </a:r>
            <a:r>
              <a:rPr lang="en-MY" sz="900" dirty="0"/>
              <a:t>, names):</a:t>
            </a:r>
            <a:endParaRPr lang="en-MY" sz="900" dirty="0"/>
          </a:p>
          <a:p>
            <a:pPr marL="0" indent="0">
              <a:buNone/>
            </a:pPr>
            <a:r>
              <a:rPr lang="en-MY" sz="900" dirty="0"/>
              <a:t>        </a:t>
            </a:r>
            <a:r>
              <a:rPr lang="en-MY" sz="900" dirty="0" err="1"/>
              <a:t>names.append</a:t>
            </a:r>
            <a:r>
              <a:rPr lang="en-MY" sz="900" dirty="0"/>
              <a:t>(</a:t>
            </a:r>
            <a:r>
              <a:rPr lang="en-MY" sz="900" dirty="0" err="1"/>
              <a:t>start_geohash</a:t>
            </a:r>
            <a:r>
              <a:rPr lang="en-MY" sz="900" dirty="0"/>
              <a:t>)</a:t>
            </a:r>
            <a:endParaRPr lang="en-MY" sz="900" dirty="0"/>
          </a:p>
          <a:p>
            <a:pPr marL="0" indent="0">
              <a:buNone/>
            </a:pPr>
            <a:r>
              <a:rPr lang="en-MY" sz="900" dirty="0"/>
              <a:t>        if </a:t>
            </a:r>
            <a:r>
              <a:rPr lang="en-MY" sz="900" dirty="0" err="1"/>
              <a:t>end_geohash</a:t>
            </a:r>
            <a:r>
              <a:rPr lang="en-MY" sz="900" dirty="0"/>
              <a:t> in names:</a:t>
            </a:r>
            <a:endParaRPr lang="en-MY" sz="900" dirty="0"/>
          </a:p>
          <a:p>
            <a:pPr marL="0" indent="0">
              <a:buNone/>
            </a:pPr>
            <a:r>
              <a:rPr lang="en-MY" sz="900" dirty="0"/>
              <a:t>            return 1</a:t>
            </a:r>
            <a:endParaRPr lang="en-MY" sz="900" dirty="0"/>
          </a:p>
          <a:p>
            <a:pPr marL="0" indent="0">
              <a:buNone/>
            </a:pPr>
            <a:r>
              <a:rPr lang="en-MY" sz="900" dirty="0"/>
              <a:t>        else:</a:t>
            </a:r>
            <a:endParaRPr lang="en-MY" sz="900" dirty="0"/>
          </a:p>
          <a:p>
            <a:pPr marL="0" indent="0">
              <a:buNone/>
            </a:pPr>
            <a:r>
              <a:rPr lang="en-MY" sz="900" dirty="0"/>
              <a:t>            return 0</a:t>
            </a:r>
            <a:endParaRPr lang="en-MY" sz="900" dirty="0"/>
          </a:p>
          <a:p>
            <a:pPr marL="0" indent="0">
              <a:buNone/>
            </a:pPr>
            <a:r>
              <a:rPr lang="en-MY" sz="900" dirty="0"/>
              <a:t>    </a:t>
            </a:r>
            <a:r>
              <a:rPr lang="en-MY" sz="900" dirty="0" err="1"/>
              <a:t>df</a:t>
            </a:r>
            <a:r>
              <a:rPr lang="en-MY" sz="900" dirty="0"/>
              <a:t>['inside'] = </a:t>
            </a:r>
            <a:r>
              <a:rPr lang="en-MY" sz="900" dirty="0" err="1"/>
              <a:t>df.apply</a:t>
            </a:r>
            <a:r>
              <a:rPr lang="en-MY" sz="900" dirty="0"/>
              <a:t>(lambda s : </a:t>
            </a:r>
            <a:r>
              <a:rPr lang="en-MY" sz="900" dirty="0" err="1"/>
              <a:t>inGeohash</a:t>
            </a:r>
            <a:r>
              <a:rPr lang="en-MY" sz="900" dirty="0"/>
              <a:t>(s['</a:t>
            </a:r>
            <a:r>
              <a:rPr lang="en-MY" sz="900" dirty="0" err="1"/>
              <a:t>geohashed_start_loc</a:t>
            </a:r>
            <a:r>
              <a:rPr lang="en-MY" sz="900" dirty="0"/>
              <a:t>'],s['</a:t>
            </a:r>
            <a:r>
              <a:rPr lang="en-MY" sz="900" dirty="0" err="1"/>
              <a:t>geohashed_end_loc</a:t>
            </a:r>
            <a:r>
              <a:rPr lang="en-MY" sz="900" dirty="0"/>
              <a:t>'],s['</a:t>
            </a:r>
            <a:r>
              <a:rPr lang="en-MY" sz="900" dirty="0" err="1"/>
              <a:t>start_neighbors</a:t>
            </a:r>
            <a:r>
              <a:rPr lang="en-MY" sz="900" dirty="0"/>
              <a:t>']), axis = 1)</a:t>
            </a:r>
            <a:endParaRPr lang="en-MY" sz="900" dirty="0"/>
          </a:p>
          <a:p>
            <a:pPr marL="0" indent="0">
              <a:buNone/>
            </a:pPr>
            <a:r>
              <a:rPr lang="en-MY" sz="900" dirty="0"/>
              <a:t>    </a:t>
            </a:r>
            <a:r>
              <a:rPr lang="en-MY" sz="900" dirty="0" err="1"/>
              <a:t>df</a:t>
            </a:r>
            <a:r>
              <a:rPr lang="en-MY" sz="900" dirty="0"/>
              <a:t>['inside_6'] = </a:t>
            </a:r>
            <a:r>
              <a:rPr lang="en-MY" sz="900" dirty="0" err="1"/>
              <a:t>df.apply</a:t>
            </a:r>
            <a:r>
              <a:rPr lang="en-MY" sz="900" dirty="0"/>
              <a:t>(lambda s : </a:t>
            </a:r>
            <a:r>
              <a:rPr lang="en-MY" sz="900" dirty="0" err="1"/>
              <a:t>inGeohash</a:t>
            </a:r>
            <a:r>
              <a:rPr lang="en-MY" sz="900" dirty="0"/>
              <a:t>(s['geohashed_start_loc_6'],s['geohashed_end_loc_6'],s['start_neighbors_6']), axis = 1)</a:t>
            </a:r>
            <a:endParaRPr lang="en-MY" sz="900" dirty="0"/>
          </a:p>
          <a:p>
            <a:pPr marL="0" indent="0">
              <a:buNone/>
            </a:pPr>
            <a:r>
              <a:rPr lang="en-MY" sz="900" dirty="0"/>
              <a:t>    print("Geohash</a:t>
            </a:r>
            <a:r>
              <a:rPr lang="zh-TW" altLang="en-US" sz="900" dirty="0"/>
              <a:t>近邻判断处理完成！！！</a:t>
            </a:r>
            <a:r>
              <a:rPr lang="en-US" altLang="zh-TW" sz="900" dirty="0"/>
              <a:t>")</a:t>
            </a:r>
            <a:endParaRPr lang="en-US" altLang="zh-TW" sz="900" dirty="0"/>
          </a:p>
          <a:p>
            <a:pPr marL="0" indent="0">
              <a:buNone/>
            </a:pPr>
            <a:r>
              <a:rPr lang="en-US" altLang="zh-TW" sz="900" dirty="0"/>
              <a:t>    </a:t>
            </a:r>
            <a:endParaRPr lang="en-US" altLang="zh-TW" sz="900" dirty="0"/>
          </a:p>
          <a:p>
            <a:pPr marL="0" indent="0">
              <a:buNone/>
            </a:pPr>
            <a:r>
              <a:rPr lang="en-US" altLang="zh-TW" sz="900" dirty="0"/>
              <a:t>    #</a:t>
            </a:r>
            <a:r>
              <a:rPr lang="zh-TW" altLang="en-US" sz="900" dirty="0"/>
              <a:t>计算起点与终点距离</a:t>
            </a:r>
            <a:endParaRPr lang="zh-TW" altLang="en-US" sz="900" dirty="0"/>
          </a:p>
          <a:p>
            <a:pPr marL="0" indent="0">
              <a:buNone/>
            </a:pPr>
            <a:r>
              <a:rPr lang="zh-TW" altLang="en-US" sz="900" dirty="0"/>
              <a:t>    </a:t>
            </a:r>
            <a:r>
              <a:rPr lang="en-MY" sz="900" dirty="0"/>
              <a:t>def haversine(lon1, lat1, lon2, lat2): </a:t>
            </a:r>
            <a:endParaRPr lang="en-MY" sz="900" dirty="0"/>
          </a:p>
          <a:p>
            <a:pPr marL="0" indent="0">
              <a:buNone/>
            </a:pPr>
            <a:r>
              <a:rPr lang="en-MY" sz="900" dirty="0"/>
              <a:t>        """</a:t>
            </a:r>
            <a:endParaRPr lang="en-MY" sz="900" dirty="0"/>
          </a:p>
          <a:p>
            <a:pPr marL="0" indent="0">
              <a:buNone/>
            </a:pPr>
            <a:r>
              <a:rPr lang="en-MY" sz="900" dirty="0"/>
              <a:t>        Calculate the great circle distance between two points </a:t>
            </a:r>
            <a:endParaRPr lang="en-MY" sz="900" dirty="0"/>
          </a:p>
          <a:p>
            <a:pPr marL="0" indent="0">
              <a:buNone/>
            </a:pPr>
            <a:r>
              <a:rPr lang="en-MY" sz="900" dirty="0"/>
              <a:t>        on the earth (specified in decimal degrees)</a:t>
            </a:r>
            <a:endParaRPr lang="en-MY" sz="900" dirty="0"/>
          </a:p>
          <a:p>
            <a:pPr marL="0" indent="0">
              <a:buNone/>
            </a:pPr>
            <a:r>
              <a:rPr lang="en-MY" sz="900" dirty="0"/>
              <a:t>        """</a:t>
            </a:r>
            <a:endParaRPr lang="en-MY" sz="900" dirty="0"/>
          </a:p>
          <a:p>
            <a:pPr marL="0" indent="0">
              <a:buNone/>
            </a:pPr>
            <a:r>
              <a:rPr lang="en-MY" sz="900" dirty="0"/>
              <a:t>        lon1, lat1, lon2, lat2 = map(radians, [lon1, lat1, lon2, lat2])</a:t>
            </a:r>
            <a:endParaRPr lang="en-MY" sz="900" dirty="0"/>
          </a:p>
          <a:p>
            <a:pPr marL="0" indent="0">
              <a:buNone/>
            </a:pPr>
            <a:r>
              <a:rPr lang="en-MY" sz="900" dirty="0"/>
              <a:t>        # haversine</a:t>
            </a:r>
            <a:r>
              <a:rPr lang="zh-TW" altLang="en-US" sz="900" dirty="0"/>
              <a:t>公式</a:t>
            </a:r>
            <a:endParaRPr lang="zh-TW" altLang="en-US" sz="900" dirty="0"/>
          </a:p>
          <a:p>
            <a:pPr marL="0" indent="0">
              <a:buNone/>
            </a:pPr>
            <a:r>
              <a:rPr lang="zh-TW" altLang="en-US" sz="900" dirty="0"/>
              <a:t>        </a:t>
            </a:r>
            <a:r>
              <a:rPr lang="en-MY" sz="900" dirty="0" err="1"/>
              <a:t>dlon</a:t>
            </a:r>
            <a:r>
              <a:rPr lang="en-MY" sz="900" dirty="0"/>
              <a:t> = lon2 - lon1 </a:t>
            </a:r>
            <a:endParaRPr lang="en-MY" sz="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4" end="14"/>
                                            </p:txEl>
                                          </p:spTgt>
                                        </p:tgtEl>
                                        <p:attrNameLst>
                                          <p:attrName>style.visibility</p:attrName>
                                        </p:attrNameLst>
                                      </p:cBhvr>
                                      <p:to>
                                        <p:strVal val="visible"/>
                                      </p:to>
                                    </p:set>
                                    <p:animEffect transition="in" filter="fade">
                                      <p:cBhvr>
                                        <p:cTn id="40" dur="500"/>
                                        <p:tgtEl>
                                          <p:spTgt spid="3">
                                            <p:txEl>
                                              <p:pRg st="14" end="14"/>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animEffect transition="in" filter="fade">
                                      <p:cBhvr>
                                        <p:cTn id="43" dur="500"/>
                                        <p:tgtEl>
                                          <p:spTgt spid="3">
                                            <p:txEl>
                                              <p:pRg st="16" end="1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7" end="17"/>
                                            </p:txEl>
                                          </p:spTgt>
                                        </p:tgtEl>
                                        <p:attrNameLst>
                                          <p:attrName>style.visibility</p:attrName>
                                        </p:attrNameLst>
                                      </p:cBhvr>
                                      <p:to>
                                        <p:strVal val="visible"/>
                                      </p:to>
                                    </p:set>
                                    <p:animEffect transition="in" filter="fade">
                                      <p:cBhvr>
                                        <p:cTn id="46" dur="500"/>
                                        <p:tgtEl>
                                          <p:spTgt spid="3">
                                            <p:txEl>
                                              <p:pRg st="17" end="17"/>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9" end="19"/>
                                            </p:txEl>
                                          </p:spTgt>
                                        </p:tgtEl>
                                        <p:attrNameLst>
                                          <p:attrName>style.visibility</p:attrName>
                                        </p:attrNameLst>
                                      </p:cBhvr>
                                      <p:to>
                                        <p:strVal val="visible"/>
                                      </p:to>
                                    </p:set>
                                    <p:animEffect transition="in" filter="fade">
                                      <p:cBhvr>
                                        <p:cTn id="49" dur="500"/>
                                        <p:tgtEl>
                                          <p:spTgt spid="3">
                                            <p:txEl>
                                              <p:pRg st="19" end="19"/>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21" end="21"/>
                                            </p:txEl>
                                          </p:spTgt>
                                        </p:tgtEl>
                                        <p:attrNameLst>
                                          <p:attrName>style.visibility</p:attrName>
                                        </p:attrNameLst>
                                      </p:cBhvr>
                                      <p:to>
                                        <p:strVal val="visible"/>
                                      </p:to>
                                    </p:set>
                                    <p:animEffect transition="in" filter="fade">
                                      <p:cBhvr>
                                        <p:cTn id="52" dur="500"/>
                                        <p:tgtEl>
                                          <p:spTgt spid="3">
                                            <p:txEl>
                                              <p:pRg st="21" end="2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22" end="22"/>
                                            </p:txEl>
                                          </p:spTgt>
                                        </p:tgtEl>
                                        <p:attrNameLst>
                                          <p:attrName>style.visibility</p:attrName>
                                        </p:attrNameLst>
                                      </p:cBhvr>
                                      <p:to>
                                        <p:strVal val="visible"/>
                                      </p:to>
                                    </p:set>
                                    <p:animEffect transition="in" filter="fade">
                                      <p:cBhvr>
                                        <p:cTn id="55" dur="500"/>
                                        <p:tgtEl>
                                          <p:spTgt spid="3">
                                            <p:txEl>
                                              <p:pRg st="22" end="2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0" end="0"/>
                                            </p:txEl>
                                          </p:spTgt>
                                        </p:tgtEl>
                                        <p:attrNameLst>
                                          <p:attrName>style.visibility</p:attrName>
                                        </p:attrNameLst>
                                      </p:cBhvr>
                                      <p:to>
                                        <p:strVal val="visible"/>
                                      </p:to>
                                    </p:set>
                                    <p:animEffect transition="in" filter="fade">
                                      <p:cBhvr>
                                        <p:cTn id="60" dur="500"/>
                                        <p:tgtEl>
                                          <p:spTgt spid="4">
                                            <p:txEl>
                                              <p:pRg st="0" end="0"/>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 end="1"/>
                                            </p:txEl>
                                          </p:spTgt>
                                        </p:tgtEl>
                                        <p:attrNameLst>
                                          <p:attrName>style.visibility</p:attrName>
                                        </p:attrNameLst>
                                      </p:cBhvr>
                                      <p:to>
                                        <p:strVal val="visible"/>
                                      </p:to>
                                    </p:set>
                                    <p:animEffect transition="in" filter="fade">
                                      <p:cBhvr>
                                        <p:cTn id="63" dur="500"/>
                                        <p:tgtEl>
                                          <p:spTgt spid="4">
                                            <p:txEl>
                                              <p:pRg st="1" end="1"/>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 end="2"/>
                                            </p:txEl>
                                          </p:spTgt>
                                        </p:tgtEl>
                                        <p:attrNameLst>
                                          <p:attrName>style.visibility</p:attrName>
                                        </p:attrNameLst>
                                      </p:cBhvr>
                                      <p:to>
                                        <p:strVal val="visible"/>
                                      </p:to>
                                    </p:set>
                                    <p:animEffect transition="in" filter="fade">
                                      <p:cBhvr>
                                        <p:cTn id="66" dur="500"/>
                                        <p:tgtEl>
                                          <p:spTgt spid="4">
                                            <p:txEl>
                                              <p:pRg st="2" end="2"/>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3" end="3"/>
                                            </p:txEl>
                                          </p:spTgt>
                                        </p:tgtEl>
                                        <p:attrNameLst>
                                          <p:attrName>style.visibility</p:attrName>
                                        </p:attrNameLst>
                                      </p:cBhvr>
                                      <p:to>
                                        <p:strVal val="visible"/>
                                      </p:to>
                                    </p:set>
                                    <p:animEffect transition="in" filter="fade">
                                      <p:cBhvr>
                                        <p:cTn id="69" dur="500"/>
                                        <p:tgtEl>
                                          <p:spTgt spid="4">
                                            <p:txEl>
                                              <p:pRg st="3" end="3"/>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4" end="4"/>
                                            </p:txEl>
                                          </p:spTgt>
                                        </p:tgtEl>
                                        <p:attrNameLst>
                                          <p:attrName>style.visibility</p:attrName>
                                        </p:attrNameLst>
                                      </p:cBhvr>
                                      <p:to>
                                        <p:strVal val="visible"/>
                                      </p:to>
                                    </p:set>
                                    <p:animEffect transition="in" filter="fade">
                                      <p:cBhvr>
                                        <p:cTn id="72" dur="500"/>
                                        <p:tgtEl>
                                          <p:spTgt spid="4">
                                            <p:txEl>
                                              <p:pRg st="4" end="4"/>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4">
                                            <p:txEl>
                                              <p:pRg st="5" end="5"/>
                                            </p:txEl>
                                          </p:spTgt>
                                        </p:tgtEl>
                                        <p:attrNameLst>
                                          <p:attrName>style.visibility</p:attrName>
                                        </p:attrNameLst>
                                      </p:cBhvr>
                                      <p:to>
                                        <p:strVal val="visible"/>
                                      </p:to>
                                    </p:set>
                                    <p:animEffect transition="in" filter="fade">
                                      <p:cBhvr>
                                        <p:cTn id="75" dur="500"/>
                                        <p:tgtEl>
                                          <p:spTgt spid="4">
                                            <p:txEl>
                                              <p:pRg st="5" end="5"/>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
                                            <p:txEl>
                                              <p:pRg st="6" end="6"/>
                                            </p:txEl>
                                          </p:spTgt>
                                        </p:tgtEl>
                                        <p:attrNameLst>
                                          <p:attrName>style.visibility</p:attrName>
                                        </p:attrNameLst>
                                      </p:cBhvr>
                                      <p:to>
                                        <p:strVal val="visible"/>
                                      </p:to>
                                    </p:set>
                                    <p:animEffect transition="in" filter="fade">
                                      <p:cBhvr>
                                        <p:cTn id="78" dur="500"/>
                                        <p:tgtEl>
                                          <p:spTgt spid="4">
                                            <p:txEl>
                                              <p:pRg st="6" end="6"/>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
                                            <p:txEl>
                                              <p:pRg st="7" end="7"/>
                                            </p:txEl>
                                          </p:spTgt>
                                        </p:tgtEl>
                                        <p:attrNameLst>
                                          <p:attrName>style.visibility</p:attrName>
                                        </p:attrNameLst>
                                      </p:cBhvr>
                                      <p:to>
                                        <p:strVal val="visible"/>
                                      </p:to>
                                    </p:set>
                                    <p:animEffect transition="in" filter="fade">
                                      <p:cBhvr>
                                        <p:cTn id="81" dur="500"/>
                                        <p:tgtEl>
                                          <p:spTgt spid="4">
                                            <p:txEl>
                                              <p:pRg st="7" end="7"/>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
                                            <p:txEl>
                                              <p:pRg st="8" end="8"/>
                                            </p:txEl>
                                          </p:spTgt>
                                        </p:tgtEl>
                                        <p:attrNameLst>
                                          <p:attrName>style.visibility</p:attrName>
                                        </p:attrNameLst>
                                      </p:cBhvr>
                                      <p:to>
                                        <p:strVal val="visible"/>
                                      </p:to>
                                    </p:set>
                                    <p:animEffect transition="in" filter="fade">
                                      <p:cBhvr>
                                        <p:cTn id="84" dur="500"/>
                                        <p:tgtEl>
                                          <p:spTgt spid="4">
                                            <p:txEl>
                                              <p:pRg st="8" end="8"/>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4">
                                            <p:txEl>
                                              <p:pRg st="9" end="9"/>
                                            </p:txEl>
                                          </p:spTgt>
                                        </p:tgtEl>
                                        <p:attrNameLst>
                                          <p:attrName>style.visibility</p:attrName>
                                        </p:attrNameLst>
                                      </p:cBhvr>
                                      <p:to>
                                        <p:strVal val="visible"/>
                                      </p:to>
                                    </p:set>
                                    <p:animEffect transition="in" filter="fade">
                                      <p:cBhvr>
                                        <p:cTn id="87" dur="500"/>
                                        <p:tgtEl>
                                          <p:spTgt spid="4">
                                            <p:txEl>
                                              <p:pRg st="9" end="9"/>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4">
                                            <p:txEl>
                                              <p:pRg st="10" end="10"/>
                                            </p:txEl>
                                          </p:spTgt>
                                        </p:tgtEl>
                                        <p:attrNameLst>
                                          <p:attrName>style.visibility</p:attrName>
                                        </p:attrNameLst>
                                      </p:cBhvr>
                                      <p:to>
                                        <p:strVal val="visible"/>
                                      </p:to>
                                    </p:set>
                                    <p:animEffect transition="in" filter="fade">
                                      <p:cBhvr>
                                        <p:cTn id="90" dur="500"/>
                                        <p:tgtEl>
                                          <p:spTgt spid="4">
                                            <p:txEl>
                                              <p:pRg st="10" end="10"/>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4">
                                            <p:txEl>
                                              <p:pRg st="11" end="11"/>
                                            </p:txEl>
                                          </p:spTgt>
                                        </p:tgtEl>
                                        <p:attrNameLst>
                                          <p:attrName>style.visibility</p:attrName>
                                        </p:attrNameLst>
                                      </p:cBhvr>
                                      <p:to>
                                        <p:strVal val="visible"/>
                                      </p:to>
                                    </p:set>
                                    <p:animEffect transition="in" filter="fade">
                                      <p:cBhvr>
                                        <p:cTn id="93" dur="500"/>
                                        <p:tgtEl>
                                          <p:spTgt spid="4">
                                            <p:txEl>
                                              <p:pRg st="11" end="11"/>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4">
                                            <p:txEl>
                                              <p:pRg st="12" end="12"/>
                                            </p:txEl>
                                          </p:spTgt>
                                        </p:tgtEl>
                                        <p:attrNameLst>
                                          <p:attrName>style.visibility</p:attrName>
                                        </p:attrNameLst>
                                      </p:cBhvr>
                                      <p:to>
                                        <p:strVal val="visible"/>
                                      </p:to>
                                    </p:set>
                                    <p:animEffect transition="in" filter="fade">
                                      <p:cBhvr>
                                        <p:cTn id="96" dur="500"/>
                                        <p:tgtEl>
                                          <p:spTgt spid="4">
                                            <p:txEl>
                                              <p:pRg st="12" end="12"/>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4">
                                            <p:txEl>
                                              <p:pRg st="13" end="13"/>
                                            </p:txEl>
                                          </p:spTgt>
                                        </p:tgtEl>
                                        <p:attrNameLst>
                                          <p:attrName>style.visibility</p:attrName>
                                        </p:attrNameLst>
                                      </p:cBhvr>
                                      <p:to>
                                        <p:strVal val="visible"/>
                                      </p:to>
                                    </p:set>
                                    <p:animEffect transition="in" filter="fade">
                                      <p:cBhvr>
                                        <p:cTn id="99" dur="500"/>
                                        <p:tgtEl>
                                          <p:spTgt spid="4">
                                            <p:txEl>
                                              <p:pRg st="13" end="13"/>
                                            </p:txEl>
                                          </p:spTgt>
                                        </p:tgtEl>
                                      </p:cBhvr>
                                    </p:animEffect>
                                  </p:childTnLst>
                                </p:cTn>
                              </p:par>
                              <p:par>
                                <p:cTn id="100" presetID="10" presetClass="entr" presetSubtype="0" fill="hold" nodeType="withEffect">
                                  <p:stCondLst>
                                    <p:cond delay="0"/>
                                  </p:stCondLst>
                                  <p:childTnLst>
                                    <p:set>
                                      <p:cBhvr>
                                        <p:cTn id="101" dur="1" fill="hold">
                                          <p:stCondLst>
                                            <p:cond delay="0"/>
                                          </p:stCondLst>
                                        </p:cTn>
                                        <p:tgtEl>
                                          <p:spTgt spid="4">
                                            <p:txEl>
                                              <p:pRg st="14" end="14"/>
                                            </p:txEl>
                                          </p:spTgt>
                                        </p:tgtEl>
                                        <p:attrNameLst>
                                          <p:attrName>style.visibility</p:attrName>
                                        </p:attrNameLst>
                                      </p:cBhvr>
                                      <p:to>
                                        <p:strVal val="visible"/>
                                      </p:to>
                                    </p:set>
                                    <p:animEffect transition="in" filter="fade">
                                      <p:cBhvr>
                                        <p:cTn id="102" dur="500"/>
                                        <p:tgtEl>
                                          <p:spTgt spid="4">
                                            <p:txEl>
                                              <p:pRg st="14" end="14"/>
                                            </p:txEl>
                                          </p:spTgt>
                                        </p:tgtEl>
                                      </p:cBhvr>
                                    </p:animEffect>
                                  </p:childTnLst>
                                </p:cTn>
                              </p:par>
                              <p:par>
                                <p:cTn id="103" presetID="10" presetClass="entr" presetSubtype="0" fill="hold" nodeType="withEffect">
                                  <p:stCondLst>
                                    <p:cond delay="0"/>
                                  </p:stCondLst>
                                  <p:childTnLst>
                                    <p:set>
                                      <p:cBhvr>
                                        <p:cTn id="104" dur="1" fill="hold">
                                          <p:stCondLst>
                                            <p:cond delay="0"/>
                                          </p:stCondLst>
                                        </p:cTn>
                                        <p:tgtEl>
                                          <p:spTgt spid="4">
                                            <p:txEl>
                                              <p:pRg st="15" end="15"/>
                                            </p:txEl>
                                          </p:spTgt>
                                        </p:tgtEl>
                                        <p:attrNameLst>
                                          <p:attrName>style.visibility</p:attrName>
                                        </p:attrNameLst>
                                      </p:cBhvr>
                                      <p:to>
                                        <p:strVal val="visible"/>
                                      </p:to>
                                    </p:set>
                                    <p:animEffect transition="in" filter="fade">
                                      <p:cBhvr>
                                        <p:cTn id="105" dur="500"/>
                                        <p:tgtEl>
                                          <p:spTgt spid="4">
                                            <p:txEl>
                                              <p:pRg st="15" end="15"/>
                                            </p:txEl>
                                          </p:spTgt>
                                        </p:tgtEl>
                                      </p:cBhvr>
                                    </p:animEffect>
                                  </p:childTnLst>
                                </p:cTn>
                              </p:par>
                              <p:par>
                                <p:cTn id="106" presetID="10" presetClass="entr" presetSubtype="0" fill="hold" nodeType="withEffect">
                                  <p:stCondLst>
                                    <p:cond delay="0"/>
                                  </p:stCondLst>
                                  <p:childTnLst>
                                    <p:set>
                                      <p:cBhvr>
                                        <p:cTn id="107" dur="1" fill="hold">
                                          <p:stCondLst>
                                            <p:cond delay="0"/>
                                          </p:stCondLst>
                                        </p:cTn>
                                        <p:tgtEl>
                                          <p:spTgt spid="4">
                                            <p:txEl>
                                              <p:pRg st="16" end="16"/>
                                            </p:txEl>
                                          </p:spTgt>
                                        </p:tgtEl>
                                        <p:attrNameLst>
                                          <p:attrName>style.visibility</p:attrName>
                                        </p:attrNameLst>
                                      </p:cBhvr>
                                      <p:to>
                                        <p:strVal val="visible"/>
                                      </p:to>
                                    </p:set>
                                    <p:animEffect transition="in" filter="fade">
                                      <p:cBhvr>
                                        <p:cTn id="108" dur="500"/>
                                        <p:tgtEl>
                                          <p:spTgt spid="4">
                                            <p:txEl>
                                              <p:pRg st="16" end="16"/>
                                            </p:txEl>
                                          </p:spTgt>
                                        </p:tgtEl>
                                      </p:cBhvr>
                                    </p:animEffect>
                                  </p:childTnLst>
                                </p:cTn>
                              </p:par>
                              <p:par>
                                <p:cTn id="109" presetID="10" presetClass="entr" presetSubtype="0" fill="hold" nodeType="withEffect">
                                  <p:stCondLst>
                                    <p:cond delay="0"/>
                                  </p:stCondLst>
                                  <p:childTnLst>
                                    <p:set>
                                      <p:cBhvr>
                                        <p:cTn id="110" dur="1" fill="hold">
                                          <p:stCondLst>
                                            <p:cond delay="0"/>
                                          </p:stCondLst>
                                        </p:cTn>
                                        <p:tgtEl>
                                          <p:spTgt spid="4">
                                            <p:txEl>
                                              <p:pRg st="17" end="17"/>
                                            </p:txEl>
                                          </p:spTgt>
                                        </p:tgtEl>
                                        <p:attrNameLst>
                                          <p:attrName>style.visibility</p:attrName>
                                        </p:attrNameLst>
                                      </p:cBhvr>
                                      <p:to>
                                        <p:strVal val="visible"/>
                                      </p:to>
                                    </p:set>
                                    <p:animEffect transition="in" filter="fade">
                                      <p:cBhvr>
                                        <p:cTn id="111" dur="500"/>
                                        <p:tgtEl>
                                          <p:spTgt spid="4">
                                            <p:txEl>
                                              <p:pRg st="17" end="17"/>
                                            </p:txEl>
                                          </p:spTgt>
                                        </p:tgtEl>
                                      </p:cBhvr>
                                    </p:animEffect>
                                  </p:childTnLst>
                                </p:cTn>
                              </p:par>
                              <p:par>
                                <p:cTn id="112" presetID="10" presetClass="entr" presetSubtype="0" fill="hold" nodeType="withEffect">
                                  <p:stCondLst>
                                    <p:cond delay="0"/>
                                  </p:stCondLst>
                                  <p:childTnLst>
                                    <p:set>
                                      <p:cBhvr>
                                        <p:cTn id="113" dur="1" fill="hold">
                                          <p:stCondLst>
                                            <p:cond delay="0"/>
                                          </p:stCondLst>
                                        </p:cTn>
                                        <p:tgtEl>
                                          <p:spTgt spid="4">
                                            <p:txEl>
                                              <p:pRg st="18" end="18"/>
                                            </p:txEl>
                                          </p:spTgt>
                                        </p:tgtEl>
                                        <p:attrNameLst>
                                          <p:attrName>style.visibility</p:attrName>
                                        </p:attrNameLst>
                                      </p:cBhvr>
                                      <p:to>
                                        <p:strVal val="visible"/>
                                      </p:to>
                                    </p:set>
                                    <p:animEffect transition="in" filter="fade">
                                      <p:cBhvr>
                                        <p:cTn id="114" dur="500"/>
                                        <p:tgtEl>
                                          <p:spTgt spid="4">
                                            <p:txEl>
                                              <p:pRg st="18" end="18"/>
                                            </p:txEl>
                                          </p:spTgt>
                                        </p:tgtEl>
                                      </p:cBhvr>
                                    </p:animEffect>
                                  </p:childTnLst>
                                </p:cTn>
                              </p:par>
                              <p:par>
                                <p:cTn id="115" presetID="10" presetClass="entr" presetSubtype="0" fill="hold" nodeType="withEffect">
                                  <p:stCondLst>
                                    <p:cond delay="0"/>
                                  </p:stCondLst>
                                  <p:childTnLst>
                                    <p:set>
                                      <p:cBhvr>
                                        <p:cTn id="116" dur="1" fill="hold">
                                          <p:stCondLst>
                                            <p:cond delay="0"/>
                                          </p:stCondLst>
                                        </p:cTn>
                                        <p:tgtEl>
                                          <p:spTgt spid="4">
                                            <p:txEl>
                                              <p:pRg st="19" end="19"/>
                                            </p:txEl>
                                          </p:spTgt>
                                        </p:tgtEl>
                                        <p:attrNameLst>
                                          <p:attrName>style.visibility</p:attrName>
                                        </p:attrNameLst>
                                      </p:cBhvr>
                                      <p:to>
                                        <p:strVal val="visible"/>
                                      </p:to>
                                    </p:set>
                                    <p:animEffect transition="in" filter="fade">
                                      <p:cBhvr>
                                        <p:cTn id="117" dur="500"/>
                                        <p:tgtEl>
                                          <p:spTgt spid="4">
                                            <p:txEl>
                                              <p:pRg st="19" end="19"/>
                                            </p:txEl>
                                          </p:spTgt>
                                        </p:tgtEl>
                                      </p:cBhvr>
                                    </p:animEffect>
                                  </p:childTnLst>
                                </p:cTn>
                              </p:par>
                              <p:par>
                                <p:cTn id="118" presetID="10" presetClass="entr" presetSubtype="0" fill="hold" nodeType="withEffect">
                                  <p:stCondLst>
                                    <p:cond delay="0"/>
                                  </p:stCondLst>
                                  <p:childTnLst>
                                    <p:set>
                                      <p:cBhvr>
                                        <p:cTn id="119" dur="1" fill="hold">
                                          <p:stCondLst>
                                            <p:cond delay="0"/>
                                          </p:stCondLst>
                                        </p:cTn>
                                        <p:tgtEl>
                                          <p:spTgt spid="4">
                                            <p:txEl>
                                              <p:pRg st="20" end="20"/>
                                            </p:txEl>
                                          </p:spTgt>
                                        </p:tgtEl>
                                        <p:attrNameLst>
                                          <p:attrName>style.visibility</p:attrName>
                                        </p:attrNameLst>
                                      </p:cBhvr>
                                      <p:to>
                                        <p:strVal val="visible"/>
                                      </p:to>
                                    </p:set>
                                    <p:animEffect transition="in" filter="fade">
                                      <p:cBhvr>
                                        <p:cTn id="120" dur="500"/>
                                        <p:tgtEl>
                                          <p:spTgt spid="4">
                                            <p:txEl>
                                              <p:pRg st="20" end="20"/>
                                            </p:txEl>
                                          </p:spTgt>
                                        </p:tgtEl>
                                      </p:cBhvr>
                                    </p:animEffect>
                                  </p:childTnLst>
                                </p:cTn>
                              </p:par>
                              <p:par>
                                <p:cTn id="121" presetID="10" presetClass="entr" presetSubtype="0" fill="hold" nodeType="withEffect">
                                  <p:stCondLst>
                                    <p:cond delay="0"/>
                                  </p:stCondLst>
                                  <p:childTnLst>
                                    <p:set>
                                      <p:cBhvr>
                                        <p:cTn id="122" dur="1" fill="hold">
                                          <p:stCondLst>
                                            <p:cond delay="0"/>
                                          </p:stCondLst>
                                        </p:cTn>
                                        <p:tgtEl>
                                          <p:spTgt spid="4">
                                            <p:txEl>
                                              <p:pRg st="21" end="21"/>
                                            </p:txEl>
                                          </p:spTgt>
                                        </p:tgtEl>
                                        <p:attrNameLst>
                                          <p:attrName>style.visibility</p:attrName>
                                        </p:attrNameLst>
                                      </p:cBhvr>
                                      <p:to>
                                        <p:strVal val="visible"/>
                                      </p:to>
                                    </p:set>
                                    <p:animEffect transition="in" filter="fade">
                                      <p:cBhvr>
                                        <p:cTn id="123" dur="500"/>
                                        <p:tgtEl>
                                          <p:spTgt spid="4">
                                            <p:txEl>
                                              <p:pRg st="21" end="21"/>
                                            </p:txEl>
                                          </p:spTgt>
                                        </p:tgtEl>
                                      </p:cBhvr>
                                    </p:animEffect>
                                  </p:childTnLst>
                                </p:cTn>
                              </p:par>
                              <p:par>
                                <p:cTn id="124" presetID="10" presetClass="entr" presetSubtype="0" fill="hold" nodeType="withEffect">
                                  <p:stCondLst>
                                    <p:cond delay="0"/>
                                  </p:stCondLst>
                                  <p:childTnLst>
                                    <p:set>
                                      <p:cBhvr>
                                        <p:cTn id="125" dur="1" fill="hold">
                                          <p:stCondLst>
                                            <p:cond delay="0"/>
                                          </p:stCondLst>
                                        </p:cTn>
                                        <p:tgtEl>
                                          <p:spTgt spid="4">
                                            <p:txEl>
                                              <p:pRg st="22" end="22"/>
                                            </p:txEl>
                                          </p:spTgt>
                                        </p:tgtEl>
                                        <p:attrNameLst>
                                          <p:attrName>style.visibility</p:attrName>
                                        </p:attrNameLst>
                                      </p:cBhvr>
                                      <p:to>
                                        <p:strVal val="visible"/>
                                      </p:to>
                                    </p:set>
                                    <p:animEffect transition="in" filter="fade">
                                      <p:cBhvr>
                                        <p:cTn id="126" dur="500"/>
                                        <p:tgtEl>
                                          <p:spTgt spid="4">
                                            <p:txEl>
                                              <p:pRg st="22" end="22"/>
                                            </p:txEl>
                                          </p:spTgt>
                                        </p:tgtEl>
                                      </p:cBhvr>
                                    </p:animEffect>
                                  </p:childTnLst>
                                </p:cTn>
                              </p:par>
                              <p:par>
                                <p:cTn id="127" presetID="10" presetClass="entr" presetSubtype="0" fill="hold" nodeType="withEffect">
                                  <p:stCondLst>
                                    <p:cond delay="0"/>
                                  </p:stCondLst>
                                  <p:childTnLst>
                                    <p:set>
                                      <p:cBhvr>
                                        <p:cTn id="128" dur="1" fill="hold">
                                          <p:stCondLst>
                                            <p:cond delay="0"/>
                                          </p:stCondLst>
                                        </p:cTn>
                                        <p:tgtEl>
                                          <p:spTgt spid="4">
                                            <p:txEl>
                                              <p:pRg st="23" end="23"/>
                                            </p:txEl>
                                          </p:spTgt>
                                        </p:tgtEl>
                                        <p:attrNameLst>
                                          <p:attrName>style.visibility</p:attrName>
                                        </p:attrNameLst>
                                      </p:cBhvr>
                                      <p:to>
                                        <p:strVal val="visible"/>
                                      </p:to>
                                    </p:set>
                                    <p:animEffect transition="in" filter="fade">
                                      <p:cBhvr>
                                        <p:cTn id="129" dur="500"/>
                                        <p:tgtEl>
                                          <p:spTgt spid="4">
                                            <p:txEl>
                                              <p:pRg st="23" end="23"/>
                                            </p:txEl>
                                          </p:spTgt>
                                        </p:tgtEl>
                                      </p:cBhvr>
                                    </p:animEffect>
                                  </p:childTnLst>
                                </p:cTn>
                              </p:par>
                              <p:par>
                                <p:cTn id="130" presetID="10" presetClass="entr" presetSubtype="0" fill="hold" nodeType="withEffect">
                                  <p:stCondLst>
                                    <p:cond delay="0"/>
                                  </p:stCondLst>
                                  <p:childTnLst>
                                    <p:set>
                                      <p:cBhvr>
                                        <p:cTn id="131" dur="1" fill="hold">
                                          <p:stCondLst>
                                            <p:cond delay="0"/>
                                          </p:stCondLst>
                                        </p:cTn>
                                        <p:tgtEl>
                                          <p:spTgt spid="4">
                                            <p:txEl>
                                              <p:pRg st="24" end="24"/>
                                            </p:txEl>
                                          </p:spTgt>
                                        </p:tgtEl>
                                        <p:attrNameLst>
                                          <p:attrName>style.visibility</p:attrName>
                                        </p:attrNameLst>
                                      </p:cBhvr>
                                      <p:to>
                                        <p:strVal val="visible"/>
                                      </p:to>
                                    </p:set>
                                    <p:animEffect transition="in" filter="fade">
                                      <p:cBhvr>
                                        <p:cTn id="132" dur="500"/>
                                        <p:tgtEl>
                                          <p:spTgt spid="4">
                                            <p:txEl>
                                              <p:pRg st="24" end="24"/>
                                            </p:txEl>
                                          </p:spTgt>
                                        </p:tgtEl>
                                      </p:cBhvr>
                                    </p:animEffect>
                                  </p:childTnLst>
                                </p:cTn>
                              </p:par>
                              <p:par>
                                <p:cTn id="133" presetID="10" presetClass="entr" presetSubtype="0" fill="hold" nodeType="withEffect">
                                  <p:stCondLst>
                                    <p:cond delay="0"/>
                                  </p:stCondLst>
                                  <p:childTnLst>
                                    <p:set>
                                      <p:cBhvr>
                                        <p:cTn id="134" dur="1" fill="hold">
                                          <p:stCondLst>
                                            <p:cond delay="0"/>
                                          </p:stCondLst>
                                        </p:cTn>
                                        <p:tgtEl>
                                          <p:spTgt spid="4">
                                            <p:txEl>
                                              <p:pRg st="25" end="25"/>
                                            </p:txEl>
                                          </p:spTgt>
                                        </p:tgtEl>
                                        <p:attrNameLst>
                                          <p:attrName>style.visibility</p:attrName>
                                        </p:attrNameLst>
                                      </p:cBhvr>
                                      <p:to>
                                        <p:strVal val="visible"/>
                                      </p:to>
                                    </p:set>
                                    <p:animEffect transition="in" filter="fade">
                                      <p:cBhvr>
                                        <p:cTn id="135" dur="500"/>
                                        <p:tgtEl>
                                          <p:spTgt spid="4">
                                            <p:txEl>
                                              <p:pRg st="25" end="25"/>
                                            </p:txEl>
                                          </p:spTgt>
                                        </p:tgtEl>
                                      </p:cBhvr>
                                    </p:animEffect>
                                  </p:childTnLst>
                                </p:cTn>
                              </p:par>
                              <p:par>
                                <p:cTn id="136" presetID="10" presetClass="entr" presetSubtype="0" fill="hold" nodeType="withEffect">
                                  <p:stCondLst>
                                    <p:cond delay="0"/>
                                  </p:stCondLst>
                                  <p:childTnLst>
                                    <p:set>
                                      <p:cBhvr>
                                        <p:cTn id="137" dur="1" fill="hold">
                                          <p:stCondLst>
                                            <p:cond delay="0"/>
                                          </p:stCondLst>
                                        </p:cTn>
                                        <p:tgtEl>
                                          <p:spTgt spid="4">
                                            <p:txEl>
                                              <p:pRg st="26" end="26"/>
                                            </p:txEl>
                                          </p:spTgt>
                                        </p:tgtEl>
                                        <p:attrNameLst>
                                          <p:attrName>style.visibility</p:attrName>
                                        </p:attrNameLst>
                                      </p:cBhvr>
                                      <p:to>
                                        <p:strVal val="visible"/>
                                      </p:to>
                                    </p:set>
                                    <p:animEffect transition="in" filter="fade">
                                      <p:cBhvr>
                                        <p:cTn id="138" dur="500"/>
                                        <p:tgtEl>
                                          <p:spTgt spid="4">
                                            <p:txEl>
                                              <p:pRg st="26" end="26"/>
                                            </p:txEl>
                                          </p:spTgt>
                                        </p:tgtEl>
                                      </p:cBhvr>
                                    </p:animEffect>
                                  </p:childTnLst>
                                </p:cTn>
                              </p:par>
                              <p:par>
                                <p:cTn id="139" presetID="10" presetClass="entr" presetSubtype="0" fill="hold" nodeType="withEffect">
                                  <p:stCondLst>
                                    <p:cond delay="0"/>
                                  </p:stCondLst>
                                  <p:childTnLst>
                                    <p:set>
                                      <p:cBhvr>
                                        <p:cTn id="140" dur="1" fill="hold">
                                          <p:stCondLst>
                                            <p:cond delay="0"/>
                                          </p:stCondLst>
                                        </p:cTn>
                                        <p:tgtEl>
                                          <p:spTgt spid="4">
                                            <p:txEl>
                                              <p:pRg st="27" end="27"/>
                                            </p:txEl>
                                          </p:spTgt>
                                        </p:tgtEl>
                                        <p:attrNameLst>
                                          <p:attrName>style.visibility</p:attrName>
                                        </p:attrNameLst>
                                      </p:cBhvr>
                                      <p:to>
                                        <p:strVal val="visible"/>
                                      </p:to>
                                    </p:set>
                                    <p:animEffect transition="in" filter="fade">
                                      <p:cBhvr>
                                        <p:cTn id="141" dur="500"/>
                                        <p:tgtEl>
                                          <p:spTgt spid="4">
                                            <p:txEl>
                                              <p:pRg st="27" end="27"/>
                                            </p:txEl>
                                          </p:spTgt>
                                        </p:tgtEl>
                                      </p:cBhvr>
                                    </p:animEffect>
                                  </p:childTnLst>
                                </p:cTn>
                              </p:par>
                              <p:par>
                                <p:cTn id="142" presetID="10" presetClass="entr" presetSubtype="0" fill="hold" nodeType="withEffect">
                                  <p:stCondLst>
                                    <p:cond delay="0"/>
                                  </p:stCondLst>
                                  <p:childTnLst>
                                    <p:set>
                                      <p:cBhvr>
                                        <p:cTn id="143" dur="1" fill="hold">
                                          <p:stCondLst>
                                            <p:cond delay="0"/>
                                          </p:stCondLst>
                                        </p:cTn>
                                        <p:tgtEl>
                                          <p:spTgt spid="4">
                                            <p:txEl>
                                              <p:pRg st="28" end="28"/>
                                            </p:txEl>
                                          </p:spTgt>
                                        </p:tgtEl>
                                        <p:attrNameLst>
                                          <p:attrName>style.visibility</p:attrName>
                                        </p:attrNameLst>
                                      </p:cBhvr>
                                      <p:to>
                                        <p:strVal val="visible"/>
                                      </p:to>
                                    </p:set>
                                    <p:animEffect transition="in" filter="fade">
                                      <p:cBhvr>
                                        <p:cTn id="144" dur="500"/>
                                        <p:tgtEl>
                                          <p:spTgt spid="4">
                                            <p:txEl>
                                              <p:pRg st="28" end="28"/>
                                            </p:txEl>
                                          </p:spTgt>
                                        </p:tgtEl>
                                      </p:cBhvr>
                                    </p:animEffect>
                                  </p:childTnLst>
                                </p:cTn>
                              </p:par>
                              <p:par>
                                <p:cTn id="145" presetID="10" presetClass="entr" presetSubtype="0" fill="hold" nodeType="withEffect">
                                  <p:stCondLst>
                                    <p:cond delay="0"/>
                                  </p:stCondLst>
                                  <p:childTnLst>
                                    <p:set>
                                      <p:cBhvr>
                                        <p:cTn id="146" dur="1" fill="hold">
                                          <p:stCondLst>
                                            <p:cond delay="0"/>
                                          </p:stCondLst>
                                        </p:cTn>
                                        <p:tgtEl>
                                          <p:spTgt spid="4">
                                            <p:txEl>
                                              <p:pRg st="29" end="29"/>
                                            </p:txEl>
                                          </p:spTgt>
                                        </p:tgtEl>
                                        <p:attrNameLst>
                                          <p:attrName>style.visibility</p:attrName>
                                        </p:attrNameLst>
                                      </p:cBhvr>
                                      <p:to>
                                        <p:strVal val="visible"/>
                                      </p:to>
                                    </p:set>
                                    <p:animEffect transition="in" filter="fade">
                                      <p:cBhvr>
                                        <p:cTn id="147" dur="500"/>
                                        <p:tgtEl>
                                          <p:spTgt spid="4">
                                            <p:txEl>
                                              <p:pRg st="29" end="29"/>
                                            </p:txEl>
                                          </p:spTgt>
                                        </p:tgtEl>
                                      </p:cBhvr>
                                    </p:animEffect>
                                  </p:childTnLst>
                                </p:cTn>
                              </p:par>
                              <p:par>
                                <p:cTn id="148" presetID="10" presetClass="entr" presetSubtype="0" fill="hold" nodeType="withEffect">
                                  <p:stCondLst>
                                    <p:cond delay="0"/>
                                  </p:stCondLst>
                                  <p:childTnLst>
                                    <p:set>
                                      <p:cBhvr>
                                        <p:cTn id="149" dur="1" fill="hold">
                                          <p:stCondLst>
                                            <p:cond delay="0"/>
                                          </p:stCondLst>
                                        </p:cTn>
                                        <p:tgtEl>
                                          <p:spTgt spid="4">
                                            <p:txEl>
                                              <p:pRg st="30" end="30"/>
                                            </p:txEl>
                                          </p:spTgt>
                                        </p:tgtEl>
                                        <p:attrNameLst>
                                          <p:attrName>style.visibility</p:attrName>
                                        </p:attrNameLst>
                                      </p:cBhvr>
                                      <p:to>
                                        <p:strVal val="visible"/>
                                      </p:to>
                                    </p:set>
                                    <p:animEffect transition="in" filter="fade">
                                      <p:cBhvr>
                                        <p:cTn id="150" dur="500"/>
                                        <p:tgtEl>
                                          <p:spTgt spid="4">
                                            <p:txEl>
                                              <p:pRg st="30" end="30"/>
                                            </p:txEl>
                                          </p:spTgt>
                                        </p:tgtEl>
                                      </p:cBhvr>
                                    </p:animEffect>
                                  </p:childTnLst>
                                </p:cTn>
                              </p:par>
                              <p:par>
                                <p:cTn id="151" presetID="10" presetClass="entr" presetSubtype="0" fill="hold" nodeType="withEffect">
                                  <p:stCondLst>
                                    <p:cond delay="0"/>
                                  </p:stCondLst>
                                  <p:childTnLst>
                                    <p:set>
                                      <p:cBhvr>
                                        <p:cTn id="152" dur="1" fill="hold">
                                          <p:stCondLst>
                                            <p:cond delay="0"/>
                                          </p:stCondLst>
                                        </p:cTn>
                                        <p:tgtEl>
                                          <p:spTgt spid="4">
                                            <p:txEl>
                                              <p:pRg st="31" end="31"/>
                                            </p:txEl>
                                          </p:spTgt>
                                        </p:tgtEl>
                                        <p:attrNameLst>
                                          <p:attrName>style.visibility</p:attrName>
                                        </p:attrNameLst>
                                      </p:cBhvr>
                                      <p:to>
                                        <p:strVal val="visible"/>
                                      </p:to>
                                    </p:set>
                                    <p:animEffect transition="in" filter="fade">
                                      <p:cBhvr>
                                        <p:cTn id="153" dur="500"/>
                                        <p:tgtEl>
                                          <p:spTgt spid="4">
                                            <p:txEl>
                                              <p:pRg st="31" end="31"/>
                                            </p:txEl>
                                          </p:spTgt>
                                        </p:tgtEl>
                                      </p:cBhvr>
                                    </p:animEffect>
                                  </p:childTnLst>
                                </p:cTn>
                              </p:par>
                              <p:par>
                                <p:cTn id="154" presetID="10" presetClass="entr" presetSubtype="0" fill="hold" nodeType="withEffect">
                                  <p:stCondLst>
                                    <p:cond delay="0"/>
                                  </p:stCondLst>
                                  <p:childTnLst>
                                    <p:set>
                                      <p:cBhvr>
                                        <p:cTn id="155" dur="1" fill="hold">
                                          <p:stCondLst>
                                            <p:cond delay="0"/>
                                          </p:stCondLst>
                                        </p:cTn>
                                        <p:tgtEl>
                                          <p:spTgt spid="4">
                                            <p:txEl>
                                              <p:pRg st="32" end="32"/>
                                            </p:txEl>
                                          </p:spTgt>
                                        </p:tgtEl>
                                        <p:attrNameLst>
                                          <p:attrName>style.visibility</p:attrName>
                                        </p:attrNameLst>
                                      </p:cBhvr>
                                      <p:to>
                                        <p:strVal val="visible"/>
                                      </p:to>
                                    </p:set>
                                    <p:animEffect transition="in" filter="fade">
                                      <p:cBhvr>
                                        <p:cTn id="156" dur="500"/>
                                        <p:tgtEl>
                                          <p:spTgt spid="4">
                                            <p:txEl>
                                              <p:pRg st="32" end="32"/>
                                            </p:txEl>
                                          </p:spTgt>
                                        </p:tgtEl>
                                      </p:cBhvr>
                                    </p:animEffect>
                                  </p:childTnLst>
                                </p:cTn>
                              </p:par>
                              <p:par>
                                <p:cTn id="157" presetID="10" presetClass="entr" presetSubtype="0" fill="hold" nodeType="withEffect">
                                  <p:stCondLst>
                                    <p:cond delay="0"/>
                                  </p:stCondLst>
                                  <p:childTnLst>
                                    <p:set>
                                      <p:cBhvr>
                                        <p:cTn id="158" dur="1" fill="hold">
                                          <p:stCondLst>
                                            <p:cond delay="0"/>
                                          </p:stCondLst>
                                        </p:cTn>
                                        <p:tgtEl>
                                          <p:spTgt spid="4">
                                            <p:txEl>
                                              <p:pRg st="33" end="33"/>
                                            </p:txEl>
                                          </p:spTgt>
                                        </p:tgtEl>
                                        <p:attrNameLst>
                                          <p:attrName>style.visibility</p:attrName>
                                        </p:attrNameLst>
                                      </p:cBhvr>
                                      <p:to>
                                        <p:strVal val="visible"/>
                                      </p:to>
                                    </p:set>
                                    <p:animEffect transition="in" filter="fade">
                                      <p:cBhvr>
                                        <p:cTn id="159" dur="500"/>
                                        <p:tgtEl>
                                          <p:spTgt spid="4">
                                            <p:txEl>
                                              <p:pRg st="33" end="33"/>
                                            </p:txEl>
                                          </p:spTgt>
                                        </p:tgtEl>
                                      </p:cBhvr>
                                    </p:animEffect>
                                  </p:childTnLst>
                                </p:cTn>
                              </p:par>
                              <p:par>
                                <p:cTn id="160" presetID="10" presetClass="entr" presetSubtype="0" fill="hold" nodeType="withEffect">
                                  <p:stCondLst>
                                    <p:cond delay="0"/>
                                  </p:stCondLst>
                                  <p:childTnLst>
                                    <p:set>
                                      <p:cBhvr>
                                        <p:cTn id="161" dur="1" fill="hold">
                                          <p:stCondLst>
                                            <p:cond delay="0"/>
                                          </p:stCondLst>
                                        </p:cTn>
                                        <p:tgtEl>
                                          <p:spTgt spid="4">
                                            <p:txEl>
                                              <p:pRg st="34" end="34"/>
                                            </p:txEl>
                                          </p:spTgt>
                                        </p:tgtEl>
                                        <p:attrNameLst>
                                          <p:attrName>style.visibility</p:attrName>
                                        </p:attrNameLst>
                                      </p:cBhvr>
                                      <p:to>
                                        <p:strVal val="visible"/>
                                      </p:to>
                                    </p:set>
                                    <p:animEffect transition="in" filter="fade">
                                      <p:cBhvr>
                                        <p:cTn id="162" dur="500"/>
                                        <p:tgtEl>
                                          <p:spTgt spid="4">
                                            <p:txEl>
                                              <p:pRg st="34" end="34"/>
                                            </p:txEl>
                                          </p:spTgt>
                                        </p:tgtEl>
                                      </p:cBhvr>
                                    </p:animEffect>
                                  </p:childTnLst>
                                </p:cTn>
                              </p:par>
                              <p:par>
                                <p:cTn id="163" presetID="10" presetClass="entr" presetSubtype="0" fill="hold" nodeType="withEffect">
                                  <p:stCondLst>
                                    <p:cond delay="0"/>
                                  </p:stCondLst>
                                  <p:childTnLst>
                                    <p:set>
                                      <p:cBhvr>
                                        <p:cTn id="164" dur="1" fill="hold">
                                          <p:stCondLst>
                                            <p:cond delay="0"/>
                                          </p:stCondLst>
                                        </p:cTn>
                                        <p:tgtEl>
                                          <p:spTgt spid="4">
                                            <p:txEl>
                                              <p:pRg st="35" end="35"/>
                                            </p:txEl>
                                          </p:spTgt>
                                        </p:tgtEl>
                                        <p:attrNameLst>
                                          <p:attrName>style.visibility</p:attrName>
                                        </p:attrNameLst>
                                      </p:cBhvr>
                                      <p:to>
                                        <p:strVal val="visible"/>
                                      </p:to>
                                    </p:set>
                                    <p:animEffect transition="in" filter="fade">
                                      <p:cBhvr>
                                        <p:cTn id="165" dur="500"/>
                                        <p:tgtEl>
                                          <p:spTgt spid="4">
                                            <p:txEl>
                                              <p:pRg st="35" end="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140" y="1555244"/>
            <a:ext cx="10820400" cy="11077680"/>
          </a:xfrm>
        </p:spPr>
        <p:txBody>
          <a:bodyPr>
            <a:normAutofit/>
          </a:bodyPr>
          <a:lstStyle/>
          <a:p>
            <a:pPr marL="0" indent="0">
              <a:buNone/>
            </a:pPr>
            <a:r>
              <a:rPr lang="en-MY" sz="2400" dirty="0"/>
              <a:t> </a:t>
            </a:r>
            <a:r>
              <a:rPr lang="en-MY" sz="900" dirty="0" err="1"/>
              <a:t>dlat</a:t>
            </a:r>
            <a:r>
              <a:rPr lang="en-MY" sz="900" dirty="0"/>
              <a:t> = lat2 - lat1 </a:t>
            </a:r>
            <a:endParaRPr lang="en-MY" sz="900" dirty="0"/>
          </a:p>
          <a:p>
            <a:pPr marL="0" indent="0">
              <a:buNone/>
            </a:pPr>
            <a:r>
              <a:rPr lang="en-MY" sz="900" dirty="0"/>
              <a:t>        a = sin(</a:t>
            </a:r>
            <a:r>
              <a:rPr lang="en-MY" sz="900" dirty="0" err="1"/>
              <a:t>dlat</a:t>
            </a:r>
            <a:r>
              <a:rPr lang="en-MY" sz="900" dirty="0"/>
              <a:t>/2)**2 + cos(lat1) * cos(lat2) * sin(</a:t>
            </a:r>
            <a:r>
              <a:rPr lang="en-MY" sz="900" dirty="0" err="1"/>
              <a:t>dlon</a:t>
            </a:r>
            <a:r>
              <a:rPr lang="en-MY" sz="900" dirty="0"/>
              <a:t>/2)**2</a:t>
            </a:r>
            <a:endParaRPr lang="en-MY" sz="900" dirty="0"/>
          </a:p>
          <a:p>
            <a:pPr marL="0" indent="0">
              <a:buNone/>
            </a:pPr>
            <a:r>
              <a:rPr lang="en-MY" sz="900" dirty="0"/>
              <a:t>        c = 2 * </a:t>
            </a:r>
            <a:r>
              <a:rPr lang="en-MY" sz="900" dirty="0" err="1"/>
              <a:t>asin</a:t>
            </a:r>
            <a:r>
              <a:rPr lang="en-MY" sz="900" dirty="0"/>
              <a:t>(sqrt(a)) </a:t>
            </a:r>
            <a:endParaRPr lang="en-MY" sz="900" dirty="0"/>
          </a:p>
          <a:p>
            <a:pPr marL="0" indent="0">
              <a:buNone/>
            </a:pPr>
            <a:r>
              <a:rPr lang="en-MY" sz="900" dirty="0"/>
              <a:t>        r = 6371 # </a:t>
            </a:r>
            <a:r>
              <a:rPr lang="zh-TW" altLang="en-US" sz="900" dirty="0"/>
              <a:t>地球平均半径，单位为公里</a:t>
            </a:r>
            <a:endParaRPr lang="zh-TW" altLang="en-US" sz="900" dirty="0"/>
          </a:p>
          <a:p>
            <a:pPr marL="0" indent="0">
              <a:buNone/>
            </a:pPr>
            <a:r>
              <a:rPr lang="zh-TW" altLang="en-US" sz="900" dirty="0"/>
              <a:t>        </a:t>
            </a:r>
            <a:r>
              <a:rPr lang="en-MY" sz="900" dirty="0"/>
              <a:t>return c * r * 1000</a:t>
            </a:r>
            <a:endParaRPr lang="en-MY" sz="900" dirty="0"/>
          </a:p>
          <a:p>
            <a:pPr marL="0" indent="0">
              <a:buNone/>
            </a:pPr>
            <a:r>
              <a:rPr lang="en-MY" sz="900" dirty="0"/>
              <a:t>    </a:t>
            </a:r>
            <a:r>
              <a:rPr lang="en-MY" sz="900" dirty="0" err="1"/>
              <a:t>df</a:t>
            </a:r>
            <a:r>
              <a:rPr lang="en-MY" sz="900" dirty="0"/>
              <a:t>['</a:t>
            </a:r>
            <a:r>
              <a:rPr lang="en-MY" sz="900" dirty="0" err="1"/>
              <a:t>start_end_distance</a:t>
            </a:r>
            <a:r>
              <a:rPr lang="en-MY" sz="900" dirty="0"/>
              <a:t>'] = </a:t>
            </a:r>
            <a:r>
              <a:rPr lang="en-MY" sz="900" dirty="0" err="1"/>
              <a:t>df.apply</a:t>
            </a:r>
            <a:r>
              <a:rPr lang="en-MY" sz="900" dirty="0"/>
              <a:t>(lambda s : haversine(s['</a:t>
            </a:r>
            <a:r>
              <a:rPr lang="en-MY" sz="900" dirty="0" err="1"/>
              <a:t>start_lat_lng</a:t>
            </a:r>
            <a:r>
              <a:rPr lang="en-MY" sz="900" dirty="0"/>
              <a:t>'][0],s['</a:t>
            </a:r>
            <a:r>
              <a:rPr lang="en-MY" sz="900" dirty="0" err="1"/>
              <a:t>start_lat_lng</a:t>
            </a:r>
            <a:r>
              <a:rPr lang="en-MY" sz="900" dirty="0"/>
              <a:t>'][1],s['</a:t>
            </a:r>
            <a:r>
              <a:rPr lang="en-MY" sz="900" dirty="0" err="1"/>
              <a:t>end_lat_lng</a:t>
            </a:r>
            <a:r>
              <a:rPr lang="en-MY" sz="900" dirty="0"/>
              <a:t>'][0],</a:t>
            </a:r>
            <a:endParaRPr lang="en-MY" sz="900" dirty="0"/>
          </a:p>
          <a:p>
            <a:pPr marL="0" indent="0">
              <a:buNone/>
            </a:pPr>
            <a:r>
              <a:rPr lang="en-MY" sz="900" dirty="0"/>
              <a:t>                                                             s['</a:t>
            </a:r>
            <a:r>
              <a:rPr lang="en-MY" sz="900" dirty="0" err="1"/>
              <a:t>end_lat_lng</a:t>
            </a:r>
            <a:r>
              <a:rPr lang="en-MY" sz="900" dirty="0"/>
              <a:t>'][1]),axis = 1)</a:t>
            </a:r>
            <a:endParaRPr lang="en-MY" sz="900" dirty="0"/>
          </a:p>
          <a:p>
            <a:pPr marL="0" indent="0">
              <a:buNone/>
            </a:pPr>
            <a:r>
              <a:rPr lang="en-MY" sz="900" dirty="0"/>
              <a:t>    print("</a:t>
            </a:r>
            <a:r>
              <a:rPr lang="zh-TW" altLang="en-US" sz="900" dirty="0"/>
              <a:t>距离计算完成！！！</a:t>
            </a:r>
            <a:r>
              <a:rPr lang="en-US" altLang="zh-TW" sz="900" dirty="0"/>
              <a:t>")</a:t>
            </a:r>
            <a:endParaRPr lang="en-US" altLang="zh-TW" sz="900" dirty="0"/>
          </a:p>
          <a:p>
            <a:pPr marL="0" indent="0">
              <a:buNone/>
            </a:pPr>
            <a:r>
              <a:rPr lang="en-US" altLang="zh-TW" sz="900" dirty="0"/>
              <a:t>    </a:t>
            </a:r>
            <a:r>
              <a:rPr lang="en-MY" sz="900" dirty="0"/>
              <a:t>return </a:t>
            </a:r>
            <a:r>
              <a:rPr lang="en-MY" sz="900" dirty="0" err="1"/>
              <a:t>df</a:t>
            </a:r>
            <a:endParaRPr lang="en-MY" sz="900" dirty="0"/>
          </a:p>
          <a:p>
            <a:pPr marL="0" indent="0">
              <a:buNone/>
            </a:pPr>
            <a:r>
              <a:rPr lang="en-MY" sz="900" dirty="0"/>
              <a:t>def _</a:t>
            </a:r>
            <a:r>
              <a:rPr lang="en-MY" sz="900" dirty="0" err="1"/>
              <a:t>timeAnalysis</a:t>
            </a:r>
            <a:r>
              <a:rPr lang="en-MY" sz="900" dirty="0"/>
              <a:t>(</a:t>
            </a:r>
            <a:r>
              <a:rPr lang="en-MY" sz="900" dirty="0" err="1"/>
              <a:t>df</a:t>
            </a:r>
            <a:r>
              <a:rPr lang="en-MY" sz="900" dirty="0"/>
              <a:t>):</a:t>
            </a:r>
            <a:endParaRPr lang="en-MY" sz="900" dirty="0"/>
          </a:p>
          <a:p>
            <a:pPr marL="0" indent="0">
              <a:buNone/>
            </a:pPr>
            <a:r>
              <a:rPr lang="en-MY" sz="900" dirty="0"/>
              <a:t>    #</a:t>
            </a:r>
            <a:r>
              <a:rPr lang="zh-TW" altLang="en-US" sz="900" dirty="0"/>
              <a:t>数据包含的天数</a:t>
            </a:r>
            <a:endParaRPr lang="zh-TW" altLang="en-US" sz="900" dirty="0"/>
          </a:p>
          <a:p>
            <a:pPr marL="0" indent="0">
              <a:buNone/>
            </a:pPr>
            <a:r>
              <a:rPr lang="zh-TW" altLang="en-US" sz="900" dirty="0"/>
              <a:t>    </a:t>
            </a:r>
            <a:r>
              <a:rPr lang="en-MY" sz="900" dirty="0"/>
              <a:t>print('</a:t>
            </a:r>
            <a:r>
              <a:rPr lang="zh-TW" altLang="en-US" sz="900" dirty="0"/>
              <a:t>数据集包含的天数如下：</a:t>
            </a:r>
            <a:r>
              <a:rPr lang="en-US" altLang="zh-TW" sz="900" dirty="0"/>
              <a:t>')</a:t>
            </a:r>
            <a:endParaRPr lang="en-US" altLang="zh-TW" sz="900" dirty="0"/>
          </a:p>
          <a:p>
            <a:pPr marL="0" indent="0">
              <a:buNone/>
            </a:pPr>
            <a:r>
              <a:rPr lang="en-US" altLang="zh-TW" sz="900" dirty="0"/>
              <a:t>    </a:t>
            </a:r>
            <a:r>
              <a:rPr lang="en-MY" sz="900" dirty="0"/>
              <a:t>print(</a:t>
            </a:r>
            <a:r>
              <a:rPr lang="en-MY" sz="900" dirty="0" err="1"/>
              <a:t>df</a:t>
            </a:r>
            <a:r>
              <a:rPr lang="en-MY" sz="900" dirty="0"/>
              <a:t>['day'].unique())</a:t>
            </a:r>
            <a:endParaRPr lang="en-MY" sz="900" dirty="0"/>
          </a:p>
          <a:p>
            <a:pPr marL="0" indent="0">
              <a:buNone/>
            </a:pPr>
            <a:r>
              <a:rPr lang="en-MY" sz="900" dirty="0"/>
              <a:t>    print('*'*60)</a:t>
            </a:r>
            <a:endParaRPr lang="en-MY" sz="900" dirty="0"/>
          </a:p>
          <a:p>
            <a:pPr marL="0" indent="0">
              <a:buNone/>
            </a:pPr>
            <a:r>
              <a:rPr lang="en-MY" sz="900" dirty="0"/>
              <a:t>    </a:t>
            </a:r>
            <a:endParaRPr lang="en-MY" sz="900" dirty="0"/>
          </a:p>
          <a:p>
            <a:pPr marL="0" indent="0">
              <a:buNone/>
            </a:pPr>
            <a:r>
              <a:rPr lang="en-MY" sz="900" dirty="0"/>
              <a:t>    #</a:t>
            </a:r>
            <a:r>
              <a:rPr lang="zh-TW" altLang="en-US" sz="900" dirty="0"/>
              <a:t>用户出行小时高峰期</a:t>
            </a:r>
            <a:endParaRPr lang="zh-TW" altLang="en-US" sz="900" dirty="0"/>
          </a:p>
          <a:p>
            <a:pPr marL="0" indent="0">
              <a:buNone/>
            </a:pPr>
            <a:r>
              <a:rPr lang="zh-TW" altLang="en-US" sz="900" dirty="0"/>
              <a:t>    </a:t>
            </a:r>
            <a:r>
              <a:rPr lang="en-MY" sz="900" dirty="0"/>
              <a:t>g1 = </a:t>
            </a:r>
            <a:r>
              <a:rPr lang="en-MY" sz="900" dirty="0" err="1"/>
              <a:t>df.groupby</a:t>
            </a:r>
            <a:r>
              <a:rPr lang="en-MY" sz="900" dirty="0"/>
              <a:t>('hour')</a:t>
            </a:r>
            <a:endParaRPr lang="en-MY" sz="900" dirty="0"/>
          </a:p>
          <a:p>
            <a:pPr marL="0" indent="0">
              <a:buNone/>
            </a:pPr>
            <a:r>
              <a:rPr lang="en-MY" sz="900" dirty="0"/>
              <a:t>    print(g1['</a:t>
            </a:r>
            <a:r>
              <a:rPr lang="en-MY" sz="900" dirty="0" err="1"/>
              <a:t>orderid</a:t>
            </a:r>
            <a:r>
              <a:rPr lang="en-MY" sz="900" dirty="0"/>
              <a:t>'].count().</a:t>
            </a:r>
            <a:r>
              <a:rPr lang="en-MY" sz="900" dirty="0" err="1"/>
              <a:t>sort_values</a:t>
            </a:r>
            <a:r>
              <a:rPr lang="en-MY" sz="900" dirty="0"/>
              <a:t>(ascending = False))</a:t>
            </a:r>
            <a:endParaRPr lang="en-MY" sz="900" dirty="0"/>
          </a:p>
          <a:p>
            <a:pPr marL="0" indent="0">
              <a:buNone/>
            </a:pPr>
            <a:r>
              <a:rPr lang="en-MY" sz="900" dirty="0"/>
              <a:t>    print('*'*60)</a:t>
            </a:r>
            <a:endParaRPr lang="en-MY" sz="900" dirty="0"/>
          </a:p>
          <a:p>
            <a:pPr marL="0" indent="0">
              <a:buNone/>
            </a:pPr>
            <a:endParaRPr lang="en-MY" sz="900" dirty="0"/>
          </a:p>
        </p:txBody>
      </p:sp>
      <p:sp>
        <p:nvSpPr>
          <p:cNvPr id="4" name="TextBox 3"/>
          <p:cNvSpPr txBox="1"/>
          <p:nvPr/>
        </p:nvSpPr>
        <p:spPr>
          <a:xfrm>
            <a:off x="6418555" y="1704513"/>
            <a:ext cx="5773445" cy="369332"/>
          </a:xfrm>
          <a:prstGeom prst="rect">
            <a:avLst/>
          </a:prstGeom>
          <a:noFill/>
        </p:spPr>
        <p:txBody>
          <a:bodyPr wrap="square" rtlCol="0">
            <a:spAutoFit/>
          </a:bodyPr>
          <a:lstStyle/>
          <a:p>
            <a:pPr marL="0" indent="0">
              <a:buNone/>
            </a:pPr>
            <a:r>
              <a:rPr lang="en-MY" sz="1800" dirty="0"/>
              <a:t> </a:t>
            </a:r>
            <a:endParaRPr lang="en-MY" dirty="0"/>
          </a:p>
        </p:txBody>
      </p:sp>
      <p:sp>
        <p:nvSpPr>
          <p:cNvPr id="5" name="TextBox 4"/>
          <p:cNvSpPr txBox="1"/>
          <p:nvPr/>
        </p:nvSpPr>
        <p:spPr>
          <a:xfrm>
            <a:off x="6664171" y="1704513"/>
            <a:ext cx="5690587" cy="4247317"/>
          </a:xfrm>
          <a:prstGeom prst="rect">
            <a:avLst/>
          </a:prstGeom>
          <a:noFill/>
        </p:spPr>
        <p:txBody>
          <a:bodyPr wrap="square" rtlCol="0">
            <a:spAutoFit/>
          </a:bodyPr>
          <a:lstStyle/>
          <a:p>
            <a:r>
              <a:rPr lang="en-US" altLang="zh-TW" sz="900" dirty="0"/>
              <a:t>#</a:t>
            </a:r>
            <a:r>
              <a:rPr lang="zh-TW" altLang="en-US" sz="900" dirty="0"/>
              <a:t>用户出行小时高峰期</a:t>
            </a:r>
            <a:endParaRPr lang="zh-TW" altLang="en-US" sz="900" dirty="0"/>
          </a:p>
          <a:p>
            <a:r>
              <a:rPr lang="zh-TW" altLang="en-US" sz="900" dirty="0"/>
              <a:t>    </a:t>
            </a:r>
            <a:r>
              <a:rPr lang="en-MY" sz="900" dirty="0"/>
              <a:t>g1 = </a:t>
            </a:r>
            <a:r>
              <a:rPr lang="en-MY" sz="900" dirty="0" err="1"/>
              <a:t>df.groupby</a:t>
            </a:r>
            <a:r>
              <a:rPr lang="en-MY" sz="900" dirty="0"/>
              <a:t>('hour')</a:t>
            </a:r>
            <a:endParaRPr lang="en-MY" sz="900" dirty="0"/>
          </a:p>
          <a:p>
            <a:r>
              <a:rPr lang="en-MY" sz="900" dirty="0"/>
              <a:t>    print(g1['</a:t>
            </a:r>
            <a:r>
              <a:rPr lang="en-MY" sz="900" dirty="0" err="1"/>
              <a:t>orderid</a:t>
            </a:r>
            <a:r>
              <a:rPr lang="en-MY" sz="900" dirty="0"/>
              <a:t>'].count().</a:t>
            </a:r>
            <a:r>
              <a:rPr lang="en-MY" sz="900" dirty="0" err="1"/>
              <a:t>sort_values</a:t>
            </a:r>
            <a:r>
              <a:rPr lang="en-MY" sz="900" dirty="0"/>
              <a:t>(ascending = False))</a:t>
            </a:r>
            <a:endParaRPr lang="en-MY" sz="900" dirty="0"/>
          </a:p>
          <a:p>
            <a:r>
              <a:rPr lang="en-MY" sz="900" dirty="0"/>
              <a:t>    print('*'*60)</a:t>
            </a:r>
            <a:endParaRPr lang="en-MY" sz="900" dirty="0"/>
          </a:p>
          <a:p>
            <a:r>
              <a:rPr lang="en-MY" sz="900" dirty="0"/>
              <a:t>    </a:t>
            </a:r>
            <a:endParaRPr lang="en-MY" sz="900" dirty="0"/>
          </a:p>
          <a:p>
            <a:r>
              <a:rPr lang="en-MY" sz="900" dirty="0"/>
              <a:t>    #</a:t>
            </a:r>
            <a:r>
              <a:rPr lang="zh-TW" altLang="en-US" sz="900" dirty="0"/>
              <a:t>周一到周日用车分析</a:t>
            </a:r>
            <a:endParaRPr lang="zh-TW" altLang="en-US" sz="900" dirty="0"/>
          </a:p>
          <a:p>
            <a:r>
              <a:rPr lang="zh-TW" altLang="en-US" sz="900" dirty="0"/>
              <a:t>    </a:t>
            </a:r>
            <a:r>
              <a:rPr lang="en-MY" sz="900" dirty="0"/>
              <a:t>g1 = </a:t>
            </a:r>
            <a:r>
              <a:rPr lang="en-MY" sz="900" dirty="0" err="1"/>
              <a:t>df.groupby</a:t>
            </a:r>
            <a:r>
              <a:rPr lang="en-MY" sz="900" dirty="0"/>
              <a:t>('weekday')</a:t>
            </a:r>
            <a:endParaRPr lang="en-MY" sz="900" dirty="0"/>
          </a:p>
          <a:p>
            <a:r>
              <a:rPr lang="en-MY" sz="900" dirty="0"/>
              <a:t>    print(</a:t>
            </a:r>
            <a:r>
              <a:rPr lang="en-MY" sz="900" dirty="0" err="1"/>
              <a:t>pd.DataFrame</a:t>
            </a:r>
            <a:r>
              <a:rPr lang="en-MY" sz="900" dirty="0"/>
              <a:t>(g1['weekday'].count()))</a:t>
            </a:r>
            <a:endParaRPr lang="en-MY" sz="900" dirty="0"/>
          </a:p>
          <a:p>
            <a:r>
              <a:rPr lang="en-MY" sz="900" dirty="0"/>
              <a:t>    print('*'*60)</a:t>
            </a:r>
            <a:endParaRPr lang="en-MY" sz="900" dirty="0"/>
          </a:p>
          <a:p>
            <a:r>
              <a:rPr lang="en-MY" sz="900" dirty="0"/>
              <a:t>    </a:t>
            </a:r>
            <a:endParaRPr lang="en-MY" sz="900" dirty="0"/>
          </a:p>
          <a:p>
            <a:r>
              <a:rPr lang="en-MY" sz="900" dirty="0"/>
              <a:t>    #</a:t>
            </a:r>
            <a:r>
              <a:rPr lang="zh-TW" altLang="en-US" sz="900" dirty="0"/>
              <a:t>周一到周日不同时间的用车分析</a:t>
            </a:r>
            <a:endParaRPr lang="zh-TW" altLang="en-US" sz="900" dirty="0"/>
          </a:p>
          <a:p>
            <a:r>
              <a:rPr lang="zh-TW" altLang="en-US" sz="900" dirty="0"/>
              <a:t>    </a:t>
            </a:r>
            <a:r>
              <a:rPr lang="en-MY" sz="900" dirty="0" err="1"/>
              <a:t>df.loc</a:t>
            </a:r>
            <a:r>
              <a:rPr lang="en-MY" sz="900" dirty="0"/>
              <a:t>[(</a:t>
            </a:r>
            <a:r>
              <a:rPr lang="en-MY" sz="900" dirty="0" err="1"/>
              <a:t>df</a:t>
            </a:r>
            <a:r>
              <a:rPr lang="en-MY" sz="900" dirty="0"/>
              <a:t>['weekday'] == 5) | (</a:t>
            </a:r>
            <a:r>
              <a:rPr lang="en-MY" sz="900" dirty="0" err="1"/>
              <a:t>df</a:t>
            </a:r>
            <a:r>
              <a:rPr lang="en-MY" sz="900" dirty="0"/>
              <a:t>['weekday'] == 6), '</a:t>
            </a:r>
            <a:r>
              <a:rPr lang="en-MY" sz="900" dirty="0" err="1"/>
              <a:t>isWeekend</a:t>
            </a:r>
            <a:r>
              <a:rPr lang="en-MY" sz="900" dirty="0"/>
              <a:t>'] = 1</a:t>
            </a:r>
            <a:endParaRPr lang="en-MY" sz="900" dirty="0"/>
          </a:p>
          <a:p>
            <a:r>
              <a:rPr lang="en-MY" sz="900" dirty="0"/>
              <a:t>    </a:t>
            </a:r>
            <a:r>
              <a:rPr lang="en-MY" sz="900" dirty="0" err="1"/>
              <a:t>df.loc</a:t>
            </a:r>
            <a:r>
              <a:rPr lang="en-MY" sz="900" dirty="0"/>
              <a:t>[~(</a:t>
            </a:r>
            <a:r>
              <a:rPr lang="en-MY" sz="900" dirty="0" err="1"/>
              <a:t>df</a:t>
            </a:r>
            <a:r>
              <a:rPr lang="en-MY" sz="900" dirty="0"/>
              <a:t>['weekday'] == 5) | (</a:t>
            </a:r>
            <a:r>
              <a:rPr lang="en-MY" sz="900" dirty="0" err="1"/>
              <a:t>df</a:t>
            </a:r>
            <a:r>
              <a:rPr lang="en-MY" sz="900" dirty="0"/>
              <a:t>['weekday'] == 6), '</a:t>
            </a:r>
            <a:r>
              <a:rPr lang="en-MY" sz="900" dirty="0" err="1"/>
              <a:t>isWeekend</a:t>
            </a:r>
            <a:r>
              <a:rPr lang="en-MY" sz="900" dirty="0"/>
              <a:t>'] = 0</a:t>
            </a:r>
            <a:endParaRPr lang="en-MY" sz="900" dirty="0"/>
          </a:p>
          <a:p>
            <a:r>
              <a:rPr lang="en-MY" sz="900" dirty="0"/>
              <a:t>    g1 = </a:t>
            </a:r>
            <a:r>
              <a:rPr lang="en-MY" sz="900" dirty="0" err="1"/>
              <a:t>df.groupby</a:t>
            </a:r>
            <a:r>
              <a:rPr lang="en-MY" sz="900" dirty="0"/>
              <a:t>(['</a:t>
            </a:r>
            <a:r>
              <a:rPr lang="en-MY" sz="900" dirty="0" err="1"/>
              <a:t>isWeekend</a:t>
            </a:r>
            <a:r>
              <a:rPr lang="en-MY" sz="900" dirty="0"/>
              <a:t>', 'hour'])</a:t>
            </a:r>
            <a:endParaRPr lang="en-MY" sz="900" dirty="0"/>
          </a:p>
          <a:p>
            <a:r>
              <a:rPr lang="en-MY" sz="900" dirty="0"/>
              <a:t>    </a:t>
            </a:r>
            <a:endParaRPr lang="en-MY" sz="900" dirty="0"/>
          </a:p>
          <a:p>
            <a:r>
              <a:rPr lang="en-MY" sz="900" dirty="0"/>
              <a:t>    #</a:t>
            </a:r>
            <a:r>
              <a:rPr lang="zh-TW" altLang="en-US" sz="900" dirty="0"/>
              <a:t>计算工作日以及周末的天数</a:t>
            </a:r>
            <a:endParaRPr lang="zh-TW" altLang="en-US" sz="900" dirty="0"/>
          </a:p>
          <a:p>
            <a:r>
              <a:rPr lang="zh-TW" altLang="en-US" sz="900" dirty="0"/>
              <a:t>    </a:t>
            </a:r>
            <a:r>
              <a:rPr lang="en-MY" sz="900" dirty="0"/>
              <a:t>g2 = </a:t>
            </a:r>
            <a:r>
              <a:rPr lang="en-MY" sz="900" dirty="0" err="1"/>
              <a:t>df.groupby</a:t>
            </a:r>
            <a:r>
              <a:rPr lang="en-MY" sz="900" dirty="0"/>
              <a:t>(['day', 'weekday'])</a:t>
            </a:r>
            <a:endParaRPr lang="en-MY" sz="900" dirty="0"/>
          </a:p>
          <a:p>
            <a:r>
              <a:rPr lang="en-MY" sz="900" dirty="0"/>
              <a:t>    w = 0 #</a:t>
            </a:r>
            <a:r>
              <a:rPr lang="zh-TW" altLang="en-US" sz="900" dirty="0"/>
              <a:t>周末天数</a:t>
            </a:r>
            <a:endParaRPr lang="zh-TW" altLang="en-US" sz="900" dirty="0"/>
          </a:p>
          <a:p>
            <a:r>
              <a:rPr lang="zh-TW" altLang="en-US" sz="900" dirty="0"/>
              <a:t>    </a:t>
            </a:r>
            <a:r>
              <a:rPr lang="en-MY" sz="900" dirty="0"/>
              <a:t>c = 0 #</a:t>
            </a:r>
            <a:r>
              <a:rPr lang="zh-TW" altLang="en-US" sz="900" dirty="0"/>
              <a:t>工作日天数</a:t>
            </a:r>
            <a:endParaRPr lang="zh-TW" altLang="en-US" sz="900" dirty="0"/>
          </a:p>
          <a:p>
            <a:r>
              <a:rPr lang="zh-TW" altLang="en-US" sz="900" dirty="0"/>
              <a:t>    </a:t>
            </a:r>
            <a:r>
              <a:rPr lang="en-MY" sz="900" dirty="0"/>
              <a:t>for </a:t>
            </a:r>
            <a:r>
              <a:rPr lang="en-MY" sz="900" dirty="0" err="1"/>
              <a:t>i,j</a:t>
            </a:r>
            <a:r>
              <a:rPr lang="en-MY" sz="900" dirty="0"/>
              <a:t> in list(g2.groups.keys()):</a:t>
            </a:r>
            <a:endParaRPr lang="en-MY" sz="900" dirty="0"/>
          </a:p>
          <a:p>
            <a:r>
              <a:rPr lang="en-MY" sz="900" dirty="0"/>
              <a:t>        if j &gt;= 5:</a:t>
            </a:r>
            <a:endParaRPr lang="en-MY" sz="900" dirty="0"/>
          </a:p>
          <a:p>
            <a:r>
              <a:rPr lang="en-MY" sz="900" dirty="0"/>
              <a:t>            w += 1</a:t>
            </a:r>
            <a:endParaRPr lang="en-MY" sz="900" dirty="0"/>
          </a:p>
          <a:p>
            <a:r>
              <a:rPr lang="en-MY" sz="900" dirty="0"/>
              <a:t>        else:</a:t>
            </a:r>
            <a:endParaRPr lang="en-MY" sz="900" dirty="0"/>
          </a:p>
          <a:p>
            <a:r>
              <a:rPr lang="en-MY" sz="900" dirty="0"/>
              <a:t>            c += 1</a:t>
            </a:r>
            <a:endParaRPr lang="en-MY" sz="900" dirty="0"/>
          </a:p>
          <a:p>
            <a:r>
              <a:rPr lang="en-MY" sz="900" dirty="0"/>
              <a:t>    </a:t>
            </a:r>
            <a:endParaRPr lang="en-MY" sz="900" dirty="0"/>
          </a:p>
          <a:p>
            <a:r>
              <a:rPr lang="en-MY" sz="900" dirty="0"/>
              <a:t>    </a:t>
            </a:r>
            <a:r>
              <a:rPr lang="en-MY" sz="900" dirty="0" err="1"/>
              <a:t>temp_df</a:t>
            </a:r>
            <a:r>
              <a:rPr lang="en-MY" sz="900" dirty="0"/>
              <a:t> = </a:t>
            </a:r>
            <a:r>
              <a:rPr lang="en-MY" sz="900" dirty="0" err="1"/>
              <a:t>pd.DataFrame</a:t>
            </a:r>
            <a:r>
              <a:rPr lang="en-MY" sz="900" dirty="0"/>
              <a:t>(g1['</a:t>
            </a:r>
            <a:r>
              <a:rPr lang="en-MY" sz="900" dirty="0" err="1"/>
              <a:t>orderid</a:t>
            </a:r>
            <a:r>
              <a:rPr lang="en-MY" sz="900" dirty="0"/>
              <a:t>'].count()).</a:t>
            </a:r>
            <a:r>
              <a:rPr lang="en-MY" sz="900" dirty="0" err="1"/>
              <a:t>reset_index</a:t>
            </a:r>
            <a:r>
              <a:rPr lang="en-MY" sz="900" dirty="0"/>
              <a:t>()</a:t>
            </a:r>
            <a:endParaRPr lang="en-MY" sz="900" dirty="0"/>
          </a:p>
          <a:p>
            <a:r>
              <a:rPr lang="en-MY" sz="900" dirty="0"/>
              <a:t>    </a:t>
            </a:r>
            <a:r>
              <a:rPr lang="en-MY" sz="900" dirty="0" err="1"/>
              <a:t>temp_df.loc</a:t>
            </a:r>
            <a:r>
              <a:rPr lang="en-MY" sz="900" dirty="0"/>
              <a:t>[</a:t>
            </a:r>
            <a:r>
              <a:rPr lang="en-MY" sz="900" dirty="0" err="1"/>
              <a:t>temp_df</a:t>
            </a:r>
            <a:r>
              <a:rPr lang="en-MY" sz="900" dirty="0"/>
              <a:t>['</a:t>
            </a:r>
            <a:r>
              <a:rPr lang="en-MY" sz="900" dirty="0" err="1"/>
              <a:t>isWeekend</a:t>
            </a:r>
            <a:r>
              <a:rPr lang="en-MY" sz="900" dirty="0"/>
              <a:t>'] == 0 , '</a:t>
            </a:r>
            <a:r>
              <a:rPr lang="en-MY" sz="900" dirty="0" err="1"/>
              <a:t>orderid</a:t>
            </a:r>
            <a:r>
              <a:rPr lang="en-MY" sz="900" dirty="0"/>
              <a:t>'] = </a:t>
            </a:r>
            <a:r>
              <a:rPr lang="en-MY" sz="900" dirty="0" err="1"/>
              <a:t>temp_df</a:t>
            </a:r>
            <a:r>
              <a:rPr lang="en-MY" sz="900" dirty="0"/>
              <a:t>['</a:t>
            </a:r>
            <a:r>
              <a:rPr lang="en-MY" sz="900" dirty="0" err="1"/>
              <a:t>orderid</a:t>
            </a:r>
            <a:r>
              <a:rPr lang="en-MY" sz="900" dirty="0"/>
              <a:t>']/c</a:t>
            </a:r>
            <a:endParaRPr lang="en-MY" sz="900" dirty="0"/>
          </a:p>
          <a:p>
            <a:r>
              <a:rPr lang="en-MY" sz="900" dirty="0"/>
              <a:t>    </a:t>
            </a:r>
            <a:r>
              <a:rPr lang="en-MY" sz="900" dirty="0" err="1"/>
              <a:t>temp_df.loc</a:t>
            </a:r>
            <a:r>
              <a:rPr lang="en-MY" sz="900" dirty="0"/>
              <a:t>[</a:t>
            </a:r>
            <a:r>
              <a:rPr lang="en-MY" sz="900" dirty="0" err="1"/>
              <a:t>temp_df</a:t>
            </a:r>
            <a:r>
              <a:rPr lang="en-MY" sz="900" dirty="0"/>
              <a:t>['</a:t>
            </a:r>
            <a:r>
              <a:rPr lang="en-MY" sz="900" dirty="0" err="1"/>
              <a:t>isWeekend</a:t>
            </a:r>
            <a:r>
              <a:rPr lang="en-MY" sz="900" dirty="0"/>
              <a:t>'] == 1 , '</a:t>
            </a:r>
            <a:r>
              <a:rPr lang="en-MY" sz="900" dirty="0" err="1"/>
              <a:t>orderid</a:t>
            </a:r>
            <a:r>
              <a:rPr lang="en-MY" sz="900" dirty="0"/>
              <a:t>'] = </a:t>
            </a:r>
            <a:r>
              <a:rPr lang="en-MY" sz="900" dirty="0" err="1"/>
              <a:t>temp_df</a:t>
            </a:r>
            <a:r>
              <a:rPr lang="en-MY" sz="900" dirty="0"/>
              <a:t>['</a:t>
            </a:r>
            <a:r>
              <a:rPr lang="en-MY" sz="900" dirty="0" err="1"/>
              <a:t>orderid</a:t>
            </a:r>
            <a:r>
              <a:rPr lang="en-MY" sz="900" dirty="0"/>
              <a:t>']/w</a:t>
            </a:r>
            <a:endParaRPr lang="en-MY" sz="900" dirty="0"/>
          </a:p>
          <a:p>
            <a:r>
              <a:rPr lang="en-MY" sz="900" dirty="0"/>
              <a:t>    print(</a:t>
            </a:r>
            <a:r>
              <a:rPr lang="en-MY" sz="900" dirty="0" err="1"/>
              <a:t>temp_df.sort_values</a:t>
            </a:r>
            <a:r>
              <a:rPr lang="en-MY" sz="900" dirty="0"/>
              <a:t>(['</a:t>
            </a:r>
            <a:r>
              <a:rPr lang="en-MY" sz="900" dirty="0" err="1"/>
              <a:t>isWeekend</a:t>
            </a:r>
            <a:r>
              <a:rPr lang="en-MY" sz="900" dirty="0"/>
              <a:t>', '</a:t>
            </a:r>
            <a:r>
              <a:rPr lang="en-MY" sz="900" dirty="0" err="1"/>
              <a:t>orderid</a:t>
            </a:r>
            <a:r>
              <a:rPr lang="en-MY" sz="900" dirty="0"/>
              <a:t>'], ascending = False))</a:t>
            </a:r>
            <a:endParaRPr lang="en-MY" sz="900" dirty="0"/>
          </a:p>
          <a:p>
            <a:r>
              <a:rPr lang="en-MY" sz="900" dirty="0"/>
              <a:t>    </a:t>
            </a:r>
            <a:r>
              <a:rPr lang="en-MY" sz="900" dirty="0" err="1"/>
              <a:t>sns.barplot</a:t>
            </a:r>
            <a:r>
              <a:rPr lang="en-MY" sz="900" dirty="0"/>
              <a:t>(x = 'hour', y = '</a:t>
            </a:r>
            <a:r>
              <a:rPr lang="en-MY" sz="900" dirty="0" err="1"/>
              <a:t>orderid</a:t>
            </a:r>
            <a:r>
              <a:rPr lang="en-MY" sz="900" dirty="0"/>
              <a:t>', hue = '</a:t>
            </a:r>
            <a:r>
              <a:rPr lang="en-MY" sz="900" dirty="0" err="1"/>
              <a:t>isWeekend</a:t>
            </a:r>
            <a:r>
              <a:rPr lang="en-MY" sz="900" dirty="0"/>
              <a:t>', data = </a:t>
            </a:r>
            <a:r>
              <a:rPr lang="en-MY" sz="900" dirty="0" err="1"/>
              <a:t>temp_df</a:t>
            </a:r>
            <a:r>
              <a:rPr lang="en-MY" sz="900" dirty="0"/>
              <a:t>)</a:t>
            </a:r>
            <a:endParaRPr lang="en-MY" sz="900" dirty="0"/>
          </a:p>
        </p:txBody>
      </p:sp>
      <p:sp>
        <p:nvSpPr>
          <p:cNvPr id="7" name="Title 1"/>
          <p:cNvSpPr>
            <a:spLocks noGrp="1"/>
          </p:cNvSpPr>
          <p:nvPr>
            <p:ph type="title"/>
          </p:nvPr>
        </p:nvSpPr>
        <p:spPr>
          <a:xfrm>
            <a:off x="1602521" y="342411"/>
            <a:ext cx="8610600" cy="1293813"/>
          </a:xfrm>
        </p:spPr>
        <p:txBody>
          <a:bodyPr/>
          <a:lstStyle/>
          <a:p>
            <a:pPr algn="ctr"/>
            <a:r>
              <a:rPr lang="zh-CN" altLang="en-US" dirty="0"/>
              <a:t>录入训练集并计算测试集</a:t>
            </a:r>
            <a:endParaRPr lang="en-MY"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fade">
                                      <p:cBhvr>
                                        <p:cTn id="49" dur="500"/>
                                        <p:tgtEl>
                                          <p:spTgt spid="3">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500"/>
                                        <p:tgtEl>
                                          <p:spTgt spid="3">
                                            <p:txEl>
                                              <p:pRg st="15" end="1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fade">
                                      <p:cBhvr>
                                        <p:cTn id="55" dur="500"/>
                                        <p:tgtEl>
                                          <p:spTgt spid="3">
                                            <p:txEl>
                                              <p:pRg st="16" end="16"/>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fade">
                                      <p:cBhvr>
                                        <p:cTn id="58" dur="500"/>
                                        <p:tgtEl>
                                          <p:spTgt spid="3">
                                            <p:txEl>
                                              <p:pRg st="17" end="17"/>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animEffect transition="in" filter="fade">
                                      <p:cBhvr>
                                        <p:cTn id="61" dur="500"/>
                                        <p:tgtEl>
                                          <p:spTgt spid="3">
                                            <p:txEl>
                                              <p:pRg st="18" end="1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684" y="304952"/>
            <a:ext cx="8610600" cy="1293028"/>
          </a:xfrm>
        </p:spPr>
        <p:txBody>
          <a:bodyPr/>
          <a:lstStyle/>
          <a:p>
            <a:pPr algn="ctr"/>
            <a:r>
              <a:rPr lang="zh-CN" altLang="en-US" dirty="0"/>
              <a:t>其他影响的因素</a:t>
            </a:r>
            <a:endParaRPr lang="en-MY" dirty="0"/>
          </a:p>
        </p:txBody>
      </p:sp>
      <p:pic>
        <p:nvPicPr>
          <p:cNvPr id="5" name="Picture 4" descr="Tabl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022" y="1597980"/>
            <a:ext cx="6587231" cy="4398885"/>
          </a:xfrm>
          <a:prstGeom prst="rect">
            <a:avLst/>
          </a:prstGeom>
        </p:spPr>
      </p:pic>
      <p:pic>
        <p:nvPicPr>
          <p:cNvPr id="7" name="Picture 6" descr="Table, Excel&#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1141" y="1597980"/>
            <a:ext cx="5295856" cy="43988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130" y="1118709"/>
            <a:ext cx="8610600" cy="1293028"/>
          </a:xfrm>
        </p:spPr>
        <p:txBody>
          <a:bodyPr/>
          <a:lstStyle/>
          <a:p>
            <a:pPr algn="l"/>
            <a:r>
              <a:rPr lang="en-MY" dirty="0"/>
              <a:t>KMEANS</a:t>
            </a:r>
            <a:r>
              <a:rPr lang="zh-CN" altLang="en-US" dirty="0"/>
              <a:t>聚类法</a:t>
            </a:r>
            <a:endParaRPr lang="en-MY" dirty="0"/>
          </a:p>
        </p:txBody>
      </p:sp>
      <p:sp>
        <p:nvSpPr>
          <p:cNvPr id="3" name="Content Placeholder 2"/>
          <p:cNvSpPr>
            <a:spLocks noGrp="1"/>
          </p:cNvSpPr>
          <p:nvPr>
            <p:ph idx="1"/>
          </p:nvPr>
        </p:nvSpPr>
        <p:spPr/>
        <p:txBody>
          <a:bodyPr/>
          <a:lstStyle/>
          <a:p>
            <a:r>
              <a:rPr lang="en-MY" dirty="0"/>
              <a:t>KMEANS</a:t>
            </a:r>
            <a:r>
              <a:rPr lang="zh-CN" altLang="en-US" dirty="0"/>
              <a:t>聚类法：</a:t>
            </a:r>
            <a:r>
              <a:rPr lang="zh-CN" altLang="en-US" sz="2000" dirty="0"/>
              <a:t>选</a:t>
            </a:r>
            <a:r>
              <a:rPr lang="en-US" altLang="zh-CN" sz="2000" dirty="0"/>
              <a:t>k</a:t>
            </a:r>
            <a:r>
              <a:rPr lang="zh-CN" altLang="en-US" sz="2000" dirty="0"/>
              <a:t>个类中心，将与类中心最近的点分配给类中心，重新计算类中心，迭代多次（如下图所示），直至类中心不变（或者类中心移动小于某一值）为止。</a:t>
            </a:r>
            <a:endParaRPr lang="en-MY" dirty="0"/>
          </a:p>
        </p:txBody>
      </p:sp>
      <p:pic>
        <p:nvPicPr>
          <p:cNvPr id="4" name="图片 3"/>
          <p:cNvPicPr>
            <a:picLocks noChangeAspect="1"/>
          </p:cNvPicPr>
          <p:nvPr/>
        </p:nvPicPr>
        <p:blipFill>
          <a:blip r:embed="rId1"/>
          <a:stretch>
            <a:fillRect/>
          </a:stretch>
        </p:blipFill>
        <p:spPr>
          <a:xfrm>
            <a:off x="1069019" y="3060261"/>
            <a:ext cx="5114249" cy="3287416"/>
          </a:xfrm>
          <a:prstGeom prst="rect">
            <a:avLst/>
          </a:prstGeo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7718</Words>
  <Application>WPS 演示</Application>
  <PresentationFormat>宽屏</PresentationFormat>
  <Paragraphs>294</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宋体</vt:lpstr>
      <vt:lpstr>Wingdings</vt:lpstr>
      <vt:lpstr>-apple-system</vt:lpstr>
      <vt:lpstr>Segoe Print</vt:lpstr>
      <vt:lpstr>Century Gothic</vt:lpstr>
      <vt:lpstr>微软雅黑</vt:lpstr>
      <vt:lpstr>Arial Unicode MS</vt:lpstr>
      <vt:lpstr>Calibri</vt:lpstr>
      <vt:lpstr>等线</vt:lpstr>
      <vt:lpstr>PMingLiU</vt:lpstr>
      <vt:lpstr>Vapor Trail</vt:lpstr>
      <vt:lpstr>共享单车投放问题</vt:lpstr>
      <vt:lpstr>当前成果</vt:lpstr>
      <vt:lpstr>训练集和测试集</vt:lpstr>
      <vt:lpstr>部分训练集</vt:lpstr>
      <vt:lpstr>部分测试集</vt:lpstr>
      <vt:lpstr>录入训练集并计算测试集</vt:lpstr>
      <vt:lpstr>录入训练集并计算测试集</vt:lpstr>
      <vt:lpstr>其他影响的因素</vt:lpstr>
      <vt:lpstr>KMEANS聚类法</vt:lpstr>
      <vt:lpstr>KMEANS聚类法代码</vt:lpstr>
      <vt:lpstr>按照随机点位测试代码</vt:lpstr>
      <vt:lpstr>PowerPoint 演示文稿</vt:lpstr>
      <vt:lpstr>PowerPoint 演示文稿</vt:lpstr>
      <vt:lpstr>PowerPoint 演示文稿</vt:lpstr>
      <vt:lpstr>共享单车调配</vt:lpstr>
      <vt:lpstr>新的研究方法</vt:lpstr>
      <vt:lpstr>禁忌搜索算法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共享单车投放问题</dc:title>
  <dc:creator>tan keng chu</dc:creator>
  <cp:lastModifiedBy>牛</cp:lastModifiedBy>
  <cp:revision>5</cp:revision>
  <dcterms:created xsi:type="dcterms:W3CDTF">2022-03-19T04:51:00Z</dcterms:created>
  <dcterms:modified xsi:type="dcterms:W3CDTF">2022-06-11T07:10:00Z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