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434" r:id="rId3"/>
    <p:sldId id="258" r:id="rId4"/>
    <p:sldId id="443" r:id="rId5"/>
    <p:sldId id="444" r:id="rId6"/>
    <p:sldId id="454" r:id="rId7"/>
    <p:sldId id="450" r:id="rId8"/>
    <p:sldId id="445" r:id="rId9"/>
    <p:sldId id="446" r:id="rId10"/>
    <p:sldId id="448" r:id="rId11"/>
    <p:sldId id="447" r:id="rId12"/>
    <p:sldId id="304" r:id="rId13"/>
    <p:sldId id="402" r:id="rId14"/>
    <p:sldId id="403" r:id="rId15"/>
    <p:sldId id="407" r:id="rId16"/>
    <p:sldId id="408" r:id="rId17"/>
    <p:sldId id="422" r:id="rId18"/>
    <p:sldId id="452" r:id="rId19"/>
    <p:sldId id="27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53" r:id="rId29"/>
    <p:sldId id="272" r:id="rId30"/>
    <p:sldId id="30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F6E7C-7466-44AD-AFCE-8A028846BBF4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F83A2-7C4E-4399-A429-23B6A3BD7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3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0FDD1-5445-47D8-99AF-E17C10F84B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353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0FDD1-5445-47D8-99AF-E17C10F84B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14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0FDD1-5445-47D8-99AF-E17C10F84B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035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0FDD1-5445-47D8-99AF-E17C10F84B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02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0FDD1-5445-47D8-99AF-E17C10F84B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852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0FDD1-5445-47D8-99AF-E17C10F84B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117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0FDD1-5445-47D8-99AF-E17C10F84B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84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51BE-A2C6-4378-BDCD-7E9EC76F8F63}" type="datetime1">
              <a:rPr lang="zh-CN" altLang="en-US" smtClean="0"/>
              <a:t>2023/4/18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9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31608"/>
            <a:ext cx="8056033" cy="63319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51885"/>
            <a:ext cx="10515600" cy="4941881"/>
          </a:xfrm>
        </p:spPr>
        <p:txBody>
          <a:bodyPr/>
          <a:lstStyle>
            <a:lvl1pPr marL="228600" marR="0" indent="-244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 lang="en-US" altLang="zh-CN" sz="28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53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tabLst/>
              <a:defRPr lang="en-US" altLang="zh-CN" sz="24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89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tabLst/>
              <a:defRPr lang="en-US" altLang="zh-CN" sz="20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25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tabLst/>
              <a:defRPr lang="en-US" altLang="zh-CN" sz="18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1219500" indent="-571500">
              <a:defRPr/>
            </a:lvl5pPr>
          </a:lstStyle>
          <a:p>
            <a:pPr marL="228600" marR="0" lvl="0" indent="-244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Level1</a:t>
            </a:r>
          </a:p>
          <a:p>
            <a:pPr marL="532800" marR="0" lvl="1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lang="en-US" altLang="zh-CN" dirty="0"/>
              <a:t>Level2</a:t>
            </a:r>
          </a:p>
          <a:p>
            <a:pPr marL="892800" marR="0" lvl="2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dirty="0"/>
              <a:t>Level3</a:t>
            </a:r>
          </a:p>
          <a:p>
            <a:pPr marL="1252800" marR="0" lvl="3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tabLst/>
              <a:defRPr/>
            </a:pPr>
            <a:r>
              <a:rPr lang="en-US" altLang="zh-CN" dirty="0"/>
              <a:t>Level4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2023/4/18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9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09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07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44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Level1</a:t>
            </a:r>
          </a:p>
          <a:p>
            <a:pPr marL="532800" marR="0" lvl="1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lang="en-US" altLang="zh-CN" dirty="0"/>
              <a:t>Level2</a:t>
            </a:r>
          </a:p>
          <a:p>
            <a:pPr marL="892800" marR="0" lvl="2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dirty="0"/>
              <a:t>Level3</a:t>
            </a:r>
          </a:p>
          <a:p>
            <a:pPr marL="1252800" marR="0" lvl="3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tabLst/>
              <a:defRPr/>
            </a:pPr>
            <a:r>
              <a:rPr lang="en-US" altLang="zh-CN" dirty="0"/>
              <a:t>Level4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DD5A-14F5-4ECC-876B-6768CE37A50D}" type="datetime1">
              <a:rPr lang="zh-CN" altLang="en-US" smtClean="0"/>
              <a:t>2023/4/18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522B-5885-439A-9CC5-32F38D70CC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1">
              <a:lumMod val="7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228600" marR="0" indent="-2448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Tx/>
        <a:buFont typeface="Arial" panose="020B0604020202020204" pitchFamily="34" charset="0"/>
        <a:buChar char="•"/>
        <a:tabLst/>
        <a:defRPr lang="zh-CN" altLang="en-US" sz="3600" kern="120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  <a:lvl2pPr marL="745200" marR="0" indent="-4572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>
            <a:lumMod val="75000"/>
          </a:schemeClr>
        </a:buClr>
        <a:buSzTx/>
        <a:buFont typeface="Arial" panose="020B0604020202020204" pitchFamily="34" charset="0"/>
        <a:buNone/>
        <a:tabLst/>
        <a:defRPr lang="zh-CN" altLang="en-US" sz="2800" kern="120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2pPr>
      <a:lvl3pPr marL="1219500" indent="-5715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lang="zh-CN" altLang="en-US" sz="2400" kern="1200" baseline="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3pPr>
      <a:lvl4pPr marL="1579500" indent="-5715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lang="zh-CN" altLang="en-US" sz="2400" kern="1200" baseline="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4pPr>
      <a:lvl5pPr marL="2057400" indent="-244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lang="en-US" altLang="en-US" sz="3600" kern="1200" dirty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AB168-2495-4D55-9AC0-96206AA13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964" y="1140292"/>
            <a:ext cx="9888071" cy="2387600"/>
          </a:xfrm>
        </p:spPr>
        <p:txBody>
          <a:bodyPr/>
          <a:lstStyle/>
          <a:p>
            <a:r>
              <a:rPr lang="zh-CN" altLang="en-US" dirty="0"/>
              <a:t>实验二：添加</a:t>
            </a:r>
            <a:r>
              <a:rPr lang="en-US" altLang="zh-CN" dirty="0"/>
              <a:t>Linux</a:t>
            </a:r>
            <a:r>
              <a:rPr lang="zh-CN" altLang="en-US" dirty="0"/>
              <a:t>系统调用及熟悉常见系统调用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C8505B-0D17-497D-979F-0F16ECBE2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3280" y="3930105"/>
            <a:ext cx="6858000" cy="165576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altLang="en-US" dirty="0"/>
              <a:t>王志强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2023.4.18</a:t>
            </a:r>
          </a:p>
        </p:txBody>
      </p:sp>
    </p:spTree>
    <p:extLst>
      <p:ext uri="{BB962C8B-B14F-4D97-AF65-F5344CB8AC3E}">
        <p14:creationId xmlns:p14="http://schemas.microsoft.com/office/powerpoint/2010/main" val="322955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实现一个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2023/4/18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D11714C-156F-44B2-BC23-9DDFD2347AF0}"/>
              </a:ext>
            </a:extLst>
          </p:cNvPr>
          <p:cNvSpPr txBox="1">
            <a:spLocks/>
          </p:cNvSpPr>
          <p:nvPr/>
        </p:nvSpPr>
        <p:spPr>
          <a:xfrm>
            <a:off x="566241" y="1303252"/>
            <a:ext cx="11537343" cy="4997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marR="0" indent="-244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 lang="en-US" altLang="zh-CN" sz="28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53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tabLst/>
              <a:defRPr lang="en-US" altLang="zh-CN" sz="24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89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tabLst/>
              <a:defRPr lang="en-US" altLang="zh-CN" sz="20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25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tabLst/>
              <a:defRPr lang="en-US" altLang="zh-CN" sz="18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1219500" indent="-571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lang="en-US" altLang="en-US" sz="36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exec</a:t>
            </a:r>
            <a:r>
              <a:rPr lang="zh-CN" altLang="en-US" sz="3200" dirty="0"/>
              <a:t>系列函数：</a:t>
            </a:r>
            <a:endParaRPr lang="en-US" altLang="zh-CN" sz="3200" dirty="0"/>
          </a:p>
          <a:p>
            <a:pPr lvl="1"/>
            <a:r>
              <a:rPr lang="en-US" altLang="zh-CN" sz="2800" dirty="0"/>
              <a:t>“l” </a:t>
            </a:r>
            <a:r>
              <a:rPr lang="zh-CN" altLang="en-US" sz="2800" dirty="0"/>
              <a:t>时的参数示例</a:t>
            </a:r>
            <a:r>
              <a:rPr lang="en-US" altLang="zh-CN" sz="2800" dirty="0"/>
              <a:t>:</a:t>
            </a:r>
          </a:p>
          <a:p>
            <a:pPr lvl="2"/>
            <a:r>
              <a:rPr lang="en-US" altLang="zh-CN" sz="2400" dirty="0" err="1"/>
              <a:t>execl</a:t>
            </a:r>
            <a:r>
              <a:rPr lang="en-US" altLang="zh-CN" sz="2400" dirty="0"/>
              <a:t>(“/bin/ls”, “ls”, “-al”, NULL);</a:t>
            </a:r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“v” </a:t>
            </a:r>
            <a:r>
              <a:rPr lang="zh-CN" altLang="en-US" sz="2800" dirty="0"/>
              <a:t>时的参数示例</a:t>
            </a:r>
            <a:endParaRPr lang="en-US" altLang="zh-CN" sz="2800" dirty="0"/>
          </a:p>
          <a:p>
            <a:pPr lvl="2"/>
            <a:r>
              <a:rPr lang="en-US" altLang="zh-CN" sz="2400" dirty="0"/>
              <a:t>char *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[] = {“ls”, “-al”, NULL};</a:t>
            </a:r>
          </a:p>
          <a:p>
            <a:pPr lvl="2"/>
            <a:r>
              <a:rPr lang="en-US" altLang="zh-CN" sz="2400" dirty="0" err="1"/>
              <a:t>execvp</a:t>
            </a:r>
            <a:r>
              <a:rPr lang="en-US" altLang="zh-CN" sz="2400" dirty="0"/>
              <a:t>(“ls”, 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);</a:t>
            </a:r>
            <a:endParaRPr lang="zh-CN" altLang="en-US" sz="2400" dirty="0"/>
          </a:p>
          <a:p>
            <a:pPr lvl="1"/>
            <a:endParaRPr lang="en-US" altLang="zh-CN" sz="2800" dirty="0"/>
          </a:p>
          <a:p>
            <a:pPr lvl="1"/>
            <a:endParaRPr lang="zh-CN" altLang="en-US" sz="2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FE0D39-234E-4AB3-B4BE-FB41E9C9C5A4}"/>
              </a:ext>
            </a:extLst>
          </p:cNvPr>
          <p:cNvSpPr/>
          <p:nvPr/>
        </p:nvSpPr>
        <p:spPr>
          <a:xfrm>
            <a:off x="2328706" y="2268550"/>
            <a:ext cx="1074944" cy="43974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43DA9D-8509-44D1-BCF6-B918E141880C}"/>
              </a:ext>
            </a:extLst>
          </p:cNvPr>
          <p:cNvSpPr/>
          <p:nvPr/>
        </p:nvSpPr>
        <p:spPr>
          <a:xfrm>
            <a:off x="3479267" y="2267386"/>
            <a:ext cx="534321" cy="439749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FDE6E7-4A9B-4E1B-AE09-BAB6F88FA8B6}"/>
              </a:ext>
            </a:extLst>
          </p:cNvPr>
          <p:cNvSpPr/>
          <p:nvPr/>
        </p:nvSpPr>
        <p:spPr>
          <a:xfrm>
            <a:off x="3511600" y="3982179"/>
            <a:ext cx="534321" cy="439749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EE28D9-C0F2-45AC-BF78-361AEA8EC37D}"/>
              </a:ext>
            </a:extLst>
          </p:cNvPr>
          <p:cNvSpPr/>
          <p:nvPr/>
        </p:nvSpPr>
        <p:spPr>
          <a:xfrm>
            <a:off x="2599017" y="4368413"/>
            <a:ext cx="534321" cy="43974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C7EAA30-EC62-4296-84AD-0A0C87F3942F}"/>
              </a:ext>
            </a:extLst>
          </p:cNvPr>
          <p:cNvSpPr/>
          <p:nvPr/>
        </p:nvSpPr>
        <p:spPr>
          <a:xfrm>
            <a:off x="4122190" y="2267386"/>
            <a:ext cx="534321" cy="439749"/>
          </a:xfrm>
          <a:prstGeom prst="rect">
            <a:avLst/>
          </a:prstGeom>
          <a:noFill/>
          <a:ln w="444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630991-A221-4B3F-87E0-D535158FAAFB}"/>
              </a:ext>
            </a:extLst>
          </p:cNvPr>
          <p:cNvSpPr/>
          <p:nvPr/>
        </p:nvSpPr>
        <p:spPr>
          <a:xfrm>
            <a:off x="4143130" y="3982179"/>
            <a:ext cx="534321" cy="439749"/>
          </a:xfrm>
          <a:prstGeom prst="rect">
            <a:avLst/>
          </a:prstGeom>
          <a:noFill/>
          <a:ln w="444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19B646-4889-434E-91F2-D4978578C933}"/>
              </a:ext>
            </a:extLst>
          </p:cNvPr>
          <p:cNvSpPr/>
          <p:nvPr/>
        </p:nvSpPr>
        <p:spPr>
          <a:xfrm>
            <a:off x="4854753" y="2267385"/>
            <a:ext cx="771250" cy="439749"/>
          </a:xfrm>
          <a:prstGeom prst="rect">
            <a:avLst/>
          </a:prstGeom>
          <a:noFill/>
          <a:ln w="444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93D7F5-17FB-4FDD-AE9F-48218CA07B4F}"/>
              </a:ext>
            </a:extLst>
          </p:cNvPr>
          <p:cNvSpPr/>
          <p:nvPr/>
        </p:nvSpPr>
        <p:spPr>
          <a:xfrm>
            <a:off x="4866216" y="3982179"/>
            <a:ext cx="771250" cy="439749"/>
          </a:xfrm>
          <a:prstGeom prst="rect">
            <a:avLst/>
          </a:prstGeom>
          <a:noFill/>
          <a:ln w="444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F2AFF72-0294-4466-9FCB-5ACE5B5319D3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flipH="1">
            <a:off x="1543568" y="2708299"/>
            <a:ext cx="1322610" cy="42367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FB596F3-9063-42B8-A5A4-4171D4325809}"/>
              </a:ext>
            </a:extLst>
          </p:cNvPr>
          <p:cNvSpPr txBox="1"/>
          <p:nvPr/>
        </p:nvSpPr>
        <p:spPr>
          <a:xfrm>
            <a:off x="527905" y="313197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要运行的程序文件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3EE1526-FDA7-4847-B7C1-6BB850F11090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H="1" flipV="1">
            <a:off x="1527701" y="3476588"/>
            <a:ext cx="1338477" cy="89182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8437B6A7-79A0-40ED-B609-46290E1AEBDE}"/>
              </a:ext>
            </a:extLst>
          </p:cNvPr>
          <p:cNvSpPr/>
          <p:nvPr/>
        </p:nvSpPr>
        <p:spPr>
          <a:xfrm>
            <a:off x="576866" y="3154562"/>
            <a:ext cx="1901670" cy="322026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71ABA98-22A6-4DF0-8440-355CA275627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471813" y="2715807"/>
            <a:ext cx="270672" cy="38874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4B13C83-8081-4B86-8443-9FEDDAE4CB70}"/>
              </a:ext>
            </a:extLst>
          </p:cNvPr>
          <p:cNvCxnSpPr>
            <a:cxnSpLocks/>
            <a:stCxn id="9" idx="0"/>
            <a:endCxn id="31" idx="2"/>
          </p:cNvCxnSpPr>
          <p:nvPr/>
        </p:nvCxnSpPr>
        <p:spPr>
          <a:xfrm flipH="1" flipV="1">
            <a:off x="3471813" y="3473880"/>
            <a:ext cx="306948" cy="50829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2229520-78D5-4195-9254-1EED572231F7}"/>
              </a:ext>
            </a:extLst>
          </p:cNvPr>
          <p:cNvSpPr/>
          <p:nvPr/>
        </p:nvSpPr>
        <p:spPr>
          <a:xfrm>
            <a:off x="2636488" y="3164731"/>
            <a:ext cx="1588961" cy="28926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19F20AB-B183-4119-8558-1FABEAC3AF13}"/>
              </a:ext>
            </a:extLst>
          </p:cNvPr>
          <p:cNvSpPr txBox="1"/>
          <p:nvPr/>
        </p:nvSpPr>
        <p:spPr>
          <a:xfrm>
            <a:off x="2677332" y="3104548"/>
            <a:ext cx="158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argv</a:t>
            </a:r>
            <a:r>
              <a:rPr lang="en-US" altLang="zh-CN" dirty="0"/>
              <a:t>[0] </a:t>
            </a:r>
            <a:r>
              <a:rPr lang="zh-CN" altLang="en-US" dirty="0"/>
              <a:t>程序名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F8DAFA9-96C4-41F6-ADE1-BF316D4FA52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4404825" y="2735823"/>
            <a:ext cx="995232" cy="368725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02A31B7-ACED-427E-8933-46913DBF3E62}"/>
              </a:ext>
            </a:extLst>
          </p:cNvPr>
          <p:cNvCxnSpPr>
            <a:cxnSpLocks/>
            <a:stCxn id="13" idx="0"/>
            <a:endCxn id="44" idx="2"/>
          </p:cNvCxnSpPr>
          <p:nvPr/>
        </p:nvCxnSpPr>
        <p:spPr>
          <a:xfrm flipV="1">
            <a:off x="4410291" y="3473880"/>
            <a:ext cx="989766" cy="508299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8B0074D-C765-4AC2-A72C-D3C2E7C71B72}"/>
              </a:ext>
            </a:extLst>
          </p:cNvPr>
          <p:cNvSpPr/>
          <p:nvPr/>
        </p:nvSpPr>
        <p:spPr>
          <a:xfrm>
            <a:off x="4410290" y="3131973"/>
            <a:ext cx="1907383" cy="310912"/>
          </a:xfrm>
          <a:prstGeom prst="rect">
            <a:avLst/>
          </a:prstGeom>
          <a:noFill/>
          <a:ln w="444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BD4443B-FD01-466A-ABDF-10625D04CC40}"/>
              </a:ext>
            </a:extLst>
          </p:cNvPr>
          <p:cNvSpPr txBox="1"/>
          <p:nvPr/>
        </p:nvSpPr>
        <p:spPr>
          <a:xfrm>
            <a:off x="4410812" y="3104548"/>
            <a:ext cx="197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argv</a:t>
            </a:r>
            <a:r>
              <a:rPr lang="en-US" altLang="zh-CN" dirty="0"/>
              <a:t>[1…] </a:t>
            </a:r>
            <a:r>
              <a:rPr lang="zh-CN" altLang="en-US" dirty="0"/>
              <a:t>程序参数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C4FFF81-321E-458F-92C6-7BBD5AB7CEF0}"/>
              </a:ext>
            </a:extLst>
          </p:cNvPr>
          <p:cNvCxnSpPr>
            <a:cxnSpLocks/>
            <a:stCxn id="14" idx="2"/>
            <a:endCxn id="56" idx="0"/>
          </p:cNvCxnSpPr>
          <p:nvPr/>
        </p:nvCxnSpPr>
        <p:spPr>
          <a:xfrm>
            <a:off x="5240378" y="2707134"/>
            <a:ext cx="2623427" cy="36641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D91FAF1-3B51-47DA-A2EB-E59E51E52751}"/>
              </a:ext>
            </a:extLst>
          </p:cNvPr>
          <p:cNvCxnSpPr>
            <a:cxnSpLocks/>
            <a:stCxn id="16" idx="0"/>
            <a:endCxn id="56" idx="2"/>
          </p:cNvCxnSpPr>
          <p:nvPr/>
        </p:nvCxnSpPr>
        <p:spPr>
          <a:xfrm flipV="1">
            <a:off x="5251841" y="3442885"/>
            <a:ext cx="2611964" cy="5392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03D368CD-7891-41B2-98E1-689E617C4137}"/>
              </a:ext>
            </a:extLst>
          </p:cNvPr>
          <p:cNvSpPr/>
          <p:nvPr/>
        </p:nvSpPr>
        <p:spPr>
          <a:xfrm>
            <a:off x="6696965" y="3139500"/>
            <a:ext cx="2323136" cy="289500"/>
          </a:xfrm>
          <a:prstGeom prst="rect">
            <a:avLst/>
          </a:prstGeom>
          <a:noFill/>
          <a:ln w="444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0CE752B-A310-4333-8CB9-B66C1D6727E8}"/>
              </a:ext>
            </a:extLst>
          </p:cNvPr>
          <p:cNvSpPr txBox="1"/>
          <p:nvPr/>
        </p:nvSpPr>
        <p:spPr>
          <a:xfrm>
            <a:off x="6702237" y="3073553"/>
            <a:ext cx="232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argv</a:t>
            </a:r>
            <a:r>
              <a:rPr lang="en-US" altLang="zh-CN" dirty="0"/>
              <a:t>[end] </a:t>
            </a:r>
            <a:r>
              <a:rPr lang="zh-CN" altLang="en-US" dirty="0"/>
              <a:t>以</a:t>
            </a:r>
            <a:r>
              <a:rPr lang="en-US" altLang="zh-CN" dirty="0"/>
              <a:t>NULL</a:t>
            </a:r>
            <a:r>
              <a:rPr lang="zh-CN" altLang="en-US" dirty="0"/>
              <a:t>结尾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D21D63-6FD0-4712-95A2-DB5F31734BB8}"/>
              </a:ext>
            </a:extLst>
          </p:cNvPr>
          <p:cNvSpPr txBox="1"/>
          <p:nvPr/>
        </p:nvSpPr>
        <p:spPr>
          <a:xfrm>
            <a:off x="566241" y="5362781"/>
            <a:ext cx="11291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注意：不能直接使用</a:t>
            </a:r>
            <a:r>
              <a:rPr lang="en-US" altLang="zh-CN" sz="2800" dirty="0" err="1"/>
              <a:t>execl</a:t>
            </a:r>
            <a:r>
              <a:rPr lang="en-US" altLang="zh-CN" sz="2800" dirty="0"/>
              <a:t>(“/bin/</a:t>
            </a:r>
            <a:r>
              <a:rPr lang="en-US" altLang="zh-CN" sz="2800" dirty="0" err="1"/>
              <a:t>sh</a:t>
            </a:r>
            <a:r>
              <a:rPr lang="en-US" altLang="zh-CN" sz="2800" dirty="0"/>
              <a:t>”, “</a:t>
            </a:r>
            <a:r>
              <a:rPr lang="en-US" altLang="zh-CN" sz="2800" dirty="0" err="1"/>
              <a:t>sh</a:t>
            </a:r>
            <a:r>
              <a:rPr lang="en-US" altLang="zh-CN" sz="2800" dirty="0"/>
              <a:t>”, “-c”, …, NULL)</a:t>
            </a:r>
            <a:r>
              <a:rPr lang="zh-CN" altLang="en-US" sz="2800" dirty="0"/>
              <a:t>，这样使用意味着把</a:t>
            </a:r>
            <a:r>
              <a:rPr lang="en-US" altLang="zh-CN" sz="2800" dirty="0"/>
              <a:t>shell</a:t>
            </a:r>
            <a:r>
              <a:rPr lang="zh-CN" altLang="en-US" sz="2800" dirty="0"/>
              <a:t>接收到的命令交给了系统的</a:t>
            </a:r>
            <a:r>
              <a:rPr lang="en-US" altLang="zh-CN" sz="2800" dirty="0"/>
              <a:t>shell</a:t>
            </a:r>
            <a:r>
              <a:rPr lang="zh-CN" altLang="en-US" sz="2800" dirty="0"/>
              <a:t>来做，属于毫无意义的做法</a:t>
            </a:r>
          </a:p>
        </p:txBody>
      </p:sp>
    </p:spTree>
    <p:extLst>
      <p:ext uri="{BB962C8B-B14F-4D97-AF65-F5344CB8AC3E}">
        <p14:creationId xmlns:p14="http://schemas.microsoft.com/office/powerpoint/2010/main" val="258479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实现一个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2023/4/18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D11714C-156F-44B2-BC23-9DDFD2347AF0}"/>
              </a:ext>
            </a:extLst>
          </p:cNvPr>
          <p:cNvSpPr txBox="1">
            <a:spLocks/>
          </p:cNvSpPr>
          <p:nvPr/>
        </p:nvSpPr>
        <p:spPr>
          <a:xfrm>
            <a:off x="566241" y="1303252"/>
            <a:ext cx="11537343" cy="4997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marR="0" indent="-244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 lang="en-US" altLang="zh-CN" sz="28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53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tabLst/>
              <a:defRPr lang="en-US" altLang="zh-CN" sz="24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89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tabLst/>
              <a:defRPr lang="en-US" altLang="zh-CN" sz="20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25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tabLst/>
              <a:defRPr lang="en-US" altLang="zh-CN" sz="18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1219500" indent="-571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lang="en-US" altLang="en-US" sz="36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关于管道</a:t>
            </a:r>
            <a:endParaRPr lang="en-US" altLang="zh-CN" sz="3200" dirty="0"/>
          </a:p>
          <a:p>
            <a:pPr lvl="1"/>
            <a:r>
              <a:rPr lang="en-US" altLang="zh-CN" dirty="0"/>
              <a:t>pipe()</a:t>
            </a:r>
          </a:p>
          <a:p>
            <a:pPr lvl="1"/>
            <a:r>
              <a:rPr lang="en-US" altLang="zh-CN" dirty="0"/>
              <a:t>dup2()</a:t>
            </a:r>
          </a:p>
          <a:p>
            <a:pPr lvl="1"/>
            <a:endParaRPr lang="zh-CN" altLang="en-US" sz="2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97B323-5AA1-460B-9762-C16B89B58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373" y="1202602"/>
            <a:ext cx="4848298" cy="533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9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dup() </a:t>
            </a:r>
            <a:r>
              <a:rPr lang="zh-CN" altLang="en-US" dirty="0"/>
              <a:t>和</a:t>
            </a:r>
            <a:r>
              <a:rPr lang="en-US" altLang="zh-CN" dirty="0"/>
              <a:t> dup2()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2B0A8-8223-41DA-B9DA-41BC094567B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DAC2CF-EC51-46ED-A6EB-9BD818B2B76C}"/>
              </a:ext>
            </a:extLst>
          </p:cNvPr>
          <p:cNvSpPr txBox="1"/>
          <p:nvPr/>
        </p:nvSpPr>
        <p:spPr>
          <a:xfrm>
            <a:off x="838200" y="1085819"/>
            <a:ext cx="113142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（实际的文件数据结构有省略）</a:t>
            </a:r>
            <a:endParaRPr lang="en-US" altLang="zh-CN" sz="3200" dirty="0"/>
          </a:p>
          <a:p>
            <a:r>
              <a:rPr lang="en-US" altLang="zh-CN" sz="3200" dirty="0"/>
              <a:t>int dup(int </a:t>
            </a:r>
            <a:r>
              <a:rPr lang="en-US" altLang="zh-CN" sz="3200" dirty="0" err="1"/>
              <a:t>oldfd</a:t>
            </a:r>
            <a:r>
              <a:rPr lang="en-US" altLang="zh-CN" sz="3200" dirty="0"/>
              <a:t>);  /*duplication*/</a:t>
            </a:r>
          </a:p>
          <a:p>
            <a:r>
              <a:rPr lang="en-US" altLang="zh-CN" sz="3200" dirty="0"/>
              <a:t>int dup2(int </a:t>
            </a:r>
            <a:r>
              <a:rPr lang="en-US" altLang="zh-CN" sz="3200" dirty="0" err="1"/>
              <a:t>oldfd</a:t>
            </a:r>
            <a:r>
              <a:rPr lang="en-US" altLang="zh-CN" sz="3200" dirty="0"/>
              <a:t>, int </a:t>
            </a:r>
            <a:r>
              <a:rPr lang="en-US" altLang="zh-CN" sz="3200" dirty="0" err="1"/>
              <a:t>newfd</a:t>
            </a:r>
            <a:r>
              <a:rPr lang="en-US" altLang="zh-CN" sz="3200" dirty="0"/>
              <a:t>);  /*duplication with two parameter*/</a:t>
            </a:r>
            <a:endParaRPr lang="zh-CN" altLang="en-US" sz="3200" dirty="0"/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DA771038-F26E-40D6-8D27-6294AB215B40}"/>
              </a:ext>
            </a:extLst>
          </p:cNvPr>
          <p:cNvSpPr/>
          <p:nvPr/>
        </p:nvSpPr>
        <p:spPr>
          <a:xfrm>
            <a:off x="5781675" y="4786310"/>
            <a:ext cx="1295400" cy="1092561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File 1</a:t>
            </a:r>
            <a:endParaRPr lang="zh-CN" altLang="en-US" sz="2800" dirty="0"/>
          </a:p>
        </p:txBody>
      </p: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49A0443B-7BB8-4118-8CE3-CC2F0AC43ABD}"/>
              </a:ext>
            </a:extLst>
          </p:cNvPr>
          <p:cNvGraphicFramePr>
            <a:graphicFrameLocks noGrp="1"/>
          </p:cNvGraphicFramePr>
          <p:nvPr/>
        </p:nvGraphicFramePr>
        <p:xfrm>
          <a:off x="965200" y="2840419"/>
          <a:ext cx="41148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pointer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 (STDIN_FILENO)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 (STDOUT_FILENO)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8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 (STDERR_FILENO)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61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02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1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83225"/>
                  </a:ext>
                </a:extLst>
              </a:tr>
            </a:tbl>
          </a:graphicData>
        </a:graphic>
      </p:graphicFrame>
      <p:sp>
        <p:nvSpPr>
          <p:cNvPr id="18" name="箭头: 右 17">
            <a:extLst>
              <a:ext uri="{FF2B5EF4-FFF2-40B4-BE49-F238E27FC236}">
                <a16:creationId xmlns:a16="http://schemas.microsoft.com/office/drawing/2014/main" id="{663169FD-9DFD-42FE-8E8A-F45C4C5FECB1}"/>
              </a:ext>
            </a:extLst>
          </p:cNvPr>
          <p:cNvSpPr/>
          <p:nvPr/>
        </p:nvSpPr>
        <p:spPr>
          <a:xfrm>
            <a:off x="4815416" y="5164725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0ECB0FF-4160-4316-B579-67AC18668530}"/>
              </a:ext>
            </a:extLst>
          </p:cNvPr>
          <p:cNvSpPr txBox="1"/>
          <p:nvPr/>
        </p:nvSpPr>
        <p:spPr>
          <a:xfrm>
            <a:off x="289984" y="2526721"/>
            <a:ext cx="151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File descriptor</a:t>
            </a:r>
            <a:endParaRPr lang="zh-CN" altLang="en-US" dirty="0"/>
          </a:p>
        </p:txBody>
      </p:sp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F0C14D9-598E-4D01-ADEE-B8AF92E109DA}"/>
              </a:ext>
            </a:extLst>
          </p:cNvPr>
          <p:cNvSpPr/>
          <p:nvPr/>
        </p:nvSpPr>
        <p:spPr>
          <a:xfrm>
            <a:off x="5743575" y="3136627"/>
            <a:ext cx="2463800" cy="1353582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Terminal file</a:t>
            </a:r>
          </a:p>
          <a:p>
            <a:pPr algn="ctr"/>
            <a:r>
              <a:rPr lang="en-US" altLang="zh-CN" sz="2800" dirty="0"/>
              <a:t>/dev/…</a:t>
            </a:r>
            <a:endParaRPr lang="zh-CN" altLang="en-US" sz="2800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78D438A-4519-4ABE-818E-DBB570556B54}"/>
              </a:ext>
            </a:extLst>
          </p:cNvPr>
          <p:cNvSpPr/>
          <p:nvPr/>
        </p:nvSpPr>
        <p:spPr>
          <a:xfrm>
            <a:off x="4803775" y="3375546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663169FD-9DFD-42FE-8E8A-F45C4C5FECB1}"/>
              </a:ext>
            </a:extLst>
          </p:cNvPr>
          <p:cNvSpPr/>
          <p:nvPr/>
        </p:nvSpPr>
        <p:spPr>
          <a:xfrm>
            <a:off x="4803775" y="3744594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63169FD-9DFD-42FE-8E8A-F45C4C5FECB1}"/>
              </a:ext>
            </a:extLst>
          </p:cNvPr>
          <p:cNvSpPr/>
          <p:nvPr/>
        </p:nvSpPr>
        <p:spPr>
          <a:xfrm>
            <a:off x="4803775" y="4105047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5A733B5-7A54-42F2-B5B5-2446579AAC23}"/>
              </a:ext>
            </a:extLst>
          </p:cNvPr>
          <p:cNvSpPr/>
          <p:nvPr/>
        </p:nvSpPr>
        <p:spPr>
          <a:xfrm>
            <a:off x="9512300" y="3046139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29C599-C0F3-4D3A-B290-558537E74373}"/>
              </a:ext>
            </a:extLst>
          </p:cNvPr>
          <p:cNvSpPr txBox="1"/>
          <p:nvPr/>
        </p:nvSpPr>
        <p:spPr>
          <a:xfrm>
            <a:off x="10580469" y="2951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指针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EB13AD38-8E52-47C4-A680-1301B94462EB}"/>
              </a:ext>
            </a:extLst>
          </p:cNvPr>
          <p:cNvSpPr/>
          <p:nvPr/>
        </p:nvSpPr>
        <p:spPr>
          <a:xfrm>
            <a:off x="9512300" y="3419400"/>
            <a:ext cx="939800" cy="433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write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ABE4B0-D3C4-4DAC-BC57-018461CEFB6C}"/>
              </a:ext>
            </a:extLst>
          </p:cNvPr>
          <p:cNvSpPr txBox="1"/>
          <p:nvPr/>
        </p:nvSpPr>
        <p:spPr>
          <a:xfrm>
            <a:off x="10580469" y="3451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函数调用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8C4E6D-3E22-4FBA-B815-4CAFA0F3C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500" y="4766054"/>
            <a:ext cx="43516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36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dup() </a:t>
            </a:r>
            <a:r>
              <a:rPr lang="zh-CN" altLang="en-US" dirty="0"/>
              <a:t>和</a:t>
            </a:r>
            <a:r>
              <a:rPr lang="en-US" altLang="zh-CN" dirty="0"/>
              <a:t> dup2()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2B0A8-8223-41DA-B9DA-41BC094567B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DAC2CF-EC51-46ED-A6EB-9BD818B2B76C}"/>
              </a:ext>
            </a:extLst>
          </p:cNvPr>
          <p:cNvSpPr txBox="1"/>
          <p:nvPr/>
        </p:nvSpPr>
        <p:spPr>
          <a:xfrm>
            <a:off x="838200" y="1141993"/>
            <a:ext cx="113142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（实际的文件数据结构有省略）</a:t>
            </a:r>
            <a:endParaRPr lang="en-US" altLang="zh-CN" sz="3200" dirty="0"/>
          </a:p>
          <a:p>
            <a:r>
              <a:rPr lang="en-US" altLang="zh-CN" sz="3200" dirty="0"/>
              <a:t>int dup(int </a:t>
            </a:r>
            <a:r>
              <a:rPr lang="en-US" altLang="zh-CN" sz="3200" dirty="0" err="1"/>
              <a:t>oldfd</a:t>
            </a:r>
            <a:r>
              <a:rPr lang="en-US" altLang="zh-CN" sz="3200" dirty="0"/>
              <a:t>);  /*duplication*/</a:t>
            </a:r>
          </a:p>
          <a:p>
            <a:r>
              <a:rPr lang="en-US" altLang="zh-CN" sz="3200" dirty="0"/>
              <a:t>int dup2(int </a:t>
            </a:r>
            <a:r>
              <a:rPr lang="en-US" altLang="zh-CN" sz="3200" dirty="0" err="1"/>
              <a:t>oldfd</a:t>
            </a:r>
            <a:r>
              <a:rPr lang="en-US" altLang="zh-CN" sz="3200" dirty="0"/>
              <a:t>, int </a:t>
            </a:r>
            <a:r>
              <a:rPr lang="en-US" altLang="zh-CN" sz="3200" dirty="0" err="1"/>
              <a:t>newfd</a:t>
            </a:r>
            <a:r>
              <a:rPr lang="en-US" altLang="zh-CN" sz="3200" dirty="0"/>
              <a:t>);  /*duplication with two parameter*/</a:t>
            </a:r>
            <a:endParaRPr lang="zh-CN" altLang="en-US" sz="3200" dirty="0"/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DA771038-F26E-40D6-8D27-6294AB215B40}"/>
              </a:ext>
            </a:extLst>
          </p:cNvPr>
          <p:cNvSpPr/>
          <p:nvPr/>
        </p:nvSpPr>
        <p:spPr>
          <a:xfrm>
            <a:off x="2971800" y="5102777"/>
            <a:ext cx="1295400" cy="724005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File 2</a:t>
            </a:r>
            <a:endParaRPr lang="zh-CN" altLang="en-US" sz="2800" dirty="0"/>
          </a:p>
        </p:txBody>
      </p: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49A0443B-7BB8-4118-8CE3-CC2F0AC43ABD}"/>
              </a:ext>
            </a:extLst>
          </p:cNvPr>
          <p:cNvGraphicFramePr>
            <a:graphicFrameLocks noGrp="1"/>
          </p:cNvGraphicFramePr>
          <p:nvPr/>
        </p:nvGraphicFramePr>
        <p:xfrm>
          <a:off x="965200" y="2840419"/>
          <a:ext cx="137477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point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8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61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02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1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83225"/>
                  </a:ext>
                </a:extLst>
              </a:tr>
            </a:tbl>
          </a:graphicData>
        </a:graphic>
      </p:graphicFrame>
      <p:sp>
        <p:nvSpPr>
          <p:cNvPr id="18" name="箭头: 右 17">
            <a:extLst>
              <a:ext uri="{FF2B5EF4-FFF2-40B4-BE49-F238E27FC236}">
                <a16:creationId xmlns:a16="http://schemas.microsoft.com/office/drawing/2014/main" id="{663169FD-9DFD-42FE-8E8A-F45C4C5FECB1}"/>
              </a:ext>
            </a:extLst>
          </p:cNvPr>
          <p:cNvSpPr/>
          <p:nvPr/>
        </p:nvSpPr>
        <p:spPr>
          <a:xfrm>
            <a:off x="1993900" y="4462440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F0C14D9-598E-4D01-ADEE-B8AF92E109DA}"/>
              </a:ext>
            </a:extLst>
          </p:cNvPr>
          <p:cNvSpPr/>
          <p:nvPr/>
        </p:nvSpPr>
        <p:spPr>
          <a:xfrm>
            <a:off x="2933700" y="3084538"/>
            <a:ext cx="2463800" cy="1289572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Terminal file</a:t>
            </a:r>
            <a:endParaRPr lang="zh-CN" altLang="en-US" sz="2800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78D438A-4519-4ABE-818E-DBB570556B54}"/>
              </a:ext>
            </a:extLst>
          </p:cNvPr>
          <p:cNvSpPr/>
          <p:nvPr/>
        </p:nvSpPr>
        <p:spPr>
          <a:xfrm>
            <a:off x="1993900" y="3323457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663169FD-9DFD-42FE-8E8A-F45C4C5FECB1}"/>
              </a:ext>
            </a:extLst>
          </p:cNvPr>
          <p:cNvSpPr/>
          <p:nvPr/>
        </p:nvSpPr>
        <p:spPr>
          <a:xfrm>
            <a:off x="1993900" y="3692505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63169FD-9DFD-42FE-8E8A-F45C4C5FECB1}"/>
              </a:ext>
            </a:extLst>
          </p:cNvPr>
          <p:cNvSpPr/>
          <p:nvPr/>
        </p:nvSpPr>
        <p:spPr>
          <a:xfrm>
            <a:off x="1993900" y="4052958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1141336-0544-4588-B8C0-C136FC6B81AB}"/>
              </a:ext>
            </a:extLst>
          </p:cNvPr>
          <p:cNvSpPr/>
          <p:nvPr/>
        </p:nvSpPr>
        <p:spPr>
          <a:xfrm>
            <a:off x="5625042" y="3590519"/>
            <a:ext cx="1503890" cy="1924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dup2(4,3)</a:t>
            </a:r>
            <a:endParaRPr lang="zh-CN" altLang="en-US" dirty="0"/>
          </a:p>
        </p:txBody>
      </p:sp>
      <p:sp>
        <p:nvSpPr>
          <p:cNvPr id="31" name="矩形: 折角 30">
            <a:extLst>
              <a:ext uri="{FF2B5EF4-FFF2-40B4-BE49-F238E27FC236}">
                <a16:creationId xmlns:a16="http://schemas.microsoft.com/office/drawing/2014/main" id="{A9FCDF6F-27A0-4C0C-9DC5-7E9160354D9E}"/>
              </a:ext>
            </a:extLst>
          </p:cNvPr>
          <p:cNvSpPr/>
          <p:nvPr/>
        </p:nvSpPr>
        <p:spPr>
          <a:xfrm>
            <a:off x="2943166" y="4440698"/>
            <a:ext cx="1295400" cy="458489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File 1</a:t>
            </a:r>
            <a:endParaRPr lang="zh-CN" altLang="en-US" sz="2800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AC4118B2-9F00-497A-962A-37338D647B58}"/>
              </a:ext>
            </a:extLst>
          </p:cNvPr>
          <p:cNvSpPr/>
          <p:nvPr/>
        </p:nvSpPr>
        <p:spPr>
          <a:xfrm rot="1504377">
            <a:off x="2085030" y="4948146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折角 32">
            <a:extLst>
              <a:ext uri="{FF2B5EF4-FFF2-40B4-BE49-F238E27FC236}">
                <a16:creationId xmlns:a16="http://schemas.microsoft.com/office/drawing/2014/main" id="{7F50E211-76EE-482E-97A0-0CB07D6EEE71}"/>
              </a:ext>
            </a:extLst>
          </p:cNvPr>
          <p:cNvSpPr/>
          <p:nvPr/>
        </p:nvSpPr>
        <p:spPr>
          <a:xfrm>
            <a:off x="9472612" y="5102777"/>
            <a:ext cx="1295400" cy="724005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File 2</a:t>
            </a:r>
            <a:endParaRPr lang="zh-CN" altLang="en-US" sz="2800" dirty="0"/>
          </a:p>
        </p:txBody>
      </p:sp>
      <p:graphicFrame>
        <p:nvGraphicFramePr>
          <p:cNvPr id="34" name="表格 16">
            <a:extLst>
              <a:ext uri="{FF2B5EF4-FFF2-40B4-BE49-F238E27FC236}">
                <a16:creationId xmlns:a16="http://schemas.microsoft.com/office/drawing/2014/main" id="{14DC2741-80CE-464E-A796-6F114B20E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60524"/>
              </p:ext>
            </p:extLst>
          </p:nvPr>
        </p:nvGraphicFramePr>
        <p:xfrm>
          <a:off x="7466012" y="2840419"/>
          <a:ext cx="137477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point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8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61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02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1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83225"/>
                  </a:ext>
                </a:extLst>
              </a:tr>
            </a:tbl>
          </a:graphicData>
        </a:graphic>
      </p:graphicFrame>
      <p:sp>
        <p:nvSpPr>
          <p:cNvPr id="35" name="箭头: 右 34">
            <a:extLst>
              <a:ext uri="{FF2B5EF4-FFF2-40B4-BE49-F238E27FC236}">
                <a16:creationId xmlns:a16="http://schemas.microsoft.com/office/drawing/2014/main" id="{153639AE-7F32-42B1-AE94-3395BB789A27}"/>
              </a:ext>
            </a:extLst>
          </p:cNvPr>
          <p:cNvSpPr/>
          <p:nvPr/>
        </p:nvSpPr>
        <p:spPr>
          <a:xfrm rot="1894631">
            <a:off x="8518672" y="4669196"/>
            <a:ext cx="1103559" cy="2273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折角 35">
            <a:extLst>
              <a:ext uri="{FF2B5EF4-FFF2-40B4-BE49-F238E27FC236}">
                <a16:creationId xmlns:a16="http://schemas.microsoft.com/office/drawing/2014/main" id="{F51B524A-7346-44CE-8CCC-DF9C996D71F6}"/>
              </a:ext>
            </a:extLst>
          </p:cNvPr>
          <p:cNvSpPr/>
          <p:nvPr/>
        </p:nvSpPr>
        <p:spPr>
          <a:xfrm>
            <a:off x="9434512" y="3084538"/>
            <a:ext cx="2463800" cy="1289572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Terminal file</a:t>
            </a:r>
            <a:endParaRPr lang="zh-CN" altLang="en-US" sz="2800" dirty="0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C8004DF3-A539-4F2A-8DC8-FFBB40BDE0E5}"/>
              </a:ext>
            </a:extLst>
          </p:cNvPr>
          <p:cNvSpPr/>
          <p:nvPr/>
        </p:nvSpPr>
        <p:spPr>
          <a:xfrm>
            <a:off x="8494712" y="3323457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389FD50B-4B83-452D-BD40-41A55CAE909A}"/>
              </a:ext>
            </a:extLst>
          </p:cNvPr>
          <p:cNvSpPr/>
          <p:nvPr/>
        </p:nvSpPr>
        <p:spPr>
          <a:xfrm>
            <a:off x="8494712" y="3692505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DD08B645-AAC0-410A-ABB4-933723EAF66C}"/>
              </a:ext>
            </a:extLst>
          </p:cNvPr>
          <p:cNvSpPr/>
          <p:nvPr/>
        </p:nvSpPr>
        <p:spPr>
          <a:xfrm>
            <a:off x="8494712" y="4052958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F9E83C15-96CB-467C-A211-90184D5FF662}"/>
              </a:ext>
            </a:extLst>
          </p:cNvPr>
          <p:cNvSpPr/>
          <p:nvPr/>
        </p:nvSpPr>
        <p:spPr>
          <a:xfrm rot="1504377">
            <a:off x="8585842" y="4948146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97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dup() </a:t>
            </a:r>
            <a:r>
              <a:rPr lang="zh-CN" altLang="en-US" dirty="0"/>
              <a:t>和</a:t>
            </a:r>
            <a:r>
              <a:rPr lang="en-US" altLang="zh-CN" dirty="0"/>
              <a:t> dup2()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2B0A8-8223-41DA-B9DA-41BC094567B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DAC2CF-EC51-46ED-A6EB-9BD818B2B76C}"/>
              </a:ext>
            </a:extLst>
          </p:cNvPr>
          <p:cNvSpPr txBox="1"/>
          <p:nvPr/>
        </p:nvSpPr>
        <p:spPr>
          <a:xfrm>
            <a:off x="838200" y="1218777"/>
            <a:ext cx="113142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（实际的文件数据结构有省略）</a:t>
            </a:r>
            <a:endParaRPr lang="en-US" altLang="zh-CN" sz="3200" dirty="0"/>
          </a:p>
          <a:p>
            <a:r>
              <a:rPr lang="en-US" altLang="zh-CN" sz="3200" dirty="0"/>
              <a:t>int dup(int </a:t>
            </a:r>
            <a:r>
              <a:rPr lang="en-US" altLang="zh-CN" sz="3200" dirty="0" err="1"/>
              <a:t>oldfd</a:t>
            </a:r>
            <a:r>
              <a:rPr lang="en-US" altLang="zh-CN" sz="3200" dirty="0"/>
              <a:t>);  /*duplication*/</a:t>
            </a:r>
          </a:p>
          <a:p>
            <a:r>
              <a:rPr lang="en-US" altLang="zh-CN" sz="3200" dirty="0"/>
              <a:t>int dup2(int </a:t>
            </a:r>
            <a:r>
              <a:rPr lang="en-US" altLang="zh-CN" sz="3200" dirty="0" err="1"/>
              <a:t>oldfd</a:t>
            </a:r>
            <a:r>
              <a:rPr lang="en-US" altLang="zh-CN" sz="3200" dirty="0"/>
              <a:t>, int </a:t>
            </a:r>
            <a:r>
              <a:rPr lang="en-US" altLang="zh-CN" sz="3200" dirty="0" err="1"/>
              <a:t>newfd</a:t>
            </a:r>
            <a:r>
              <a:rPr lang="en-US" altLang="zh-CN" sz="3200" dirty="0"/>
              <a:t>);  /*duplication with two parameter*/</a:t>
            </a:r>
            <a:endParaRPr lang="zh-CN" altLang="en-US" sz="3200" dirty="0"/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DA771038-F26E-40D6-8D27-6294AB215B40}"/>
              </a:ext>
            </a:extLst>
          </p:cNvPr>
          <p:cNvSpPr/>
          <p:nvPr/>
        </p:nvSpPr>
        <p:spPr>
          <a:xfrm>
            <a:off x="2971800" y="4734221"/>
            <a:ext cx="1295400" cy="1092561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File 1</a:t>
            </a:r>
            <a:endParaRPr lang="zh-CN" altLang="en-US" sz="2800" dirty="0"/>
          </a:p>
        </p:txBody>
      </p: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49A0443B-7BB8-4118-8CE3-CC2F0AC43ABD}"/>
              </a:ext>
            </a:extLst>
          </p:cNvPr>
          <p:cNvGraphicFramePr>
            <a:graphicFrameLocks noGrp="1"/>
          </p:cNvGraphicFramePr>
          <p:nvPr/>
        </p:nvGraphicFramePr>
        <p:xfrm>
          <a:off x="965200" y="2840419"/>
          <a:ext cx="137477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8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61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02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1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83225"/>
                  </a:ext>
                </a:extLst>
              </a:tr>
            </a:tbl>
          </a:graphicData>
        </a:graphic>
      </p:graphicFrame>
      <p:sp>
        <p:nvSpPr>
          <p:cNvPr id="18" name="箭头: 右 17">
            <a:extLst>
              <a:ext uri="{FF2B5EF4-FFF2-40B4-BE49-F238E27FC236}">
                <a16:creationId xmlns:a16="http://schemas.microsoft.com/office/drawing/2014/main" id="{663169FD-9DFD-42FE-8E8A-F45C4C5FECB1}"/>
              </a:ext>
            </a:extLst>
          </p:cNvPr>
          <p:cNvSpPr/>
          <p:nvPr/>
        </p:nvSpPr>
        <p:spPr>
          <a:xfrm>
            <a:off x="2005541" y="5112636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F0C14D9-598E-4D01-ADEE-B8AF92E109DA}"/>
              </a:ext>
            </a:extLst>
          </p:cNvPr>
          <p:cNvSpPr/>
          <p:nvPr/>
        </p:nvSpPr>
        <p:spPr>
          <a:xfrm>
            <a:off x="2933700" y="3084538"/>
            <a:ext cx="2463800" cy="1353582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Terminal file</a:t>
            </a:r>
            <a:endParaRPr lang="zh-CN" altLang="en-US" sz="2800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78D438A-4519-4ABE-818E-DBB570556B54}"/>
              </a:ext>
            </a:extLst>
          </p:cNvPr>
          <p:cNvSpPr/>
          <p:nvPr/>
        </p:nvSpPr>
        <p:spPr>
          <a:xfrm>
            <a:off x="1993900" y="3323457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663169FD-9DFD-42FE-8E8A-F45C4C5FECB1}"/>
              </a:ext>
            </a:extLst>
          </p:cNvPr>
          <p:cNvSpPr/>
          <p:nvPr/>
        </p:nvSpPr>
        <p:spPr>
          <a:xfrm>
            <a:off x="1993900" y="3692505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63169FD-9DFD-42FE-8E8A-F45C4C5FECB1}"/>
              </a:ext>
            </a:extLst>
          </p:cNvPr>
          <p:cNvSpPr/>
          <p:nvPr/>
        </p:nvSpPr>
        <p:spPr>
          <a:xfrm>
            <a:off x="1993900" y="4052958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ACA4D9DD-B74F-4E0C-8D3F-FD692FEF83C2}"/>
              </a:ext>
            </a:extLst>
          </p:cNvPr>
          <p:cNvSpPr/>
          <p:nvPr/>
        </p:nvSpPr>
        <p:spPr>
          <a:xfrm>
            <a:off x="9363075" y="4734221"/>
            <a:ext cx="1295400" cy="1092561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File 1</a:t>
            </a:r>
            <a:endParaRPr lang="zh-CN" altLang="en-US" sz="2800" dirty="0"/>
          </a:p>
        </p:txBody>
      </p:sp>
      <p:graphicFrame>
        <p:nvGraphicFramePr>
          <p:cNvPr id="20" name="表格 16">
            <a:extLst>
              <a:ext uri="{FF2B5EF4-FFF2-40B4-BE49-F238E27FC236}">
                <a16:creationId xmlns:a16="http://schemas.microsoft.com/office/drawing/2014/main" id="{89554B53-D46F-4DD9-9407-573348C7AA6E}"/>
              </a:ext>
            </a:extLst>
          </p:cNvPr>
          <p:cNvGraphicFramePr>
            <a:graphicFrameLocks noGrp="1"/>
          </p:cNvGraphicFramePr>
          <p:nvPr/>
        </p:nvGraphicFramePr>
        <p:xfrm>
          <a:off x="7356475" y="2840419"/>
          <a:ext cx="137477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8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61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02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1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83225"/>
                  </a:ext>
                </a:extLst>
              </a:tr>
            </a:tbl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3EFEC35E-0616-48D9-B3E0-5D00B651F6BB}"/>
              </a:ext>
            </a:extLst>
          </p:cNvPr>
          <p:cNvSpPr/>
          <p:nvPr/>
        </p:nvSpPr>
        <p:spPr>
          <a:xfrm>
            <a:off x="8396816" y="5112636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折角 25">
            <a:extLst>
              <a:ext uri="{FF2B5EF4-FFF2-40B4-BE49-F238E27FC236}">
                <a16:creationId xmlns:a16="http://schemas.microsoft.com/office/drawing/2014/main" id="{2CDD364A-D6E3-4603-AF9D-5C24C720911D}"/>
              </a:ext>
            </a:extLst>
          </p:cNvPr>
          <p:cNvSpPr/>
          <p:nvPr/>
        </p:nvSpPr>
        <p:spPr>
          <a:xfrm>
            <a:off x="9324975" y="3084538"/>
            <a:ext cx="2463800" cy="1353582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Terminal file</a:t>
            </a:r>
            <a:endParaRPr lang="zh-CN" altLang="en-US" sz="2800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30688CE4-CE44-4160-B329-69BB301C69AF}"/>
              </a:ext>
            </a:extLst>
          </p:cNvPr>
          <p:cNvSpPr/>
          <p:nvPr/>
        </p:nvSpPr>
        <p:spPr>
          <a:xfrm>
            <a:off x="8385175" y="3323457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DB87AF9B-AB4F-4B75-85F7-09E65EBD4B8E}"/>
              </a:ext>
            </a:extLst>
          </p:cNvPr>
          <p:cNvSpPr/>
          <p:nvPr/>
        </p:nvSpPr>
        <p:spPr>
          <a:xfrm rot="3492029">
            <a:off x="8082120" y="4329848"/>
            <a:ext cx="1573778" cy="1493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619ABB5F-E4AE-4472-8158-FBC0FD884E15}"/>
              </a:ext>
            </a:extLst>
          </p:cNvPr>
          <p:cNvSpPr/>
          <p:nvPr/>
        </p:nvSpPr>
        <p:spPr>
          <a:xfrm>
            <a:off x="8385175" y="4052958"/>
            <a:ext cx="9398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1141336-0544-4588-B8C0-C136FC6B81AB}"/>
              </a:ext>
            </a:extLst>
          </p:cNvPr>
          <p:cNvSpPr/>
          <p:nvPr/>
        </p:nvSpPr>
        <p:spPr>
          <a:xfrm>
            <a:off x="5625042" y="3590519"/>
            <a:ext cx="1503890" cy="1924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dup2(5,</a:t>
            </a:r>
          </a:p>
          <a:p>
            <a:pPr algn="ctr"/>
            <a:r>
              <a:rPr lang="en-US" altLang="zh-CN" dirty="0"/>
              <a:t>STDOUT_FILENO)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16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 | grep 1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2B0A8-8223-41DA-B9DA-41BC094567B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5B2F3544-3C6E-4DB4-9B65-EA1716CCF79B}"/>
              </a:ext>
            </a:extLst>
          </p:cNvPr>
          <p:cNvSpPr/>
          <p:nvPr/>
        </p:nvSpPr>
        <p:spPr>
          <a:xfrm rot="5400000">
            <a:off x="5572690" y="2898264"/>
            <a:ext cx="1046619" cy="3264060"/>
          </a:xfrm>
          <a:prstGeom prst="can">
            <a:avLst>
              <a:gd name="adj" fmla="val 52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F1D943B-035D-4647-B6B0-A120B734D1D0}"/>
              </a:ext>
            </a:extLst>
          </p:cNvPr>
          <p:cNvSpPr/>
          <p:nvPr/>
        </p:nvSpPr>
        <p:spPr>
          <a:xfrm>
            <a:off x="5204746" y="4193738"/>
            <a:ext cx="1462269" cy="67311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pipe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: 折角 7">
            <a:extLst>
              <a:ext uri="{FF2B5EF4-FFF2-40B4-BE49-F238E27FC236}">
                <a16:creationId xmlns:a16="http://schemas.microsoft.com/office/drawing/2014/main" id="{198DCF90-A3B1-4300-998F-453D13562A73}"/>
              </a:ext>
            </a:extLst>
          </p:cNvPr>
          <p:cNvSpPr/>
          <p:nvPr/>
        </p:nvSpPr>
        <p:spPr>
          <a:xfrm>
            <a:off x="4741500" y="2002029"/>
            <a:ext cx="2463800" cy="1353582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Terminal file</a:t>
            </a:r>
            <a:endParaRPr lang="zh-CN" altLang="en-US" sz="28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3DF685-F8A4-4A09-9FDF-B68C58DA20E7}"/>
              </a:ext>
            </a:extLst>
          </p:cNvPr>
          <p:cNvSpPr/>
          <p:nvPr/>
        </p:nvSpPr>
        <p:spPr>
          <a:xfrm>
            <a:off x="838200" y="2389985"/>
            <a:ext cx="1638300" cy="880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ls</a:t>
            </a:r>
            <a:endParaRPr lang="zh-CN" altLang="en-US" sz="3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C200694-96E4-464E-B95E-9D35FB7E553E}"/>
              </a:ext>
            </a:extLst>
          </p:cNvPr>
          <p:cNvSpPr/>
          <p:nvPr/>
        </p:nvSpPr>
        <p:spPr>
          <a:xfrm>
            <a:off x="9496424" y="2384688"/>
            <a:ext cx="2143125" cy="880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grep 1</a:t>
            </a:r>
            <a:endParaRPr lang="zh-CN" altLang="en-US" sz="3600" dirty="0"/>
          </a:p>
        </p:txBody>
      </p:sp>
      <p:graphicFrame>
        <p:nvGraphicFramePr>
          <p:cNvPr id="19" name="表格 16">
            <a:extLst>
              <a:ext uri="{FF2B5EF4-FFF2-40B4-BE49-F238E27FC236}">
                <a16:creationId xmlns:a16="http://schemas.microsoft.com/office/drawing/2014/main" id="{A88F2144-7B4F-42AD-AB18-A7DCDDE8FE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5999" y="1699148"/>
          <a:ext cx="13747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</a:tbl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8DBBDDB5-AFB5-4383-821E-964DA5AAB04B}"/>
              </a:ext>
            </a:extLst>
          </p:cNvPr>
          <p:cNvSpPr/>
          <p:nvPr/>
        </p:nvSpPr>
        <p:spPr>
          <a:xfrm>
            <a:off x="4059237" y="2138512"/>
            <a:ext cx="871674" cy="2732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表格 16">
            <a:extLst>
              <a:ext uri="{FF2B5EF4-FFF2-40B4-BE49-F238E27FC236}">
                <a16:creationId xmlns:a16="http://schemas.microsoft.com/office/drawing/2014/main" id="{7C6F2BBA-8FA5-4639-84C5-5AD3841915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38807" y="1590453"/>
          <a:ext cx="13747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</a:tbl>
          </a:graphicData>
        </a:graphic>
      </p:graphicFrame>
      <p:sp>
        <p:nvSpPr>
          <p:cNvPr id="23" name="箭头: 下 22">
            <a:extLst>
              <a:ext uri="{FF2B5EF4-FFF2-40B4-BE49-F238E27FC236}">
                <a16:creationId xmlns:a16="http://schemas.microsoft.com/office/drawing/2014/main" id="{C50A6CDA-E316-47E3-A285-EED7942825EA}"/>
              </a:ext>
            </a:extLst>
          </p:cNvPr>
          <p:cNvSpPr/>
          <p:nvPr/>
        </p:nvSpPr>
        <p:spPr>
          <a:xfrm rot="4012110">
            <a:off x="7435298" y="1849795"/>
            <a:ext cx="261451" cy="96311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AAC10F22-0665-41F5-89CC-2C6AD2F5AF72}"/>
              </a:ext>
            </a:extLst>
          </p:cNvPr>
          <p:cNvSpPr/>
          <p:nvPr/>
        </p:nvSpPr>
        <p:spPr>
          <a:xfrm rot="19696687">
            <a:off x="2171087" y="2248359"/>
            <a:ext cx="971550" cy="433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write</a:t>
            </a:r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02ADAAAD-BC0C-4EC0-85F5-8880BD5AE62E}"/>
              </a:ext>
            </a:extLst>
          </p:cNvPr>
          <p:cNvSpPr/>
          <p:nvPr/>
        </p:nvSpPr>
        <p:spPr>
          <a:xfrm rot="1206654" flipH="1">
            <a:off x="8745568" y="2042263"/>
            <a:ext cx="1352468" cy="624909"/>
          </a:xfrm>
          <a:prstGeom prst="rightArrow">
            <a:avLst>
              <a:gd name="adj1" fmla="val 46036"/>
              <a:gd name="adj2" fmla="val 59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</a:t>
            </a:r>
            <a:endParaRPr lang="zh-CN" altLang="en-US" dirty="0"/>
          </a:p>
        </p:txBody>
      </p:sp>
      <p:graphicFrame>
        <p:nvGraphicFramePr>
          <p:cNvPr id="20" name="表格 16">
            <a:extLst>
              <a:ext uri="{FF2B5EF4-FFF2-40B4-BE49-F238E27FC236}">
                <a16:creationId xmlns:a16="http://schemas.microsoft.com/office/drawing/2014/main" id="{D7F39AAD-8FFD-4251-A814-2A1D7855E6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8385" y="4038732"/>
          <a:ext cx="178045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225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890225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r>
                        <a:rPr lang="en-US" altLang="zh-CN" dirty="0"/>
                        <a:t>[1]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</a:tbl>
          </a:graphicData>
        </a:graphic>
      </p:graphicFrame>
      <p:graphicFrame>
        <p:nvGraphicFramePr>
          <p:cNvPr id="25" name="表格 16">
            <a:extLst>
              <a:ext uri="{FF2B5EF4-FFF2-40B4-BE49-F238E27FC236}">
                <a16:creationId xmlns:a16="http://schemas.microsoft.com/office/drawing/2014/main" id="{A132D8A5-8B65-4281-9406-C9B8D41497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99403" y="4229121"/>
          <a:ext cx="13747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r>
                        <a:rPr lang="en-US" altLang="zh-CN" dirty="0"/>
                        <a:t>[0]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</a:tbl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5AB03256-1A36-4E3F-B7FA-7BD6134DC883}"/>
              </a:ext>
            </a:extLst>
          </p:cNvPr>
          <p:cNvSpPr/>
          <p:nvPr/>
        </p:nvSpPr>
        <p:spPr>
          <a:xfrm>
            <a:off x="3820152" y="4454610"/>
            <a:ext cx="680056" cy="3258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AE39BD10-2DD1-4ABA-9C00-45BF7C26F224}"/>
              </a:ext>
            </a:extLst>
          </p:cNvPr>
          <p:cNvSpPr/>
          <p:nvPr/>
        </p:nvSpPr>
        <p:spPr>
          <a:xfrm rot="10800000">
            <a:off x="7563282" y="4599961"/>
            <a:ext cx="680056" cy="3258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乘号 23">
            <a:extLst>
              <a:ext uri="{FF2B5EF4-FFF2-40B4-BE49-F238E27FC236}">
                <a16:creationId xmlns:a16="http://schemas.microsoft.com/office/drawing/2014/main" id="{23DC1E73-D279-4198-82ED-0AD8A556E21D}"/>
              </a:ext>
            </a:extLst>
          </p:cNvPr>
          <p:cNvSpPr/>
          <p:nvPr/>
        </p:nvSpPr>
        <p:spPr>
          <a:xfrm>
            <a:off x="4958381" y="1169136"/>
            <a:ext cx="2159969" cy="30702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F018E9D-4288-4E7A-BB3C-6356671BE0DB}"/>
              </a:ext>
            </a:extLst>
          </p:cNvPr>
          <p:cNvSpPr txBox="1"/>
          <p:nvPr/>
        </p:nvSpPr>
        <p:spPr>
          <a:xfrm>
            <a:off x="2799920" y="1303591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ls</a:t>
            </a:r>
            <a:r>
              <a:rPr lang="zh-CN" altLang="en-US" dirty="0"/>
              <a:t>进程的文件描述符表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20AA8F6-32B6-4419-8FB8-9F6680D8B39F}"/>
              </a:ext>
            </a:extLst>
          </p:cNvPr>
          <p:cNvSpPr txBox="1"/>
          <p:nvPr/>
        </p:nvSpPr>
        <p:spPr>
          <a:xfrm>
            <a:off x="2116299" y="342040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ls</a:t>
            </a:r>
            <a:r>
              <a:rPr lang="zh-CN" altLang="en-US" dirty="0"/>
              <a:t>进程的文件描述符表</a:t>
            </a:r>
            <a:endParaRPr lang="en-US" altLang="zh-CN" dirty="0"/>
          </a:p>
          <a:p>
            <a:r>
              <a:rPr lang="zh-CN" altLang="en-US" dirty="0"/>
              <a:t>（和上面的在一个表里）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B15226C-B9B5-46A2-88E9-BA568146821A}"/>
              </a:ext>
            </a:extLst>
          </p:cNvPr>
          <p:cNvSpPr txBox="1"/>
          <p:nvPr/>
        </p:nvSpPr>
        <p:spPr>
          <a:xfrm>
            <a:off x="7363207" y="1203582"/>
            <a:ext cx="278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grep</a:t>
            </a:r>
            <a:r>
              <a:rPr lang="zh-CN" altLang="en-US" dirty="0"/>
              <a:t>进程的文件描述符表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66A0728-1DD2-462F-9239-945D17A65CC9}"/>
              </a:ext>
            </a:extLst>
          </p:cNvPr>
          <p:cNvSpPr txBox="1"/>
          <p:nvPr/>
        </p:nvSpPr>
        <p:spPr>
          <a:xfrm>
            <a:off x="7788264" y="357507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grep</a:t>
            </a:r>
            <a:r>
              <a:rPr lang="zh-CN" altLang="en-US" dirty="0"/>
              <a:t>进程的文件描述符表</a:t>
            </a:r>
            <a:endParaRPr lang="en-US" altLang="zh-CN" dirty="0"/>
          </a:p>
          <a:p>
            <a:r>
              <a:rPr lang="zh-CN" altLang="en-US" dirty="0"/>
              <a:t>（和上面的在一个表里）</a:t>
            </a:r>
          </a:p>
        </p:txBody>
      </p:sp>
    </p:spTree>
    <p:extLst>
      <p:ext uri="{BB962C8B-B14F-4D97-AF65-F5344CB8AC3E}">
        <p14:creationId xmlns:p14="http://schemas.microsoft.com/office/powerpoint/2010/main" val="2805403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ls | grep 1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2B0A8-8223-41DA-B9DA-41BC094567B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5B2F3544-3C6E-4DB4-9B65-EA1716CCF79B}"/>
              </a:ext>
            </a:extLst>
          </p:cNvPr>
          <p:cNvSpPr/>
          <p:nvPr/>
        </p:nvSpPr>
        <p:spPr>
          <a:xfrm rot="5400000">
            <a:off x="5572690" y="2898264"/>
            <a:ext cx="1046619" cy="3264060"/>
          </a:xfrm>
          <a:prstGeom prst="can">
            <a:avLst>
              <a:gd name="adj" fmla="val 52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F1D943B-035D-4647-B6B0-A120B734D1D0}"/>
              </a:ext>
            </a:extLst>
          </p:cNvPr>
          <p:cNvSpPr/>
          <p:nvPr/>
        </p:nvSpPr>
        <p:spPr>
          <a:xfrm>
            <a:off x="5204746" y="4193738"/>
            <a:ext cx="1462269" cy="67311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pipe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3DF685-F8A4-4A09-9FDF-B68C58DA20E7}"/>
              </a:ext>
            </a:extLst>
          </p:cNvPr>
          <p:cNvSpPr/>
          <p:nvPr/>
        </p:nvSpPr>
        <p:spPr>
          <a:xfrm>
            <a:off x="838200" y="2389985"/>
            <a:ext cx="1638300" cy="880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ls</a:t>
            </a:r>
            <a:endParaRPr lang="zh-CN" altLang="en-US" sz="3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C200694-96E4-464E-B95E-9D35FB7E553E}"/>
              </a:ext>
            </a:extLst>
          </p:cNvPr>
          <p:cNvSpPr/>
          <p:nvPr/>
        </p:nvSpPr>
        <p:spPr>
          <a:xfrm>
            <a:off x="9496424" y="2384688"/>
            <a:ext cx="2143125" cy="880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grep 1</a:t>
            </a:r>
            <a:endParaRPr lang="zh-CN" altLang="en-US" sz="3600" dirty="0"/>
          </a:p>
        </p:txBody>
      </p:sp>
      <p:graphicFrame>
        <p:nvGraphicFramePr>
          <p:cNvPr id="19" name="表格 16">
            <a:extLst>
              <a:ext uri="{FF2B5EF4-FFF2-40B4-BE49-F238E27FC236}">
                <a16:creationId xmlns:a16="http://schemas.microsoft.com/office/drawing/2014/main" id="{A88F2144-7B4F-42AD-AB18-A7DCDDE8F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567795"/>
              </p:ext>
            </p:extLst>
          </p:nvPr>
        </p:nvGraphicFramePr>
        <p:xfrm>
          <a:off x="3005998" y="1699148"/>
          <a:ext cx="13747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</a:tbl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8DBBDDB5-AFB5-4383-821E-964DA5AAB04B}"/>
              </a:ext>
            </a:extLst>
          </p:cNvPr>
          <p:cNvSpPr/>
          <p:nvPr/>
        </p:nvSpPr>
        <p:spPr>
          <a:xfrm rot="4603491">
            <a:off x="3176547" y="3165055"/>
            <a:ext cx="2359261" cy="42599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表格 16">
            <a:extLst>
              <a:ext uri="{FF2B5EF4-FFF2-40B4-BE49-F238E27FC236}">
                <a16:creationId xmlns:a16="http://schemas.microsoft.com/office/drawing/2014/main" id="{7C6F2BBA-8FA5-4639-84C5-5AD384191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599490"/>
              </p:ext>
            </p:extLst>
          </p:nvPr>
        </p:nvGraphicFramePr>
        <p:xfrm>
          <a:off x="7638807" y="1590453"/>
          <a:ext cx="13747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</a:tbl>
          </a:graphicData>
        </a:graphic>
      </p:graphicFrame>
      <p:sp>
        <p:nvSpPr>
          <p:cNvPr id="14" name="箭头: 右 13">
            <a:extLst>
              <a:ext uri="{FF2B5EF4-FFF2-40B4-BE49-F238E27FC236}">
                <a16:creationId xmlns:a16="http://schemas.microsoft.com/office/drawing/2014/main" id="{02ADAAAD-BC0C-4EC0-85F5-8880BD5AE62E}"/>
              </a:ext>
            </a:extLst>
          </p:cNvPr>
          <p:cNvSpPr/>
          <p:nvPr/>
        </p:nvSpPr>
        <p:spPr>
          <a:xfrm rot="1206654" flipH="1">
            <a:off x="8745568" y="2042263"/>
            <a:ext cx="1352468" cy="624909"/>
          </a:xfrm>
          <a:prstGeom prst="rightArrow">
            <a:avLst>
              <a:gd name="adj1" fmla="val 46036"/>
              <a:gd name="adj2" fmla="val 59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</a:t>
            </a:r>
            <a:endParaRPr lang="zh-CN" altLang="en-US" dirty="0"/>
          </a:p>
        </p:txBody>
      </p:sp>
      <p:graphicFrame>
        <p:nvGraphicFramePr>
          <p:cNvPr id="20" name="表格 16">
            <a:extLst>
              <a:ext uri="{FF2B5EF4-FFF2-40B4-BE49-F238E27FC236}">
                <a16:creationId xmlns:a16="http://schemas.microsoft.com/office/drawing/2014/main" id="{D7F39AAD-8FFD-4251-A814-2A1D7855E6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8385" y="4038732"/>
          <a:ext cx="178045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225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890225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r>
                        <a:rPr lang="en-US" altLang="zh-CN" dirty="0"/>
                        <a:t>[1]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</a:tbl>
          </a:graphicData>
        </a:graphic>
      </p:graphicFrame>
      <p:graphicFrame>
        <p:nvGraphicFramePr>
          <p:cNvPr id="25" name="表格 16">
            <a:extLst>
              <a:ext uri="{FF2B5EF4-FFF2-40B4-BE49-F238E27FC236}">
                <a16:creationId xmlns:a16="http://schemas.microsoft.com/office/drawing/2014/main" id="{A132D8A5-8B65-4281-9406-C9B8D41497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99403" y="4229121"/>
          <a:ext cx="13747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r>
                        <a:rPr lang="en-US" altLang="zh-CN" dirty="0"/>
                        <a:t>[0]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</a:tbl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5AB03256-1A36-4E3F-B7FA-7BD6134DC883}"/>
              </a:ext>
            </a:extLst>
          </p:cNvPr>
          <p:cNvSpPr/>
          <p:nvPr/>
        </p:nvSpPr>
        <p:spPr>
          <a:xfrm>
            <a:off x="3820152" y="4454610"/>
            <a:ext cx="680056" cy="3258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AE39BD10-2DD1-4ABA-9C00-45BF7C26F224}"/>
              </a:ext>
            </a:extLst>
          </p:cNvPr>
          <p:cNvSpPr/>
          <p:nvPr/>
        </p:nvSpPr>
        <p:spPr>
          <a:xfrm rot="10800000">
            <a:off x="7563282" y="4599961"/>
            <a:ext cx="680056" cy="3258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CD0C394F-8A9A-490F-AB7C-4E7CD013C314}"/>
              </a:ext>
            </a:extLst>
          </p:cNvPr>
          <p:cNvSpPr/>
          <p:nvPr/>
        </p:nvSpPr>
        <p:spPr>
          <a:xfrm rot="19696687">
            <a:off x="2171087" y="2248359"/>
            <a:ext cx="971550" cy="433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write</a:t>
            </a:r>
            <a:endParaRPr lang="zh-CN" altLang="en-US" dirty="0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DA2ECF2E-A079-4858-A155-010C9D76C326}"/>
              </a:ext>
            </a:extLst>
          </p:cNvPr>
          <p:cNvSpPr/>
          <p:nvPr/>
        </p:nvSpPr>
        <p:spPr>
          <a:xfrm rot="958698">
            <a:off x="7512863" y="2147238"/>
            <a:ext cx="433956" cy="244136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F0307D3A-5819-4D77-975F-0020725A7EDE}"/>
              </a:ext>
            </a:extLst>
          </p:cNvPr>
          <p:cNvSpPr/>
          <p:nvPr/>
        </p:nvSpPr>
        <p:spPr>
          <a:xfrm>
            <a:off x="4685120" y="5156141"/>
            <a:ext cx="2658359" cy="4122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85390D-600F-430A-AF0E-906684A2F0A3}"/>
              </a:ext>
            </a:extLst>
          </p:cNvPr>
          <p:cNvSpPr txBox="1"/>
          <p:nvPr/>
        </p:nvSpPr>
        <p:spPr>
          <a:xfrm>
            <a:off x="2799920" y="1303591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ls</a:t>
            </a:r>
            <a:r>
              <a:rPr lang="zh-CN" altLang="en-US" dirty="0"/>
              <a:t>进程的文件描述符表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672A6AE-868E-4EA3-A34A-33BD09B837A6}"/>
              </a:ext>
            </a:extLst>
          </p:cNvPr>
          <p:cNvSpPr txBox="1"/>
          <p:nvPr/>
        </p:nvSpPr>
        <p:spPr>
          <a:xfrm>
            <a:off x="1951351" y="3648724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ls</a:t>
            </a:r>
            <a:r>
              <a:rPr lang="zh-CN" altLang="en-US" dirty="0"/>
              <a:t>进程的文件描述符表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1BAB03A-3DF5-484D-B28C-81A32544EA1F}"/>
              </a:ext>
            </a:extLst>
          </p:cNvPr>
          <p:cNvSpPr txBox="1"/>
          <p:nvPr/>
        </p:nvSpPr>
        <p:spPr>
          <a:xfrm>
            <a:off x="7363207" y="1203582"/>
            <a:ext cx="278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grep</a:t>
            </a:r>
            <a:r>
              <a:rPr lang="zh-CN" altLang="en-US" dirty="0"/>
              <a:t>进程的文件描述符表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675BDD5-28C3-4C8F-B236-F2D726261A96}"/>
              </a:ext>
            </a:extLst>
          </p:cNvPr>
          <p:cNvSpPr txBox="1"/>
          <p:nvPr/>
        </p:nvSpPr>
        <p:spPr>
          <a:xfrm>
            <a:off x="7903309" y="3840742"/>
            <a:ext cx="278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grep</a:t>
            </a:r>
            <a:r>
              <a:rPr lang="zh-CN" altLang="en-US" dirty="0"/>
              <a:t>进程的文件描述符表</a:t>
            </a:r>
          </a:p>
        </p:txBody>
      </p:sp>
    </p:spTree>
    <p:extLst>
      <p:ext uri="{BB962C8B-B14F-4D97-AF65-F5344CB8AC3E}">
        <p14:creationId xmlns:p14="http://schemas.microsoft.com/office/powerpoint/2010/main" val="2358073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ls | grep 1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2B0A8-8223-41DA-B9DA-41BC094567B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5B2F3544-3C6E-4DB4-9B65-EA1716CCF79B}"/>
              </a:ext>
            </a:extLst>
          </p:cNvPr>
          <p:cNvSpPr/>
          <p:nvPr/>
        </p:nvSpPr>
        <p:spPr>
          <a:xfrm rot="5400000">
            <a:off x="5572690" y="2898264"/>
            <a:ext cx="1046619" cy="3264060"/>
          </a:xfrm>
          <a:prstGeom prst="can">
            <a:avLst>
              <a:gd name="adj" fmla="val 52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F1D943B-035D-4647-B6B0-A120B734D1D0}"/>
              </a:ext>
            </a:extLst>
          </p:cNvPr>
          <p:cNvSpPr/>
          <p:nvPr/>
        </p:nvSpPr>
        <p:spPr>
          <a:xfrm>
            <a:off x="5204746" y="4193738"/>
            <a:ext cx="1462269" cy="67311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pipe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3DF685-F8A4-4A09-9FDF-B68C58DA20E7}"/>
              </a:ext>
            </a:extLst>
          </p:cNvPr>
          <p:cNvSpPr/>
          <p:nvPr/>
        </p:nvSpPr>
        <p:spPr>
          <a:xfrm>
            <a:off x="838200" y="2389985"/>
            <a:ext cx="1638300" cy="880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ls</a:t>
            </a:r>
            <a:endParaRPr lang="zh-CN" altLang="en-US" sz="3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C200694-96E4-464E-B95E-9D35FB7E553E}"/>
              </a:ext>
            </a:extLst>
          </p:cNvPr>
          <p:cNvSpPr/>
          <p:nvPr/>
        </p:nvSpPr>
        <p:spPr>
          <a:xfrm>
            <a:off x="9496424" y="2384688"/>
            <a:ext cx="2143125" cy="880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grep 1</a:t>
            </a:r>
            <a:endParaRPr lang="zh-CN" altLang="en-US" sz="3600" dirty="0"/>
          </a:p>
        </p:txBody>
      </p:sp>
      <p:graphicFrame>
        <p:nvGraphicFramePr>
          <p:cNvPr id="19" name="表格 16">
            <a:extLst>
              <a:ext uri="{FF2B5EF4-FFF2-40B4-BE49-F238E27FC236}">
                <a16:creationId xmlns:a16="http://schemas.microsoft.com/office/drawing/2014/main" id="{A88F2144-7B4F-42AD-AB18-A7DCDDE8FE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5998" y="1699148"/>
          <a:ext cx="13747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</a:tbl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8DBBDDB5-AFB5-4383-821E-964DA5AAB04B}"/>
              </a:ext>
            </a:extLst>
          </p:cNvPr>
          <p:cNvSpPr/>
          <p:nvPr/>
        </p:nvSpPr>
        <p:spPr>
          <a:xfrm rot="4603491">
            <a:off x="3176547" y="3165055"/>
            <a:ext cx="2359261" cy="42599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表格 16">
            <a:extLst>
              <a:ext uri="{FF2B5EF4-FFF2-40B4-BE49-F238E27FC236}">
                <a16:creationId xmlns:a16="http://schemas.microsoft.com/office/drawing/2014/main" id="{7C6F2BBA-8FA5-4639-84C5-5AD3841915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38807" y="1590453"/>
          <a:ext cx="13747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</a:tbl>
          </a:graphicData>
        </a:graphic>
      </p:graphicFrame>
      <p:sp>
        <p:nvSpPr>
          <p:cNvPr id="14" name="箭头: 右 13">
            <a:extLst>
              <a:ext uri="{FF2B5EF4-FFF2-40B4-BE49-F238E27FC236}">
                <a16:creationId xmlns:a16="http://schemas.microsoft.com/office/drawing/2014/main" id="{02ADAAAD-BC0C-4EC0-85F5-8880BD5AE62E}"/>
              </a:ext>
            </a:extLst>
          </p:cNvPr>
          <p:cNvSpPr/>
          <p:nvPr/>
        </p:nvSpPr>
        <p:spPr>
          <a:xfrm rot="1206654" flipH="1">
            <a:off x="8745568" y="2042263"/>
            <a:ext cx="1352468" cy="624909"/>
          </a:xfrm>
          <a:prstGeom prst="rightArrow">
            <a:avLst>
              <a:gd name="adj1" fmla="val 46036"/>
              <a:gd name="adj2" fmla="val 59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</a:t>
            </a:r>
            <a:endParaRPr lang="zh-CN" altLang="en-US" dirty="0"/>
          </a:p>
        </p:txBody>
      </p:sp>
      <p:graphicFrame>
        <p:nvGraphicFramePr>
          <p:cNvPr id="20" name="表格 16">
            <a:extLst>
              <a:ext uri="{FF2B5EF4-FFF2-40B4-BE49-F238E27FC236}">
                <a16:creationId xmlns:a16="http://schemas.microsoft.com/office/drawing/2014/main" id="{D7F39AAD-8FFD-4251-A814-2A1D7855E6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8385" y="4038732"/>
          <a:ext cx="178045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225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890225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r>
                        <a:rPr lang="en-US" altLang="zh-CN" dirty="0"/>
                        <a:t>[1]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</a:tbl>
          </a:graphicData>
        </a:graphic>
      </p:graphicFrame>
      <p:graphicFrame>
        <p:nvGraphicFramePr>
          <p:cNvPr id="25" name="表格 16">
            <a:extLst>
              <a:ext uri="{FF2B5EF4-FFF2-40B4-BE49-F238E27FC236}">
                <a16:creationId xmlns:a16="http://schemas.microsoft.com/office/drawing/2014/main" id="{A132D8A5-8B65-4281-9406-C9B8D41497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99403" y="4229121"/>
          <a:ext cx="13747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8200643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037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</a:t>
                      </a:r>
                      <a:r>
                        <a:rPr lang="en-US" altLang="zh-CN" dirty="0"/>
                        <a:t>[0]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72046"/>
                  </a:ext>
                </a:extLst>
              </a:tr>
            </a:tbl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5AB03256-1A36-4E3F-B7FA-7BD6134DC883}"/>
              </a:ext>
            </a:extLst>
          </p:cNvPr>
          <p:cNvSpPr/>
          <p:nvPr/>
        </p:nvSpPr>
        <p:spPr>
          <a:xfrm>
            <a:off x="3820152" y="4454610"/>
            <a:ext cx="680056" cy="3258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AE39BD10-2DD1-4ABA-9C00-45BF7C26F224}"/>
              </a:ext>
            </a:extLst>
          </p:cNvPr>
          <p:cNvSpPr/>
          <p:nvPr/>
        </p:nvSpPr>
        <p:spPr>
          <a:xfrm rot="10800000">
            <a:off x="7563282" y="4599961"/>
            <a:ext cx="680056" cy="3258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CD0C394F-8A9A-490F-AB7C-4E7CD013C314}"/>
              </a:ext>
            </a:extLst>
          </p:cNvPr>
          <p:cNvSpPr/>
          <p:nvPr/>
        </p:nvSpPr>
        <p:spPr>
          <a:xfrm rot="19696687">
            <a:off x="2171087" y="2248359"/>
            <a:ext cx="971550" cy="433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write</a:t>
            </a:r>
            <a:endParaRPr lang="zh-CN" altLang="en-US" dirty="0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DA2ECF2E-A079-4858-A155-010C9D76C326}"/>
              </a:ext>
            </a:extLst>
          </p:cNvPr>
          <p:cNvSpPr/>
          <p:nvPr/>
        </p:nvSpPr>
        <p:spPr>
          <a:xfrm rot="958698">
            <a:off x="7512863" y="2147238"/>
            <a:ext cx="433956" cy="244136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F0307D3A-5819-4D77-975F-0020725A7EDE}"/>
              </a:ext>
            </a:extLst>
          </p:cNvPr>
          <p:cNvSpPr/>
          <p:nvPr/>
        </p:nvSpPr>
        <p:spPr>
          <a:xfrm>
            <a:off x="4685120" y="5156141"/>
            <a:ext cx="2658359" cy="4122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乘号 22">
            <a:extLst>
              <a:ext uri="{FF2B5EF4-FFF2-40B4-BE49-F238E27FC236}">
                <a16:creationId xmlns:a16="http://schemas.microsoft.com/office/drawing/2014/main" id="{EED29BB2-FBD5-4C7C-A4E4-E600BC5C6FC3}"/>
              </a:ext>
            </a:extLst>
          </p:cNvPr>
          <p:cNvSpPr/>
          <p:nvPr/>
        </p:nvSpPr>
        <p:spPr>
          <a:xfrm>
            <a:off x="2607334" y="3555356"/>
            <a:ext cx="1239543" cy="17985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乘号 28">
            <a:extLst>
              <a:ext uri="{FF2B5EF4-FFF2-40B4-BE49-F238E27FC236}">
                <a16:creationId xmlns:a16="http://schemas.microsoft.com/office/drawing/2014/main" id="{D766C592-AE81-4C73-878A-0DB99B821EED}"/>
              </a:ext>
            </a:extLst>
          </p:cNvPr>
          <p:cNvSpPr/>
          <p:nvPr/>
        </p:nvSpPr>
        <p:spPr>
          <a:xfrm>
            <a:off x="8084256" y="3700707"/>
            <a:ext cx="1239543" cy="17985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38226A4-9DF0-4D01-A293-6189B4A23619}"/>
              </a:ext>
            </a:extLst>
          </p:cNvPr>
          <p:cNvSpPr txBox="1"/>
          <p:nvPr/>
        </p:nvSpPr>
        <p:spPr>
          <a:xfrm>
            <a:off x="2799920" y="1303591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ls</a:t>
            </a:r>
            <a:r>
              <a:rPr lang="zh-CN" altLang="en-US" dirty="0"/>
              <a:t>进程的文件描述符表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2132925-CA6E-444F-9248-B8D96E2D7A8F}"/>
              </a:ext>
            </a:extLst>
          </p:cNvPr>
          <p:cNvSpPr txBox="1"/>
          <p:nvPr/>
        </p:nvSpPr>
        <p:spPr>
          <a:xfrm>
            <a:off x="1951351" y="3574225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ls</a:t>
            </a:r>
            <a:r>
              <a:rPr lang="zh-CN" altLang="en-US" dirty="0"/>
              <a:t>进程的文件描述符表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B9A3FC6-C551-485F-826B-30983294A233}"/>
              </a:ext>
            </a:extLst>
          </p:cNvPr>
          <p:cNvSpPr txBox="1"/>
          <p:nvPr/>
        </p:nvSpPr>
        <p:spPr>
          <a:xfrm>
            <a:off x="7363207" y="1203582"/>
            <a:ext cx="278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grep</a:t>
            </a:r>
            <a:r>
              <a:rPr lang="zh-CN" altLang="en-US" dirty="0"/>
              <a:t>进程的文件描述符表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743A7FD-4AA6-4739-9E5B-89643A783FB1}"/>
              </a:ext>
            </a:extLst>
          </p:cNvPr>
          <p:cNvSpPr txBox="1"/>
          <p:nvPr/>
        </p:nvSpPr>
        <p:spPr>
          <a:xfrm>
            <a:off x="7929731" y="3683720"/>
            <a:ext cx="278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grep</a:t>
            </a:r>
            <a:r>
              <a:rPr lang="zh-CN" altLang="en-US" dirty="0"/>
              <a:t>进程的文件描述符表</a:t>
            </a:r>
          </a:p>
        </p:txBody>
      </p:sp>
    </p:spTree>
    <p:extLst>
      <p:ext uri="{BB962C8B-B14F-4D97-AF65-F5344CB8AC3E}">
        <p14:creationId xmlns:p14="http://schemas.microsoft.com/office/powerpoint/2010/main" val="225752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实现一个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思路分析：</a:t>
            </a:r>
            <a:endParaRPr lang="en-US" altLang="zh-CN" sz="3200" dirty="0"/>
          </a:p>
          <a:p>
            <a:pPr lvl="1"/>
            <a:r>
              <a:rPr lang="zh-CN" altLang="en-US" sz="2800" dirty="0"/>
              <a:t>多管道的实现：</a:t>
            </a:r>
            <a:endParaRPr lang="en-US" altLang="zh-CN" sz="2800" dirty="0"/>
          </a:p>
          <a:p>
            <a:pPr lvl="2"/>
            <a:r>
              <a:rPr lang="zh-CN" altLang="en-US" sz="2400" dirty="0"/>
              <a:t>原理与单管道相同，</a:t>
            </a:r>
            <a:r>
              <a:rPr lang="en-US" altLang="zh-CN" sz="2400" dirty="0"/>
              <a:t>n</a:t>
            </a:r>
            <a:r>
              <a:rPr lang="zh-CN" altLang="en-US" sz="2400" dirty="0"/>
              <a:t>个命令间创建</a:t>
            </a:r>
            <a:r>
              <a:rPr lang="en-US" altLang="zh-CN" sz="2400" dirty="0"/>
              <a:t>n-1</a:t>
            </a:r>
            <a:r>
              <a:rPr lang="zh-CN" altLang="en-US" sz="2400" dirty="0"/>
              <a:t>个管道</a:t>
            </a:r>
            <a:endParaRPr lang="en-US" altLang="zh-CN" sz="2400" dirty="0"/>
          </a:p>
          <a:p>
            <a:pPr lvl="2"/>
            <a:r>
              <a:rPr lang="zh-CN" altLang="en-US" sz="2400" dirty="0"/>
              <a:t>每次循环要做的事情、边界情况的处理等代码实现上需要对管道的清晰理解</a:t>
            </a:r>
            <a:endParaRPr lang="en-US" altLang="zh-CN" sz="2400" dirty="0"/>
          </a:p>
          <a:p>
            <a:pPr lvl="1"/>
            <a:r>
              <a:rPr lang="zh-CN" altLang="en-US" sz="2800" dirty="0"/>
              <a:t>多命令的实现：</a:t>
            </a:r>
            <a:endParaRPr lang="en-US" altLang="zh-CN" sz="2800" dirty="0"/>
          </a:p>
          <a:p>
            <a:pPr lvl="2"/>
            <a:r>
              <a:rPr lang="zh-CN" altLang="en-US" sz="2400" dirty="0"/>
              <a:t>在按“</a:t>
            </a:r>
            <a:r>
              <a:rPr lang="en-US" altLang="zh-CN" sz="2400" dirty="0"/>
              <a:t>|</a:t>
            </a:r>
            <a:r>
              <a:rPr lang="zh-CN" altLang="en-US" sz="2400" dirty="0"/>
              <a:t>”拆分管道之前，先按“</a:t>
            </a:r>
            <a:r>
              <a:rPr lang="en-US" altLang="zh-CN" sz="2400" dirty="0"/>
              <a:t>;</a:t>
            </a:r>
            <a:r>
              <a:rPr lang="zh-CN" altLang="en-US" sz="2400" dirty="0"/>
              <a:t>”拆分为多条命令，然后串行执行</a:t>
            </a:r>
            <a:endParaRPr lang="en-US" altLang="zh-CN" sz="2400" dirty="0"/>
          </a:p>
          <a:p>
            <a:pPr lvl="1"/>
            <a:r>
              <a:rPr lang="zh-CN" altLang="en-US" sz="2800" dirty="0"/>
              <a:t>重定向的实现：</a:t>
            </a:r>
            <a:endParaRPr lang="en-US" altLang="zh-CN" sz="2800" dirty="0"/>
          </a:p>
          <a:p>
            <a:pPr lvl="2"/>
            <a:r>
              <a:rPr lang="zh-CN" altLang="en-US" sz="2400" dirty="0"/>
              <a:t>在拆分完管道之后，对于每个命令的单元都进行一次重定向符的判断</a:t>
            </a:r>
            <a:endParaRPr lang="en-US" altLang="zh-CN" sz="2400" dirty="0"/>
          </a:p>
          <a:p>
            <a:pPr lvl="3"/>
            <a:r>
              <a:rPr lang="en-US" altLang="zh-CN" sz="2200" dirty="0"/>
              <a:t>&gt;</a:t>
            </a:r>
            <a:r>
              <a:rPr lang="zh-CN" altLang="en-US" sz="2200" dirty="0"/>
              <a:t>：重定向子进程的输出到文件</a:t>
            </a:r>
            <a:endParaRPr lang="en-US" altLang="zh-CN" sz="2200" dirty="0"/>
          </a:p>
          <a:p>
            <a:pPr lvl="3"/>
            <a:r>
              <a:rPr lang="en-US" altLang="zh-CN" sz="2200" dirty="0"/>
              <a:t>&gt;&gt;</a:t>
            </a:r>
            <a:r>
              <a:rPr lang="zh-CN" altLang="en-US" sz="2200" dirty="0"/>
              <a:t>：重定向子进程的输出到文件（以追加写的形式打开文件）</a:t>
            </a:r>
            <a:endParaRPr lang="en-US" altLang="zh-CN" sz="2200" dirty="0"/>
          </a:p>
          <a:p>
            <a:pPr lvl="3"/>
            <a:r>
              <a:rPr lang="en-US" altLang="zh-CN" sz="2200" dirty="0"/>
              <a:t>&lt;</a:t>
            </a:r>
            <a:r>
              <a:rPr lang="zh-CN" altLang="en-US" sz="2200" dirty="0"/>
              <a:t>：重定向子进程的输入到文件</a:t>
            </a:r>
            <a:endParaRPr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2023/4/18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890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2" y="1303252"/>
            <a:ext cx="1065513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任务目标：</a:t>
            </a:r>
            <a:endParaRPr lang="en-US" altLang="zh-CN" sz="3200" dirty="0"/>
          </a:p>
          <a:p>
            <a:pPr lvl="1"/>
            <a:r>
              <a:rPr lang="zh-CN" altLang="en-US" sz="2800" dirty="0"/>
              <a:t>通过添加系统调用，实现一个</a:t>
            </a:r>
            <a:r>
              <a:rPr lang="en-US" altLang="zh-CN" sz="2800" dirty="0"/>
              <a:t>top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E2D3F8-4793-4F84-9D85-53BD3952D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57" y="2322096"/>
            <a:ext cx="5933333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6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6C835-8770-4978-8C59-4524E23D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7288C-3F3F-4C68-8B5C-073B46EE0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Shell</a:t>
            </a:r>
            <a:r>
              <a:rPr lang="zh-CN" altLang="en-US" dirty="0"/>
              <a:t>基本教学</a:t>
            </a:r>
            <a:r>
              <a:rPr lang="en-US" altLang="zh-CN" dirty="0"/>
              <a:t>Ⅱ</a:t>
            </a:r>
          </a:p>
          <a:p>
            <a:pPr lvl="1"/>
            <a:r>
              <a:rPr lang="en-US" altLang="zh-CN" dirty="0"/>
              <a:t>echo/top/sleep/grep/</a:t>
            </a:r>
            <a:r>
              <a:rPr lang="en-US" altLang="zh-CN" dirty="0" err="1"/>
              <a:t>wc</a:t>
            </a:r>
            <a:r>
              <a:rPr lang="en-US" altLang="zh-CN" dirty="0"/>
              <a:t>/kill</a:t>
            </a:r>
          </a:p>
          <a:p>
            <a:pPr lvl="1"/>
            <a:r>
              <a:rPr lang="zh-CN" altLang="en-US" dirty="0"/>
              <a:t>管道符 </a:t>
            </a:r>
            <a:r>
              <a:rPr lang="en-US" altLang="zh-CN" dirty="0"/>
              <a:t>|   </a:t>
            </a:r>
            <a:r>
              <a:rPr lang="zh-CN" altLang="en-US" dirty="0"/>
              <a:t>重定向符 </a:t>
            </a:r>
            <a:r>
              <a:rPr lang="en-US" altLang="zh-CN" dirty="0"/>
              <a:t>&gt;/&gt;&gt;/&lt;   </a:t>
            </a:r>
            <a:r>
              <a:rPr lang="zh-CN" altLang="en-US" dirty="0"/>
              <a:t>分隔符 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复现</a:t>
            </a:r>
            <a:r>
              <a:rPr lang="en-US" altLang="zh-CN" dirty="0"/>
              <a:t>Shell</a:t>
            </a:r>
          </a:p>
          <a:p>
            <a:pPr lvl="1"/>
            <a:r>
              <a:rPr lang="zh-CN" altLang="en-US" dirty="0"/>
              <a:t>系统调用的使用</a:t>
            </a:r>
            <a:endParaRPr lang="en-US" altLang="zh-CN" dirty="0"/>
          </a:p>
          <a:p>
            <a:pPr lvl="1"/>
            <a:r>
              <a:rPr lang="zh-CN" altLang="en-US" dirty="0"/>
              <a:t>进程的创建和运行</a:t>
            </a:r>
            <a:endParaRPr lang="en-US" altLang="zh-CN" dirty="0"/>
          </a:p>
          <a:p>
            <a:pPr lvl="1"/>
            <a:r>
              <a:rPr lang="zh-CN" altLang="en-US" dirty="0"/>
              <a:t>进程间通信</a:t>
            </a:r>
            <a:endParaRPr lang="en-US" altLang="zh-CN" dirty="0"/>
          </a:p>
          <a:p>
            <a:r>
              <a:rPr lang="zh-CN" altLang="en-US" dirty="0"/>
              <a:t>复现</a:t>
            </a:r>
            <a:r>
              <a:rPr lang="en-US" altLang="zh-CN" dirty="0"/>
              <a:t>top</a:t>
            </a:r>
          </a:p>
          <a:p>
            <a:pPr lvl="1"/>
            <a:r>
              <a:rPr lang="zh-CN" altLang="en-US" dirty="0"/>
              <a:t>系统调用的添加</a:t>
            </a:r>
            <a:endParaRPr lang="en-US" altLang="zh-CN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源码阅读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使用率的获取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18DE3-C203-44A0-BA26-322ADFEE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A3EDA6-ECE9-4227-A1A9-6A93F8F0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90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任务要求：</a:t>
            </a:r>
            <a:endParaRPr lang="en-US" altLang="zh-CN" sz="3200" dirty="0"/>
          </a:p>
          <a:p>
            <a:pPr lvl="1"/>
            <a:r>
              <a:rPr lang="zh-CN" altLang="en-US" sz="2800" dirty="0"/>
              <a:t>添加系统调用获取信息并传给用户空间（机制）</a:t>
            </a:r>
            <a:endParaRPr lang="en-US" altLang="zh-CN" sz="2800" dirty="0"/>
          </a:p>
          <a:p>
            <a:pPr lvl="1"/>
            <a:r>
              <a:rPr lang="zh-CN" altLang="en-US" sz="2800" dirty="0"/>
              <a:t>用户空间对信息进行处理整合（策略）</a:t>
            </a:r>
            <a:endParaRPr lang="en-US" altLang="zh-CN" sz="2800" dirty="0"/>
          </a:p>
          <a:p>
            <a:pPr lvl="2"/>
            <a:r>
              <a:rPr lang="zh-CN" altLang="en-US" sz="2400" dirty="0"/>
              <a:t>统计进程状态，是否</a:t>
            </a:r>
            <a:r>
              <a:rPr lang="en-US" altLang="zh-CN" sz="2400" dirty="0"/>
              <a:t>running</a:t>
            </a:r>
            <a:r>
              <a:rPr lang="zh-CN" altLang="en-US" sz="2400" dirty="0"/>
              <a:t>（单个数的传输，源码的阅读）</a:t>
            </a:r>
            <a:endParaRPr lang="en-US" altLang="zh-CN" sz="2400" dirty="0"/>
          </a:p>
          <a:p>
            <a:pPr lvl="2"/>
            <a:r>
              <a:rPr lang="zh-CN" altLang="en-US" sz="2400" dirty="0"/>
              <a:t>统计每个进程的实际运行时间单个数的传输，源码的阅读）</a:t>
            </a:r>
            <a:endParaRPr lang="en-US" altLang="zh-CN" sz="2400" dirty="0"/>
          </a:p>
          <a:p>
            <a:pPr lvl="2"/>
            <a:r>
              <a:rPr lang="zh-CN" altLang="en-US" sz="2400" dirty="0"/>
              <a:t>统计每个进程的</a:t>
            </a:r>
            <a:r>
              <a:rPr lang="en-US" altLang="zh-CN" sz="2400" dirty="0"/>
              <a:t>PID</a:t>
            </a:r>
            <a:r>
              <a:rPr lang="zh-CN" altLang="en-US" sz="2400" dirty="0"/>
              <a:t>（数组的传输）</a:t>
            </a:r>
            <a:endParaRPr lang="en-US" altLang="zh-CN" sz="2400" dirty="0"/>
          </a:p>
          <a:p>
            <a:pPr lvl="2"/>
            <a:r>
              <a:rPr lang="zh-CN" altLang="en-US" sz="2400" dirty="0"/>
              <a:t>统计每个进程的进程名（字符串数组的传输）</a:t>
            </a:r>
            <a:endParaRPr lang="en-US" altLang="zh-CN" sz="2400" dirty="0"/>
          </a:p>
          <a:p>
            <a:pPr lvl="2"/>
            <a:r>
              <a:rPr lang="zh-CN" altLang="en-US" sz="2400" dirty="0"/>
              <a:t>统计每个进程的</a:t>
            </a:r>
            <a:r>
              <a:rPr lang="en-US" altLang="zh-CN" sz="2400" dirty="0"/>
              <a:t>CPU</a:t>
            </a:r>
            <a:r>
              <a:rPr lang="zh-CN" altLang="en-US" sz="2400" dirty="0"/>
              <a:t>占用率（如何估计应用的</a:t>
            </a:r>
            <a:r>
              <a:rPr lang="en-US" altLang="zh-CN" sz="2400" dirty="0"/>
              <a:t>CPU</a:t>
            </a:r>
            <a:r>
              <a:rPr lang="zh-CN" altLang="en-US" sz="2400" dirty="0"/>
              <a:t>占用率）</a:t>
            </a:r>
            <a:endParaRPr lang="en-US" altLang="zh-CN" sz="2400" dirty="0"/>
          </a:p>
          <a:p>
            <a:pPr lvl="1"/>
            <a:endParaRPr lang="en-US" altLang="zh-CN" sz="2800" dirty="0"/>
          </a:p>
          <a:p>
            <a:pPr lvl="1"/>
            <a:r>
              <a:rPr lang="zh-CN" altLang="en-US" sz="2800" dirty="0"/>
              <a:t>阅读</a:t>
            </a:r>
            <a:r>
              <a:rPr lang="en-US" altLang="zh-CN" sz="2800" dirty="0"/>
              <a:t>Linux</a:t>
            </a:r>
            <a:r>
              <a:rPr lang="zh-CN" altLang="en-US" sz="2800" dirty="0"/>
              <a:t>源码并展示</a:t>
            </a:r>
            <a:r>
              <a:rPr lang="en-US" altLang="zh-CN" sz="2800" dirty="0" err="1"/>
              <a:t>pid</a:t>
            </a:r>
            <a:r>
              <a:rPr lang="zh-CN" altLang="en-US" sz="2800" dirty="0"/>
              <a:t>的数据类型（源码阅读）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87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思路分析：</a:t>
            </a:r>
            <a:endParaRPr lang="en-US" altLang="zh-CN" sz="3200" dirty="0"/>
          </a:p>
          <a:p>
            <a:pPr lvl="1">
              <a:buFontTx/>
              <a:buChar char="-"/>
            </a:pPr>
            <a:r>
              <a:rPr lang="zh-CN" altLang="en-US" sz="2800" dirty="0"/>
              <a:t>添加一个系统调用，可以传出包含有所有进程相应信息的数组</a:t>
            </a:r>
            <a:endParaRPr lang="en-US" altLang="zh-CN" sz="2800" dirty="0"/>
          </a:p>
          <a:p>
            <a:pPr lvl="2"/>
            <a:r>
              <a:rPr lang="zh-CN" altLang="en-US" sz="2400" dirty="0"/>
              <a:t>以传出进程数信息为例</a:t>
            </a:r>
            <a:endParaRPr lang="en-US" altLang="zh-CN" sz="2400" dirty="0"/>
          </a:p>
          <a:p>
            <a:pPr lvl="2"/>
            <a:r>
              <a:rPr lang="zh-CN" altLang="en-US" sz="2400" dirty="0"/>
              <a:t>传出数组和传出字符串数组自行研究</a:t>
            </a:r>
            <a:endParaRPr lang="en-US" altLang="zh-CN" sz="2400" dirty="0"/>
          </a:p>
          <a:p>
            <a:pPr lvl="1"/>
            <a:endParaRPr lang="en-US" altLang="zh-CN" sz="2800" dirty="0"/>
          </a:p>
          <a:p>
            <a:pPr lvl="1"/>
            <a:r>
              <a:rPr lang="zh-CN" altLang="en-US" sz="2800" dirty="0"/>
              <a:t>函数原型：</a:t>
            </a:r>
            <a:endParaRPr lang="en-US" altLang="zh-CN" sz="2800" dirty="0"/>
          </a:p>
          <a:p>
            <a:pPr lvl="2"/>
            <a:r>
              <a:rPr lang="en-US" altLang="zh-CN" sz="2400" dirty="0"/>
              <a:t>void </a:t>
            </a:r>
            <a:r>
              <a:rPr lang="en-US" altLang="zh-CN" sz="2400" dirty="0" err="1"/>
              <a:t>ps_counter</a:t>
            </a:r>
            <a:r>
              <a:rPr lang="en-US" altLang="zh-CN" sz="2400" dirty="0"/>
              <a:t>(int *num)</a:t>
            </a:r>
          </a:p>
          <a:p>
            <a:pPr lvl="2"/>
            <a:r>
              <a:rPr lang="zh-CN" altLang="en-US" sz="2400" dirty="0"/>
              <a:t>将这个函数功能加入到系统调用中</a:t>
            </a:r>
            <a:endParaRPr lang="en-US" altLang="zh-CN" sz="2400" dirty="0"/>
          </a:p>
          <a:p>
            <a:pPr lvl="2"/>
            <a:endParaRPr lang="en-US" altLang="zh-CN" sz="1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24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注册调用号：</a:t>
            </a:r>
            <a:endParaRPr lang="en-US" altLang="zh-CN" sz="800" dirty="0"/>
          </a:p>
          <a:p>
            <a:pPr lvl="1"/>
            <a:r>
              <a:rPr lang="zh-CN" altLang="en-US" dirty="0"/>
              <a:t>打开</a:t>
            </a:r>
            <a:r>
              <a:rPr lang="en-US" altLang="zh-CN" dirty="0"/>
              <a:t>`linux-4.9.263/arch/x86/entry/</a:t>
            </a:r>
            <a:r>
              <a:rPr lang="en-US" altLang="zh-CN" dirty="0" err="1"/>
              <a:t>syscalls</a:t>
            </a:r>
            <a:r>
              <a:rPr lang="en-US" altLang="zh-CN" dirty="0"/>
              <a:t>/syscall_64.tbl`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5F94D3-5134-4395-B325-DD0BF2E4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1" y="2234539"/>
            <a:ext cx="5264421" cy="39943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F9E3CD-3951-4404-BF03-969A3E786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696" y="2234539"/>
            <a:ext cx="6194270" cy="39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88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定义系统调用原型函数：</a:t>
            </a:r>
            <a:endParaRPr lang="en-US" altLang="zh-CN" sz="800" dirty="0"/>
          </a:p>
          <a:p>
            <a:pPr lvl="1"/>
            <a:r>
              <a:rPr lang="zh-CN" altLang="en-US" dirty="0"/>
              <a:t>打开</a:t>
            </a:r>
            <a:r>
              <a:rPr lang="en-US" altLang="zh-CN" dirty="0"/>
              <a:t>`linux-4.9.263/include/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syscalls.h</a:t>
            </a:r>
            <a:r>
              <a:rPr lang="en-US" altLang="zh-CN" dirty="0"/>
              <a:t>`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E9CC8B-65A2-490B-AD10-1F389EC4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21" y="2308672"/>
            <a:ext cx="7290175" cy="401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86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实现系统调用原型函数：</a:t>
            </a:r>
            <a:endParaRPr lang="en-US" altLang="zh-CN" sz="800" dirty="0"/>
          </a:p>
          <a:p>
            <a:pPr lvl="1"/>
            <a:r>
              <a:rPr lang="zh-CN" altLang="en-US" dirty="0"/>
              <a:t>打开</a:t>
            </a:r>
            <a:r>
              <a:rPr lang="en-US" altLang="zh-CN" dirty="0"/>
              <a:t>`linux-4.9.263/kernel/</a:t>
            </a:r>
            <a:r>
              <a:rPr lang="en-US" altLang="zh-CN" dirty="0" err="1"/>
              <a:t>sys.c</a:t>
            </a:r>
            <a:r>
              <a:rPr lang="en-US" altLang="zh-CN" dirty="0"/>
              <a:t>`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735DA8-F7FD-498C-9710-6670A9FCA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5937"/>
            <a:ext cx="6280473" cy="41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03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编写测试程序</a:t>
            </a:r>
            <a:endParaRPr lang="en-US" altLang="zh-CN" sz="3200" dirty="0"/>
          </a:p>
          <a:p>
            <a:pPr lvl="1"/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代码</a:t>
            </a:r>
            <a:r>
              <a:rPr lang="en-US" altLang="zh-CN" dirty="0"/>
              <a:t>`</a:t>
            </a:r>
            <a:r>
              <a:rPr lang="en-US" altLang="zh-CN" dirty="0" err="1"/>
              <a:t>get_ps_num.c</a:t>
            </a:r>
            <a:r>
              <a:rPr lang="en-US" altLang="zh-CN" dirty="0"/>
              <a:t>`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并编译：</a:t>
            </a:r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424B3C8-07BF-4290-B2D8-C3C7CEB30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436" y="4595815"/>
            <a:ext cx="7702706" cy="5694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7CB036-32FF-45E3-B3AA-910DC01DA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10" y="2262184"/>
            <a:ext cx="4349365" cy="222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35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测试程序放到</a:t>
            </a:r>
            <a:r>
              <a:rPr lang="en-US" altLang="zh-CN" sz="3200" dirty="0"/>
              <a:t>qemu-linux4.9</a:t>
            </a:r>
            <a:r>
              <a:rPr lang="zh-CN" altLang="en-US" sz="3200" dirty="0"/>
              <a:t>下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dirty="0"/>
              <a:t>制作</a:t>
            </a:r>
            <a:r>
              <a:rPr lang="en-US" altLang="zh-CN" dirty="0" err="1"/>
              <a:t>initramfs</a:t>
            </a:r>
            <a:r>
              <a:rPr lang="zh-CN" altLang="en-US" dirty="0"/>
              <a:t>（实验一）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编译</a:t>
            </a:r>
            <a:r>
              <a:rPr lang="en-US" altLang="zh-CN" dirty="0"/>
              <a:t>qemu-linux4.9</a:t>
            </a:r>
            <a:r>
              <a:rPr lang="zh-CN" altLang="en-US" dirty="0"/>
              <a:t>（实验一）：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运行（实验一）：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87525A-A9F3-4457-8101-6175421C3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33" y="1880484"/>
            <a:ext cx="5435879" cy="5143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23FED1A-84E6-406F-A0D0-5BC07F5D9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03" y="2925535"/>
            <a:ext cx="7742290" cy="8786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403EB4-E7B0-4320-93DD-A8F80C20D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004" y="2925535"/>
            <a:ext cx="3306469" cy="11318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F1086DF-C0C2-4003-A6A8-EFF2E97DF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03" y="4434641"/>
            <a:ext cx="4976850" cy="4165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BB01E5-58CE-4981-A736-A8CAAF8C06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603" y="5510870"/>
            <a:ext cx="7709167" cy="71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4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在</a:t>
            </a:r>
            <a:r>
              <a:rPr lang="en-US" altLang="zh-CN" sz="3200" dirty="0"/>
              <a:t>qemu-linux4.9</a:t>
            </a:r>
            <a:r>
              <a:rPr lang="zh-CN" altLang="en-US" sz="3200" dirty="0"/>
              <a:t>下测试程序：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FDEEEC-CD8E-450D-A255-492190221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25" y="1998872"/>
            <a:ext cx="10333480" cy="386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27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dirty="0"/>
              <a:t>实现一个</a:t>
            </a:r>
            <a:r>
              <a:rPr lang="en-US" altLang="zh-CN" dirty="0"/>
              <a:t>top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占用率的统计</a:t>
            </a:r>
            <a:endParaRPr lang="en-US" altLang="zh-CN" dirty="0"/>
          </a:p>
          <a:p>
            <a:pPr lvl="2"/>
            <a:r>
              <a:rPr lang="zh-CN" altLang="en-US" dirty="0"/>
              <a:t>一段时间内，某个程序在</a:t>
            </a:r>
            <a:r>
              <a:rPr lang="en-US" altLang="zh-CN" dirty="0"/>
              <a:t>CPU</a:t>
            </a:r>
            <a:r>
              <a:rPr lang="zh-CN" altLang="en-US" dirty="0"/>
              <a:t>上运行的时间比例</a:t>
            </a:r>
            <a:endParaRPr lang="en-US" altLang="zh-CN" dirty="0"/>
          </a:p>
          <a:p>
            <a:pPr lvl="1"/>
            <a:r>
              <a:rPr lang="zh-CN" altLang="en-US" dirty="0"/>
              <a:t>按</a:t>
            </a:r>
            <a:r>
              <a:rPr lang="en-US" altLang="zh-CN" dirty="0"/>
              <a:t>CPU</a:t>
            </a:r>
            <a:r>
              <a:rPr lang="zh-CN" altLang="en-US" dirty="0"/>
              <a:t>占用率排序</a:t>
            </a:r>
            <a:endParaRPr lang="en-US" altLang="zh-CN" dirty="0"/>
          </a:p>
          <a:p>
            <a:pPr lvl="2"/>
            <a:r>
              <a:rPr lang="zh-CN" altLang="en-US" dirty="0"/>
              <a:t>可以自己实现或使用已有的库函数</a:t>
            </a:r>
            <a:endParaRPr lang="en-US" altLang="zh-CN" dirty="0"/>
          </a:p>
          <a:p>
            <a:pPr lvl="1"/>
            <a:r>
              <a:rPr lang="zh-CN" altLang="en-US" dirty="0"/>
              <a:t>随时间刷新</a:t>
            </a:r>
            <a:endParaRPr lang="en-US" altLang="zh-CN" dirty="0"/>
          </a:p>
          <a:p>
            <a:pPr lvl="2"/>
            <a:r>
              <a:rPr lang="en-US" altLang="zh-CN" dirty="0"/>
              <a:t>system(“clear”)</a:t>
            </a:r>
          </a:p>
          <a:p>
            <a:pPr lvl="2"/>
            <a:r>
              <a:rPr lang="en-US" altLang="zh-CN" dirty="0"/>
              <a:t>sleep()</a:t>
            </a:r>
          </a:p>
          <a:p>
            <a:pPr lvl="1"/>
            <a:r>
              <a:rPr lang="zh-CN" altLang="en-US" dirty="0"/>
              <a:t>打印前</a:t>
            </a:r>
            <a:r>
              <a:rPr lang="en-US" altLang="zh-CN" dirty="0"/>
              <a:t>20</a:t>
            </a:r>
            <a:r>
              <a:rPr lang="zh-CN" altLang="en-US" dirty="0"/>
              <a:t>项即可</a:t>
            </a:r>
            <a:endParaRPr lang="en-US" altLang="zh-CN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69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验收方式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530"/>
            <a:ext cx="10309104" cy="536238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现场验收</a:t>
            </a:r>
            <a:endParaRPr lang="en-US" altLang="zh-CN" sz="2400" dirty="0"/>
          </a:p>
          <a:p>
            <a:pPr lvl="1"/>
            <a:r>
              <a:rPr lang="zh-CN" altLang="en-US" sz="2800" dirty="0"/>
              <a:t>知识问答 </a:t>
            </a:r>
            <a:r>
              <a:rPr lang="en-US" altLang="zh-CN" sz="2800" dirty="0"/>
              <a:t>2’</a:t>
            </a:r>
            <a:r>
              <a:rPr lang="zh-CN" altLang="en-US" sz="2800" dirty="0"/>
              <a:t> 三道题答对两道</a:t>
            </a:r>
            <a:endParaRPr lang="en-US" altLang="zh-CN" sz="2800" dirty="0"/>
          </a:p>
          <a:p>
            <a:pPr lvl="1"/>
            <a:r>
              <a:rPr lang="en-US" altLang="zh-CN" sz="2800" dirty="0"/>
              <a:t>Shell</a:t>
            </a:r>
            <a:r>
              <a:rPr lang="zh-CN" altLang="en-US" sz="2800" dirty="0"/>
              <a:t>实现 </a:t>
            </a:r>
            <a:r>
              <a:rPr lang="en-US" altLang="zh-CN" sz="2800" dirty="0"/>
              <a:t>4’</a:t>
            </a:r>
          </a:p>
          <a:p>
            <a:pPr lvl="2"/>
            <a:r>
              <a:rPr lang="zh-CN" altLang="en-US" dirty="0"/>
              <a:t>支持单条命令、单管道和内建命令 </a:t>
            </a:r>
            <a:r>
              <a:rPr lang="en-US" altLang="zh-CN" dirty="0"/>
              <a:t>2’</a:t>
            </a:r>
          </a:p>
          <a:p>
            <a:pPr lvl="2"/>
            <a:r>
              <a:rPr lang="zh-CN" altLang="en-US" dirty="0"/>
              <a:t>现场讲解代码 </a:t>
            </a:r>
            <a:r>
              <a:rPr lang="en-US" altLang="zh-CN" dirty="0"/>
              <a:t>1’</a:t>
            </a:r>
          </a:p>
          <a:p>
            <a:pPr lvl="2"/>
            <a:r>
              <a:rPr lang="zh-CN" altLang="en-US" dirty="0"/>
              <a:t>多管道 </a:t>
            </a:r>
            <a:r>
              <a:rPr lang="en-US" altLang="zh-CN" dirty="0"/>
              <a:t>1’ </a:t>
            </a:r>
            <a:r>
              <a:rPr lang="zh-CN" altLang="en-US" dirty="0"/>
              <a:t>或者 重定向符</a:t>
            </a:r>
            <a:r>
              <a:rPr lang="en-US" altLang="zh-CN" dirty="0"/>
              <a:t>+</a:t>
            </a:r>
            <a:r>
              <a:rPr lang="zh-CN" altLang="en-US" dirty="0"/>
              <a:t>分号 </a:t>
            </a:r>
            <a:r>
              <a:rPr lang="en-US" altLang="zh-CN" dirty="0"/>
              <a:t>1’</a:t>
            </a:r>
          </a:p>
          <a:p>
            <a:pPr lvl="1"/>
            <a:r>
              <a:rPr lang="en-US" altLang="zh-CN" sz="2800" dirty="0"/>
              <a:t>Top</a:t>
            </a:r>
            <a:r>
              <a:rPr lang="zh-CN" altLang="en-US" sz="2800" dirty="0"/>
              <a:t>实现 </a:t>
            </a:r>
            <a:r>
              <a:rPr lang="en-US" altLang="zh-CN" sz="2800" dirty="0"/>
              <a:t>4’</a:t>
            </a:r>
          </a:p>
          <a:p>
            <a:pPr lvl="2"/>
            <a:r>
              <a:rPr lang="zh-CN" altLang="en-US" dirty="0"/>
              <a:t>现场展示在</a:t>
            </a:r>
            <a:r>
              <a:rPr lang="en-US" altLang="zh-CN" dirty="0"/>
              <a:t>Linux</a:t>
            </a:r>
            <a:r>
              <a:rPr lang="zh-CN" altLang="en-US" dirty="0"/>
              <a:t>源码中找</a:t>
            </a:r>
            <a:r>
              <a:rPr lang="en-US" altLang="zh-CN" dirty="0" err="1"/>
              <a:t>pid</a:t>
            </a:r>
            <a:r>
              <a:rPr lang="zh-CN" altLang="en-US" dirty="0"/>
              <a:t>数据类型的过程 </a:t>
            </a:r>
            <a:r>
              <a:rPr lang="en-US" altLang="zh-CN" dirty="0"/>
              <a:t>1’</a:t>
            </a:r>
          </a:p>
          <a:p>
            <a:pPr lvl="2"/>
            <a:r>
              <a:rPr lang="zh-CN" altLang="en-US" dirty="0"/>
              <a:t>程序支持进程的</a:t>
            </a:r>
            <a:r>
              <a:rPr lang="en-US" altLang="zh-CN" dirty="0"/>
              <a:t>PID </a:t>
            </a:r>
            <a:r>
              <a:rPr lang="zh-CN" altLang="en-US" dirty="0"/>
              <a:t>进程名 运行状态 运行时间的打印 </a:t>
            </a:r>
            <a:r>
              <a:rPr lang="en-US" altLang="zh-CN" dirty="0"/>
              <a:t>1’</a:t>
            </a:r>
          </a:p>
          <a:p>
            <a:pPr lvl="2"/>
            <a:r>
              <a:rPr lang="zh-CN" altLang="en-US" dirty="0"/>
              <a:t>程序支持进程</a:t>
            </a:r>
            <a:r>
              <a:rPr lang="en-US" altLang="zh-CN" dirty="0"/>
              <a:t>CPU</a:t>
            </a:r>
            <a:r>
              <a:rPr lang="zh-CN" altLang="en-US" dirty="0"/>
              <a:t>的占用统计 并按占用排序 </a:t>
            </a:r>
            <a:r>
              <a:rPr lang="en-US" altLang="zh-CN" dirty="0"/>
              <a:t>1’</a:t>
            </a:r>
          </a:p>
          <a:p>
            <a:pPr lvl="2"/>
            <a:r>
              <a:rPr lang="zh-CN" altLang="en-US" dirty="0"/>
              <a:t>现场讲解代码 </a:t>
            </a:r>
            <a:r>
              <a:rPr lang="en-US" altLang="zh-CN" dirty="0"/>
              <a:t>1’</a:t>
            </a:r>
          </a:p>
          <a:p>
            <a:r>
              <a:rPr lang="zh-CN" altLang="en-US" sz="3200" dirty="0"/>
              <a:t>实验报告</a:t>
            </a:r>
            <a:endParaRPr lang="en-US" altLang="zh-CN" sz="3200" dirty="0"/>
          </a:p>
          <a:p>
            <a:pPr lvl="2"/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0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535AE-F8E8-463E-88B0-43B05D9F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Shell</a:t>
            </a:r>
            <a:r>
              <a:rPr lang="zh-CN" altLang="en-US" dirty="0"/>
              <a:t>基本教学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652CD-4CB7-472F-849B-D03047BB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常用命令（自行</a:t>
            </a:r>
            <a:r>
              <a:rPr lang="en-US" altLang="zh-CN" sz="2400" dirty="0"/>
              <a:t>man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Shell</a:t>
            </a:r>
            <a:r>
              <a:rPr lang="zh-CN" altLang="en-US" sz="2400" dirty="0"/>
              <a:t>中的特殊符号</a:t>
            </a:r>
            <a:endParaRPr lang="en-US" altLang="zh-CN" sz="2400" dirty="0"/>
          </a:p>
          <a:p>
            <a:pPr lvl="1"/>
            <a:r>
              <a:rPr lang="zh-CN" altLang="en-US" sz="2000" dirty="0"/>
              <a:t>管道符 </a:t>
            </a:r>
            <a:r>
              <a:rPr lang="en-US" altLang="zh-CN" sz="2000" dirty="0"/>
              <a:t>| </a:t>
            </a:r>
          </a:p>
          <a:p>
            <a:pPr lvl="2"/>
            <a:r>
              <a:rPr lang="en-US" altLang="zh-CN" sz="1600" dirty="0" err="1"/>
              <a:t>ps</a:t>
            </a:r>
            <a:r>
              <a:rPr lang="en-US" altLang="zh-CN" sz="1600" dirty="0"/>
              <a:t> aux | </a:t>
            </a:r>
            <a:r>
              <a:rPr lang="en-US" altLang="zh-CN" sz="1600" dirty="0" err="1"/>
              <a:t>wc</a:t>
            </a:r>
            <a:r>
              <a:rPr lang="en-US" altLang="zh-CN" sz="1600" dirty="0"/>
              <a:t> –l</a:t>
            </a:r>
          </a:p>
          <a:p>
            <a:pPr lvl="2"/>
            <a:r>
              <a:rPr lang="zh-CN" altLang="en-US" sz="1600" dirty="0"/>
              <a:t>前一个的输出 后一个的输入</a:t>
            </a:r>
            <a:endParaRPr lang="en-US" altLang="zh-CN" sz="16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重定向符 </a:t>
            </a:r>
            <a:r>
              <a:rPr lang="en-US" altLang="zh-CN" sz="2000" dirty="0"/>
              <a:t>&gt; &gt;&gt; &lt; </a:t>
            </a:r>
          </a:p>
          <a:p>
            <a:pPr lvl="2"/>
            <a:r>
              <a:rPr lang="en-US" altLang="zh-CN" sz="1600" dirty="0"/>
              <a:t>echo </a:t>
            </a:r>
            <a:r>
              <a:rPr lang="en-US" altLang="zh-CN" sz="1600" dirty="0" err="1"/>
              <a:t>helloworld</a:t>
            </a:r>
            <a:r>
              <a:rPr lang="en-US" altLang="zh-CN" sz="1600" dirty="0"/>
              <a:t> &gt; text</a:t>
            </a:r>
          </a:p>
          <a:p>
            <a:pPr lvl="2"/>
            <a:r>
              <a:rPr lang="zh-CN" altLang="en-US" sz="1600" dirty="0"/>
              <a:t>输入或输出重定向到特定的文件</a:t>
            </a:r>
            <a:endParaRPr lang="en-US" altLang="zh-CN" sz="16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多命令 </a:t>
            </a:r>
            <a:r>
              <a:rPr lang="en-US" altLang="zh-CN" sz="2000" dirty="0"/>
              <a:t>; </a:t>
            </a:r>
          </a:p>
          <a:p>
            <a:pPr lvl="2"/>
            <a:r>
              <a:rPr lang="en-US" altLang="zh-CN" sz="1600" dirty="0"/>
              <a:t>echo hello; sleep 5; echo world</a:t>
            </a:r>
          </a:p>
          <a:p>
            <a:pPr lvl="2"/>
            <a:r>
              <a:rPr lang="zh-CN" altLang="en-US" sz="1600" dirty="0"/>
              <a:t>多条命令串行执行</a:t>
            </a:r>
            <a:endParaRPr lang="en-US" altLang="zh-CN" sz="1400" dirty="0"/>
          </a:p>
          <a:p>
            <a:pPr lvl="1"/>
            <a:endParaRPr lang="en-US" altLang="zh-CN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D6495-AF62-43C4-9FBC-7E4E76D2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3A84C2-11AD-41F6-8B4D-AFC8051D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63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912" y="1775342"/>
            <a:ext cx="11969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altLang="zh-CN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Lab2 2023.4.18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51604" y="2720319"/>
            <a:ext cx="307385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Thanks &amp; QA!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dirty="0">
              <a:solidFill>
                <a:prstClr val="black"/>
              </a:solidFill>
              <a:latin typeface="Gill Sans MT" panose="020B0502020104020203" pitchFamily="34" charset="0"/>
              <a:ea typeface="华文新魏" panose="02010800040101010101" pitchFamily="2" charset="-122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April </a:t>
            </a:r>
            <a:r>
              <a:rPr kumimoji="0" lang="en-US" altLang="zh-CN" sz="32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18</a:t>
            </a:r>
            <a:r>
              <a:rPr lang="en-US" altLang="zh-CN" sz="3200" b="1" baseline="30000" dirty="0">
                <a:solidFill>
                  <a:prstClr val="black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th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, 2023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226" y="4010725"/>
            <a:ext cx="5447372" cy="1656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06EB5-C202-47A4-A421-919B160DABB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2023/4/18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10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实现一个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任务目标：</a:t>
            </a:r>
            <a:endParaRPr lang="en-US" altLang="zh-CN" sz="3200" dirty="0"/>
          </a:p>
          <a:p>
            <a:pPr lvl="1"/>
            <a:r>
              <a:rPr lang="zh-CN" altLang="en-US" sz="2800" dirty="0"/>
              <a:t>通过使用常见的系统调用，实现</a:t>
            </a:r>
            <a:r>
              <a:rPr lang="en-US" altLang="zh-CN" sz="2800" dirty="0"/>
              <a:t>shell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2023/4/18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B1190B-2928-4AE0-A017-2D1D305C6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2" y="2338608"/>
            <a:ext cx="11030517" cy="22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3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实现一个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任务要求：</a:t>
            </a:r>
            <a:endParaRPr lang="en-US" altLang="zh-CN" sz="3200" dirty="0"/>
          </a:p>
          <a:p>
            <a:pPr lvl="1"/>
            <a:r>
              <a:rPr lang="zh-CN" altLang="en-US" dirty="0"/>
              <a:t>支持单条命令的运行（外部命令），并支持提示符输出当前路径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支持两条命令间的管道，以及</a:t>
            </a:r>
            <a:r>
              <a:rPr lang="en-US" altLang="zh-CN" dirty="0"/>
              <a:t>cd</a:t>
            </a:r>
            <a:r>
              <a:rPr lang="zh-CN" altLang="en-US" dirty="0"/>
              <a:t>、</a:t>
            </a:r>
            <a:r>
              <a:rPr lang="en-US" altLang="zh-CN" dirty="0"/>
              <a:t>exit</a:t>
            </a:r>
            <a:r>
              <a:rPr lang="zh-CN" altLang="en-US" dirty="0"/>
              <a:t>和</a:t>
            </a:r>
            <a:r>
              <a:rPr lang="en-US" altLang="zh-CN" dirty="0"/>
              <a:t>kill</a:t>
            </a:r>
            <a:r>
              <a:rPr lang="zh-CN" altLang="en-US" dirty="0"/>
              <a:t>三条内建指令</a:t>
            </a:r>
            <a:endParaRPr lang="en-US" altLang="zh-CN" dirty="0"/>
          </a:p>
          <a:p>
            <a:pPr lvl="1"/>
            <a:r>
              <a:rPr lang="zh-CN" altLang="en-US" dirty="0"/>
              <a:t>二选一</a:t>
            </a:r>
            <a:endParaRPr lang="en-US" altLang="zh-CN" dirty="0"/>
          </a:p>
          <a:p>
            <a:pPr lvl="2"/>
            <a:r>
              <a:rPr lang="zh-CN" altLang="en-US" dirty="0"/>
              <a:t>支持多条命令间的管道</a:t>
            </a:r>
            <a:endParaRPr lang="en-US" altLang="zh-CN" dirty="0"/>
          </a:p>
          <a:p>
            <a:pPr lvl="2"/>
            <a:r>
              <a:rPr lang="zh-CN" altLang="en-US" dirty="0"/>
              <a:t>支持重定向和多命令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2023/4/18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7C5F54-949C-44AA-90D4-4B42944D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75" y="2216868"/>
            <a:ext cx="4012196" cy="4565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E9C01E-AD5C-46E4-ABAF-6C0D8CDF7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67" y="4184980"/>
            <a:ext cx="10313490" cy="21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6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实现一个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外部命令 和 内置命令</a:t>
            </a:r>
            <a:endParaRPr lang="en-US" altLang="zh-CN" sz="3200" dirty="0"/>
          </a:p>
          <a:p>
            <a:r>
              <a:rPr lang="zh-CN" altLang="en-US" dirty="0"/>
              <a:t>外部命令的执行过程，以</a:t>
            </a:r>
            <a:r>
              <a:rPr lang="en-US" altLang="zh-CN" dirty="0"/>
              <a:t>date</a:t>
            </a:r>
            <a:r>
              <a:rPr lang="zh-CN" altLang="en-US" dirty="0"/>
              <a:t>为例：</a:t>
            </a:r>
            <a:endParaRPr lang="en-US" altLang="zh-CN" dirty="0"/>
          </a:p>
          <a:p>
            <a:pPr lvl="1"/>
            <a:r>
              <a:rPr lang="en-US" altLang="zh-CN" dirty="0"/>
              <a:t>Shell</a:t>
            </a:r>
            <a:r>
              <a:rPr lang="zh-CN" altLang="en-US" dirty="0">
                <a:solidFill>
                  <a:srgbClr val="FF0000"/>
                </a:solidFill>
              </a:rPr>
              <a:t>创建一个子进程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在子进程中</a:t>
            </a:r>
            <a:r>
              <a:rPr lang="en-US" altLang="zh-CN" dirty="0">
                <a:solidFill>
                  <a:srgbClr val="FF0000"/>
                </a:solidFill>
              </a:rPr>
              <a:t>exec</a:t>
            </a:r>
            <a:r>
              <a:rPr lang="zh-CN" altLang="en-US" dirty="0">
                <a:solidFill>
                  <a:srgbClr val="FF0000"/>
                </a:solidFill>
              </a:rPr>
              <a:t>运行名为</a:t>
            </a:r>
            <a:r>
              <a:rPr lang="en-US" altLang="zh-CN" dirty="0">
                <a:solidFill>
                  <a:srgbClr val="FF0000"/>
                </a:solidFill>
              </a:rPr>
              <a:t>date</a:t>
            </a:r>
            <a:r>
              <a:rPr lang="zh-CN" altLang="en-US" dirty="0">
                <a:solidFill>
                  <a:srgbClr val="FF0000"/>
                </a:solidFill>
              </a:rPr>
              <a:t>的程序文件</a:t>
            </a:r>
            <a:r>
              <a:rPr lang="zh-CN" altLang="en-US" dirty="0"/>
              <a:t>，这个程序文件在</a:t>
            </a:r>
            <a:r>
              <a:rPr lang="en-US" altLang="zh-CN" dirty="0"/>
              <a:t>/bin/</a:t>
            </a:r>
            <a:r>
              <a:rPr lang="zh-CN" altLang="en-US" dirty="0"/>
              <a:t>下可以找到，即</a:t>
            </a:r>
            <a:r>
              <a:rPr lang="en-US" altLang="zh-CN" dirty="0"/>
              <a:t>/bin/date</a:t>
            </a:r>
          </a:p>
          <a:p>
            <a:pPr lvl="2"/>
            <a:r>
              <a:rPr lang="zh-CN" altLang="en-US" dirty="0"/>
              <a:t>同样的，对于任意的</a:t>
            </a:r>
            <a:r>
              <a:rPr lang="en-US" altLang="zh-CN" dirty="0"/>
              <a:t>xxx</a:t>
            </a:r>
            <a:r>
              <a:rPr lang="zh-CN" altLang="en-US" dirty="0"/>
              <a:t>命令，如果存在</a:t>
            </a:r>
            <a:r>
              <a:rPr lang="en-US" altLang="zh-CN" dirty="0"/>
              <a:t>/bin/xx</a:t>
            </a:r>
            <a:r>
              <a:rPr lang="zh-CN" altLang="en-US" dirty="0"/>
              <a:t>，都可以去对应位置执行</a:t>
            </a:r>
            <a:endParaRPr lang="en-US" altLang="zh-CN" dirty="0"/>
          </a:p>
          <a:p>
            <a:pPr lvl="2"/>
            <a:r>
              <a:rPr lang="zh-CN" altLang="en-US" dirty="0"/>
              <a:t>一般来说，不只有</a:t>
            </a:r>
            <a:r>
              <a:rPr lang="en-US" altLang="zh-CN" dirty="0"/>
              <a:t>/bin/</a:t>
            </a:r>
            <a:r>
              <a:rPr lang="zh-CN" altLang="en-US" dirty="0"/>
              <a:t>是可执行命令程序存放的路径，还有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zh-CN" altLang="en-US" dirty="0"/>
              <a:t>，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zh-CN" altLang="en-US" dirty="0"/>
              <a:t>等等，这些文件夹的信息存放在环境变量</a:t>
            </a:r>
            <a:r>
              <a:rPr lang="en-US" altLang="zh-CN" dirty="0"/>
              <a:t>PATH</a:t>
            </a:r>
            <a:r>
              <a:rPr lang="zh-CN" altLang="en-US" dirty="0"/>
              <a:t>中，</a:t>
            </a:r>
            <a:r>
              <a:rPr lang="en-US" altLang="zh-CN" dirty="0"/>
              <a:t>echo $PATH</a:t>
            </a:r>
            <a:r>
              <a:rPr lang="zh-CN" altLang="en-US" dirty="0"/>
              <a:t>可以查看</a:t>
            </a:r>
            <a:endParaRPr lang="en-US" altLang="zh-CN" dirty="0"/>
          </a:p>
          <a:p>
            <a:pPr lvl="2"/>
            <a:r>
              <a:rPr lang="zh-CN" altLang="en-US" dirty="0"/>
              <a:t>如何遍历</a:t>
            </a:r>
            <a:r>
              <a:rPr lang="en-US" altLang="zh-CN" dirty="0"/>
              <a:t>PATH</a:t>
            </a:r>
            <a:r>
              <a:rPr lang="zh-CN" altLang="en-US" dirty="0"/>
              <a:t>路径查找可用二进制文件，</a:t>
            </a:r>
            <a:r>
              <a:rPr lang="en-US" altLang="zh-CN" dirty="0"/>
              <a:t>exec</a:t>
            </a:r>
            <a:r>
              <a:rPr lang="zh-CN" altLang="en-US" dirty="0"/>
              <a:t>中有一些函数已经帮你做了，请看后面</a:t>
            </a:r>
            <a:r>
              <a:rPr lang="en-US" altLang="zh-CN" dirty="0"/>
              <a:t>exec</a:t>
            </a:r>
            <a:r>
              <a:rPr lang="zh-CN" altLang="en-US" dirty="0"/>
              <a:t>相关的</a:t>
            </a:r>
            <a:r>
              <a:rPr lang="en-US" altLang="zh-CN" dirty="0"/>
              <a:t>ppt</a:t>
            </a:r>
          </a:p>
          <a:p>
            <a:pPr lvl="1"/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2023/4/18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3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实现一个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外部命令 和 内置命令</a:t>
            </a:r>
            <a:endParaRPr lang="en-US" altLang="zh-CN" sz="3200" dirty="0"/>
          </a:p>
          <a:p>
            <a:r>
              <a:rPr lang="zh-CN" altLang="en-US" dirty="0"/>
              <a:t>内置命令：</a:t>
            </a:r>
            <a:endParaRPr lang="en-US" altLang="zh-CN" dirty="0"/>
          </a:p>
          <a:p>
            <a:pPr lvl="1"/>
            <a:r>
              <a:rPr lang="zh-CN" altLang="en-US" dirty="0"/>
              <a:t>为什么需要内置命令？因为有</a:t>
            </a:r>
            <a:r>
              <a:rPr lang="en-US" altLang="zh-CN" dirty="0"/>
              <a:t>shell</a:t>
            </a:r>
            <a:r>
              <a:rPr lang="zh-CN" altLang="en-US" dirty="0"/>
              <a:t>自身才能完成的工作，比如修改当前目录</a:t>
            </a:r>
            <a:r>
              <a:rPr lang="en-US" altLang="zh-CN" dirty="0"/>
              <a:t>cd</a:t>
            </a:r>
            <a:r>
              <a:rPr lang="zh-CN" altLang="en-US" dirty="0"/>
              <a:t>，修改的是</a:t>
            </a:r>
            <a:r>
              <a:rPr lang="en-US" altLang="zh-CN" dirty="0"/>
              <a:t>shell</a:t>
            </a:r>
            <a:r>
              <a:rPr lang="zh-CN" altLang="en-US" dirty="0"/>
              <a:t>的目录，创建新进程改变目录是不会影响到父进程</a:t>
            </a:r>
            <a:r>
              <a:rPr lang="en-US" altLang="zh-CN" dirty="0"/>
              <a:t>shell</a:t>
            </a:r>
            <a:r>
              <a:rPr lang="zh-CN" altLang="en-US" dirty="0"/>
              <a:t>目录的</a:t>
            </a:r>
            <a:endParaRPr lang="en-US" altLang="zh-CN" dirty="0"/>
          </a:p>
          <a:p>
            <a:pPr lvl="1"/>
            <a:r>
              <a:rPr lang="zh-CN" altLang="en-US" dirty="0"/>
              <a:t>同样的，</a:t>
            </a:r>
            <a:r>
              <a:rPr lang="en-US" altLang="zh-CN" dirty="0"/>
              <a:t>exit</a:t>
            </a:r>
            <a:r>
              <a:rPr lang="zh-CN" altLang="en-US" dirty="0"/>
              <a:t>是</a:t>
            </a:r>
            <a:r>
              <a:rPr lang="en-US" altLang="zh-CN" dirty="0"/>
              <a:t>shell</a:t>
            </a:r>
            <a:r>
              <a:rPr lang="zh-CN" altLang="en-US" dirty="0"/>
              <a:t>主动退出</a:t>
            </a:r>
            <a:endParaRPr lang="en-US" altLang="zh-CN" dirty="0"/>
          </a:p>
          <a:p>
            <a:pPr lvl="1"/>
            <a:r>
              <a:rPr lang="zh-CN" altLang="en-US" dirty="0"/>
              <a:t>所以这些命令的工作是</a:t>
            </a:r>
            <a:r>
              <a:rPr lang="en-US" altLang="zh-CN" dirty="0"/>
              <a:t>shell</a:t>
            </a:r>
            <a:r>
              <a:rPr lang="zh-CN" altLang="en-US" dirty="0"/>
              <a:t>自己的代码来完成</a:t>
            </a:r>
            <a:endParaRPr lang="en-US" altLang="zh-CN" dirty="0"/>
          </a:p>
          <a:p>
            <a:pPr lvl="1"/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2023/4/18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242770-84F2-4BBB-A1C4-E4A33C8C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07" y="3952903"/>
            <a:ext cx="5165086" cy="73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1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实现一个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41" y="1303252"/>
            <a:ext cx="11537343" cy="49972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思路分析：</a:t>
            </a:r>
            <a:endParaRPr lang="en-US" altLang="zh-CN" sz="3200" dirty="0"/>
          </a:p>
          <a:p>
            <a:pPr lvl="1"/>
            <a:r>
              <a:rPr lang="zh-CN" altLang="en-US" sz="2800" dirty="0"/>
              <a:t>单条命令：</a:t>
            </a:r>
            <a:endParaRPr lang="en-US" altLang="zh-CN" sz="2800" dirty="0"/>
          </a:p>
          <a:p>
            <a:pPr lvl="2"/>
            <a:r>
              <a:rPr lang="zh-CN" altLang="en-US" sz="2400" dirty="0"/>
              <a:t>内置命令：</a:t>
            </a:r>
            <a:r>
              <a:rPr lang="en-US" altLang="zh-CN" sz="2400" dirty="0"/>
              <a:t>shell</a:t>
            </a:r>
            <a:r>
              <a:rPr lang="zh-CN" altLang="en-US" sz="2400" dirty="0"/>
              <a:t>主进程中处理</a:t>
            </a:r>
            <a:endParaRPr lang="en-US" altLang="zh-CN" sz="2400" dirty="0"/>
          </a:p>
          <a:p>
            <a:pPr lvl="2"/>
            <a:r>
              <a:rPr lang="zh-CN" altLang="en-US" sz="2400" dirty="0"/>
              <a:t>外部命令：</a:t>
            </a:r>
            <a:r>
              <a:rPr lang="en-US" altLang="zh-CN" sz="2400" dirty="0"/>
              <a:t>fork</a:t>
            </a:r>
            <a:r>
              <a:rPr lang="zh-CN" altLang="en-US" sz="2400" dirty="0"/>
              <a:t>一个新进程，并使用</a:t>
            </a:r>
            <a:r>
              <a:rPr lang="en-US" altLang="zh-CN" sz="2400" dirty="0"/>
              <a:t>exec</a:t>
            </a:r>
            <a:r>
              <a:rPr lang="zh-CN" altLang="en-US" sz="2400" dirty="0"/>
              <a:t>系函数完成</a:t>
            </a:r>
            <a:endParaRPr lang="en-US" altLang="zh-CN" sz="2400" dirty="0"/>
          </a:p>
          <a:p>
            <a:pPr lvl="1"/>
            <a:r>
              <a:rPr lang="zh-CN" altLang="en-US" sz="2800" dirty="0"/>
              <a:t>单管道的实现：</a:t>
            </a:r>
            <a:endParaRPr lang="en-US" altLang="zh-CN" sz="2800" dirty="0"/>
          </a:p>
          <a:p>
            <a:pPr lvl="2"/>
            <a:r>
              <a:rPr lang="zh-CN" altLang="en-US" sz="2400" dirty="0"/>
              <a:t>若输入命令</a:t>
            </a:r>
            <a:r>
              <a:rPr lang="en-US" altLang="zh-CN" sz="2400" dirty="0"/>
              <a:t>a | b</a:t>
            </a:r>
            <a:r>
              <a:rPr lang="zh-CN" altLang="en-US" sz="2400" dirty="0"/>
              <a:t>，则流程为：</a:t>
            </a:r>
            <a:endParaRPr lang="en-US" altLang="zh-CN" sz="2400" dirty="0"/>
          </a:p>
          <a:p>
            <a:pPr marL="648000" lvl="2" indent="0">
              <a:buNone/>
            </a:pPr>
            <a:r>
              <a:rPr lang="en-US" altLang="zh-CN" sz="2400" dirty="0"/>
              <a:t>	 1. </a:t>
            </a:r>
            <a:r>
              <a:rPr lang="zh-CN" altLang="en-US" sz="2400" dirty="0"/>
              <a:t>父进程创建管道，这个管道父进程和所有子进程共享</a:t>
            </a:r>
            <a:endParaRPr lang="en-US" altLang="zh-CN" sz="2400" dirty="0"/>
          </a:p>
          <a:p>
            <a:pPr marL="648000" lvl="2" indent="0">
              <a:buNone/>
            </a:pPr>
            <a:r>
              <a:rPr lang="en-US" altLang="zh-CN" sz="2400" dirty="0"/>
              <a:t>	 2. fork</a:t>
            </a:r>
            <a:r>
              <a:rPr lang="zh-CN" altLang="en-US" sz="2400" dirty="0"/>
              <a:t>进程</a:t>
            </a:r>
            <a:r>
              <a:rPr lang="en-US" altLang="zh-CN" sz="2400" dirty="0"/>
              <a:t>a</a:t>
            </a:r>
            <a:r>
              <a:rPr lang="zh-CN" altLang="en-US" sz="2400" dirty="0"/>
              <a:t>，把</a:t>
            </a:r>
            <a:r>
              <a:rPr lang="en-US" altLang="zh-CN" sz="2400" dirty="0"/>
              <a:t>a</a:t>
            </a:r>
            <a:r>
              <a:rPr lang="zh-CN" altLang="en-US" sz="2400" dirty="0"/>
              <a:t>的标准输出重定向到管道写端，然后运行</a:t>
            </a:r>
            <a:r>
              <a:rPr lang="en-US" altLang="zh-CN" sz="2400" dirty="0"/>
              <a:t>a</a:t>
            </a:r>
            <a:r>
              <a:rPr lang="zh-CN" altLang="en-US" sz="2400" dirty="0"/>
              <a:t>（含内置命令）</a:t>
            </a:r>
            <a:endParaRPr lang="en-US" altLang="zh-CN" sz="2400" dirty="0"/>
          </a:p>
          <a:p>
            <a:pPr marL="648000" lvl="2" indent="0">
              <a:buNone/>
            </a:pPr>
            <a:r>
              <a:rPr lang="en-US" altLang="zh-CN" sz="2400" dirty="0"/>
              <a:t>	 3. fork</a:t>
            </a:r>
            <a:r>
              <a:rPr lang="zh-CN" altLang="en-US" sz="2400" dirty="0"/>
              <a:t>进程</a:t>
            </a:r>
            <a:r>
              <a:rPr lang="en-US" altLang="zh-CN" sz="2400" dirty="0"/>
              <a:t>b</a:t>
            </a:r>
            <a:r>
              <a:rPr lang="zh-CN" altLang="en-US" sz="2400" dirty="0"/>
              <a:t>，把</a:t>
            </a:r>
            <a:r>
              <a:rPr lang="en-US" altLang="zh-CN" sz="2400" dirty="0"/>
              <a:t>b</a:t>
            </a:r>
            <a:r>
              <a:rPr lang="zh-CN" altLang="en-US" sz="2400" dirty="0"/>
              <a:t>的标准输入重定向到管道读端，然后运行</a:t>
            </a:r>
            <a:r>
              <a:rPr lang="en-US" altLang="zh-CN" sz="2400" dirty="0"/>
              <a:t>b</a:t>
            </a:r>
            <a:r>
              <a:rPr lang="zh-CN" altLang="en-US" sz="2400" dirty="0"/>
              <a:t>（含内置命令）</a:t>
            </a:r>
            <a:endParaRPr lang="en-US" altLang="zh-CN" sz="2400" dirty="0"/>
          </a:p>
          <a:p>
            <a:pPr marL="648000" lvl="2" indent="0">
              <a:buNone/>
            </a:pPr>
            <a:r>
              <a:rPr lang="en-US" altLang="zh-CN" sz="2400" dirty="0"/>
              <a:t>	 4. </a:t>
            </a:r>
            <a:r>
              <a:rPr lang="zh-CN" altLang="en-US" sz="2400" dirty="0"/>
              <a:t>等待所有子进程执行结束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2023/4/18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41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实现一个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2023/4/18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026" name="Picture 2" descr="https://img-blog.csdn.net/20161125175919819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59DC3712-92EE-4562-B5E0-EB0F2C9D7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267" y="3429000"/>
            <a:ext cx="62388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D11714C-156F-44B2-BC23-9DDFD2347AF0}"/>
              </a:ext>
            </a:extLst>
          </p:cNvPr>
          <p:cNvSpPr txBox="1">
            <a:spLocks/>
          </p:cNvSpPr>
          <p:nvPr/>
        </p:nvSpPr>
        <p:spPr>
          <a:xfrm>
            <a:off x="566241" y="1303252"/>
            <a:ext cx="11537343" cy="4997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marR="0" indent="-244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 lang="en-US" altLang="zh-CN" sz="28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53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tabLst/>
              <a:defRPr lang="en-US" altLang="zh-CN" sz="24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89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tabLst/>
              <a:defRPr lang="en-US" altLang="zh-CN" sz="20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25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tabLst/>
              <a:defRPr lang="en-US" altLang="zh-CN" sz="18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1219500" indent="-571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lang="en-US" altLang="en-US" sz="36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exec</a:t>
            </a:r>
            <a:r>
              <a:rPr lang="zh-CN" altLang="en-US" sz="3200" dirty="0"/>
              <a:t>系列函数：</a:t>
            </a:r>
          </a:p>
          <a:p>
            <a:pPr lvl="1"/>
            <a:r>
              <a:rPr lang="en-US" altLang="zh-CN" sz="2800" dirty="0"/>
              <a:t>l</a:t>
            </a:r>
            <a:r>
              <a:rPr lang="zh-CN" altLang="en-US" sz="2800" dirty="0"/>
              <a:t>与</a:t>
            </a:r>
            <a:r>
              <a:rPr lang="en-US" altLang="zh-CN" sz="2800" dirty="0"/>
              <a:t>v</a:t>
            </a:r>
            <a:r>
              <a:rPr lang="zh-CN" altLang="en-US" sz="2800" dirty="0"/>
              <a:t>的区别：传入变长参数还是传入参数数组</a:t>
            </a:r>
            <a:endParaRPr lang="en-US" altLang="zh-CN" sz="2800" dirty="0"/>
          </a:p>
          <a:p>
            <a:pPr lvl="1"/>
            <a:r>
              <a:rPr lang="zh-CN" altLang="en-US" sz="2800" dirty="0"/>
              <a:t>名字里带</a:t>
            </a:r>
            <a:r>
              <a:rPr lang="en-US" altLang="zh-CN" sz="2800" dirty="0"/>
              <a:t>e</a:t>
            </a:r>
            <a:r>
              <a:rPr lang="zh-CN" altLang="en-US" sz="2800" dirty="0"/>
              <a:t>：可以手动设置环境变量（不带时继承父进程）</a:t>
            </a:r>
            <a:endParaRPr lang="en-US" altLang="zh-CN" sz="2800" dirty="0"/>
          </a:p>
          <a:p>
            <a:pPr lvl="1"/>
            <a:r>
              <a:rPr lang="zh-CN" altLang="en-US" sz="2800" dirty="0"/>
              <a:t>名字里带</a:t>
            </a:r>
            <a:r>
              <a:rPr lang="en-US" altLang="zh-CN" sz="2800" dirty="0"/>
              <a:t>p</a:t>
            </a:r>
            <a:r>
              <a:rPr lang="zh-CN" altLang="en-US" sz="2800" dirty="0"/>
              <a:t>：运行按照</a:t>
            </a:r>
            <a:r>
              <a:rPr lang="en-US" altLang="zh-CN" sz="2800" dirty="0"/>
              <a:t>PATH</a:t>
            </a:r>
            <a:r>
              <a:rPr lang="zh-CN" altLang="en-US" sz="2800" dirty="0"/>
              <a:t>的文件夹依次查找命令（不带时要给出命令所在的完整路径）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7591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7207</TotalTime>
  <Words>1914</Words>
  <Application>Microsoft Office PowerPoint</Application>
  <PresentationFormat>宽屏</PresentationFormat>
  <Paragraphs>394</Paragraphs>
  <Slides>30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 Unicode MS</vt:lpstr>
      <vt:lpstr>等线</vt:lpstr>
      <vt:lpstr>华文新魏</vt:lpstr>
      <vt:lpstr>宋体</vt:lpstr>
      <vt:lpstr>微软雅黑</vt:lpstr>
      <vt:lpstr>Arial</vt:lpstr>
      <vt:lpstr>Calibri</vt:lpstr>
      <vt:lpstr>Gill Sans MT</vt:lpstr>
      <vt:lpstr>Wingdings</vt:lpstr>
      <vt:lpstr>Office 主题</vt:lpstr>
      <vt:lpstr>实验二：添加Linux系统调用及熟悉常见系统调用</vt:lpstr>
      <vt:lpstr>实验内容</vt:lpstr>
      <vt:lpstr>Shell基本教学</vt:lpstr>
      <vt:lpstr>实验内容——1.实现一个Shell</vt:lpstr>
      <vt:lpstr>实验内容——1.实现一个Shell</vt:lpstr>
      <vt:lpstr>实验内容——1.实现一个Shell</vt:lpstr>
      <vt:lpstr>实验内容——1.实现一个Shell</vt:lpstr>
      <vt:lpstr>实验内容——1.实现一个Shell</vt:lpstr>
      <vt:lpstr>实验内容——1.实现一个Shell</vt:lpstr>
      <vt:lpstr>实验内容——1.实现一个Shell</vt:lpstr>
      <vt:lpstr>实验内容——1.实现一个Shell</vt:lpstr>
      <vt:lpstr>dup() 和 dup2()</vt:lpstr>
      <vt:lpstr>dup() 和 dup2()</vt:lpstr>
      <vt:lpstr>dup() 和 dup2()</vt:lpstr>
      <vt:lpstr>ls | grep 1</vt:lpstr>
      <vt:lpstr>ls | grep 1</vt:lpstr>
      <vt:lpstr>ls | grep 1</vt:lpstr>
      <vt:lpstr>实验内容——1.实现一个Shell</vt:lpstr>
      <vt:lpstr>实验内容——2.添加Linux系统调用</vt:lpstr>
      <vt:lpstr>实验内容——2.添加Linux系统调用</vt:lpstr>
      <vt:lpstr>实验内容——2.添加Linux系统调用</vt:lpstr>
      <vt:lpstr>实验内容——2.添加Linux系统调用</vt:lpstr>
      <vt:lpstr>实验内容——2.添加Linux系统调用</vt:lpstr>
      <vt:lpstr>实验内容——2.添加Linux系统调用</vt:lpstr>
      <vt:lpstr>实验内容——2.添加Linux系统调用</vt:lpstr>
      <vt:lpstr>实验内容——2.添加Linux系统调用</vt:lpstr>
      <vt:lpstr>实验内容——2.添加Linux系统调用</vt:lpstr>
      <vt:lpstr>实验内容——2.添加Linux系统调用</vt:lpstr>
      <vt:lpstr>验收方式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</dc:title>
  <dc:creator>Wang Xiaoyang</dc:creator>
  <cp:lastModifiedBy>77060</cp:lastModifiedBy>
  <cp:revision>150</cp:revision>
  <dcterms:created xsi:type="dcterms:W3CDTF">2019-10-10T03:53:45Z</dcterms:created>
  <dcterms:modified xsi:type="dcterms:W3CDTF">2023-04-18T10:36:19Z</dcterms:modified>
</cp:coreProperties>
</file>