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2" r:id="rId3"/>
    <p:sldId id="268" r:id="rId4"/>
    <p:sldId id="267" r:id="rId5"/>
    <p:sldId id="270" r:id="rId6"/>
    <p:sldId id="271" r:id="rId7"/>
    <p:sldId id="272" r:id="rId8"/>
    <p:sldId id="274" r:id="rId9"/>
    <p:sldId id="273" r:id="rId10"/>
    <p:sldId id="275" r:id="rId11"/>
    <p:sldId id="276" r:id="rId12"/>
    <p:sldId id="277" r:id="rId13"/>
    <p:sldId id="278" r:id="rId14"/>
    <p:sldId id="279" r:id="rId15"/>
    <p:sldId id="281" r:id="rId16"/>
    <p:sldId id="280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30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4C3C8-76C4-4A38-8952-7D4701FACA41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215E8-E953-4BF2-B2B2-0E2D03D73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2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7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5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3305440" cy="19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413"/>
            <a:ext cx="10515600" cy="1325563"/>
          </a:xfrm>
        </p:spPr>
        <p:txBody>
          <a:bodyPr>
            <a:normAutofit/>
          </a:bodyPr>
          <a:lstStyle>
            <a:lvl1pPr>
              <a:defRPr sz="4000" b="1" baseline="0"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27912"/>
            <a:ext cx="10515600" cy="48717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800" baseline="0"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>
              <a:defRPr sz="2400" baseline="0">
                <a:latin typeface="Arial" panose="020B0604020202020204" pitchFamily="34" charset="0"/>
                <a:ea typeface="等线" panose="02010600030101010101" pitchFamily="2" charset="-122"/>
              </a:defRPr>
            </a:lvl2pPr>
            <a:lvl3pPr>
              <a:defRPr sz="2000" baseline="0">
                <a:latin typeface="Arial" panose="020B0604020202020204" pitchFamily="34" charset="0"/>
                <a:ea typeface="等线" panose="02010600030101010101" pitchFamily="2" charset="-122"/>
              </a:defRPr>
            </a:lvl3pPr>
            <a:lvl4pPr>
              <a:defRPr sz="1800" baseline="0">
                <a:latin typeface="Arial" panose="020B0604020202020204" pitchFamily="34" charset="0"/>
                <a:ea typeface="等线" panose="02010600030101010101" pitchFamily="2" charset="-122"/>
              </a:defRPr>
            </a:lvl4pPr>
            <a:lvl5pPr>
              <a:defRPr sz="1800" baseline="0">
                <a:latin typeface="Arial" panose="020B0604020202020204" pitchFamily="34" charset="0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4" y="650562"/>
            <a:ext cx="3148460" cy="5471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838200" y="1147183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2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4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2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0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7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1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CAE6A-CAEB-49B3-81A1-54E727D380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2773-ED88-4750-A054-DCEE89702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7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D28F9-2A7D-EED0-66F7-7B53F6467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实验三第一部分</a:t>
            </a:r>
            <a:br>
              <a:rPr lang="en-US" altLang="zh-CN" dirty="0"/>
            </a:br>
            <a:r>
              <a:rPr lang="zh-CN" altLang="en-US" dirty="0"/>
              <a:t>动态内存分配器的实现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0FC1D-732E-DF51-58D7-B068E1CC4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1188" y="5219279"/>
            <a:ext cx="1873623" cy="1032715"/>
          </a:xfrm>
        </p:spPr>
        <p:txBody>
          <a:bodyPr>
            <a:normAutofit/>
          </a:bodyPr>
          <a:lstStyle/>
          <a:p>
            <a:r>
              <a:rPr lang="zh-CN" altLang="en-US" dirty="0"/>
              <a:t>姚路路</a:t>
            </a:r>
            <a:endParaRPr lang="en-US" altLang="zh-CN" dirty="0"/>
          </a:p>
          <a:p>
            <a:r>
              <a:rPr lang="en-US" altLang="zh-CN"/>
              <a:t>2023.05.06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10C6-6D35-4D84-807C-0E8B7085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内存分配器的实现</a:t>
            </a:r>
            <a:r>
              <a:rPr lang="en-US" altLang="zh-CN" dirty="0"/>
              <a:t>—</a:t>
            </a:r>
            <a:r>
              <a:rPr lang="zh-CN" altLang="en-US" dirty="0"/>
              <a:t>空闲块管理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34932-47E6-49E0-B97A-1CBBDA310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2"/>
            <a:ext cx="10515600" cy="4871737"/>
          </a:xfrm>
        </p:spPr>
        <p:txBody>
          <a:bodyPr/>
          <a:lstStyle/>
          <a:p>
            <a:r>
              <a:rPr lang="zh-CN" altLang="en-US" dirty="0"/>
              <a:t>空闲链表管理空闲块</a:t>
            </a:r>
            <a:endParaRPr lang="en-US" altLang="zh-CN" dirty="0"/>
          </a:p>
          <a:p>
            <a:pPr lvl="1"/>
            <a:r>
              <a:rPr lang="zh-CN" altLang="en-US" dirty="0"/>
              <a:t>双向链表管理</a:t>
            </a:r>
            <a:endParaRPr lang="en-US" altLang="zh-CN" dirty="0"/>
          </a:p>
          <a:p>
            <a:pPr lvl="1"/>
            <a:r>
              <a:rPr lang="zh-CN" altLang="en-US" dirty="0"/>
              <a:t>每个空闲块中包含前驱</a:t>
            </a:r>
            <a:r>
              <a:rPr lang="en-US" altLang="zh-CN" dirty="0" err="1"/>
              <a:t>prev</a:t>
            </a:r>
            <a:r>
              <a:rPr lang="zh-CN" altLang="en-US" dirty="0"/>
              <a:t>和后继</a:t>
            </a:r>
            <a:r>
              <a:rPr lang="en-US" altLang="zh-CN" dirty="0" err="1"/>
              <a:t>succ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zh-CN" altLang="en-US" dirty="0"/>
              <a:t>空闲块搜索时只需搜索空闲链表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4AE8A11-CA8E-447A-973C-DE73C12BDAA8}"/>
              </a:ext>
            </a:extLst>
          </p:cNvPr>
          <p:cNvGrpSpPr/>
          <p:nvPr/>
        </p:nvGrpSpPr>
        <p:grpSpPr>
          <a:xfrm>
            <a:off x="1702921" y="3256790"/>
            <a:ext cx="2765986" cy="3538457"/>
            <a:chOff x="3101414" y="3280794"/>
            <a:chExt cx="2765986" cy="353845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B510D13-BF61-4460-8879-0CB3C49F7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1414" y="3280794"/>
              <a:ext cx="2765986" cy="3409793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A81B8A5-8E5D-4799-B593-A9FDC3C8229E}"/>
                </a:ext>
              </a:extLst>
            </p:cNvPr>
            <p:cNvSpPr txBox="1"/>
            <p:nvPr/>
          </p:nvSpPr>
          <p:spPr>
            <a:xfrm>
              <a:off x="3450293" y="6449919"/>
              <a:ext cx="18781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空闲块数据格式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B2EE4E5-F28E-4AE9-B986-159D2EF78423}"/>
              </a:ext>
            </a:extLst>
          </p:cNvPr>
          <p:cNvGrpSpPr/>
          <p:nvPr/>
        </p:nvGrpSpPr>
        <p:grpSpPr>
          <a:xfrm>
            <a:off x="5301875" y="3249476"/>
            <a:ext cx="2765987" cy="3545771"/>
            <a:chOff x="6458321" y="3273480"/>
            <a:chExt cx="2765987" cy="354577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ABF7188-57CB-4195-9910-E1877988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8321" y="3273480"/>
              <a:ext cx="2765987" cy="340247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CF4CB18-BDCE-4B5C-9A03-A70AD6807D94}"/>
                </a:ext>
              </a:extLst>
            </p:cNvPr>
            <p:cNvSpPr txBox="1"/>
            <p:nvPr/>
          </p:nvSpPr>
          <p:spPr>
            <a:xfrm>
              <a:off x="6752293" y="6449919"/>
              <a:ext cx="18781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分配块数据格式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8F2D935-FD73-4AD5-BBA8-D5D86A19907B}"/>
              </a:ext>
            </a:extLst>
          </p:cNvPr>
          <p:cNvSpPr txBox="1"/>
          <p:nvPr/>
        </p:nvSpPr>
        <p:spPr>
          <a:xfrm>
            <a:off x="8177492" y="4063780"/>
            <a:ext cx="306667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a/f</a:t>
            </a:r>
            <a:r>
              <a:rPr lang="zh-CN" altLang="en-US" dirty="0"/>
              <a:t>表示当前块前面的邻居块是否分配（</a:t>
            </a:r>
            <a:r>
              <a:rPr lang="en-US" altLang="zh-CN" dirty="0"/>
              <a:t>1</a:t>
            </a:r>
            <a:r>
              <a:rPr lang="zh-CN" altLang="en-US" dirty="0"/>
              <a:t>表示分配，</a:t>
            </a:r>
            <a:r>
              <a:rPr lang="en-US" altLang="zh-CN" dirty="0"/>
              <a:t>0</a:t>
            </a:r>
            <a:r>
              <a:rPr lang="zh-CN" altLang="en-US" dirty="0"/>
              <a:t>表示未分配）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a</a:t>
            </a:r>
            <a:r>
              <a:rPr lang="zh-CN" altLang="en-US" dirty="0"/>
              <a:t>表示该块是否分配，</a:t>
            </a:r>
            <a:r>
              <a:rPr lang="en-US" altLang="zh-CN" dirty="0"/>
              <a:t>1</a:t>
            </a:r>
            <a:r>
              <a:rPr lang="zh-CN" altLang="en-US" dirty="0"/>
              <a:t>表示已分配，</a:t>
            </a:r>
            <a:r>
              <a:rPr lang="en-US" altLang="zh-CN" dirty="0"/>
              <a:t>0</a:t>
            </a:r>
            <a:r>
              <a:rPr lang="zh-CN" altLang="en-US" dirty="0"/>
              <a:t>表示未分配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9DB7A954-F2F1-4DED-A61E-3892AE9D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00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5374E-F8F0-430C-B24F-A3FDBFEB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内存分配器的实现</a:t>
            </a:r>
            <a:r>
              <a:rPr lang="en-US" altLang="zh-CN" dirty="0"/>
              <a:t>—</a:t>
            </a:r>
            <a:r>
              <a:rPr lang="zh-CN" altLang="en-US" dirty="0"/>
              <a:t>空闲链表管理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2755E-A86A-4709-A8FE-FCAE31A0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空闲链表</a:t>
            </a:r>
            <a:r>
              <a:rPr lang="en-US" altLang="zh-CN" dirty="0" err="1"/>
              <a:t>freelist</a:t>
            </a:r>
            <a:endParaRPr lang="en-US" altLang="zh-CN" dirty="0"/>
          </a:p>
          <a:p>
            <a:pPr lvl="1"/>
            <a:r>
              <a:rPr lang="zh-CN" altLang="en-US" dirty="0"/>
              <a:t>代码中已经创建完成，链表中只包含空闲块</a:t>
            </a:r>
            <a:endParaRPr lang="en-US" altLang="zh-CN" dirty="0"/>
          </a:p>
          <a:p>
            <a:pPr lvl="2"/>
            <a:r>
              <a:rPr lang="zh-CN" altLang="en-US" dirty="0"/>
              <a:t>注：已分配块地址已经交给用户使用，无需分配器维护，需要释放时用户会向分配器提供需要释放块的地址</a:t>
            </a:r>
            <a:endParaRPr lang="en-US" altLang="zh-CN" dirty="0"/>
          </a:p>
          <a:p>
            <a:r>
              <a:rPr lang="zh-CN" altLang="en-US" dirty="0"/>
              <a:t>空闲链表的添加与删除</a:t>
            </a:r>
            <a:endParaRPr lang="en-US" altLang="zh-CN" dirty="0"/>
          </a:p>
          <a:p>
            <a:pPr lvl="1"/>
            <a:r>
              <a:rPr lang="zh-CN" altLang="en-US" dirty="0"/>
              <a:t>直接读 </a:t>
            </a:r>
            <a:r>
              <a:rPr lang="en-US" altLang="zh-CN" dirty="0" err="1"/>
              <a:t>freelist</a:t>
            </a:r>
            <a:r>
              <a:rPr lang="zh-CN" altLang="en-US" dirty="0"/>
              <a:t>，可得到链表中第一个空闲块地址</a:t>
            </a:r>
          </a:p>
          <a:p>
            <a:pPr lvl="1"/>
            <a:r>
              <a:rPr lang="en-US" altLang="zh-CN" dirty="0" err="1"/>
              <a:t>add_to_freelist</a:t>
            </a:r>
            <a:r>
              <a:rPr lang="en-US" altLang="zh-CN" dirty="0"/>
              <a:t> </a:t>
            </a:r>
            <a:r>
              <a:rPr lang="zh-CN" altLang="en-US" dirty="0"/>
              <a:t>，可向</a:t>
            </a:r>
            <a:r>
              <a:rPr lang="en-US" altLang="zh-CN" dirty="0" err="1"/>
              <a:t>freelist</a:t>
            </a:r>
            <a:r>
              <a:rPr lang="zh-CN" altLang="en-US" dirty="0"/>
              <a:t>中加入一个新空闲块</a:t>
            </a:r>
            <a:endParaRPr lang="en-US" altLang="zh-CN" dirty="0"/>
          </a:p>
          <a:p>
            <a:pPr lvl="1"/>
            <a:r>
              <a:rPr lang="en-US" altLang="zh-CN" dirty="0" err="1"/>
              <a:t>delete_from_freelist</a:t>
            </a:r>
            <a:r>
              <a:rPr lang="en-US" altLang="zh-CN" dirty="0"/>
              <a:t> </a:t>
            </a:r>
            <a:r>
              <a:rPr lang="zh-CN" altLang="en-US" dirty="0"/>
              <a:t>，可将该块从</a:t>
            </a:r>
            <a:r>
              <a:rPr lang="en-US" altLang="zh-CN" dirty="0" err="1"/>
              <a:t>freelist</a:t>
            </a:r>
            <a:r>
              <a:rPr lang="zh-CN" altLang="en-US" dirty="0"/>
              <a:t>中删除</a:t>
            </a:r>
            <a:endParaRPr lang="en-US" altLang="zh-CN" dirty="0"/>
          </a:p>
          <a:p>
            <a:r>
              <a:rPr lang="zh-CN" altLang="en-US" dirty="0"/>
              <a:t>实验注意事项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add_to_freelist</a:t>
            </a:r>
            <a:r>
              <a:rPr lang="en-US" altLang="zh-CN" dirty="0"/>
              <a:t>/</a:t>
            </a:r>
            <a:r>
              <a:rPr lang="en-US" altLang="zh-CN" dirty="0" err="1"/>
              <a:t>delete_from_freelist</a:t>
            </a:r>
            <a:r>
              <a:rPr lang="zh-CN" altLang="en-US" dirty="0"/>
              <a:t>来维护空闲链表</a:t>
            </a:r>
            <a:endParaRPr lang="en-US" altLang="zh-CN" dirty="0"/>
          </a:p>
          <a:p>
            <a:pPr lvl="1"/>
            <a:r>
              <a:rPr lang="en-US" altLang="zh-CN" dirty="0" err="1"/>
              <a:t>mm.c</a:t>
            </a:r>
            <a:r>
              <a:rPr lang="zh-CN" altLang="en-US" dirty="0"/>
              <a:t>中提供了若干宏定义操作块指针，需提前熟悉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B04E40E-2601-412E-AD90-261689F4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15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E89A4-E74A-4D81-B2CD-C3DCFC7C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内存分配器的实现</a:t>
            </a:r>
            <a:r>
              <a:rPr lang="en-US" altLang="zh-CN" dirty="0"/>
              <a:t>—</a:t>
            </a:r>
            <a:r>
              <a:rPr lang="zh-CN" altLang="en-US" dirty="0"/>
              <a:t>空闲链表管理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CB34A-0D8C-4B16-B2CF-E94FC900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2"/>
            <a:ext cx="6494929" cy="4871737"/>
          </a:xfrm>
        </p:spPr>
        <p:txBody>
          <a:bodyPr/>
          <a:lstStyle/>
          <a:p>
            <a:r>
              <a:rPr lang="zh-CN" altLang="en-US" dirty="0"/>
              <a:t>空闲块的合并</a:t>
            </a:r>
            <a:endParaRPr lang="en-US" altLang="zh-CN" dirty="0"/>
          </a:p>
          <a:p>
            <a:r>
              <a:rPr lang="zh-CN" altLang="en-US" dirty="0"/>
              <a:t>代码补全</a:t>
            </a:r>
            <a:r>
              <a:rPr lang="en-US" altLang="zh-CN" dirty="0" err="1"/>
              <a:t>mm.c</a:t>
            </a:r>
            <a:r>
              <a:rPr lang="zh-CN" altLang="en-US" dirty="0"/>
              <a:t>中的</a:t>
            </a:r>
            <a:r>
              <a:rPr lang="en-US" altLang="zh-CN" dirty="0"/>
              <a:t>coalesce</a:t>
            </a:r>
            <a:r>
              <a:rPr lang="zh-CN" altLang="en-US" dirty="0"/>
              <a:t>函数，以将空闲块添加到空闲链表中，有如下四种情况：</a:t>
            </a:r>
            <a:endParaRPr lang="en-US" altLang="zh-CN" dirty="0"/>
          </a:p>
          <a:p>
            <a:pPr lvl="1"/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：前后块都已分配</a:t>
            </a:r>
            <a:endParaRPr lang="en-US" altLang="zh-CN" dirty="0"/>
          </a:p>
          <a:p>
            <a:pPr lvl="1"/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zh-CN" altLang="en-US" dirty="0"/>
              <a:t>：前面的块已分配，后面的块空闲</a:t>
            </a:r>
            <a:endParaRPr lang="en-US" altLang="zh-CN" dirty="0"/>
          </a:p>
          <a:p>
            <a:pPr lvl="1"/>
            <a:r>
              <a:rPr lang="zh-CN" altLang="en-US" dirty="0"/>
              <a:t>情况</a:t>
            </a:r>
            <a:r>
              <a:rPr lang="en-US" altLang="zh-CN" dirty="0"/>
              <a:t>3</a:t>
            </a:r>
            <a:r>
              <a:rPr lang="zh-CN" altLang="en-US" dirty="0"/>
              <a:t>：前面的块空闲，后面的块已分配</a:t>
            </a:r>
            <a:endParaRPr lang="en-US" altLang="zh-CN" dirty="0"/>
          </a:p>
          <a:p>
            <a:pPr lvl="1"/>
            <a:r>
              <a:rPr lang="zh-CN" altLang="en-US" dirty="0"/>
              <a:t>情况</a:t>
            </a:r>
            <a:r>
              <a:rPr lang="en-US" altLang="zh-CN" dirty="0"/>
              <a:t>4</a:t>
            </a:r>
            <a:r>
              <a:rPr lang="zh-CN" altLang="en-US" dirty="0"/>
              <a:t>：前后块都空闲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949383-B773-4F56-8C72-6D89A374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87" y="1358390"/>
            <a:ext cx="4679577" cy="5332197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0B760BF-9595-4608-818A-89617600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16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33FC5-E3EB-4DBB-978B-4ACB1995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内存分配器的实现</a:t>
            </a:r>
            <a:r>
              <a:rPr lang="en-US" altLang="zh-CN" dirty="0"/>
              <a:t>—</a:t>
            </a:r>
            <a:r>
              <a:rPr lang="zh-CN" altLang="en-US" dirty="0"/>
              <a:t>空闲链表管理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D9B5E-D6F6-4FA2-BF53-23FFDDF4F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2"/>
            <a:ext cx="10977282" cy="4871737"/>
          </a:xfrm>
        </p:spPr>
        <p:txBody>
          <a:bodyPr/>
          <a:lstStyle/>
          <a:p>
            <a:r>
              <a:rPr lang="zh-CN" altLang="en-US" dirty="0"/>
              <a:t>空闲块的分配与转换</a:t>
            </a:r>
            <a:endParaRPr lang="en-US" altLang="zh-CN" dirty="0"/>
          </a:p>
          <a:p>
            <a:r>
              <a:rPr lang="zh-CN" altLang="en-US" dirty="0"/>
              <a:t>代码补全</a:t>
            </a:r>
            <a:r>
              <a:rPr lang="en-US" altLang="zh-CN" dirty="0" err="1"/>
              <a:t>mm.c</a:t>
            </a:r>
            <a:r>
              <a:rPr lang="zh-CN" altLang="en-US" dirty="0"/>
              <a:t>中的</a:t>
            </a:r>
            <a:r>
              <a:rPr lang="en-US" altLang="zh-CN" dirty="0"/>
              <a:t>place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分配器找到空闲块后，</a:t>
            </a:r>
            <a:r>
              <a:rPr lang="en-US" altLang="zh-CN" dirty="0"/>
              <a:t>place</a:t>
            </a:r>
            <a:r>
              <a:rPr lang="zh-CN" altLang="en-US" dirty="0"/>
              <a:t>函数将空闲块格式改成分配块格式</a:t>
            </a:r>
            <a:endParaRPr lang="en-US" altLang="zh-CN" dirty="0"/>
          </a:p>
          <a:p>
            <a:pPr lvl="1"/>
            <a:r>
              <a:rPr lang="zh-CN" altLang="en-US" dirty="0"/>
              <a:t>空闲块大小大于用户请求的内存大小时，需要分割空闲块以避免内存浪费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B77010-5031-4DA3-BA5E-1E46E5E2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3472285"/>
            <a:ext cx="8067675" cy="3227070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DCBBCCB-9864-4953-B034-B5AB5A37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01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D20F7-1388-4ACC-9428-D6E4A968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内存分配器的实现</a:t>
            </a:r>
            <a:r>
              <a:rPr lang="en-US" altLang="zh-CN" dirty="0"/>
              <a:t>—</a:t>
            </a:r>
            <a:r>
              <a:rPr lang="zh-CN" altLang="en-US" dirty="0"/>
              <a:t>适配算法的实现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2C523-07E8-4DE8-B4F0-A43CC942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27912"/>
            <a:ext cx="5543550" cy="4871737"/>
          </a:xfrm>
        </p:spPr>
        <p:txBody>
          <a:bodyPr/>
          <a:lstStyle/>
          <a:p>
            <a:r>
              <a:rPr lang="zh-CN" altLang="en-US" dirty="0"/>
              <a:t>首次适配</a:t>
            </a:r>
            <a:endParaRPr lang="en-US" altLang="zh-CN" dirty="0"/>
          </a:p>
          <a:p>
            <a:pPr lvl="1"/>
            <a:r>
              <a:rPr lang="zh-CN" altLang="en-US" dirty="0"/>
              <a:t>从头开始搜索空闲链表，找到第一个大小合适的空闲块后返回</a:t>
            </a:r>
            <a:endParaRPr lang="en-US" altLang="zh-CN" dirty="0"/>
          </a:p>
          <a:p>
            <a:pPr lvl="1"/>
            <a:r>
              <a:rPr lang="zh-CN" altLang="en-US" dirty="0"/>
              <a:t>需代码补全</a:t>
            </a:r>
            <a:r>
              <a:rPr lang="en-US" altLang="zh-CN" dirty="0" err="1"/>
              <a:t>mm.c</a:t>
            </a:r>
            <a:r>
              <a:rPr lang="zh-CN" altLang="en-US" dirty="0"/>
              <a:t>中的</a:t>
            </a:r>
            <a:r>
              <a:rPr lang="en-US" altLang="zh-CN" dirty="0" err="1"/>
              <a:t>find_fit_first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最佳适配</a:t>
            </a:r>
            <a:endParaRPr lang="en-US" altLang="zh-CN" dirty="0"/>
          </a:p>
          <a:p>
            <a:pPr lvl="1"/>
            <a:r>
              <a:rPr lang="zh-CN" altLang="en-US" dirty="0"/>
              <a:t>搜索整个空闲链表，满足返回需求的最小空闲块</a:t>
            </a:r>
            <a:endParaRPr lang="en-US" altLang="zh-CN" dirty="0"/>
          </a:p>
          <a:p>
            <a:pPr lvl="1"/>
            <a:r>
              <a:rPr lang="zh-CN" altLang="en-US" dirty="0"/>
              <a:t>需代码补全</a:t>
            </a:r>
            <a:r>
              <a:rPr lang="en-US" altLang="zh-CN" dirty="0" err="1"/>
              <a:t>mm.c</a:t>
            </a:r>
            <a:r>
              <a:rPr lang="zh-CN" altLang="en-US" dirty="0"/>
              <a:t>中的</a:t>
            </a:r>
            <a:r>
              <a:rPr lang="en-US" altLang="zh-CN" dirty="0" err="1"/>
              <a:t>find_fit_best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36FC61-199B-43A5-927C-EA9B202C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347" y="1337537"/>
            <a:ext cx="5076825" cy="5353050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2720F72-7412-4094-A934-ECF75C96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63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1C802-6DCE-5ADF-A70D-E6121F22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81FBA-C56B-3BCB-0BD3-3AE9E59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内存分配器的基本流程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内存分配器的设计与实现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内存分配器的使用与测试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实验安排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1A8F221-D6E5-407A-BA05-BA9C68D4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51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BB677-AC61-4925-A31B-6ADE84D5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内存分配器的使用</a:t>
            </a:r>
            <a:r>
              <a:rPr lang="en-US" altLang="zh-CN" dirty="0"/>
              <a:t>—</a:t>
            </a:r>
            <a:r>
              <a:rPr lang="zh-CN" altLang="en-US" dirty="0"/>
              <a:t>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FDBC4-B24B-4F32-87C2-FC6C77B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编译实现的内存分配器为动态链接库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r>
              <a:rPr lang="zh-CN" altLang="en-US" dirty="0"/>
              <a:t>文件在</a:t>
            </a:r>
            <a:r>
              <a:rPr lang="en-US" altLang="zh-CN" dirty="0" err="1"/>
              <a:t>malloclab</a:t>
            </a:r>
            <a:r>
              <a:rPr lang="zh-CN" altLang="en-US" dirty="0"/>
              <a:t>目录下，执行</a:t>
            </a:r>
            <a:r>
              <a:rPr lang="en-US" altLang="zh-CN" dirty="0"/>
              <a:t>make</a:t>
            </a:r>
            <a:r>
              <a:rPr lang="zh-CN" altLang="en-US" dirty="0"/>
              <a:t>命令即可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E3E090-A2FC-47AB-9AA3-9DD6899C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613449"/>
            <a:ext cx="5181600" cy="3886200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C437DA4-FB3A-48E2-8C75-F98A018B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577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74704-0313-4ADA-BADD-6C8D1CDC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内存分配器的使用</a:t>
            </a:r>
            <a:r>
              <a:rPr lang="en-US" altLang="zh-CN" dirty="0"/>
              <a:t>—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A7385-B766-4923-BB0C-FDC7FC09B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2"/>
            <a:ext cx="8820150" cy="4871737"/>
          </a:xfrm>
        </p:spPr>
        <p:txBody>
          <a:bodyPr/>
          <a:lstStyle/>
          <a:p>
            <a:r>
              <a:rPr lang="zh-CN" altLang="en-US" dirty="0"/>
              <a:t>测试程序中引用头文件以使用</a:t>
            </a:r>
            <a:r>
              <a:rPr lang="en-US" altLang="zh-CN" dirty="0" err="1"/>
              <a:t>mm_malloc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测试程序中调用库函数</a:t>
            </a:r>
            <a:r>
              <a:rPr lang="en-US" altLang="zh-CN" dirty="0" err="1"/>
              <a:t>mm_malloc</a:t>
            </a:r>
            <a:endParaRPr lang="en-US" altLang="zh-CN" dirty="0"/>
          </a:p>
          <a:p>
            <a:pPr lvl="1"/>
            <a:r>
              <a:rPr lang="zh-CN" altLang="en-US" dirty="0"/>
              <a:t>使用形式与使用</a:t>
            </a:r>
            <a:r>
              <a:rPr lang="en-US" altLang="zh-CN" dirty="0"/>
              <a:t>malloc()/free()</a:t>
            </a:r>
            <a:r>
              <a:rPr lang="zh-CN" altLang="en-US" dirty="0"/>
              <a:t>类似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2D7ED4-1406-43A9-82CB-9075B7BF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2576512"/>
            <a:ext cx="4714875" cy="390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9036F3-4313-496D-85CF-7D9D9048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7" y="3915637"/>
            <a:ext cx="6305550" cy="13716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8F774-6CF0-4F1A-9E44-3FB8530B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98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48939-9D26-4728-B4A6-70529841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内存分配器的使用</a:t>
            </a:r>
            <a:r>
              <a:rPr lang="en-US" altLang="zh-CN" dirty="0"/>
              <a:t>—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BE4F6-EAA5-46E0-B271-3CFB1242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测试程序的编译</a:t>
            </a:r>
            <a:endParaRPr lang="en-US" altLang="zh-CN" dirty="0"/>
          </a:p>
          <a:p>
            <a:pPr lvl="1"/>
            <a:r>
              <a:rPr lang="zh-CN" altLang="en-US" dirty="0"/>
              <a:t>需指定链接库</a:t>
            </a:r>
            <a:r>
              <a:rPr lang="en-US" altLang="zh-CN" dirty="0"/>
              <a:t>libmem.so</a:t>
            </a:r>
            <a:r>
              <a:rPr lang="zh-CN" altLang="en-US" dirty="0"/>
              <a:t>及相关头文件所在路径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需要修改</a:t>
            </a:r>
            <a:r>
              <a:rPr lang="en-US" altLang="zh-CN" dirty="0"/>
              <a:t>trace</a:t>
            </a:r>
            <a:r>
              <a:rPr lang="zh-CN" altLang="en-US" dirty="0"/>
              <a:t>目录中</a:t>
            </a:r>
            <a:r>
              <a:rPr lang="en-US" altLang="zh-CN" dirty="0"/>
              <a:t>run.sh</a:t>
            </a:r>
            <a:r>
              <a:rPr lang="zh-CN" altLang="en-US" dirty="0"/>
              <a:t>中的</a:t>
            </a:r>
            <a:r>
              <a:rPr lang="en-US" altLang="zh-CN" dirty="0"/>
              <a:t>MALLOCPATH</a:t>
            </a:r>
            <a:r>
              <a:rPr lang="zh-CN" altLang="en-US" dirty="0"/>
              <a:t>的值，运行此脚本便可测试实现的内存分配器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1FC353-5E0F-4400-A8FD-FB1BAA74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509837"/>
            <a:ext cx="8753475" cy="2409825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D689855-4364-40EA-9DDC-AEA69B3B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24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D4D8E-6EFD-4F87-A37F-BEC87C47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内存分配器的测试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57B8C-386B-49E0-A800-8D1BA6AA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7912"/>
            <a:ext cx="5686425" cy="487173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内存利用率的计算</a:t>
            </a:r>
            <a:endParaRPr lang="en-US" altLang="zh-CN" dirty="0"/>
          </a:p>
          <a:p>
            <a:pPr lvl="1"/>
            <a:r>
              <a:rPr lang="en-US" altLang="zh-CN" dirty="0" err="1"/>
              <a:t>mm.c</a:t>
            </a:r>
            <a:r>
              <a:rPr lang="zh-CN" altLang="en-US" dirty="0"/>
              <a:t>中预留了分配器所用的利用率计算关键变量及函数接口</a:t>
            </a:r>
            <a:endParaRPr lang="en-US" altLang="zh-CN" dirty="0"/>
          </a:p>
          <a:p>
            <a:pPr lvl="2"/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user_malloc_size</a:t>
            </a:r>
            <a:r>
              <a:rPr lang="zh-CN" altLang="en-US" dirty="0"/>
              <a:t>：用户当前申请的内存量</a:t>
            </a:r>
            <a:endParaRPr lang="en-US" altLang="zh-CN" dirty="0"/>
          </a:p>
          <a:p>
            <a:pPr lvl="2"/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heap_size</a:t>
            </a:r>
            <a:r>
              <a:rPr lang="zh-CN" altLang="en-US" dirty="0"/>
              <a:t>：分配器目前占用的内存量</a:t>
            </a:r>
            <a:endParaRPr lang="en-US" altLang="zh-CN" dirty="0"/>
          </a:p>
          <a:p>
            <a:pPr lvl="2"/>
            <a:r>
              <a:rPr lang="en-US" altLang="zh-CN" dirty="0" err="1"/>
              <a:t>get_utilization</a:t>
            </a:r>
            <a:r>
              <a:rPr lang="en-US" altLang="zh-CN" dirty="0"/>
              <a:t>()</a:t>
            </a:r>
            <a:r>
              <a:rPr lang="zh-CN" altLang="en-US" dirty="0"/>
              <a:t>：利用上述两个变量计算内存利用率</a:t>
            </a:r>
            <a:endParaRPr lang="en-US" altLang="zh-CN" dirty="0"/>
          </a:p>
          <a:p>
            <a:r>
              <a:rPr lang="zh-CN" altLang="en-US" dirty="0"/>
              <a:t>需补充的代码</a:t>
            </a:r>
            <a:endParaRPr lang="en-US" altLang="zh-CN" dirty="0"/>
          </a:p>
          <a:p>
            <a:pPr lvl="1"/>
            <a:r>
              <a:rPr lang="zh-CN" altLang="en-US" dirty="0"/>
              <a:t>内存分配过程中，实时修改</a:t>
            </a:r>
            <a:r>
              <a:rPr lang="en-US" altLang="zh-CN" dirty="0" err="1"/>
              <a:t>user_malloc_size</a:t>
            </a:r>
            <a:r>
              <a:rPr lang="zh-CN" altLang="en-US" dirty="0"/>
              <a:t>和</a:t>
            </a:r>
            <a:r>
              <a:rPr lang="en-US" altLang="zh-CN" dirty="0" err="1"/>
              <a:t>heap_size</a:t>
            </a:r>
            <a:r>
              <a:rPr lang="zh-CN" altLang="en-US" dirty="0"/>
              <a:t>两个变量的值，确保</a:t>
            </a:r>
            <a:r>
              <a:rPr lang="en-US" altLang="zh-CN" dirty="0" err="1"/>
              <a:t>get_utilization</a:t>
            </a:r>
            <a:r>
              <a:rPr lang="en-US" altLang="zh-CN" dirty="0"/>
              <a:t>()</a:t>
            </a:r>
            <a:r>
              <a:rPr lang="zh-CN" altLang="en-US" dirty="0"/>
              <a:t>函数能够计算出正确的内存利用率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C65A9C-F7B5-4DFA-82A8-904B2839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2163542"/>
            <a:ext cx="5686425" cy="3190875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857F00-7550-4AD9-8E29-B7288DC9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2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1C802-6DCE-5ADF-A70D-E6121F22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81FBA-C56B-3BCB-0BD3-3AE9E59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内存分配器的基本流程</a:t>
            </a:r>
            <a:endParaRPr lang="en-US" altLang="zh-CN" dirty="0"/>
          </a:p>
          <a:p>
            <a:r>
              <a:rPr lang="zh-CN" altLang="en-US" dirty="0"/>
              <a:t>内存分配器的设计与实现</a:t>
            </a:r>
            <a:endParaRPr lang="en-US" altLang="zh-CN" dirty="0"/>
          </a:p>
          <a:p>
            <a:r>
              <a:rPr lang="zh-CN" altLang="en-US" dirty="0"/>
              <a:t>内存分配器的使用与测试</a:t>
            </a:r>
            <a:endParaRPr lang="en-US" altLang="zh-CN" dirty="0"/>
          </a:p>
          <a:p>
            <a:r>
              <a:rPr lang="zh-CN" altLang="en-US" dirty="0"/>
              <a:t>实验安排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07CC62D-3A14-414D-9010-2C080F3B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85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9A832-E26F-4F5C-8EBC-ED083A09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内存分配器的测试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4257D-7CA6-43A3-85F4-29259826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7912"/>
            <a:ext cx="9772651" cy="4871737"/>
          </a:xfrm>
        </p:spPr>
        <p:txBody>
          <a:bodyPr>
            <a:normAutofit/>
          </a:bodyPr>
          <a:lstStyle/>
          <a:p>
            <a:r>
              <a:rPr lang="zh-CN" altLang="en-US" dirty="0"/>
              <a:t>任务完成提示</a:t>
            </a:r>
            <a:endParaRPr lang="en-US" altLang="zh-CN" dirty="0"/>
          </a:p>
          <a:p>
            <a:pPr lvl="1"/>
            <a:r>
              <a:rPr lang="en-US" altLang="zh-CN" dirty="0" err="1"/>
              <a:t>user_malloc_size</a:t>
            </a:r>
            <a:r>
              <a:rPr lang="zh-CN" altLang="en-US" dirty="0"/>
              <a:t>变量的修改</a:t>
            </a:r>
            <a:endParaRPr lang="en-US" altLang="zh-CN" dirty="0"/>
          </a:p>
          <a:p>
            <a:pPr lvl="2"/>
            <a:r>
              <a:rPr lang="zh-CN" altLang="en-US" dirty="0"/>
              <a:t>可以在</a:t>
            </a:r>
            <a:r>
              <a:rPr lang="en-US" altLang="zh-CN" dirty="0" err="1"/>
              <a:t>mm_malloc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r>
              <a:rPr lang="zh-CN" altLang="en-US" dirty="0"/>
              <a:t>时修改</a:t>
            </a:r>
            <a:endParaRPr lang="en-US" altLang="zh-CN" dirty="0"/>
          </a:p>
          <a:p>
            <a:pPr lvl="2"/>
            <a:r>
              <a:rPr lang="en-US" altLang="zh-CN" dirty="0" err="1"/>
              <a:t>mm_free</a:t>
            </a:r>
            <a:r>
              <a:rPr lang="en-US" altLang="zh-CN" dirty="0"/>
              <a:t> </a:t>
            </a:r>
            <a:r>
              <a:rPr lang="zh-CN" altLang="en-US" dirty="0"/>
              <a:t>时只能拿到块指针信息，相应地只能读到整个块的</a:t>
            </a:r>
            <a:r>
              <a:rPr lang="en-US" altLang="zh-CN" dirty="0"/>
              <a:t>size</a:t>
            </a:r>
            <a:r>
              <a:rPr lang="zh-CN" altLang="en-US" dirty="0"/>
              <a:t>；为了降低难度，在 </a:t>
            </a:r>
            <a:r>
              <a:rPr lang="en-US" altLang="zh-CN" dirty="0" err="1"/>
              <a:t>mm_malloc</a:t>
            </a:r>
            <a:r>
              <a:rPr lang="en-US" altLang="zh-CN" dirty="0"/>
              <a:t> </a:t>
            </a:r>
            <a:r>
              <a:rPr lang="zh-CN" altLang="en-US" dirty="0"/>
              <a:t>时，若分配了一个比用户申请</a:t>
            </a:r>
            <a:r>
              <a:rPr lang="en-US" altLang="zh-CN" dirty="0"/>
              <a:t>size</a:t>
            </a:r>
            <a:r>
              <a:rPr lang="zh-CN" altLang="en-US" dirty="0"/>
              <a:t>更大的块（参考</a:t>
            </a:r>
            <a:r>
              <a:rPr lang="en-US" altLang="zh-CN" dirty="0"/>
              <a:t>place</a:t>
            </a:r>
            <a:r>
              <a:rPr lang="zh-CN" altLang="en-US" dirty="0"/>
              <a:t>函数），可以认为额外的空间也是用户申请的</a:t>
            </a:r>
          </a:p>
          <a:p>
            <a:pPr lvl="2"/>
            <a:r>
              <a:rPr lang="zh-CN" altLang="en-US" dirty="0"/>
              <a:t>已分配块头部占用的空间不应该算在 </a:t>
            </a:r>
            <a:r>
              <a:rPr lang="en-US" altLang="zh-CN" dirty="0" err="1"/>
              <a:t>user_malloc_size</a:t>
            </a:r>
            <a:r>
              <a:rPr lang="en-US" altLang="zh-CN" dirty="0"/>
              <a:t> </a:t>
            </a:r>
            <a:r>
              <a:rPr lang="zh-CN" altLang="en-US" dirty="0"/>
              <a:t>里</a:t>
            </a:r>
          </a:p>
          <a:p>
            <a:pPr lvl="1"/>
            <a:r>
              <a:rPr lang="en-US" altLang="zh-CN" dirty="0" err="1"/>
              <a:t>Heap_size</a:t>
            </a:r>
            <a:r>
              <a:rPr lang="zh-CN" altLang="en-US" dirty="0"/>
              <a:t>变量的修改</a:t>
            </a:r>
            <a:endParaRPr lang="en-US" altLang="zh-CN" dirty="0"/>
          </a:p>
          <a:p>
            <a:pPr lvl="2"/>
            <a:r>
              <a:rPr lang="en-US" altLang="zh-CN" dirty="0" err="1"/>
              <a:t>heap_size</a:t>
            </a:r>
            <a:r>
              <a:rPr lang="zh-CN" altLang="en-US" dirty="0"/>
              <a:t>实际上就是堆</a:t>
            </a:r>
            <a:r>
              <a:rPr lang="en-US" altLang="zh-CN" dirty="0"/>
              <a:t>2</a:t>
            </a:r>
            <a:r>
              <a:rPr lang="zh-CN" altLang="en-US" dirty="0"/>
              <a:t>的占用内存量</a:t>
            </a:r>
          </a:p>
          <a:p>
            <a:pPr lvl="2"/>
            <a:r>
              <a:rPr lang="zh-CN" altLang="en-US" dirty="0"/>
              <a:t>堆</a:t>
            </a:r>
            <a:r>
              <a:rPr lang="en-US" altLang="zh-CN" dirty="0"/>
              <a:t>1</a:t>
            </a:r>
            <a:r>
              <a:rPr lang="zh-CN" altLang="en-US" dirty="0"/>
              <a:t>调用系统调用 </a:t>
            </a:r>
            <a:r>
              <a:rPr lang="en-US" altLang="zh-CN" dirty="0" err="1"/>
              <a:t>sbrk</a:t>
            </a:r>
            <a:r>
              <a:rPr lang="en-US" altLang="zh-CN" dirty="0"/>
              <a:t> </a:t>
            </a:r>
            <a:r>
              <a:rPr lang="zh-CN" altLang="en-US" dirty="0"/>
              <a:t>后，只是增加了其虚拟地址的空间；</a:t>
            </a:r>
          </a:p>
          <a:p>
            <a:pPr lvl="2"/>
            <a:r>
              <a:rPr lang="zh-CN" altLang="en-US" dirty="0"/>
              <a:t>而根据操作系统按需调页的实现原理，堆</a:t>
            </a:r>
            <a:r>
              <a:rPr lang="en-US" altLang="zh-CN" dirty="0"/>
              <a:t>1</a:t>
            </a:r>
            <a:r>
              <a:rPr lang="zh-CN" altLang="en-US" dirty="0"/>
              <a:t>比堆</a:t>
            </a:r>
            <a:r>
              <a:rPr lang="en-US" altLang="zh-CN" dirty="0"/>
              <a:t>2</a:t>
            </a:r>
            <a:r>
              <a:rPr lang="zh-CN" altLang="en-US" dirty="0"/>
              <a:t>多出来的这部分虚拟地址所在虚拟页，还没有被实际映射到物理页，因此实际上也就没有占用物理内存；</a:t>
            </a:r>
          </a:p>
          <a:p>
            <a:pPr lvl="2"/>
            <a:r>
              <a:rPr lang="zh-CN" altLang="en-US" dirty="0"/>
              <a:t>堆</a:t>
            </a:r>
            <a:r>
              <a:rPr lang="en-US" altLang="zh-CN" dirty="0"/>
              <a:t>2</a:t>
            </a:r>
            <a:r>
              <a:rPr lang="zh-CN" altLang="en-US" dirty="0"/>
              <a:t>中的内存已经被划分为分配块</a:t>
            </a:r>
            <a:r>
              <a:rPr lang="en-US" altLang="zh-CN" dirty="0"/>
              <a:t>/</a:t>
            </a:r>
            <a:r>
              <a:rPr lang="zh-CN" altLang="en-US" dirty="0"/>
              <a:t>空闲块，且写入有信息。因此堆</a:t>
            </a:r>
            <a:r>
              <a:rPr lang="en-US" altLang="zh-CN" dirty="0"/>
              <a:t>2</a:t>
            </a:r>
            <a:r>
              <a:rPr lang="zh-CN" altLang="en-US" dirty="0"/>
              <a:t>中的内存全部都是实际占用的内存，把它作为 </a:t>
            </a:r>
            <a:r>
              <a:rPr lang="en-US" altLang="zh-CN" dirty="0" err="1"/>
              <a:t>heap_size</a:t>
            </a:r>
            <a:r>
              <a:rPr lang="en-US" altLang="zh-CN" dirty="0"/>
              <a:t> </a:t>
            </a:r>
            <a:r>
              <a:rPr lang="zh-CN" altLang="en-US" dirty="0"/>
              <a:t>是合理的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3BF9C72-18E9-4010-B1A7-015A3E77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61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6D1F3-8EA5-4861-B584-C45C17F5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内存分配器的测试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3159A-4DBA-4B1A-A1B5-0C60587A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时间相关测试</a:t>
            </a:r>
            <a:endParaRPr lang="en-US" altLang="zh-CN" dirty="0"/>
          </a:p>
          <a:p>
            <a:pPr lvl="1"/>
            <a:r>
              <a:rPr lang="en-US" altLang="zh-CN" dirty="0" err="1"/>
              <a:t>first_fit</a:t>
            </a:r>
            <a:r>
              <a:rPr lang="zh-CN" altLang="en-US" dirty="0"/>
              <a:t>和</a:t>
            </a:r>
            <a:r>
              <a:rPr lang="en-US" altLang="zh-CN" dirty="0" err="1"/>
              <a:t>best_fit</a:t>
            </a:r>
            <a:r>
              <a:rPr lang="zh-CN" altLang="en-US" dirty="0"/>
              <a:t>两种算法的搜索时间性能存在较大差距</a:t>
            </a:r>
            <a:endParaRPr lang="en-US" altLang="zh-CN" dirty="0"/>
          </a:p>
          <a:p>
            <a:pPr lvl="1"/>
            <a:r>
              <a:rPr lang="zh-CN" altLang="en-US" dirty="0"/>
              <a:t>实验</a:t>
            </a:r>
            <a:r>
              <a:rPr lang="en-US" altLang="zh-CN" dirty="0"/>
              <a:t>workload</a:t>
            </a:r>
            <a:r>
              <a:rPr lang="zh-CN" altLang="en-US" dirty="0"/>
              <a:t>中仅对整次</a:t>
            </a:r>
            <a:r>
              <a:rPr lang="en-US" altLang="zh-CN" dirty="0"/>
              <a:t>loop</a:t>
            </a:r>
            <a:r>
              <a:rPr lang="zh-CN" altLang="en-US" dirty="0"/>
              <a:t>（包含内存分配，释放，以及排序等其它额外操作）的时间进行了统计，需要对</a:t>
            </a:r>
            <a:r>
              <a:rPr lang="en-US" altLang="zh-CN" dirty="0"/>
              <a:t>workload</a:t>
            </a:r>
            <a:r>
              <a:rPr lang="zh-CN" altLang="en-US" dirty="0"/>
              <a:t>的源码进行简单修改，对其中的内存申请部分时间进行单独统计（参考实验文档中的说明）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BC6DC5-65EE-43F1-909D-3D4C19157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3561890"/>
            <a:ext cx="8848725" cy="3296110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2F6B4F9-19D1-4731-94F6-6100CC43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07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E138C-3491-4C00-8E6B-31CACB38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F99CB7-5275-4D52-815A-FA518F5F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285875"/>
            <a:ext cx="7181850" cy="5572125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962298C-B981-4B3A-8A0D-F07D41A8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21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BE6DE-48C7-4D5F-9733-C8EBCC3A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4D582-8E41-4DDB-AAF7-6981F15E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5.06</a:t>
            </a:r>
            <a:r>
              <a:rPr lang="zh-CN" altLang="en-US" dirty="0"/>
              <a:t>早习题课，讲解实验第一部分</a:t>
            </a:r>
            <a:endParaRPr lang="en-US" altLang="zh-CN" dirty="0"/>
          </a:p>
          <a:p>
            <a:r>
              <a:rPr lang="en-US" altLang="zh-CN" dirty="0"/>
              <a:t>5.09</a:t>
            </a:r>
            <a:r>
              <a:rPr lang="zh-CN" altLang="en-US" dirty="0"/>
              <a:t>晚实验课，讲解实验性能要求并检查实验第一部分</a:t>
            </a:r>
            <a:endParaRPr lang="en-US" altLang="zh-CN" dirty="0"/>
          </a:p>
          <a:p>
            <a:r>
              <a:rPr lang="en-US" altLang="zh-CN" dirty="0"/>
              <a:t>5.16</a:t>
            </a:r>
            <a:r>
              <a:rPr lang="zh-CN" altLang="en-US" dirty="0"/>
              <a:t>晚实验课，讲解实验第二部分及检查</a:t>
            </a:r>
            <a:endParaRPr lang="en-US" altLang="zh-CN" dirty="0"/>
          </a:p>
          <a:p>
            <a:r>
              <a:rPr lang="en-US" altLang="zh-CN" dirty="0"/>
              <a:t>5.23</a:t>
            </a:r>
            <a:r>
              <a:rPr lang="zh-CN" altLang="en-US" dirty="0"/>
              <a:t>晚实验课，检查实验</a:t>
            </a:r>
            <a:endParaRPr lang="en-US" altLang="zh-CN" dirty="0"/>
          </a:p>
          <a:p>
            <a:r>
              <a:rPr lang="en-US" altLang="zh-CN" dirty="0"/>
              <a:t>5.30</a:t>
            </a:r>
            <a:r>
              <a:rPr lang="zh-CN" altLang="en-US" dirty="0"/>
              <a:t>晚实验课，讲解实验四及检查实验 </a:t>
            </a:r>
            <a:endParaRPr lang="en-US" altLang="zh-CN" dirty="0"/>
          </a:p>
          <a:p>
            <a:r>
              <a:rPr lang="en-US" altLang="zh-CN" dirty="0"/>
              <a:t>5.30</a:t>
            </a:r>
            <a:r>
              <a:rPr lang="zh-CN" altLang="en-US" dirty="0"/>
              <a:t>后为实验三补检查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5E04BF3-CF8D-491D-947B-5931A1D2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95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912" y="1775342"/>
            <a:ext cx="11969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微软雅黑" panose="020B0503020204020204" charset="-122"/>
                <a:cs typeface="Arial" panose="020B0604020202020204" pitchFamily="34" charset="0"/>
              </a:rPr>
              <a:t>实验三第一部分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 algn="ctr" defTabSz="457200"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微软雅黑" panose="020B0503020204020204" charset="-122"/>
                <a:cs typeface="Arial" panose="020B0604020202020204" pitchFamily="34" charset="0"/>
              </a:rPr>
              <a:t>动态内存分配器的实现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42953" y="2720319"/>
            <a:ext cx="287591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Thanks &amp; QA!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solidFill>
                <a:prstClr val="black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May </a:t>
            </a:r>
            <a:r>
              <a:rPr lang="en-US" altLang="zh-CN" sz="3200" b="1" dirty="0">
                <a:solidFill>
                  <a:prstClr val="black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06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, 2023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26" y="4010725"/>
            <a:ext cx="5447372" cy="1656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06EB5-C202-47A4-A421-919B160DABB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2023/5/5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1C802-6DCE-5ADF-A70D-E6121F22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81FBA-C56B-3BCB-0BD3-3AE9E59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内存分配器的基本流程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内存分配器的设计与实现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内存分配器的使用与测试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实验安排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59AF285-5A71-4FC2-B383-85CB6D75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53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9F3EF-FAF0-4EA6-BED4-C34C5BB3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DB690-C381-445B-9180-7BC4040B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7912"/>
            <a:ext cx="10833848" cy="5230088"/>
          </a:xfrm>
        </p:spPr>
        <p:txBody>
          <a:bodyPr>
            <a:normAutofit/>
          </a:bodyPr>
          <a:lstStyle/>
          <a:p>
            <a:r>
              <a:rPr lang="zh-CN" altLang="en-US" dirty="0"/>
              <a:t>内存分配流程</a:t>
            </a:r>
            <a:endParaRPr lang="en-US" altLang="zh-CN" dirty="0"/>
          </a:p>
          <a:p>
            <a:pPr lvl="1"/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：堆空间初始化，使用</a:t>
            </a:r>
            <a:r>
              <a:rPr lang="en-US" altLang="zh-CN" dirty="0" err="1"/>
              <a:t>sbrk</a:t>
            </a:r>
            <a:r>
              <a:rPr lang="zh-CN" altLang="en-US" dirty="0"/>
              <a:t>从内核申请</a:t>
            </a:r>
            <a:r>
              <a:rPr lang="en-US" altLang="zh-CN" dirty="0"/>
              <a:t>5MB</a:t>
            </a:r>
            <a:r>
              <a:rPr lang="zh-CN" altLang="en-US" dirty="0"/>
              <a:t>的空间，堆指针指向最低位置</a:t>
            </a:r>
          </a:p>
          <a:p>
            <a:pPr lvl="1"/>
            <a:r>
              <a:rPr lang="en-US" altLang="zh-CN" dirty="0"/>
              <a:t>Step 2</a:t>
            </a:r>
            <a:r>
              <a:rPr lang="zh-CN" altLang="en-US" dirty="0"/>
              <a:t>：内存分配器初始化，堆空间中取</a:t>
            </a:r>
            <a:r>
              <a:rPr lang="en-US" altLang="zh-CN" dirty="0"/>
              <a:t>4KB</a:t>
            </a:r>
            <a:r>
              <a:rPr lang="zh-CN" altLang="en-US" dirty="0"/>
              <a:t>空间（堆指针向上增加</a:t>
            </a:r>
            <a:r>
              <a:rPr lang="en-US" altLang="zh-CN" dirty="0"/>
              <a:t>4KB</a:t>
            </a:r>
            <a:r>
              <a:rPr lang="zh-CN" altLang="en-US" dirty="0"/>
              <a:t>）加入到空闲链表</a:t>
            </a:r>
          </a:p>
          <a:p>
            <a:pPr lvl="1"/>
            <a:r>
              <a:rPr lang="en-US" altLang="zh-CN" dirty="0"/>
              <a:t>Step 3</a:t>
            </a:r>
            <a:r>
              <a:rPr lang="zh-CN" altLang="en-US" dirty="0"/>
              <a:t>：用户调用</a:t>
            </a:r>
            <a:r>
              <a:rPr lang="en-US" altLang="zh-CN" dirty="0" err="1"/>
              <a:t>mm_malloc</a:t>
            </a:r>
            <a:r>
              <a:rPr lang="zh-CN" altLang="en-US" dirty="0"/>
              <a:t>函数申请</a:t>
            </a:r>
            <a:r>
              <a:rPr lang="en-US" altLang="zh-CN" dirty="0" err="1"/>
              <a:t>request_size</a:t>
            </a:r>
            <a:r>
              <a:rPr lang="zh-CN" altLang="en-US" dirty="0"/>
              <a:t>大小的内存</a:t>
            </a:r>
          </a:p>
          <a:p>
            <a:pPr lvl="1"/>
            <a:r>
              <a:rPr lang="en-US" altLang="zh-CN" dirty="0"/>
              <a:t>Step 4</a:t>
            </a:r>
            <a:r>
              <a:rPr lang="zh-CN" altLang="en-US" dirty="0"/>
              <a:t>：搜索空闲链表是否有符合条件的块（</a:t>
            </a:r>
            <a:r>
              <a:rPr lang="en-US" altLang="zh-CN" dirty="0"/>
              <a:t>first-fit or best-fit</a:t>
            </a:r>
            <a:r>
              <a:rPr lang="zh-CN" altLang="en-US" dirty="0"/>
              <a:t>），如果成功找到，则转到</a:t>
            </a:r>
            <a:r>
              <a:rPr lang="en-US" altLang="zh-CN" dirty="0"/>
              <a:t>Step 6</a:t>
            </a:r>
          </a:p>
          <a:p>
            <a:pPr lvl="1"/>
            <a:r>
              <a:rPr lang="en-US" altLang="zh-CN" dirty="0"/>
              <a:t>Step 5</a:t>
            </a:r>
            <a:r>
              <a:rPr lang="zh-CN" altLang="en-US" dirty="0"/>
              <a:t>：没有符合条件的块，则内存分配器向堆空间申请</a:t>
            </a:r>
            <a:r>
              <a:rPr lang="en-US" altLang="zh-CN" dirty="0"/>
              <a:t>max(4KB, </a:t>
            </a:r>
            <a:r>
              <a:rPr lang="en-US" altLang="zh-CN" dirty="0" err="1"/>
              <a:t>request_size</a:t>
            </a:r>
            <a:r>
              <a:rPr lang="en-US" altLang="zh-CN" dirty="0"/>
              <a:t>)</a:t>
            </a:r>
            <a:r>
              <a:rPr lang="zh-CN" altLang="en-US" dirty="0"/>
              <a:t>大小的内存，做一次尝试合并（查看地址相邻的前后的块是否也是空闲的），加入空闲链表，并作为符合条件的块返回</a:t>
            </a:r>
          </a:p>
          <a:p>
            <a:pPr lvl="1"/>
            <a:r>
              <a:rPr lang="en-US" altLang="zh-CN" dirty="0"/>
              <a:t>Step 6</a:t>
            </a:r>
            <a:r>
              <a:rPr lang="zh-CN" altLang="en-US" dirty="0"/>
              <a:t>：对符合条件的块作处理，若该块分配过</a:t>
            </a:r>
            <a:r>
              <a:rPr lang="en-US" altLang="zh-CN" dirty="0" err="1"/>
              <a:t>request_size</a:t>
            </a:r>
            <a:r>
              <a:rPr lang="zh-CN" altLang="en-US" dirty="0"/>
              <a:t>大小的内存后还剩余较多内存（大于</a:t>
            </a:r>
            <a:r>
              <a:rPr lang="en-US" altLang="zh-CN" dirty="0"/>
              <a:t>MIN_BLK_SIZE</a:t>
            </a:r>
            <a:r>
              <a:rPr lang="zh-CN" altLang="en-US" dirty="0"/>
              <a:t>），则需先分割出空闲部分，加入空闲链表，然后将分配出去的块从空闲链表移除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9594F53-99B7-42D5-88A5-6CBB9878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49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988E0-9DB3-4756-A3BA-F6CE0797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4975B-D77D-4BB4-98C8-DD727F79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2"/>
            <a:ext cx="10769600" cy="4871737"/>
          </a:xfrm>
        </p:spPr>
        <p:txBody>
          <a:bodyPr/>
          <a:lstStyle/>
          <a:p>
            <a:r>
              <a:rPr lang="zh-CN" altLang="en-US" dirty="0"/>
              <a:t>内存释放流程</a:t>
            </a:r>
            <a:endParaRPr lang="en-US" altLang="zh-CN" dirty="0"/>
          </a:p>
          <a:p>
            <a:pPr lvl="1"/>
            <a:r>
              <a:rPr lang="en-US" altLang="zh-CN" dirty="0"/>
              <a:t>Step 1</a:t>
            </a:r>
            <a:r>
              <a:rPr lang="zh-CN" altLang="en-US" dirty="0"/>
              <a:t>：用户调用</a:t>
            </a:r>
            <a:r>
              <a:rPr lang="en-US" altLang="zh-CN" dirty="0" err="1"/>
              <a:t>mm_free</a:t>
            </a:r>
            <a:r>
              <a:rPr lang="zh-CN" altLang="en-US" dirty="0"/>
              <a:t>函数释放掉一块内存</a:t>
            </a:r>
          </a:p>
          <a:p>
            <a:pPr lvl="1"/>
            <a:r>
              <a:rPr lang="en-US" altLang="zh-CN" dirty="0"/>
              <a:t>Step 2</a:t>
            </a:r>
            <a:r>
              <a:rPr lang="zh-CN" altLang="en-US" dirty="0"/>
              <a:t>：分配器定位到该块的位置，判断该块前后两个块的分配情况；若两个块都是已经分配的块，转</a:t>
            </a:r>
            <a:r>
              <a:rPr lang="en-US" altLang="zh-CN" dirty="0"/>
              <a:t>Step 4</a:t>
            </a:r>
          </a:p>
          <a:p>
            <a:pPr lvl="1"/>
            <a:r>
              <a:rPr lang="en-US" altLang="zh-CN" dirty="0"/>
              <a:t>Step 3</a:t>
            </a:r>
            <a:r>
              <a:rPr lang="zh-CN" altLang="en-US" dirty="0"/>
              <a:t>：将该块（即将被释放）与前后块中的空闲块进行合并，成为一个大的空闲块同时维护</a:t>
            </a:r>
            <a:r>
              <a:rPr lang="en-US" altLang="zh-CN" dirty="0" err="1"/>
              <a:t>freelist</a:t>
            </a:r>
            <a:r>
              <a:rPr lang="zh-CN" altLang="en-US" dirty="0"/>
              <a:t>相关元数据</a:t>
            </a:r>
          </a:p>
          <a:p>
            <a:pPr lvl="1"/>
            <a:r>
              <a:rPr lang="en-US" altLang="zh-CN" dirty="0"/>
              <a:t>Step 4</a:t>
            </a:r>
            <a:r>
              <a:rPr lang="zh-CN" altLang="en-US" dirty="0"/>
              <a:t>：将空闲块加入到</a:t>
            </a:r>
            <a:r>
              <a:rPr lang="en-US" altLang="zh-CN" dirty="0" err="1"/>
              <a:t>freelist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 descr="malloc.drawio">
            <a:extLst>
              <a:ext uri="{FF2B5EF4-FFF2-40B4-BE49-F238E27FC236}">
                <a16:creationId xmlns:a16="http://schemas.microsoft.com/office/drawing/2014/main" id="{6DFA2A7F-6BA4-4BC9-A4FC-6E24E5CE0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64"/>
          <a:stretch/>
        </p:blipFill>
        <p:spPr>
          <a:xfrm>
            <a:off x="2255520" y="4261357"/>
            <a:ext cx="7561580" cy="25876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5185C7-03CF-42E4-8636-7EA01C37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97" y="4402455"/>
            <a:ext cx="1094423" cy="399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3161E3-FC36-4D6D-866D-DD95593C8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1" y="4374147"/>
            <a:ext cx="1094424" cy="459491"/>
          </a:xfrm>
          <a:prstGeom prst="rect">
            <a:avLst/>
          </a:prstGeom>
        </p:spPr>
      </p:pic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A9FD19A-2E77-465C-BC49-EB90F78B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13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1C802-6DCE-5ADF-A70D-E6121F22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81FBA-C56B-3BCB-0BD3-3AE9E59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内存分配器的基本流程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内存分配器的设计与实现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内存分配器的使用与测试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实验安排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FDE1361-2744-483F-863F-30BCD918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01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A87D-6B8C-457F-923F-3047F862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内存分配器的实现</a:t>
            </a:r>
            <a:r>
              <a:rPr lang="en-US" altLang="zh-CN" dirty="0"/>
              <a:t>—</a:t>
            </a:r>
            <a:r>
              <a:rPr lang="zh-CN" altLang="en-US" dirty="0"/>
              <a:t>向</a:t>
            </a:r>
            <a:r>
              <a:rPr lang="en-US" altLang="zh-CN" dirty="0"/>
              <a:t>OS</a:t>
            </a:r>
            <a:r>
              <a:rPr lang="zh-CN" altLang="en-US" dirty="0"/>
              <a:t>申请内存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FE5A6-C168-4028-BE07-87F93DB0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2"/>
            <a:ext cx="6001871" cy="4871737"/>
          </a:xfrm>
        </p:spPr>
        <p:txBody>
          <a:bodyPr/>
          <a:lstStyle/>
          <a:p>
            <a:r>
              <a:rPr lang="zh-CN" altLang="en-US" dirty="0"/>
              <a:t>内存分配器中相关模块设计（</a:t>
            </a:r>
            <a:r>
              <a:rPr lang="en-US" altLang="zh-CN" dirty="0" err="1"/>
              <a:t>memlib.c</a:t>
            </a:r>
            <a:r>
              <a:rPr lang="zh-CN" altLang="en-US" dirty="0"/>
              <a:t>）：</a:t>
            </a:r>
          </a:p>
          <a:p>
            <a:pPr lvl="1"/>
            <a:r>
              <a:rPr lang="zh-CN" altLang="en-US" dirty="0"/>
              <a:t>内部维护了</a:t>
            </a:r>
            <a:r>
              <a:rPr lang="en-US" altLang="zh-CN" dirty="0"/>
              <a:t>2</a:t>
            </a:r>
            <a:r>
              <a:rPr lang="zh-CN" altLang="en-US" dirty="0"/>
              <a:t>个堆</a:t>
            </a:r>
          </a:p>
          <a:p>
            <a:pPr lvl="2"/>
            <a:r>
              <a:rPr lang="zh-CN" altLang="en-US" dirty="0"/>
              <a:t>堆</a:t>
            </a:r>
            <a:r>
              <a:rPr lang="en-US" altLang="zh-CN" dirty="0"/>
              <a:t>1</a:t>
            </a:r>
            <a:r>
              <a:rPr lang="zh-CN" altLang="en-US" dirty="0"/>
              <a:t>负责调用</a:t>
            </a:r>
            <a:r>
              <a:rPr lang="en-US" altLang="zh-CN" dirty="0" err="1"/>
              <a:t>sbrk</a:t>
            </a:r>
            <a:r>
              <a:rPr lang="zh-CN" altLang="en-US" dirty="0"/>
              <a:t>向操作系统申请内存</a:t>
            </a:r>
          </a:p>
          <a:p>
            <a:pPr lvl="2"/>
            <a:r>
              <a:rPr lang="zh-CN" altLang="en-US" dirty="0"/>
              <a:t>堆</a:t>
            </a:r>
            <a:r>
              <a:rPr lang="en-US" altLang="zh-CN" dirty="0"/>
              <a:t>2</a:t>
            </a:r>
            <a:r>
              <a:rPr lang="zh-CN" altLang="en-US" dirty="0"/>
              <a:t>是当前真实使用的内存空间</a:t>
            </a:r>
          </a:p>
          <a:p>
            <a:pPr lvl="3"/>
            <a:r>
              <a:rPr lang="zh-CN" altLang="en-US" dirty="0"/>
              <a:t>已经划分为块</a:t>
            </a:r>
          </a:p>
          <a:p>
            <a:pPr lvl="3"/>
            <a:r>
              <a:rPr lang="zh-CN" altLang="en-US" dirty="0"/>
              <a:t>根据当前用户申请量进行动态增长（</a:t>
            </a:r>
            <a:r>
              <a:rPr lang="en-US" altLang="zh-CN" dirty="0" err="1"/>
              <a:t>mem_sbrk</a:t>
            </a:r>
            <a:r>
              <a:rPr lang="zh-CN" altLang="en-US" dirty="0"/>
              <a:t>）</a:t>
            </a:r>
          </a:p>
          <a:p>
            <a:pPr lvl="3"/>
            <a:r>
              <a:rPr lang="zh-CN" altLang="en-US" dirty="0"/>
              <a:t>若堆</a:t>
            </a:r>
            <a:r>
              <a:rPr lang="en-US" altLang="zh-CN" dirty="0"/>
              <a:t>2</a:t>
            </a:r>
            <a:r>
              <a:rPr lang="zh-CN" altLang="en-US" dirty="0"/>
              <a:t>的增长量超过目前堆</a:t>
            </a:r>
            <a:r>
              <a:rPr lang="en-US" altLang="zh-CN" dirty="0"/>
              <a:t>1</a:t>
            </a:r>
            <a:r>
              <a:rPr lang="zh-CN" altLang="en-US" dirty="0"/>
              <a:t>的上限，则触法堆</a:t>
            </a:r>
            <a:r>
              <a:rPr lang="en-US" altLang="zh-CN" dirty="0"/>
              <a:t>1</a:t>
            </a:r>
            <a:r>
              <a:rPr lang="zh-CN" altLang="en-US" dirty="0"/>
              <a:t>调用</a:t>
            </a:r>
            <a:r>
              <a:rPr lang="en-US" altLang="zh-CN" dirty="0" err="1"/>
              <a:t>sbrk</a:t>
            </a:r>
            <a:r>
              <a:rPr lang="zh-CN" altLang="en-US" dirty="0"/>
              <a:t>继续增长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19699F-EADF-40F8-9846-A1EFBD0B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71" y="1627912"/>
            <a:ext cx="5095875" cy="4411345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95B06EB-4072-4904-A5E7-63E896F3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63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14DBE-B6A9-4A68-9156-C98023C9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内存分配器的实现</a:t>
            </a:r>
            <a:r>
              <a:rPr lang="en-US" altLang="zh-CN" dirty="0"/>
              <a:t>—</a:t>
            </a:r>
            <a:r>
              <a:rPr lang="zh-CN" altLang="en-US" dirty="0"/>
              <a:t>向</a:t>
            </a:r>
            <a:r>
              <a:rPr lang="en-US" altLang="zh-CN" dirty="0"/>
              <a:t>OS</a:t>
            </a:r>
            <a:r>
              <a:rPr lang="zh-CN" altLang="en-US" dirty="0"/>
              <a:t>申请内存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FE9C8-CD41-4353-9031-AC4C6D21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7912"/>
            <a:ext cx="6485965" cy="4871737"/>
          </a:xfrm>
        </p:spPr>
        <p:txBody>
          <a:bodyPr/>
          <a:lstStyle/>
          <a:p>
            <a:r>
              <a:rPr lang="zh-CN" altLang="en-US" dirty="0"/>
              <a:t>相关变量</a:t>
            </a:r>
            <a:endParaRPr lang="en-US" altLang="zh-CN" dirty="0"/>
          </a:p>
          <a:p>
            <a:pPr lvl="1"/>
            <a:r>
              <a:rPr lang="en-US" altLang="zh-CN" dirty="0" err="1"/>
              <a:t>mem_start_brk</a:t>
            </a:r>
            <a:r>
              <a:rPr lang="en-US" altLang="zh-CN" dirty="0"/>
              <a:t> </a:t>
            </a:r>
            <a:r>
              <a:rPr lang="zh-CN" altLang="en-US" dirty="0"/>
              <a:t>记录堆</a:t>
            </a:r>
            <a:r>
              <a:rPr lang="en-US" altLang="zh-CN" dirty="0"/>
              <a:t>1</a:t>
            </a:r>
            <a:r>
              <a:rPr lang="zh-CN" altLang="en-US" dirty="0"/>
              <a:t>和堆</a:t>
            </a:r>
            <a:r>
              <a:rPr lang="en-US" altLang="zh-CN" dirty="0"/>
              <a:t>2</a:t>
            </a:r>
            <a:r>
              <a:rPr lang="zh-CN" altLang="en-US" dirty="0"/>
              <a:t>的共同底部</a:t>
            </a:r>
          </a:p>
          <a:p>
            <a:pPr lvl="1"/>
            <a:r>
              <a:rPr lang="en-US" altLang="zh-CN" dirty="0" err="1"/>
              <a:t>mem_brk</a:t>
            </a:r>
            <a:r>
              <a:rPr lang="en-US" altLang="zh-CN" dirty="0"/>
              <a:t> </a:t>
            </a:r>
            <a:r>
              <a:rPr lang="zh-CN" altLang="en-US" dirty="0"/>
              <a:t>记录堆</a:t>
            </a:r>
            <a:r>
              <a:rPr lang="en-US" altLang="zh-CN" dirty="0"/>
              <a:t>2</a:t>
            </a:r>
            <a:r>
              <a:rPr lang="zh-CN" altLang="en-US" dirty="0"/>
              <a:t>的顶部</a:t>
            </a:r>
          </a:p>
          <a:p>
            <a:pPr lvl="1"/>
            <a:r>
              <a:rPr lang="en-US" altLang="zh-CN" dirty="0" err="1"/>
              <a:t>mem_max_addr</a:t>
            </a:r>
            <a:r>
              <a:rPr lang="en-US" altLang="zh-CN" dirty="0"/>
              <a:t> </a:t>
            </a:r>
            <a:r>
              <a:rPr lang="zh-CN" altLang="en-US" dirty="0"/>
              <a:t>记录堆</a:t>
            </a:r>
            <a:r>
              <a:rPr lang="en-US" altLang="zh-CN" dirty="0"/>
              <a:t>1</a:t>
            </a:r>
            <a:r>
              <a:rPr lang="zh-CN" altLang="en-US" dirty="0"/>
              <a:t>的顶部</a:t>
            </a:r>
          </a:p>
          <a:p>
            <a:r>
              <a:rPr lang="zh-CN" altLang="en-US" dirty="0"/>
              <a:t>需实验补充的内容：堆的初始化</a:t>
            </a:r>
            <a:endParaRPr lang="en-US" altLang="zh-CN" dirty="0"/>
          </a:p>
          <a:p>
            <a:pPr lvl="1"/>
            <a:r>
              <a:rPr lang="en-US" altLang="zh-CN" dirty="0" err="1"/>
              <a:t>mem_init</a:t>
            </a:r>
            <a:r>
              <a:rPr lang="en-US" altLang="zh-CN" dirty="0"/>
              <a:t>()</a:t>
            </a:r>
          </a:p>
          <a:p>
            <a:pPr lvl="2"/>
            <a:r>
              <a:rPr lang="zh-CN" altLang="en-US" dirty="0"/>
              <a:t>通过系统调用</a:t>
            </a:r>
            <a:r>
              <a:rPr lang="en-US" altLang="zh-CN" dirty="0" err="1"/>
              <a:t>sbrk</a:t>
            </a:r>
            <a:r>
              <a:rPr lang="zh-CN" altLang="en-US" dirty="0"/>
              <a:t>初始化堆</a:t>
            </a:r>
            <a:r>
              <a:rPr lang="en-US" altLang="zh-CN" dirty="0"/>
              <a:t>1</a:t>
            </a:r>
            <a:r>
              <a:rPr lang="zh-CN" altLang="en-US" dirty="0"/>
              <a:t>大小为</a:t>
            </a:r>
            <a:r>
              <a:rPr lang="en-US" altLang="zh-CN" dirty="0"/>
              <a:t>5MB</a:t>
            </a:r>
            <a:r>
              <a:rPr lang="zh-CN" altLang="en-US" dirty="0"/>
              <a:t>，堆</a:t>
            </a:r>
            <a:r>
              <a:rPr lang="en-US" altLang="zh-CN" dirty="0"/>
              <a:t>2</a:t>
            </a:r>
            <a:r>
              <a:rPr lang="zh-CN" altLang="en-US" dirty="0"/>
              <a:t>为空</a:t>
            </a:r>
          </a:p>
          <a:p>
            <a:pPr lvl="2"/>
            <a:r>
              <a:rPr lang="zh-CN" altLang="en-US" dirty="0"/>
              <a:t>记录上述三个变量的信息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9BC74A-7AD0-47FA-A11C-7DF88231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64" y="2059939"/>
            <a:ext cx="4644390" cy="3848735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F00CF2F-01AA-4246-A9B6-7586C7E5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2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DB7D1-FD0C-449B-9903-F972877B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内存分配器的实现</a:t>
            </a:r>
            <a:r>
              <a:rPr lang="en-US" altLang="zh-CN" dirty="0"/>
              <a:t>—</a:t>
            </a:r>
            <a:r>
              <a:rPr lang="zh-CN" altLang="en-US" dirty="0"/>
              <a:t>向</a:t>
            </a:r>
            <a:r>
              <a:rPr lang="en-US" altLang="zh-CN" dirty="0"/>
              <a:t>OS</a:t>
            </a:r>
            <a:r>
              <a:rPr lang="zh-CN" altLang="en-US" dirty="0"/>
              <a:t>申请内存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9F50D-ABFB-487B-8FA7-B193A647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27912"/>
            <a:ext cx="5257800" cy="4871737"/>
          </a:xfrm>
        </p:spPr>
        <p:txBody>
          <a:bodyPr/>
          <a:lstStyle/>
          <a:p>
            <a:r>
              <a:rPr lang="zh-CN" altLang="en-US" dirty="0"/>
              <a:t>需实验补充的内容：堆的扩容</a:t>
            </a:r>
            <a:endParaRPr lang="en-US" altLang="zh-CN" dirty="0"/>
          </a:p>
          <a:p>
            <a:pPr lvl="1"/>
            <a:r>
              <a:rPr lang="en-US" altLang="zh-CN" dirty="0" err="1"/>
              <a:t>mem_brk</a:t>
            </a:r>
            <a:r>
              <a:rPr lang="en-US" altLang="zh-CN" dirty="0"/>
              <a:t>()</a:t>
            </a:r>
          </a:p>
          <a:p>
            <a:pPr lvl="2"/>
            <a:r>
              <a:rPr lang="zh-CN" altLang="en-US" dirty="0"/>
              <a:t>动态扩容堆</a:t>
            </a:r>
            <a:r>
              <a:rPr lang="en-US" altLang="zh-CN" dirty="0"/>
              <a:t>2</a:t>
            </a:r>
            <a:r>
              <a:rPr lang="zh-CN" altLang="en-US" dirty="0"/>
              <a:t>，实际上就是调节</a:t>
            </a:r>
            <a:r>
              <a:rPr lang="en-US" altLang="zh-CN" dirty="0" err="1"/>
              <a:t>mem_brk</a:t>
            </a:r>
            <a:r>
              <a:rPr lang="zh-CN" altLang="en-US" dirty="0"/>
              <a:t>指针</a:t>
            </a:r>
          </a:p>
          <a:p>
            <a:pPr lvl="2"/>
            <a:r>
              <a:rPr lang="zh-CN" altLang="en-US" dirty="0"/>
              <a:t>若调节后堆</a:t>
            </a:r>
            <a:r>
              <a:rPr lang="en-US" altLang="zh-CN" dirty="0"/>
              <a:t>2</a:t>
            </a:r>
            <a:r>
              <a:rPr lang="zh-CN" altLang="en-US" dirty="0"/>
              <a:t>范围超过堆</a:t>
            </a:r>
            <a:r>
              <a:rPr lang="en-US" altLang="zh-CN" dirty="0"/>
              <a:t>1</a:t>
            </a:r>
            <a:r>
              <a:rPr lang="zh-CN" altLang="en-US" dirty="0"/>
              <a:t>范围，则应当先调用</a:t>
            </a:r>
            <a:r>
              <a:rPr lang="en-US" altLang="zh-CN" dirty="0" err="1"/>
              <a:t>sbrk</a:t>
            </a:r>
            <a:r>
              <a:rPr lang="zh-CN" altLang="en-US" dirty="0"/>
              <a:t>扩容堆</a:t>
            </a:r>
            <a:r>
              <a:rPr lang="en-US" altLang="zh-CN" dirty="0"/>
              <a:t>1</a:t>
            </a:r>
            <a:r>
              <a:rPr lang="zh-CN" altLang="en-US" dirty="0"/>
              <a:t>，之后再扩容堆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239D02-A223-49F2-A1EC-B5B77FF1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95" y="1952364"/>
            <a:ext cx="6021705" cy="3847465"/>
          </a:xfrm>
          <a:prstGeom prst="rect">
            <a:avLst/>
          </a:prstGeom>
        </p:spPr>
      </p:pic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FDFBFB-D0BB-4DCB-904B-8BBBD16A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2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Lab1</Template>
  <TotalTime>332</TotalTime>
  <Words>1669</Words>
  <Application>Microsoft Office PowerPoint</Application>
  <PresentationFormat>宽屏</PresentationFormat>
  <Paragraphs>185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华文新魏</vt:lpstr>
      <vt:lpstr>宋体</vt:lpstr>
      <vt:lpstr>微软雅黑</vt:lpstr>
      <vt:lpstr>Arial</vt:lpstr>
      <vt:lpstr>Calibri</vt:lpstr>
      <vt:lpstr>Gill Sans MT</vt:lpstr>
      <vt:lpstr>Wingdings</vt:lpstr>
      <vt:lpstr>Office 主题​​</vt:lpstr>
      <vt:lpstr>实验三第一部分 动态内存分配器的实现</vt:lpstr>
      <vt:lpstr>目录</vt:lpstr>
      <vt:lpstr>目录</vt:lpstr>
      <vt:lpstr>内存分配器流程</vt:lpstr>
      <vt:lpstr>内存分配器流程</vt:lpstr>
      <vt:lpstr>目录</vt:lpstr>
      <vt:lpstr>内存分配器的实现—向OS申请内存</vt:lpstr>
      <vt:lpstr>内存分配器的实现—向OS申请内存</vt:lpstr>
      <vt:lpstr>内存分配器的实现—向OS申请内存</vt:lpstr>
      <vt:lpstr>内存分配器的实现—空闲块管理</vt:lpstr>
      <vt:lpstr>内存分配器的实现—空闲链表管理</vt:lpstr>
      <vt:lpstr>内存分配器的实现—空闲链表管理</vt:lpstr>
      <vt:lpstr>内存分配器的实现—空闲链表管理</vt:lpstr>
      <vt:lpstr>内存分配器的实现—适配算法的实现</vt:lpstr>
      <vt:lpstr>目录</vt:lpstr>
      <vt:lpstr>内存分配器的使用—编译</vt:lpstr>
      <vt:lpstr>内存分配器的使用—使用</vt:lpstr>
      <vt:lpstr>内存分配器的使用—使用</vt:lpstr>
      <vt:lpstr>内存分配器的测试</vt:lpstr>
      <vt:lpstr>内存分配器的测试</vt:lpstr>
      <vt:lpstr>内存分配器的测试</vt:lpstr>
      <vt:lpstr>实验验收</vt:lpstr>
      <vt:lpstr>实验安排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实验1tips</dc:title>
  <dc:creator>陈 巩固</dc:creator>
  <cp:lastModifiedBy>Lulu Yao</cp:lastModifiedBy>
  <cp:revision>162</cp:revision>
  <dcterms:created xsi:type="dcterms:W3CDTF">2023-05-04T12:29:39Z</dcterms:created>
  <dcterms:modified xsi:type="dcterms:W3CDTF">2023-05-05T14:26:10Z</dcterms:modified>
</cp:coreProperties>
</file>