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04" r:id="rId4"/>
    <p:sldId id="308" r:id="rId5"/>
    <p:sldId id="306" r:id="rId6"/>
    <p:sldId id="309" r:id="rId7"/>
    <p:sldId id="307" r:id="rId8"/>
    <p:sldId id="311" r:id="rId9"/>
    <p:sldId id="312" r:id="rId10"/>
    <p:sldId id="313" r:id="rId11"/>
    <p:sldId id="314" r:id="rId12"/>
    <p:sldId id="315" r:id="rId13"/>
    <p:sldId id="303" r:id="rId14"/>
    <p:sldId id="280" r:id="rId15"/>
    <p:sldId id="318" r:id="rId16"/>
    <p:sldId id="317" r:id="rId17"/>
    <p:sldId id="281" r:id="rId18"/>
    <p:sldId id="316" r:id="rId19"/>
    <p:sldId id="282" r:id="rId20"/>
    <p:sldId id="262" r:id="rId21"/>
    <p:sldId id="267" r:id="rId22"/>
    <p:sldId id="268" r:id="rId23"/>
    <p:sldId id="259" r:id="rId24"/>
    <p:sldId id="272" r:id="rId25"/>
    <p:sldId id="273" r:id="rId26"/>
    <p:sldId id="274" r:id="rId27"/>
    <p:sldId id="275" r:id="rId28"/>
    <p:sldId id="260" r:id="rId29"/>
    <p:sldId id="276" r:id="rId30"/>
    <p:sldId id="278" r:id="rId31"/>
    <p:sldId id="279" r:id="rId32"/>
    <p:sldId id="32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0ED"/>
    <a:srgbClr val="ADD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u="none" strike="noStrike" kern="1200" cap="none" spc="0" normalizeH="0" baseline="0">
                <a:solidFill>
                  <a:srgbClr val="543795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1pPr>
            <a:lvl2pPr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2pPr>
            <a:lvl3pPr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3pPr>
            <a:lvl4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4pPr>
            <a:lvl5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u="none" strike="noStrike" kern="1200" cap="none" spc="0" normalizeH="0"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Times New Roman" panose="02020603050405020304" charset="0"/>
              </a:defRPr>
            </a:lvl1pPr>
          </a:lstStyle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>
                <a:latin typeface="Times New Roman" panose="02020603050405020304" charset="0"/>
              </a:rPr>
              <a:t>‹#›</a:t>
            </a:fld>
            <a:endParaRPr lang="en-US" altLang="zh-CN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实验三第二部分</a:t>
            </a:r>
            <a:br>
              <a:rPr lang="en-US" altLang="zh-CN" dirty="0"/>
            </a:br>
            <a:r>
              <a:rPr lang="en-US" altLang="zh-CN" dirty="0"/>
              <a:t>Linux</a:t>
            </a:r>
            <a:r>
              <a:rPr lang="zh-CN" altLang="en-US" dirty="0"/>
              <a:t>进程内存信息统计</a:t>
            </a:r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3761923B-3712-4789-82DF-8DD33A989655}"/>
              </a:ext>
            </a:extLst>
          </p:cNvPr>
          <p:cNvSpPr txBox="1">
            <a:spLocks/>
          </p:cNvSpPr>
          <p:nvPr/>
        </p:nvSpPr>
        <p:spPr>
          <a:xfrm>
            <a:off x="9731188" y="5219279"/>
            <a:ext cx="1873623" cy="103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姚路路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/>
              <a:t>2023.05.08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199" y="1213837"/>
            <a:ext cx="9940637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页框的标志位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标志页框的各种状态，如有无加锁、访问是否出错、是否被修改过、页面活跃度等信息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560137-408E-4CDA-8C01-FC690B86B559}"/>
              </a:ext>
            </a:extLst>
          </p:cNvPr>
          <p:cNvGrpSpPr/>
          <p:nvPr/>
        </p:nvGrpSpPr>
        <p:grpSpPr>
          <a:xfrm>
            <a:off x="2288381" y="2339145"/>
            <a:ext cx="7615238" cy="4404555"/>
            <a:chOff x="2338387" y="2339145"/>
            <a:chExt cx="7615238" cy="440455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A326276-2FDC-4739-8C98-9C16DB880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417" b="25877"/>
            <a:stretch/>
          </p:blipFill>
          <p:spPr>
            <a:xfrm>
              <a:off x="2338387" y="2339145"/>
              <a:ext cx="7615238" cy="4404555"/>
            </a:xfrm>
            <a:prstGeom prst="rect">
              <a:avLst/>
            </a:prstGeom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9561F50-A5DD-485A-BEE2-AF6B9738B4C7}"/>
                </a:ext>
              </a:extLst>
            </p:cNvPr>
            <p:cNvSpPr/>
            <p:nvPr/>
          </p:nvSpPr>
          <p:spPr>
            <a:xfrm>
              <a:off x="2583340" y="3843816"/>
              <a:ext cx="3225177" cy="299559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7D3F62A-DEBD-41BD-B718-4B048028BB69}"/>
                </a:ext>
              </a:extLst>
            </p:cNvPr>
            <p:cNvSpPr/>
            <p:nvPr/>
          </p:nvSpPr>
          <p:spPr>
            <a:xfrm>
              <a:off x="2583339" y="2958461"/>
              <a:ext cx="3225177" cy="299559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63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200" y="1213837"/>
            <a:ext cx="8620126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页框的标志位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PG_active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和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PG_referenced</a:t>
            </a:r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用于反映页面的活跃度，为内存回收做准备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en-US" altLang="zh-CN" sz="2400" dirty="0" err="1">
                <a:latin typeface="+mn-lt"/>
                <a:ea typeface="楷体" panose="02010609060101010101" charset="-122"/>
                <a:cs typeface="+mn-lt"/>
              </a:rPr>
              <a:t>PG_active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：表示页面当前是否活跃，被置位则活跃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en-US" altLang="zh-CN" sz="2400" dirty="0" err="1">
                <a:latin typeface="+mn-lt"/>
                <a:ea typeface="楷体" panose="02010609060101010101" charset="-122"/>
                <a:cs typeface="+mn-lt"/>
              </a:rPr>
              <a:t>PG_referenced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：表示页面最近是否被访问过，每次页面被访问都会被置位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43531-2CA2-4CAB-84B7-497C6464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429000"/>
            <a:ext cx="6457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3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200" y="1213837"/>
            <a:ext cx="8620126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虚拟地址到物理地址转换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—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页表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找到某一虚拟页对应的物理页框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通过多级页表实现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BFE25B-E613-4CF7-A331-9A405C46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81" y="2435861"/>
            <a:ext cx="6167438" cy="43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3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楷体" panose="02010609060101010101" charset="-122"/>
                <a:cs typeface="+mn-lt"/>
                <a:sym typeface="+mn-ea"/>
              </a:rPr>
              <a:t>实验目的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了解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Linux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系统虚拟内存的管理方式</a:t>
            </a:r>
            <a:endParaRPr lang="en-US" altLang="zh-CN" sz="2800" dirty="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了解什么是虚拟内存区域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VMA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，并遍历、统计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VMA</a:t>
            </a: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了解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Linux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的多级页表机制，实现地址转换</a:t>
            </a:r>
            <a:endParaRPr lang="en-US" altLang="zh-CN" sz="2800" dirty="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了解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Linux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的页面冷页信息统计方法并输出至图表观察</a:t>
            </a:r>
            <a:endParaRPr lang="en-US" altLang="zh-CN" sz="2800" dirty="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了解用户内存地址空间的分布，并打印代码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/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数据段信息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实验要求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实现一个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ktest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模块，使用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sysfs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控制输入和输出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0CFBD-B9CA-47AE-BD4B-C75BCA537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23"/>
          <a:stretch/>
        </p:blipFill>
        <p:spPr>
          <a:xfrm>
            <a:off x="247649" y="1815596"/>
            <a:ext cx="5951697" cy="3937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2A1DFA-95FE-43D6-AF7F-97379C511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77" r="7676"/>
          <a:stretch/>
        </p:blipFill>
        <p:spPr>
          <a:xfrm>
            <a:off x="6446996" y="1815596"/>
            <a:ext cx="5117397" cy="27464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实验要求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实现一个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ktest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模块，使用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sysfs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控制输入和输出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960CB7-E51F-4F50-B91E-FF0B1499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55" y="1619250"/>
            <a:ext cx="4764691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2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实验要求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实现一个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ktest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模块，使用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sysfs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控制输入和输出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2281" y="1785620"/>
            <a:ext cx="7815349" cy="23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实验要求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func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= 1：每隔 5s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统计某进程的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vma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数量</a:t>
            </a:r>
            <a:endParaRPr lang="en-US" sz="2800" dirty="0">
              <a:latin typeface="+mn-lt"/>
              <a:ea typeface="楷体" panose="02010609060101010101" charset="-122"/>
              <a:cs typeface="+mn-lt"/>
            </a:endParaRPr>
          </a:p>
          <a:p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func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= 2：每隔 5s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统计某进程的页面冷热信息</a:t>
            </a:r>
            <a:endParaRPr lang="en-US" sz="2800" dirty="0">
              <a:latin typeface="+mn-lt"/>
              <a:ea typeface="楷体" panose="02010609060101010101" charset="-122"/>
              <a:cs typeface="+mn-lt"/>
            </a:endParaRPr>
          </a:p>
          <a:p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func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= 3：遍历某进程的页表，并打印所有页面物理号</a:t>
            </a:r>
          </a:p>
          <a:p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func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= 4：dump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某进程的数据段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(hamlet)</a:t>
            </a:r>
          </a:p>
          <a:p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func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= 5：dump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某进程的代码段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(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trace_data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)</a:t>
            </a:r>
          </a:p>
          <a:p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bonus: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实现</a:t>
            </a:r>
            <a:r>
              <a:rPr lang="en-US" sz="2800" dirty="0">
                <a:latin typeface="+mn-lt"/>
                <a:ea typeface="楷体" panose="02010609060101010101" charset="-122"/>
                <a:cs typeface="+mn-lt"/>
              </a:rPr>
              <a:t> Part 1 </a:t>
            </a:r>
            <a:r>
              <a:rPr lang="en-US" sz="2800" dirty="0" err="1">
                <a:latin typeface="+mn-lt"/>
                <a:ea typeface="楷体" panose="02010609060101010101" charset="-122"/>
                <a:cs typeface="+mn-lt"/>
              </a:rPr>
              <a:t>分配器的内存回收机制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，具体要求参见文档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楷体" panose="02010609060101010101" charset="-122"/>
                <a:cs typeface="+mn-lt"/>
                <a:sym typeface="+mn-ea"/>
              </a:rPr>
              <a:t>补充知识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虚拟机快照</a:t>
            </a:r>
          </a:p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替换内核</a:t>
            </a:r>
          </a:p>
        </p:txBody>
      </p:sp>
    </p:spTree>
    <p:extLst>
      <p:ext uri="{BB962C8B-B14F-4D97-AF65-F5344CB8AC3E}">
        <p14:creationId xmlns:p14="http://schemas.microsoft.com/office/powerpoint/2010/main" val="42072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实验准备工作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虚拟机快照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2506345"/>
            <a:ext cx="5020945" cy="2814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60" y="2251710"/>
            <a:ext cx="477393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内存管理介绍</a:t>
            </a:r>
            <a:endParaRPr lang="en-US" altLang="zh-CN" sz="2800" dirty="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800" dirty="0">
                <a:ea typeface="楷体" panose="02010609060101010101" charset="-122"/>
                <a:cs typeface="+mn-lt"/>
              </a:rPr>
              <a:t>实验要求</a:t>
            </a: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实验准备工作</a:t>
            </a: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掌握编写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模块流程</a:t>
            </a: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学习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800" dirty="0" err="1">
                <a:latin typeface="+mn-lt"/>
                <a:ea typeface="楷体" panose="02010609060101010101" charset="-122"/>
                <a:cs typeface="+mn-lt"/>
              </a:rPr>
              <a:t>sysfs</a:t>
            </a:r>
            <a:r>
              <a:rPr lang="en-US" altLang="zh-CN" sz="28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虚拟文件系统</a:t>
            </a:r>
          </a:p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掌握内存管理相关知识</a:t>
            </a:r>
          </a:p>
          <a:p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实验准备工作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为什么需要替换：</a:t>
            </a: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  <a:sym typeface="+mn-ea"/>
              </a:rPr>
              <a:t>减少因</a:t>
            </a:r>
            <a:r>
              <a:rPr lang="zh-CN" sz="2400">
                <a:latin typeface="+mn-lt"/>
                <a:ea typeface="楷体" panose="02010609060101010101" charset="-122"/>
                <a:cs typeface="+mn-lt"/>
                <a:sym typeface="+mn-ea"/>
              </a:rPr>
              <a:t>内核不同而导致的兼容问题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确保所有用户初始实验环境相同，方便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debug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  <a:p>
            <a:pPr lvl="0"/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替换</a:t>
            </a:r>
            <a:r>
              <a:rPr lang="en-US" altLang="zh-CN" sz="280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800">
                <a:latin typeface="+mn-lt"/>
                <a:ea typeface="楷体" panose="02010609060101010101" charset="-122"/>
                <a:cs typeface="+mn-lt"/>
              </a:rPr>
              <a:t>内核版本步骤：</a:t>
            </a: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编译并安装特定的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内核</a:t>
            </a: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修改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grub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，从特定的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Linux 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内核启动系统</a:t>
            </a:r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  <a:p>
            <a:pPr lvl="1"/>
            <a:endParaRPr lang="en-US" altLang="zh-CN" sz="24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latin typeface="+mn-lt"/>
                <a:ea typeface="楷体" panose="02010609060101010101" charset="-122"/>
                <a:cs typeface="+mn-lt"/>
              </a:rPr>
              <a:t>编译 Linux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+mn-lt"/>
                <a:ea typeface="楷体" panose="02010609060101010101" charset="-122"/>
              </a:rPr>
              <a:t>依次执行如下命令即可</a:t>
            </a:r>
          </a:p>
          <a:p>
            <a:r>
              <a:rPr lang="zh-CN" altLang="en-US" sz="2400">
                <a:latin typeface="+mn-lt"/>
                <a:ea typeface="楷体" panose="02010609060101010101" charset="-122"/>
                <a:sym typeface="+mn-ea"/>
              </a:rPr>
              <a:t>可以使用原始内核配置替换方法来减少编译时间，具体说明参考文档</a:t>
            </a:r>
          </a:p>
          <a:p>
            <a:pPr marL="914400" lvl="1" indent="-457200">
              <a:buAutoNum type="arabicPeriod"/>
            </a:pPr>
            <a:endParaRPr lang="en-US" altLang="zh-CN" sz="2100">
              <a:latin typeface="+mn-lt"/>
              <a:ea typeface="楷体" panose="02010609060101010101" charset="-122"/>
            </a:endParaRPr>
          </a:p>
          <a:p>
            <a:pPr marL="457200" lvl="1" indent="0">
              <a:buNone/>
            </a:pPr>
            <a:endParaRPr lang="en-US" altLang="zh-CN" sz="21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5" y="2372995"/>
            <a:ext cx="9410065" cy="35604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</a:rPr>
              <a:t>配置 grub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>
                <a:latin typeface="+mn-lt"/>
                <a:ea typeface="楷体" panose="02010609060101010101" charset="-122"/>
                <a:cs typeface="+mn-lt"/>
                <a:sym typeface="+mn-ea"/>
              </a:rPr>
              <a:t>修改默认的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  <a:sym typeface="+mn-ea"/>
              </a:rPr>
              <a:t> grub </a:t>
            </a:r>
            <a:r>
              <a:rPr lang="zh-CN" altLang="en-US" sz="2100">
                <a:latin typeface="+mn-lt"/>
                <a:ea typeface="楷体" panose="02010609060101010101" charset="-122"/>
                <a:cs typeface="+mn-lt"/>
                <a:sym typeface="+mn-ea"/>
              </a:rPr>
              <a:t>配置文件：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  <a:sym typeface="+mn-ea"/>
              </a:rPr>
              <a:t>sudo vim /etc/default/grub</a:t>
            </a:r>
            <a:endParaRPr lang="zh-CN" altLang="en-US" sz="2100">
              <a:latin typeface="+mn-lt"/>
              <a:ea typeface="楷体" panose="02010609060101010101" charset="-122"/>
              <a:cs typeface="+mn-lt"/>
              <a:sym typeface="+mn-ea"/>
            </a:endParaRPr>
          </a:p>
          <a:p>
            <a:pPr marL="0" indent="0">
              <a:buNone/>
            </a:pPr>
            <a:endParaRPr lang="zh-CN" altLang="en-US" sz="2100">
              <a:latin typeface="+mn-lt"/>
              <a:ea typeface="楷体" panose="02010609060101010101" charset="-122"/>
              <a:cs typeface="+mn-lt"/>
              <a:sym typeface="+mn-ea"/>
            </a:endParaRPr>
          </a:p>
          <a:p>
            <a:endParaRPr lang="zh-CN" altLang="en-US" sz="2100">
              <a:latin typeface="+mn-lt"/>
              <a:ea typeface="楷体" panose="02010609060101010101" charset="-122"/>
              <a:cs typeface="+mn-lt"/>
            </a:endParaRPr>
          </a:p>
          <a:p>
            <a:endParaRPr lang="zh-CN" altLang="en-US" sz="2100">
              <a:latin typeface="+mn-lt"/>
              <a:ea typeface="楷体" panose="02010609060101010101" charset="-122"/>
              <a:cs typeface="+mn-lt"/>
            </a:endParaRPr>
          </a:p>
          <a:p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修改完成后更新目录项：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</a:rPr>
              <a:t>sudo update-grub</a:t>
            </a:r>
          </a:p>
          <a:p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重启系统，选择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</a:rPr>
              <a:t> Advanced options for Ubuntu </a:t>
            </a:r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目录，切换进去选择</a:t>
            </a:r>
            <a:r>
              <a:rPr lang="en-US" altLang="zh-CN" sz="2100">
                <a:latin typeface="+mn-lt"/>
                <a:ea typeface="楷体" panose="02010609060101010101" charset="-122"/>
                <a:cs typeface="+mn-lt"/>
              </a:rPr>
              <a:t> 5.9 </a:t>
            </a:r>
            <a:r>
              <a:rPr lang="zh-CN" altLang="en-US" sz="2100">
                <a:latin typeface="+mn-lt"/>
                <a:ea typeface="楷体" panose="02010609060101010101" charset="-122"/>
                <a:cs typeface="+mn-lt"/>
              </a:rPr>
              <a:t>内核启动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95" y="3970655"/>
            <a:ext cx="5838825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095" y="5072380"/>
            <a:ext cx="5781675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895" y="1958340"/>
            <a:ext cx="3648075" cy="571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latin typeface="+mn-lt"/>
                <a:ea typeface="楷体" panose="02010609060101010101" charset="-122"/>
                <a:cs typeface="+mn-lt"/>
              </a:rPr>
              <a:t>编写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Linux 模块流程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+mn-lt"/>
                <a:ea typeface="楷体" panose="02010609060101010101" charset="-122"/>
              </a:rPr>
              <a:t>引入需要的头文件</a:t>
            </a:r>
          </a:p>
          <a:p>
            <a:r>
              <a:rPr lang="zh-CN" altLang="en-US" sz="2400">
                <a:latin typeface="+mn-lt"/>
                <a:ea typeface="楷体" panose="02010609060101010101" charset="-122"/>
              </a:rPr>
              <a:t>许可证</a:t>
            </a: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65" y="2675890"/>
            <a:ext cx="4743450" cy="281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40" y="2675255"/>
            <a:ext cx="4032885" cy="28200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__</a:t>
            </a:r>
            <a:r>
              <a:rPr lang="en-US" altLang="zh-CN" sz="2400" dirty="0" err="1">
                <a:latin typeface="楷体" panose="02010609060101010101" charset="-122"/>
                <a:ea typeface="楷体" panose="02010609060101010101" charset="-122"/>
              </a:rPr>
              <a:t>init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初始化函数：程序初始化入口点，相当于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语言的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main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函数</a:t>
            </a: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</a:rPr>
              <a:t>__exit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退出函数：程序的出口点，程序结束时执行的函数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</a:rPr>
              <a:t>上述函数每个模块只能有一个</a:t>
            </a: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0" y="2763520"/>
            <a:ext cx="4844415" cy="257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2763520"/>
            <a:ext cx="5137150" cy="2574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参数传递</a:t>
            </a:r>
          </a:p>
          <a:p>
            <a:pPr marL="0" indent="0"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457200" lvl="1" indent="0">
              <a:buNone/>
            </a:pPr>
            <a:endParaRPr lang="zh-CN" altLang="en-US" sz="245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0" y="2046605"/>
            <a:ext cx="757491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使用内核未导出的变量</a:t>
            </a:r>
          </a:p>
          <a:p>
            <a:pPr lvl="1"/>
            <a:r>
              <a:rPr lang="zh-CN" altLang="en-US" sz="2450" dirty="0">
                <a:latin typeface="+mn-lt"/>
                <a:ea typeface="楷体" panose="02010609060101010101" charset="-122"/>
                <a:cs typeface="+mn-lt"/>
              </a:rPr>
              <a:t>方法一：EXPORT_SYMBOL：需要修改内核代码，编译内核</a:t>
            </a:r>
          </a:p>
          <a:p>
            <a:pPr lvl="1"/>
            <a:r>
              <a:rPr lang="zh-CN" altLang="en-US" sz="2450" dirty="0">
                <a:latin typeface="+mn-lt"/>
                <a:ea typeface="楷体" panose="02010609060101010101" charset="-122"/>
                <a:cs typeface="+mn-lt"/>
              </a:rPr>
              <a:t>方法二：kallsyms_lookup_name：必须启用</a:t>
            </a:r>
            <a:r>
              <a:rPr lang="en-US" altLang="zh-CN" sz="245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450" dirty="0">
                <a:latin typeface="+mn-lt"/>
                <a:ea typeface="楷体" panose="02010609060101010101" charset="-122"/>
                <a:cs typeface="+mn-lt"/>
              </a:rPr>
              <a:t>CONFIG_KALLSYMS</a:t>
            </a:r>
            <a:r>
              <a:rPr lang="en-US" altLang="zh-CN" sz="245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450" dirty="0">
                <a:latin typeface="+mn-lt"/>
                <a:ea typeface="楷体" panose="02010609060101010101" charset="-122"/>
                <a:cs typeface="+mn-lt"/>
              </a:rPr>
              <a:t>配置编译内核</a:t>
            </a:r>
          </a:p>
          <a:p>
            <a:pPr lvl="1"/>
            <a:r>
              <a:rPr lang="zh-CN" altLang="en-US" sz="2450" b="1" dirty="0">
                <a:latin typeface="+mn-lt"/>
                <a:ea typeface="楷体" panose="02010609060101010101" charset="-122"/>
                <a:cs typeface="+mn-lt"/>
              </a:rPr>
              <a:t>方法三：内核模块中直接使用内核函数的虚拟地址：不需要编译内核</a:t>
            </a:r>
          </a:p>
          <a:p>
            <a:pPr marL="0" indent="0">
              <a:buNone/>
            </a:pPr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  <a:p>
            <a:pPr marL="457200" lvl="1" indent="0">
              <a:buNone/>
            </a:pPr>
            <a:endParaRPr lang="zh-CN" altLang="en-US" sz="2450" dirty="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43" y="3226258"/>
            <a:ext cx="6635115" cy="3242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编写 Linux 模块流程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编译内核模块</a:t>
            </a:r>
          </a:p>
          <a:p>
            <a:pPr lvl="1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由于使用了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Makefile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，可以直接使用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 make 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命令编译</a:t>
            </a:r>
          </a:p>
          <a:p>
            <a:pPr lvl="0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加载内核模块：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sudo insmod xxx.ko param=value</a:t>
            </a:r>
          </a:p>
          <a:p>
            <a:pPr lvl="0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查看内核模块：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lsmod | grep xxx</a:t>
            </a:r>
          </a:p>
          <a:p>
            <a:pPr lvl="0"/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卸载内核模块：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sudo rmmod xxx</a:t>
            </a: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  <a:p>
            <a:pPr marL="457200" lvl="1" indent="0">
              <a:buNone/>
            </a:pP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介绍：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基于内存的虚拟文件系统，用于向用户空间导出内核对象，从而在用户空间对内核数据进行读写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可以对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en-US" altLang="zh-CN" sz="2400" dirty="0" err="1">
                <a:latin typeface="+mn-lt"/>
                <a:ea typeface="楷体" panose="02010609060101010101" charset="-122"/>
                <a:cs typeface="+mn-lt"/>
              </a:rPr>
              <a:t>sysfs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 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进行写入，用于向内核模块传递参数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en-US" altLang="zh-CN" sz="2400" dirty="0" err="1">
                <a:latin typeface="+mn-lt"/>
                <a:ea typeface="楷体" panose="02010609060101010101" charset="-122"/>
                <a:cs typeface="+mn-lt"/>
              </a:rPr>
              <a:t>sysfs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映射在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/sys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目录下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设置属性的读方法（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show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）和写方法（</a:t>
            </a:r>
            <a:r>
              <a:rPr lang="en-US" altLang="zh-CN" sz="2400">
                <a:latin typeface="+mn-lt"/>
                <a:ea typeface="楷体" panose="02010609060101010101" charset="-122"/>
                <a:cs typeface="+mn-lt"/>
              </a:rPr>
              <a:t>store</a:t>
            </a:r>
            <a:r>
              <a:rPr lang="zh-CN" altLang="en-US" sz="2400">
                <a:latin typeface="+mn-lt"/>
                <a:ea typeface="楷体" panose="02010609060101010101" charset="-122"/>
                <a:cs typeface="+mn-lt"/>
              </a:rPr>
              <a:t>）</a:t>
            </a: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5" y="1824355"/>
            <a:ext cx="784161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F4CC9A-9F62-4AD0-9322-53168C98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7" y="3559184"/>
            <a:ext cx="2622880" cy="3168051"/>
          </a:xfrm>
          <a:prstGeom prst="rect">
            <a:avLst/>
          </a:prstGeom>
        </p:spPr>
      </p:pic>
      <p:pic>
        <p:nvPicPr>
          <p:cNvPr id="6" name="图片 5" descr="after">
            <a:extLst>
              <a:ext uri="{FF2B5EF4-FFF2-40B4-BE49-F238E27FC236}">
                <a16:creationId xmlns:a16="http://schemas.microsoft.com/office/drawing/2014/main" id="{C83E7DB3-18B9-4AD9-9D49-87A5702C2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" t="990" r="1855"/>
          <a:stretch/>
        </p:blipFill>
        <p:spPr>
          <a:xfrm>
            <a:off x="5963664" y="1269849"/>
            <a:ext cx="5721811" cy="50436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200" y="1213837"/>
            <a:ext cx="5257800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虚拟内存管理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段：用户内存空间划分为多个段，如堆、栈、代码段、数据段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虚拟内存区域：内存空间由一个个虚拟内存区域组成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页：一个虚拟内存区域中包含多个页</a:t>
            </a:r>
          </a:p>
          <a:p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  <a:p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290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+mn-lt"/>
                <a:ea typeface="楷体" panose="02010609060101010101" charset="-122"/>
              </a:rPr>
              <a:t>创建属性</a:t>
            </a:r>
          </a:p>
          <a:p>
            <a:r>
              <a:rPr lang="zh-CN" altLang="en-US" sz="2400">
                <a:latin typeface="+mn-lt"/>
                <a:ea typeface="楷体" panose="02010609060101010101" charset="-122"/>
              </a:rPr>
              <a:t>设置属性集</a:t>
            </a: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+mn-lt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65" y="2308860"/>
            <a:ext cx="8048625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学习</a:t>
            </a:r>
            <a:r>
              <a:rPr lang="en-US" altLang="zh-CN">
                <a:latin typeface="+mn-lt"/>
                <a:ea typeface="楷体" panose="02010609060101010101" charset="-122"/>
                <a:cs typeface="+mn-lt"/>
                <a:sym typeface="+mn-ea"/>
              </a:rPr>
              <a:t> sysfs </a:t>
            </a:r>
            <a:r>
              <a:rPr lang="zh-CN" altLang="en-US">
                <a:latin typeface="+mn-lt"/>
                <a:ea typeface="楷体" panose="02010609060101010101" charset="-122"/>
                <a:cs typeface="+mn-lt"/>
                <a:sym typeface="+mn-ea"/>
              </a:rPr>
              <a:t>虚拟文件系统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创建属性集</a:t>
            </a: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删除属性集</a:t>
            </a: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0" y="2233295"/>
            <a:ext cx="562102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5425"/>
            <a:ext cx="9144000" cy="2067151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Thanks</a:t>
            </a:r>
            <a:br>
              <a:rPr lang="en-US" altLang="zh-CN" sz="7200" dirty="0"/>
            </a:br>
            <a:r>
              <a:rPr lang="en-US" altLang="zh-CN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8141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pic>
        <p:nvPicPr>
          <p:cNvPr id="6" name="图片 5" descr="after">
            <a:extLst>
              <a:ext uri="{FF2B5EF4-FFF2-40B4-BE49-F238E27FC236}">
                <a16:creationId xmlns:a16="http://schemas.microsoft.com/office/drawing/2014/main" id="{C83E7DB3-18B9-4AD9-9D49-87A5702C2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990" r="1855"/>
          <a:stretch/>
        </p:blipFill>
        <p:spPr>
          <a:xfrm>
            <a:off x="2897627" y="1213837"/>
            <a:ext cx="6396746" cy="56385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7413496" y="6255342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200" y="1213837"/>
            <a:ext cx="5257800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  <a:p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4459AA9-4D88-4F8A-817D-F28576DA1F86}"/>
              </a:ext>
            </a:extLst>
          </p:cNvPr>
          <p:cNvSpPr/>
          <p:nvPr/>
        </p:nvSpPr>
        <p:spPr>
          <a:xfrm>
            <a:off x="3979187" y="6082191"/>
            <a:ext cx="3225177" cy="77022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0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199" y="1213837"/>
            <a:ext cx="9940637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内存描述符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每个进程都有属于自己的地址空间，并在进程控制块用</a:t>
            </a:r>
            <a:r>
              <a:rPr lang="en-US" altLang="zh-CN" sz="2400" dirty="0" err="1">
                <a:latin typeface="+mn-lt"/>
                <a:ea typeface="楷体" panose="02010609060101010101" charset="-122"/>
                <a:cs typeface="+mn-lt"/>
              </a:rPr>
              <a:t>mm_struct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结构体记录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记录了包含的虚拟内存区域链表头部、代码段起始终止地址、数据段起始终止地址、堆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/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栈起始终止地址等</a:t>
            </a:r>
          </a:p>
          <a:p>
            <a:pPr marL="457200" lvl="1" indent="0">
              <a:buNone/>
            </a:pPr>
            <a:endParaRPr lang="zh-CN" altLang="en-US" sz="2400" dirty="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54D783-2EAB-43B7-85DA-67B3EAD8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54" y="3096665"/>
            <a:ext cx="6604933" cy="36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2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pic>
        <p:nvPicPr>
          <p:cNvPr id="6" name="图片 5" descr="after">
            <a:extLst>
              <a:ext uri="{FF2B5EF4-FFF2-40B4-BE49-F238E27FC236}">
                <a16:creationId xmlns:a16="http://schemas.microsoft.com/office/drawing/2014/main" id="{C83E7DB3-18B9-4AD9-9D49-87A5702C2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990" r="1855"/>
          <a:stretch/>
        </p:blipFill>
        <p:spPr>
          <a:xfrm>
            <a:off x="2897627" y="1213837"/>
            <a:ext cx="6396746" cy="56385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7413496" y="6255342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200" y="1213837"/>
            <a:ext cx="5257800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  <a:p>
            <a:endParaRPr lang="zh-CN" altLang="en-US" sz="2800" dirty="0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4459AA9-4D88-4F8A-817D-F28576DA1F86}"/>
              </a:ext>
            </a:extLst>
          </p:cNvPr>
          <p:cNvSpPr/>
          <p:nvPr/>
        </p:nvSpPr>
        <p:spPr>
          <a:xfrm>
            <a:off x="4913745" y="1077313"/>
            <a:ext cx="2807855" cy="49631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1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199" y="1213837"/>
            <a:ext cx="9940637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虚拟内存区域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一个进程包含多个虚拟内存区域，并用</a:t>
            </a:r>
            <a:r>
              <a:rPr lang="en-US" altLang="zh-CN" sz="2400" dirty="0" err="1">
                <a:latin typeface="+mn-lt"/>
                <a:ea typeface="楷体" panose="02010609060101010101" charset="-122"/>
                <a:cs typeface="+mn-lt"/>
              </a:rPr>
              <a:t>vm_area_struct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描述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虚拟内存区域间通过链表或红黑树相连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endParaRPr lang="zh-CN" altLang="en-US" sz="2400" dirty="0">
              <a:latin typeface="+mn-lt"/>
              <a:ea typeface="楷体" panose="02010609060101010101" charset="-122"/>
              <a:cs typeface="+mn-lt"/>
            </a:endParaRPr>
          </a:p>
          <a:p>
            <a:pPr marL="457200" lvl="1" indent="0">
              <a:buNone/>
            </a:pPr>
            <a:endParaRPr lang="zh-CN" altLang="en-US" sz="2400" dirty="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5C2B29-A593-480A-AFA8-DABF5F8F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47" y="2617952"/>
            <a:ext cx="6597344" cy="41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4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199" y="1213837"/>
            <a:ext cx="9940637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内存基本管理单元：页与页框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一个虚拟内存区域中包含一个个页面，默认大小为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4KB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物理内存空间包含一个个的页框，默认大小也为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4KB</a:t>
            </a: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一个虚拟页面对应一个物理页框</a:t>
            </a:r>
          </a:p>
          <a:p>
            <a:pPr marL="457200" lvl="1" indent="0">
              <a:buNone/>
            </a:pPr>
            <a:endParaRPr lang="zh-CN" altLang="en-US" sz="2400" dirty="0">
              <a:latin typeface="+mn-lt"/>
              <a:ea typeface="楷体" panose="02010609060101010101" charset="-122"/>
              <a:cs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939C6-2762-4730-A1F5-4D73E7C410AD}"/>
              </a:ext>
            </a:extLst>
          </p:cNvPr>
          <p:cNvSpPr/>
          <p:nvPr/>
        </p:nvSpPr>
        <p:spPr>
          <a:xfrm>
            <a:off x="3377310" y="3665067"/>
            <a:ext cx="1302327" cy="571800"/>
          </a:xfrm>
          <a:prstGeom prst="rect">
            <a:avLst/>
          </a:prstGeom>
          <a:solidFill>
            <a:srgbClr val="ADD5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278DC5-B1D1-4177-858E-44EAB4C7A047}"/>
              </a:ext>
            </a:extLst>
          </p:cNvPr>
          <p:cNvSpPr/>
          <p:nvPr/>
        </p:nvSpPr>
        <p:spPr>
          <a:xfrm>
            <a:off x="3377310" y="4233903"/>
            <a:ext cx="1302327" cy="57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FDD93B-9931-4792-B24B-426E7AD48988}"/>
              </a:ext>
            </a:extLst>
          </p:cNvPr>
          <p:cNvSpPr/>
          <p:nvPr/>
        </p:nvSpPr>
        <p:spPr>
          <a:xfrm>
            <a:off x="3377310" y="5560449"/>
            <a:ext cx="1302327" cy="571800"/>
          </a:xfrm>
          <a:prstGeom prst="rect">
            <a:avLst/>
          </a:prstGeom>
          <a:solidFill>
            <a:srgbClr val="ADD5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DF40AE-D9B6-4790-9E87-8BF90A691A35}"/>
              </a:ext>
            </a:extLst>
          </p:cNvPr>
          <p:cNvSpPr/>
          <p:nvPr/>
        </p:nvSpPr>
        <p:spPr>
          <a:xfrm>
            <a:off x="3377310" y="4802739"/>
            <a:ext cx="1302327" cy="760675"/>
          </a:xfrm>
          <a:prstGeom prst="rect">
            <a:avLst/>
          </a:prstGeom>
          <a:solidFill>
            <a:srgbClr val="ADD5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C92FA5-98EE-44D9-8DB8-F352C758D807}"/>
              </a:ext>
            </a:extLst>
          </p:cNvPr>
          <p:cNvSpPr/>
          <p:nvPr/>
        </p:nvSpPr>
        <p:spPr>
          <a:xfrm>
            <a:off x="6280071" y="3238200"/>
            <a:ext cx="1302327" cy="571800"/>
          </a:xfrm>
          <a:prstGeom prst="rect">
            <a:avLst/>
          </a:prstGeom>
          <a:solidFill>
            <a:srgbClr val="BFD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DB14BC-0F2D-49EC-A73A-0F13565F1C00}"/>
              </a:ext>
            </a:extLst>
          </p:cNvPr>
          <p:cNvSpPr/>
          <p:nvPr/>
        </p:nvSpPr>
        <p:spPr>
          <a:xfrm>
            <a:off x="6280071" y="3807078"/>
            <a:ext cx="1302327" cy="571800"/>
          </a:xfrm>
          <a:prstGeom prst="rect">
            <a:avLst/>
          </a:prstGeom>
          <a:solidFill>
            <a:srgbClr val="BFD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13F893-E9BD-411B-A000-840AC25A3C8D}"/>
              </a:ext>
            </a:extLst>
          </p:cNvPr>
          <p:cNvSpPr/>
          <p:nvPr/>
        </p:nvSpPr>
        <p:spPr>
          <a:xfrm>
            <a:off x="6280071" y="4375956"/>
            <a:ext cx="1302327" cy="571800"/>
          </a:xfrm>
          <a:prstGeom prst="rect">
            <a:avLst/>
          </a:prstGeom>
          <a:solidFill>
            <a:srgbClr val="BFD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E55FD7-55E2-46C3-9CF0-B5F8C6503E27}"/>
              </a:ext>
            </a:extLst>
          </p:cNvPr>
          <p:cNvSpPr/>
          <p:nvPr/>
        </p:nvSpPr>
        <p:spPr>
          <a:xfrm>
            <a:off x="6280071" y="5513712"/>
            <a:ext cx="1302327" cy="987732"/>
          </a:xfrm>
          <a:prstGeom prst="rect">
            <a:avLst/>
          </a:prstGeom>
          <a:solidFill>
            <a:srgbClr val="BFD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AF99E7-91EA-4CBB-9ECB-6D3BDFF69550}"/>
              </a:ext>
            </a:extLst>
          </p:cNvPr>
          <p:cNvSpPr/>
          <p:nvPr/>
        </p:nvSpPr>
        <p:spPr>
          <a:xfrm>
            <a:off x="6280071" y="4944834"/>
            <a:ext cx="1302327" cy="57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B3B1F1-D1A6-4D6A-8DAC-9BE7241D93AE}"/>
              </a:ext>
            </a:extLst>
          </p:cNvPr>
          <p:cNvSpPr txBox="1"/>
          <p:nvPr/>
        </p:nvSpPr>
        <p:spPr>
          <a:xfrm>
            <a:off x="2385579" y="3288508"/>
            <a:ext cx="99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页编号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B4A01C-242B-4B1B-B9A2-3421FD093FB2}"/>
              </a:ext>
            </a:extLst>
          </p:cNvPr>
          <p:cNvSpPr txBox="1"/>
          <p:nvPr/>
        </p:nvSpPr>
        <p:spPr>
          <a:xfrm>
            <a:off x="2943235" y="3556221"/>
            <a:ext cx="4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41AAF5-DD2E-4080-994A-FAEE58076A87}"/>
              </a:ext>
            </a:extLst>
          </p:cNvPr>
          <p:cNvSpPr txBox="1"/>
          <p:nvPr/>
        </p:nvSpPr>
        <p:spPr>
          <a:xfrm>
            <a:off x="2943235" y="4014075"/>
            <a:ext cx="4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36B333-7D71-4538-8B25-092665C0F8AB}"/>
              </a:ext>
            </a:extLst>
          </p:cNvPr>
          <p:cNvSpPr txBox="1"/>
          <p:nvPr/>
        </p:nvSpPr>
        <p:spPr>
          <a:xfrm>
            <a:off x="2933306" y="4594394"/>
            <a:ext cx="4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58D02C-252E-4D67-911D-674CCA6CBDF9}"/>
              </a:ext>
            </a:extLst>
          </p:cNvPr>
          <p:cNvSpPr txBox="1"/>
          <p:nvPr/>
        </p:nvSpPr>
        <p:spPr>
          <a:xfrm>
            <a:off x="3720696" y="4942228"/>
            <a:ext cx="615553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2969F6-C551-40D4-BE6A-EC9FD84C9B00}"/>
              </a:ext>
            </a:extLst>
          </p:cNvPr>
          <p:cNvSpPr txBox="1"/>
          <p:nvPr/>
        </p:nvSpPr>
        <p:spPr>
          <a:xfrm>
            <a:off x="3377310" y="3156111"/>
            <a:ext cx="130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虚拟内存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1E5E09-2F66-4C33-86E7-B005F5999351}"/>
              </a:ext>
            </a:extLst>
          </p:cNvPr>
          <p:cNvSpPr txBox="1"/>
          <p:nvPr/>
        </p:nvSpPr>
        <p:spPr>
          <a:xfrm>
            <a:off x="6313403" y="2831066"/>
            <a:ext cx="130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物理内存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28DEA1-0D0C-4209-B647-5863194C211A}"/>
              </a:ext>
            </a:extLst>
          </p:cNvPr>
          <p:cNvSpPr txBox="1"/>
          <p:nvPr/>
        </p:nvSpPr>
        <p:spPr>
          <a:xfrm>
            <a:off x="5090564" y="2850834"/>
            <a:ext cx="130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页框编号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79A892-F217-4FB7-BEE8-13D8DA2586D5}"/>
              </a:ext>
            </a:extLst>
          </p:cNvPr>
          <p:cNvSpPr txBox="1"/>
          <p:nvPr/>
        </p:nvSpPr>
        <p:spPr>
          <a:xfrm>
            <a:off x="5869144" y="3075440"/>
            <a:ext cx="4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5976620-1A56-4494-986D-3235B1364DAC}"/>
              </a:ext>
            </a:extLst>
          </p:cNvPr>
          <p:cNvSpPr txBox="1"/>
          <p:nvPr/>
        </p:nvSpPr>
        <p:spPr>
          <a:xfrm>
            <a:off x="5869144" y="3533294"/>
            <a:ext cx="4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D2B677-4A5A-4FB8-9C7A-C04A91F2CF50}"/>
              </a:ext>
            </a:extLst>
          </p:cNvPr>
          <p:cNvSpPr txBox="1"/>
          <p:nvPr/>
        </p:nvSpPr>
        <p:spPr>
          <a:xfrm>
            <a:off x="5859215" y="4113613"/>
            <a:ext cx="4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581FB09-51A0-48D5-BEAD-F2962385AADD}"/>
              </a:ext>
            </a:extLst>
          </p:cNvPr>
          <p:cNvSpPr txBox="1"/>
          <p:nvPr/>
        </p:nvSpPr>
        <p:spPr>
          <a:xfrm>
            <a:off x="5859215" y="4712463"/>
            <a:ext cx="48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BEF9EC7-3258-4EFC-9F1B-4A45583FBCF9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4679637" y="4519803"/>
            <a:ext cx="1600434" cy="7109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8EA5-08D7-4ED8-8757-620CE60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5EB4A8-2EA3-464A-BAAC-DDE03956D160}"/>
              </a:ext>
            </a:extLst>
          </p:cNvPr>
          <p:cNvSpPr/>
          <p:nvPr/>
        </p:nvSpPr>
        <p:spPr>
          <a:xfrm>
            <a:off x="9760687" y="5775910"/>
            <a:ext cx="1954672" cy="59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34E62A-6FC1-44D1-A93C-2F6222A9239D}"/>
              </a:ext>
            </a:extLst>
          </p:cNvPr>
          <p:cNvSpPr txBox="1">
            <a:spLocks/>
          </p:cNvSpPr>
          <p:nvPr/>
        </p:nvSpPr>
        <p:spPr>
          <a:xfrm>
            <a:off x="838199" y="1213837"/>
            <a:ext cx="9940637" cy="496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Microsoft YaHei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n-lt"/>
                <a:ea typeface="楷体" panose="02010609060101010101" charset="-122"/>
                <a:cs typeface="+mn-lt"/>
              </a:rPr>
              <a:t>页与页框</a:t>
            </a:r>
          </a:p>
          <a:p>
            <a:pPr lvl="1"/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Linux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中使用页描述符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struct page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描述一个物理页框</a:t>
            </a:r>
            <a:endParaRPr lang="en-US" altLang="zh-CN" sz="2400" dirty="0">
              <a:latin typeface="+mn-lt"/>
              <a:ea typeface="楷体" panose="02010609060101010101" charset="-122"/>
              <a:cs typeface="+mn-lt"/>
            </a:endParaRPr>
          </a:p>
          <a:p>
            <a:pPr lvl="1"/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可使用</a:t>
            </a:r>
            <a:r>
              <a:rPr lang="en-US" altLang="zh-CN" sz="2400" dirty="0" err="1">
                <a:latin typeface="+mn-lt"/>
                <a:ea typeface="楷体" panose="02010609060101010101" charset="-122"/>
                <a:cs typeface="+mn-lt"/>
              </a:rPr>
              <a:t>follow_page</a:t>
            </a:r>
            <a:r>
              <a:rPr lang="zh-CN" altLang="en-US" sz="2400" dirty="0">
                <a:latin typeface="+mn-lt"/>
                <a:ea typeface="楷体" panose="02010609060101010101" charset="-122"/>
                <a:cs typeface="+mn-lt"/>
              </a:rPr>
              <a:t>函数通过虚拟地址获取页描述符</a:t>
            </a:r>
            <a:r>
              <a:rPr lang="en-US" altLang="zh-CN" sz="2400" dirty="0">
                <a:latin typeface="+mn-lt"/>
                <a:ea typeface="楷体" panose="02010609060101010101" charset="-122"/>
                <a:cs typeface="+mn-lt"/>
              </a:rPr>
              <a:t>struct page</a:t>
            </a:r>
            <a:endParaRPr lang="zh-CN" altLang="en-US" sz="2400" dirty="0">
              <a:latin typeface="+mn-lt"/>
              <a:ea typeface="楷体" panose="02010609060101010101" charset="-122"/>
              <a:cs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04E6F-C166-429B-A611-D7E85739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8" y="2509837"/>
            <a:ext cx="59912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1551</TotalTime>
  <Words>927</Words>
  <Application>Microsoft Office PowerPoint</Application>
  <PresentationFormat>宽屏</PresentationFormat>
  <Paragraphs>149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楷体</vt:lpstr>
      <vt:lpstr>微软雅黑</vt:lpstr>
      <vt:lpstr>微软雅黑</vt:lpstr>
      <vt:lpstr>Arial</vt:lpstr>
      <vt:lpstr>Calibri</vt:lpstr>
      <vt:lpstr>Gill Sans MT</vt:lpstr>
      <vt:lpstr>Times New Roman</vt:lpstr>
      <vt:lpstr>Office 主题</vt:lpstr>
      <vt:lpstr> 实验三第二部分 Linux进程内存信息统计</vt:lpstr>
      <vt:lpstr>目录</vt:lpstr>
      <vt:lpstr>内存管理介绍</vt:lpstr>
      <vt:lpstr>内存管理介绍</vt:lpstr>
      <vt:lpstr>内存管理介绍</vt:lpstr>
      <vt:lpstr>内存管理介绍</vt:lpstr>
      <vt:lpstr>内存管理介绍</vt:lpstr>
      <vt:lpstr>内存管理介绍</vt:lpstr>
      <vt:lpstr>内存管理介绍</vt:lpstr>
      <vt:lpstr>内存管理介绍</vt:lpstr>
      <vt:lpstr>内存管理介绍</vt:lpstr>
      <vt:lpstr>内存管理介绍</vt:lpstr>
      <vt:lpstr>实验目的</vt:lpstr>
      <vt:lpstr>实验要求</vt:lpstr>
      <vt:lpstr>实验要求</vt:lpstr>
      <vt:lpstr>实验要求</vt:lpstr>
      <vt:lpstr>实验要求</vt:lpstr>
      <vt:lpstr>补充知识</vt:lpstr>
      <vt:lpstr>实验准备工作</vt:lpstr>
      <vt:lpstr>实验准备工作</vt:lpstr>
      <vt:lpstr>编译 Linux</vt:lpstr>
      <vt:lpstr>配置 grub</vt:lpstr>
      <vt:lpstr>编写 Linux 模块流程</vt:lpstr>
      <vt:lpstr>编写 Linux 模块流程</vt:lpstr>
      <vt:lpstr>编写 Linux 模块流程</vt:lpstr>
      <vt:lpstr>编写 Linux 模块流程</vt:lpstr>
      <vt:lpstr>编写 Linux 模块流程</vt:lpstr>
      <vt:lpstr>学习 sysfs 虚拟文件系统</vt:lpstr>
      <vt:lpstr>学习 sysfs 虚拟文件系统</vt:lpstr>
      <vt:lpstr>学习 sysfs 虚拟文件系统</vt:lpstr>
      <vt:lpstr>学习 sysfs 虚拟文件系统</vt:lpstr>
      <vt:lpstr>Thanks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Lulu Yao</cp:lastModifiedBy>
  <cp:revision>304</cp:revision>
  <dcterms:created xsi:type="dcterms:W3CDTF">2022-04-29T10:07:12Z</dcterms:created>
  <dcterms:modified xsi:type="dcterms:W3CDTF">2023-05-07T16:40:21Z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