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309" r:id="rId3"/>
    <p:sldId id="258" r:id="rId4"/>
    <p:sldId id="310" r:id="rId5"/>
    <p:sldId id="320" r:id="rId6"/>
    <p:sldId id="314" r:id="rId7"/>
    <p:sldId id="321" r:id="rId8"/>
    <p:sldId id="322" r:id="rId9"/>
    <p:sldId id="323" r:id="rId10"/>
  </p:sldIdLst>
  <p:sldSz cx="12192000" cy="6858000"/>
  <p:notesSz cx="6858000" cy="9144000"/>
  <p:custDataLst>
    <p:tags r:id="rId12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6FB"/>
    <a:srgbClr val="D0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2F41D-657D-43D3-9BBE-9DA5ADAB27F0}" v="125" dt="2023-10-16T02:54:23.171"/>
  </p1510:revLst>
</p1510:revInfo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8"/>
    <p:restoredTop sz="94279" autoAdjust="0"/>
  </p:normalViewPr>
  <p:slideViewPr>
    <p:cSldViewPr snapToGrid="0">
      <p:cViewPr varScale="1">
        <p:scale>
          <a:sx n="109" d="100"/>
          <a:sy n="109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3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685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216152"/>
            <a:ext cx="5181600" cy="4965192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42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233" y="568184"/>
            <a:ext cx="3148461" cy="5471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3" name="矩形 9"/>
          <p:cNvSpPr/>
          <p:nvPr/>
        </p:nvSpPr>
        <p:spPr>
          <a:xfrm flipV="1">
            <a:off x="838200" y="1064806"/>
            <a:ext cx="8153400" cy="45720"/>
          </a:xfrm>
          <a:prstGeom prst="rect">
            <a:avLst/>
          </a:prstGeom>
          <a:gradFill>
            <a:gsLst>
              <a:gs pos="0">
                <a:srgbClr val="F7FAFD"/>
              </a:gs>
              <a:gs pos="100000">
                <a:srgbClr val="543795"/>
              </a:gs>
            </a:gsLst>
            <a:lin ang="6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6858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216152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indent="457200">
              <a:buSzTx/>
              <a:buFontTx/>
              <a:buNone/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indent="914400">
              <a:buSzTx/>
              <a:buFontTx/>
              <a:buNone/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indent="1371600">
              <a:buSzTx/>
              <a:buFontTx/>
              <a:buNone/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indent="1828800">
              <a:buSzTx/>
              <a:buFontTx/>
              <a:buNone/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172200" y="1216152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/>
          </a:p>
        </p:txBody>
      </p:sp>
      <p:pic>
        <p:nvPicPr>
          <p:cNvPr id="54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233" y="568184"/>
            <a:ext cx="3148461" cy="5471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" name="矩形 9"/>
          <p:cNvSpPr/>
          <p:nvPr/>
        </p:nvSpPr>
        <p:spPr>
          <a:xfrm flipV="1">
            <a:off x="838200" y="1064806"/>
            <a:ext cx="8153400" cy="45720"/>
          </a:xfrm>
          <a:prstGeom prst="rect">
            <a:avLst/>
          </a:prstGeom>
          <a:gradFill>
            <a:gsLst>
              <a:gs pos="0">
                <a:srgbClr val="F7FAFD"/>
              </a:gs>
              <a:gs pos="100000">
                <a:srgbClr val="543795"/>
              </a:gs>
            </a:gsLst>
            <a:lin ang="6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718185" indent="-260985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219200" indent="-304800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737360" indent="-365760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194560" indent="-365760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/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89" name="图片占位符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 dirty="0"/>
          </a:p>
        </p:txBody>
      </p:sp>
      <p:sp>
        <p:nvSpPr>
          <p:cNvPr id="9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indent="457200">
              <a:buSzTx/>
              <a:buFontTx/>
              <a:buNone/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indent="914400">
              <a:buSzTx/>
              <a:buFontTx/>
              <a:buNone/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indent="1371600">
              <a:buSzTx/>
              <a:buFontTx/>
              <a:buNone/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indent="1828800">
              <a:buSzTx/>
              <a:buFontTx/>
              <a:buNone/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213836"/>
            <a:ext cx="10515600" cy="496312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4" name="图片 5" descr="图片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4233" y="568184"/>
            <a:ext cx="3148461" cy="5471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矩形 3"/>
          <p:cNvSpPr/>
          <p:nvPr/>
        </p:nvSpPr>
        <p:spPr>
          <a:xfrm flipV="1">
            <a:off x="838200" y="1064806"/>
            <a:ext cx="8153400" cy="45720"/>
          </a:xfrm>
          <a:prstGeom prst="rect">
            <a:avLst/>
          </a:prstGeom>
          <a:gradFill>
            <a:gsLst>
              <a:gs pos="0">
                <a:srgbClr val="F7FAFD"/>
              </a:gs>
              <a:gs pos="100000">
                <a:srgbClr val="543795"/>
              </a:gs>
            </a:gsLst>
            <a:lin ang="6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401179"/>
            <a:ext cx="256541" cy="27546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4"/>
          <p:cNvSpPr txBox="1"/>
          <p:nvPr/>
        </p:nvSpPr>
        <p:spPr>
          <a:xfrm>
            <a:off x="4045191" y="1678117"/>
            <a:ext cx="4101442" cy="83099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ctr">
              <a:defRPr sz="48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/>
              <a:t>习题解答</a:t>
            </a:r>
            <a:r>
              <a:rPr lang="en-US" altLang="zh-CN" dirty="0"/>
              <a:t>HW5</a:t>
            </a:r>
          </a:p>
        </p:txBody>
      </p:sp>
      <p:sp>
        <p:nvSpPr>
          <p:cNvPr id="101" name="文本框 13"/>
          <p:cNvSpPr txBox="1"/>
          <p:nvPr/>
        </p:nvSpPr>
        <p:spPr>
          <a:xfrm>
            <a:off x="5176111" y="2687675"/>
            <a:ext cx="1839604" cy="14826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3200" b="1">
                <a:latin typeface="Gill Sans MT" panose="020B0502020104020203"/>
                <a:ea typeface="Gill Sans MT" panose="020B0502020104020203"/>
                <a:cs typeface="Gill Sans MT" panose="020B0502020104020203"/>
                <a:sym typeface="Gill Sans MT" panose="020B0502020104020203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</a:rPr>
              <a:t>许坤钊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latin typeface="微软雅黑" panose="020B0503020204020204" charset="-122"/>
                <a:ea typeface="微软雅黑" panose="020B0503020204020204" charset="-122"/>
              </a:rPr>
              <a:t>Fall 2023</a:t>
            </a:r>
          </a:p>
        </p:txBody>
      </p:sp>
      <p:pic>
        <p:nvPicPr>
          <p:cNvPr id="102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225" y="4348886"/>
            <a:ext cx="5447373" cy="1656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/>
              <a:t>说明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每道题目的解答有多页，在第一页给出给分细则</a:t>
            </a:r>
            <a:endParaRPr lang="en-US" altLang="zh-CN" dirty="0"/>
          </a:p>
          <a:p>
            <a:r>
              <a:rPr lang="zh-CN" altLang="en-US"/>
              <a:t>单次作业满分</a:t>
            </a:r>
            <a:r>
              <a:rPr lang="en-US" altLang="zh-CN" dirty="0"/>
              <a:t>10</a:t>
            </a:r>
            <a:r>
              <a:rPr lang="zh-CN" altLang="en-US"/>
              <a:t>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555713"/>
              </p:ext>
            </p:extLst>
          </p:nvPr>
        </p:nvGraphicFramePr>
        <p:xfrm>
          <a:off x="2031999" y="2323876"/>
          <a:ext cx="696685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/>
                        <a:t>题目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effectLst/>
                          <a:latin typeface="Roboto" panose="02000000000000000000" pitchFamily="2" charset="0"/>
                        </a:rPr>
                        <a:t>4.13</a:t>
                      </a:r>
                      <a:endParaRPr lang="zh-CN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effectLst/>
                          <a:latin typeface="Roboto" panose="02000000000000000000" pitchFamily="2" charset="0"/>
                        </a:rPr>
                        <a:t>4.15</a:t>
                      </a:r>
                      <a:endParaRPr lang="zh-CN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effectLst/>
                          <a:latin typeface="Roboto" panose="02000000000000000000" pitchFamily="2" charset="0"/>
                        </a:rPr>
                        <a:t>5.5</a:t>
                      </a:r>
                      <a:endParaRPr lang="zh-CN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effectLst/>
                          <a:latin typeface="Roboto" panose="02000000000000000000" pitchFamily="2" charset="0"/>
                        </a:rPr>
                        <a:t>6.5</a:t>
                      </a:r>
                      <a:endParaRPr lang="zh-CN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effectLst/>
                          <a:latin typeface="Roboto" panose="02000000000000000000" pitchFamily="2" charset="0"/>
                        </a:rPr>
                        <a:t>6.6</a:t>
                      </a:r>
                      <a:endParaRPr lang="zh-CN" altLang="en-US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/>
                        <a:t>满分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Roboto" panose="02000000000000000000" pitchFamily="2" charset="0"/>
                        </a:rPr>
                        <a:t>2.5’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Roboto" panose="02000000000000000000" pitchFamily="2" charset="0"/>
                        </a:rPr>
                        <a:t>2’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Roboto" panose="02000000000000000000" pitchFamily="2" charset="0"/>
                        </a:rPr>
                        <a:t>1.5’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Roboto" panose="02000000000000000000" pitchFamily="2" charset="0"/>
                        </a:rPr>
                        <a:t>1.5’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Roboto" panose="02000000000000000000" pitchFamily="2" charset="0"/>
                        </a:rPr>
                        <a:t>2.5’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4.13</a:t>
            </a:r>
            <a:endParaRPr lang="zh-CN" altLang="en-US" b="1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18158" y="3887376"/>
            <a:ext cx="3657095" cy="189719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FF0000"/>
                </a:solidFill>
              </a:rPr>
              <a:t>分值：</a:t>
            </a:r>
            <a:r>
              <a:rPr lang="en-US" altLang="zh-CN" dirty="0">
                <a:solidFill>
                  <a:srgbClr val="FF0000"/>
                </a:solidFill>
              </a:rPr>
              <a:t>2.5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FF0000"/>
                </a:solidFill>
              </a:rPr>
              <a:t>注：</a:t>
            </a:r>
            <a:endParaRPr lang="en-US" altLang="zh-CN" dirty="0">
              <a:solidFill>
                <a:srgbClr val="FF000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FF0000"/>
                </a:solidFill>
              </a:rPr>
              <a:t>没有拓广文法</a:t>
            </a:r>
            <a:r>
              <a:rPr lang="en-US" altLang="zh-CN" dirty="0">
                <a:solidFill>
                  <a:srgbClr val="FF0000"/>
                </a:solidFill>
              </a:rPr>
              <a:t>-0.5</a:t>
            </a:r>
            <a:r>
              <a:rPr lang="zh-CN" altLang="en-US" dirty="0">
                <a:solidFill>
                  <a:srgbClr val="FF0000"/>
                </a:solidFill>
              </a:rPr>
              <a:t>（第一条占</a:t>
            </a:r>
            <a:r>
              <a:rPr lang="en-US" altLang="zh-CN" dirty="0">
                <a:solidFill>
                  <a:srgbClr val="FF0000"/>
                </a:solidFill>
              </a:rPr>
              <a:t>0.5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FF0000"/>
                </a:solidFill>
              </a:rPr>
              <a:t>剩下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条翻译方案每错一个 </a:t>
            </a:r>
            <a:r>
              <a:rPr lang="en-US" altLang="zh-CN" dirty="0">
                <a:solidFill>
                  <a:srgbClr val="FF0000"/>
                </a:solidFill>
              </a:rPr>
              <a:t>-0.25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SDT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写成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SDD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-0.5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809F062-E192-7030-35E9-4E27DF9F8154}"/>
              </a:ext>
            </a:extLst>
          </p:cNvPr>
          <p:cNvSpPr txBox="1"/>
          <p:nvPr/>
        </p:nvSpPr>
        <p:spPr>
          <a:xfrm>
            <a:off x="733428" y="1178668"/>
            <a:ext cx="10941825" cy="1631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/>
              <a:t>题目：</a:t>
            </a:r>
            <a:endParaRPr lang="en-US" altLang="zh-CN" sz="2000" dirty="0"/>
          </a:p>
          <a:p>
            <a:r>
              <a:rPr lang="zh-CN" altLang="en-US" sz="2000"/>
              <a:t>语句的文法如下:</a:t>
            </a:r>
            <a:endParaRPr lang="en-US" altLang="zh-CN" sz="2000" dirty="0"/>
          </a:p>
          <a:p>
            <a:r>
              <a:rPr lang="zh-CN" altLang="en-US" sz="2000"/>
              <a:t>S → </a:t>
            </a:r>
            <a:r>
              <a:rPr lang="en-US" altLang="zh-CN" sz="2000" dirty="0"/>
              <a:t>id</a:t>
            </a:r>
            <a:r>
              <a:rPr lang="zh-CN" altLang="en-US" sz="2000"/>
              <a:t> </a:t>
            </a:r>
            <a:r>
              <a:rPr lang="en-US" altLang="zh-CN" sz="2000" dirty="0"/>
              <a:t>:=</a:t>
            </a:r>
            <a:r>
              <a:rPr lang="zh-CN" altLang="en-US" sz="2000"/>
              <a:t> </a:t>
            </a:r>
            <a:r>
              <a:rPr lang="en-US" altLang="zh-CN" sz="2000" dirty="0"/>
              <a:t>E</a:t>
            </a:r>
            <a:r>
              <a:rPr lang="zh-CN" altLang="en-US" sz="2000"/>
              <a:t> </a:t>
            </a:r>
            <a:r>
              <a:rPr lang="en-US" altLang="zh-CN" sz="2000" dirty="0"/>
              <a:t>|</a:t>
            </a:r>
            <a:r>
              <a:rPr lang="zh-CN" altLang="en-US" sz="2000"/>
              <a:t> </a:t>
            </a:r>
            <a:r>
              <a:rPr lang="en-US" altLang="zh-CN" sz="2000" dirty="0"/>
              <a:t>if</a:t>
            </a:r>
            <a:r>
              <a:rPr lang="zh-CN" altLang="en-US" sz="2000"/>
              <a:t> </a:t>
            </a:r>
            <a:r>
              <a:rPr lang="en-US" altLang="zh-CN" sz="2000" dirty="0"/>
              <a:t>E</a:t>
            </a:r>
            <a:r>
              <a:rPr lang="zh-CN" altLang="en-US" sz="2000"/>
              <a:t> </a:t>
            </a:r>
            <a:r>
              <a:rPr lang="en-US" altLang="zh-CN" sz="2000" dirty="0"/>
              <a:t>then</a:t>
            </a:r>
            <a:r>
              <a:rPr lang="zh-CN" altLang="en-US" sz="2000"/>
              <a:t> </a:t>
            </a:r>
            <a:r>
              <a:rPr lang="en-US" altLang="zh-CN" sz="2000" dirty="0"/>
              <a:t>S</a:t>
            </a:r>
            <a:r>
              <a:rPr lang="zh-CN" altLang="en-US" sz="2000"/>
              <a:t> </a:t>
            </a:r>
            <a:r>
              <a:rPr lang="en-US" altLang="zh-CN" sz="2000" dirty="0"/>
              <a:t>|</a:t>
            </a:r>
            <a:r>
              <a:rPr lang="zh-CN" altLang="en-US" sz="2000"/>
              <a:t> </a:t>
            </a:r>
            <a:r>
              <a:rPr lang="en-US" altLang="zh-CN" sz="2000" dirty="0"/>
              <a:t>while</a:t>
            </a:r>
            <a:r>
              <a:rPr lang="zh-CN" altLang="en-US" sz="2000"/>
              <a:t> </a:t>
            </a:r>
            <a:r>
              <a:rPr lang="en-US" altLang="zh-CN" sz="2000" dirty="0"/>
              <a:t>E</a:t>
            </a:r>
            <a:r>
              <a:rPr lang="zh-CN" altLang="en-US" sz="2000"/>
              <a:t> </a:t>
            </a:r>
            <a:r>
              <a:rPr lang="en-US" altLang="zh-CN" sz="2000" dirty="0"/>
              <a:t>do</a:t>
            </a:r>
            <a:r>
              <a:rPr lang="zh-CN" altLang="en-US" sz="2000"/>
              <a:t> </a:t>
            </a:r>
            <a:r>
              <a:rPr lang="en-US" altLang="zh-CN" sz="2000" dirty="0"/>
              <a:t>S</a:t>
            </a:r>
            <a:r>
              <a:rPr lang="zh-CN" altLang="en-US" sz="2000"/>
              <a:t> </a:t>
            </a:r>
            <a:r>
              <a:rPr lang="en-US" altLang="zh-CN" sz="2000" dirty="0"/>
              <a:t>|</a:t>
            </a:r>
            <a:r>
              <a:rPr lang="zh-CN" altLang="en-US" sz="2000"/>
              <a:t> </a:t>
            </a:r>
            <a:r>
              <a:rPr lang="en-US" altLang="zh-CN" sz="2000" dirty="0"/>
              <a:t>begin</a:t>
            </a:r>
            <a:r>
              <a:rPr lang="zh-CN" altLang="en-US" sz="2000"/>
              <a:t> </a:t>
            </a:r>
            <a:r>
              <a:rPr lang="en-US" altLang="zh-CN" sz="2000" dirty="0"/>
              <a:t>S;</a:t>
            </a:r>
            <a:r>
              <a:rPr lang="zh-CN" altLang="en-US" sz="2000"/>
              <a:t> </a:t>
            </a:r>
            <a:r>
              <a:rPr lang="en-US" altLang="zh-CN" sz="2000" dirty="0"/>
              <a:t>S</a:t>
            </a:r>
            <a:r>
              <a:rPr lang="zh-CN" altLang="en-US" sz="2000"/>
              <a:t> </a:t>
            </a:r>
            <a:r>
              <a:rPr lang="en-US" altLang="zh-CN" sz="2000" dirty="0"/>
              <a:t>end</a:t>
            </a:r>
            <a:r>
              <a:rPr lang="zh-CN" altLang="en-US" sz="2000"/>
              <a:t> </a:t>
            </a:r>
            <a:r>
              <a:rPr lang="en-US" altLang="zh-CN" sz="2000" dirty="0"/>
              <a:t>|</a:t>
            </a:r>
            <a:r>
              <a:rPr lang="zh-CN" altLang="en-US" sz="2000"/>
              <a:t> </a:t>
            </a:r>
            <a:r>
              <a:rPr lang="en-US" altLang="zh-CN" sz="2000" dirty="0"/>
              <a:t>break</a:t>
            </a:r>
          </a:p>
          <a:p>
            <a:r>
              <a:rPr lang="zh-CN" altLang="en-US" sz="2000"/>
              <a:t>写一个翻译方案，其语义动作的作用是：若发现 </a:t>
            </a:r>
            <a:r>
              <a:rPr lang="en" altLang="zh-CN" sz="2000" dirty="0"/>
              <a:t>break </a:t>
            </a:r>
            <a:r>
              <a:rPr lang="zh-CN" altLang="en-US" sz="2000"/>
              <a:t>不是出现在循环语句中，及时报告错误。</a:t>
            </a:r>
            <a:endParaRPr lang="en-US" altLang="zh-CN" sz="2000" dirty="0"/>
          </a:p>
          <a:p>
            <a:r>
              <a:rPr lang="zh-CN" altLang="en-US" sz="2000"/>
              <a:t>拓广文法，继承属性 </a:t>
            </a:r>
            <a:r>
              <a:rPr lang="en-US" altLang="zh-CN" sz="2000" dirty="0"/>
              <a:t>loop</a:t>
            </a:r>
            <a:endParaRPr lang="zh-CN" altLang="en-US" sz="200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0AC1DCF-F168-8286-3B06-B8C09A76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43622"/>
              </p:ext>
            </p:extLst>
          </p:nvPr>
        </p:nvGraphicFramePr>
        <p:xfrm>
          <a:off x="838200" y="3084574"/>
          <a:ext cx="6596270" cy="3291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6270">
                  <a:extLst>
                    <a:ext uri="{9D8B030D-6E8A-4147-A177-3AD203B41FA5}">
                      <a16:colId xmlns:a16="http://schemas.microsoft.com/office/drawing/2014/main" val="1821259811"/>
                    </a:ext>
                  </a:extLst>
                </a:gridCol>
              </a:tblGrid>
              <a:tr h="4702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翻译方案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266533"/>
                  </a:ext>
                </a:extLst>
              </a:tr>
              <a:tr h="470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S’-&gt;{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S.loop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=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0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}S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05271"/>
                  </a:ext>
                </a:extLst>
              </a:tr>
              <a:tr h="4702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S → </a:t>
                      </a:r>
                      <a:r>
                        <a:rPr lang="en-US" altLang="zh-CN" sz="1800" dirty="0"/>
                        <a:t>id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:=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E</a:t>
                      </a:r>
                      <a:r>
                        <a:rPr lang="zh-CN" altLang="en-US" sz="18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65205"/>
                  </a:ext>
                </a:extLst>
              </a:tr>
              <a:tr h="4702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S → </a:t>
                      </a:r>
                      <a:r>
                        <a:rPr lang="en-US" altLang="zh-CN" sz="1800" dirty="0"/>
                        <a:t>if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E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then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{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</a:t>
                      </a:r>
                      <a:r>
                        <a:rPr lang="en-US" altLang="zh-CN" sz="1800" baseline="-25000" dirty="0"/>
                        <a:t>1</a:t>
                      </a:r>
                      <a:r>
                        <a:rPr lang="en-US" altLang="zh-CN" sz="1800" baseline="0" dirty="0"/>
                        <a:t>.loop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baseline="0" dirty="0"/>
                        <a:t>=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baseline="0" dirty="0"/>
                        <a:t>S.loop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dirty="0"/>
                        <a:t>}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</a:t>
                      </a:r>
                      <a:r>
                        <a:rPr lang="en-US" altLang="zh-CN" sz="1800" baseline="-25000" dirty="0"/>
                        <a:t>1</a:t>
                      </a:r>
                      <a:r>
                        <a:rPr lang="zh-CN" altLang="en-US" sz="18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371923"/>
                  </a:ext>
                </a:extLst>
              </a:tr>
              <a:tr h="4702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S → </a:t>
                      </a:r>
                      <a:r>
                        <a:rPr lang="en-US" altLang="zh-CN" sz="1800" dirty="0"/>
                        <a:t>while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E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do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{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</a:t>
                      </a:r>
                      <a:r>
                        <a:rPr lang="en-US" altLang="zh-CN" sz="1800" baseline="-25000" dirty="0"/>
                        <a:t>1</a:t>
                      </a:r>
                      <a:r>
                        <a:rPr lang="en-US" altLang="zh-CN" sz="1800" baseline="0" dirty="0"/>
                        <a:t>.loop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baseline="0" dirty="0"/>
                        <a:t>=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baseline="0" dirty="0"/>
                        <a:t>1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dirty="0"/>
                        <a:t>}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</a:t>
                      </a:r>
                      <a:r>
                        <a:rPr lang="en-US" altLang="zh-CN" sz="1800" baseline="-25000" dirty="0"/>
                        <a:t>1</a:t>
                      </a:r>
                      <a:r>
                        <a:rPr lang="zh-CN" altLang="en-US" sz="18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437610"/>
                  </a:ext>
                </a:extLst>
              </a:tr>
              <a:tr h="4702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S → </a:t>
                      </a:r>
                      <a:r>
                        <a:rPr lang="en-US" altLang="zh-CN" sz="1800" dirty="0"/>
                        <a:t>begin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{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</a:t>
                      </a:r>
                      <a:r>
                        <a:rPr lang="en-US" altLang="zh-CN" sz="1800" baseline="-25000" dirty="0"/>
                        <a:t>1</a:t>
                      </a:r>
                      <a:r>
                        <a:rPr lang="en-US" altLang="zh-CN" sz="1800" baseline="0" dirty="0"/>
                        <a:t>.loop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baseline="0" dirty="0"/>
                        <a:t>=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baseline="0" dirty="0"/>
                        <a:t>S.loop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dirty="0"/>
                        <a:t>}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</a:t>
                      </a:r>
                      <a:r>
                        <a:rPr lang="en-US" altLang="zh-CN" sz="1800" baseline="-25000" dirty="0"/>
                        <a:t>1</a:t>
                      </a:r>
                      <a:r>
                        <a:rPr lang="en-US" altLang="zh-CN" sz="1800" dirty="0"/>
                        <a:t>;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{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</a:t>
                      </a:r>
                      <a:r>
                        <a:rPr lang="en-US" altLang="zh-CN" sz="1800" baseline="-25000" dirty="0"/>
                        <a:t>2</a:t>
                      </a:r>
                      <a:r>
                        <a:rPr lang="en-US" altLang="zh-CN" sz="1800" baseline="0" dirty="0"/>
                        <a:t>.loop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baseline="0" dirty="0"/>
                        <a:t>=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baseline="0" dirty="0"/>
                        <a:t>S.loop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dirty="0"/>
                        <a:t>}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</a:t>
                      </a:r>
                      <a:r>
                        <a:rPr lang="en-US" altLang="zh-CN" sz="1800" baseline="-25000" dirty="0"/>
                        <a:t>2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end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82329"/>
                  </a:ext>
                </a:extLst>
              </a:tr>
              <a:tr h="4702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S → </a:t>
                      </a:r>
                      <a:r>
                        <a:rPr lang="en-US" altLang="zh-CN" sz="1800" dirty="0"/>
                        <a:t>break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{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if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(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S.loop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!=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)</a:t>
                      </a:r>
                      <a:r>
                        <a:rPr lang="zh-CN" altLang="en-US" sz="1800" dirty="0"/>
                        <a:t>  </a:t>
                      </a:r>
                      <a:r>
                        <a:rPr lang="en-US" altLang="zh-CN" sz="1800" dirty="0"/>
                        <a:t>print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(“error”)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}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648931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latin typeface="+mj-lt"/>
              </a:rPr>
              <a:t>4.15</a:t>
            </a:r>
            <a:endParaRPr lang="zh-CN" altLang="en-US" b="1" dirty="0"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282548-E2A2-8852-71AE-C4397C988FF8}"/>
              </a:ext>
            </a:extLst>
          </p:cNvPr>
          <p:cNvSpPr txBox="1"/>
          <p:nvPr/>
        </p:nvSpPr>
        <p:spPr>
          <a:xfrm>
            <a:off x="776830" y="1129573"/>
            <a:ext cx="1031870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/>
              <a:t>题目：</a:t>
            </a:r>
            <a:endParaRPr lang="en-US" altLang="zh-CN" dirty="0"/>
          </a:p>
          <a:p>
            <a:r>
              <a:rPr lang="zh-CN" altLang="en-US"/>
              <a:t>下面是构造语法树的一个</a:t>
            </a:r>
            <a:r>
              <a:rPr lang="en" altLang="zh-CN" dirty="0"/>
              <a:t>S</a:t>
            </a:r>
            <a:r>
              <a:rPr lang="zh-CN" altLang="en-US"/>
              <a:t>属性定义。将这里的语义规则翻译成 </a:t>
            </a:r>
            <a:r>
              <a:rPr lang="en" altLang="zh-CN" dirty="0"/>
              <a:t>LR </a:t>
            </a:r>
            <a:r>
              <a:rPr lang="zh-CN" altLang="en-US"/>
              <a:t>翻译器的栈操作代码段。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692D73D-5D6A-6EFB-425E-3B629E65A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391168"/>
              </p:ext>
            </p:extLst>
          </p:nvPr>
        </p:nvGraphicFramePr>
        <p:xfrm>
          <a:off x="838200" y="1971391"/>
          <a:ext cx="8166652" cy="2821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9096">
                  <a:extLst>
                    <a:ext uri="{9D8B030D-6E8A-4147-A177-3AD203B41FA5}">
                      <a16:colId xmlns:a16="http://schemas.microsoft.com/office/drawing/2014/main" val="1821259811"/>
                    </a:ext>
                  </a:extLst>
                </a:gridCol>
                <a:gridCol w="5297556">
                  <a:extLst>
                    <a:ext uri="{9D8B030D-6E8A-4147-A177-3AD203B41FA5}">
                      <a16:colId xmlns:a16="http://schemas.microsoft.com/office/drawing/2014/main" val="3962357556"/>
                    </a:ext>
                  </a:extLst>
                </a:gridCol>
              </a:tblGrid>
              <a:tr h="470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</a:t>
                      </a:r>
                      <a:r>
                        <a:rPr lang="zh-CN" altLang="en-US" sz="1800"/>
                        <a:t>→ </a:t>
                      </a:r>
                      <a:r>
                        <a:rPr lang="en-US" altLang="zh-CN" sz="1800" dirty="0"/>
                        <a:t>E</a:t>
                      </a:r>
                      <a:r>
                        <a:rPr lang="en-US" altLang="zh-CN" sz="1800" baseline="-25000" dirty="0"/>
                        <a:t>1</a:t>
                      </a:r>
                      <a:r>
                        <a:rPr lang="en-US" altLang="zh-CN" sz="1800" dirty="0"/>
                        <a:t>+T</a:t>
                      </a:r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E.nptr=mkNode(‘+’,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E</a:t>
                      </a:r>
                      <a:r>
                        <a:rPr lang="en-US" altLang="zh-CN" sz="1800" baseline="-25000" dirty="0"/>
                        <a:t>1</a:t>
                      </a:r>
                      <a:r>
                        <a:rPr lang="en-US" altLang="zh-CN" sz="1800" dirty="0"/>
                        <a:t>.nptr,T.nptr)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05271"/>
                  </a:ext>
                </a:extLst>
              </a:tr>
              <a:tr h="470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</a:t>
                      </a:r>
                      <a:r>
                        <a:rPr lang="zh-CN" altLang="en-US" sz="1800"/>
                        <a:t>→ </a:t>
                      </a:r>
                      <a:r>
                        <a:rPr lang="en-US" altLang="zh-CN" sz="1800" dirty="0"/>
                        <a:t>E</a:t>
                      </a:r>
                      <a:r>
                        <a:rPr lang="en-US" altLang="zh-CN" sz="1800" baseline="-25000" dirty="0"/>
                        <a:t>1</a:t>
                      </a:r>
                      <a:r>
                        <a:rPr lang="en-US" altLang="zh-CN" sz="1800" dirty="0"/>
                        <a:t>-T</a:t>
                      </a:r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E.nptr=mkNode(‘-’,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E</a:t>
                      </a:r>
                      <a:r>
                        <a:rPr lang="en-US" altLang="zh-CN" sz="1800" baseline="-25000" dirty="0"/>
                        <a:t>1</a:t>
                      </a:r>
                      <a:r>
                        <a:rPr lang="en-US" altLang="zh-CN" sz="1800" dirty="0"/>
                        <a:t>.nptr,T.nptr)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65205"/>
                  </a:ext>
                </a:extLst>
              </a:tr>
              <a:tr h="470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E→ T</a:t>
                      </a:r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E.nptr=T.nptr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371923"/>
                  </a:ext>
                </a:extLst>
              </a:tr>
              <a:tr h="470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T→ (E)</a:t>
                      </a:r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T.nptr=E.nptr</a:t>
                      </a:r>
                      <a:endParaRPr lang="zh-CN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437610"/>
                  </a:ext>
                </a:extLst>
              </a:tr>
              <a:tr h="470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T→ id</a:t>
                      </a:r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T.nptr=mkLeaf(id,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id.entry)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82329"/>
                  </a:ext>
                </a:extLst>
              </a:tr>
              <a:tr h="470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T→ num</a:t>
                      </a:r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T.nptr=mkLeaf(num,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num.val)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648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465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latin typeface="+mj-lt"/>
              </a:rPr>
              <a:t>4.15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692D73D-5D6A-6EFB-425E-3B629E65A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8617"/>
              </p:ext>
            </p:extLst>
          </p:nvPr>
        </p:nvGraphicFramePr>
        <p:xfrm>
          <a:off x="838200" y="1971391"/>
          <a:ext cx="8166652" cy="3291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9096">
                  <a:extLst>
                    <a:ext uri="{9D8B030D-6E8A-4147-A177-3AD203B41FA5}">
                      <a16:colId xmlns:a16="http://schemas.microsoft.com/office/drawing/2014/main" val="1821259811"/>
                    </a:ext>
                  </a:extLst>
                </a:gridCol>
                <a:gridCol w="5297556">
                  <a:extLst>
                    <a:ext uri="{9D8B030D-6E8A-4147-A177-3AD203B41FA5}">
                      <a16:colId xmlns:a16="http://schemas.microsoft.com/office/drawing/2014/main" val="3962357556"/>
                    </a:ext>
                  </a:extLst>
                </a:gridCol>
              </a:tblGrid>
              <a:tr h="4702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产生式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栈操作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031466"/>
                  </a:ext>
                </a:extLst>
              </a:tr>
              <a:tr h="470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</a:t>
                      </a:r>
                      <a:r>
                        <a:rPr lang="zh-CN" altLang="en-US" sz="1800" dirty="0"/>
                        <a:t>→ </a:t>
                      </a:r>
                      <a:r>
                        <a:rPr lang="en-US" altLang="zh-CN" sz="1800" dirty="0"/>
                        <a:t>E</a:t>
                      </a:r>
                      <a:r>
                        <a:rPr lang="en-US" altLang="zh-CN" sz="1800" baseline="-25000" dirty="0"/>
                        <a:t>1</a:t>
                      </a:r>
                      <a:r>
                        <a:rPr lang="en-US" altLang="zh-CN" sz="1800" dirty="0"/>
                        <a:t>+T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val[top-2]=mkNode(‘+’,val[top-2],val[top])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05271"/>
                  </a:ext>
                </a:extLst>
              </a:tr>
              <a:tr h="470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</a:t>
                      </a:r>
                      <a:r>
                        <a:rPr lang="zh-CN" altLang="en-US" sz="1800" dirty="0"/>
                        <a:t>→ </a:t>
                      </a:r>
                      <a:r>
                        <a:rPr lang="en-US" altLang="zh-CN" sz="1800" dirty="0"/>
                        <a:t>E</a:t>
                      </a:r>
                      <a:r>
                        <a:rPr lang="en-US" altLang="zh-CN" sz="1800" baseline="-25000" dirty="0"/>
                        <a:t>1</a:t>
                      </a:r>
                      <a:r>
                        <a:rPr lang="en-US" altLang="zh-CN" sz="1800" dirty="0"/>
                        <a:t>-T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val[top-2]=mkNode(‘-’,val[top-2],val[top])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65205"/>
                  </a:ext>
                </a:extLst>
              </a:tr>
              <a:tr h="470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E→ T</a:t>
                      </a:r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值不变，无动作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371923"/>
                  </a:ext>
                </a:extLst>
              </a:tr>
              <a:tr h="470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T→ (E)</a:t>
                      </a:r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val[top-2]=val[top-1]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437610"/>
                  </a:ext>
                </a:extLst>
              </a:tr>
              <a:tr h="470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T→ id</a:t>
                      </a:r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val[top]=mkLeaf(id,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val[top])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82329"/>
                  </a:ext>
                </a:extLst>
              </a:tr>
              <a:tr h="470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T→ num</a:t>
                      </a:r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val[top]=mkLeaf(num,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val[top])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648931"/>
                  </a:ext>
                </a:extLst>
              </a:tr>
            </a:tbl>
          </a:graphicData>
        </a:graphic>
      </p:graphicFrame>
      <p:sp>
        <p:nvSpPr>
          <p:cNvPr id="3" name="文本框 3">
            <a:extLst>
              <a:ext uri="{FF2B5EF4-FFF2-40B4-BE49-F238E27FC236}">
                <a16:creationId xmlns:a16="http://schemas.microsoft.com/office/drawing/2014/main" id="{18729DBB-0A63-5F16-9E29-6F625248611F}"/>
              </a:ext>
            </a:extLst>
          </p:cNvPr>
          <p:cNvSpPr txBox="1"/>
          <p:nvPr/>
        </p:nvSpPr>
        <p:spPr>
          <a:xfrm>
            <a:off x="6998209" y="5429864"/>
            <a:ext cx="4355592" cy="142813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FF0000"/>
                </a:solidFill>
              </a:rPr>
              <a:t>分值：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FF0000"/>
                </a:solidFill>
              </a:rPr>
              <a:t>注：</a:t>
            </a:r>
            <a:endParaRPr lang="en-US" altLang="zh-CN" dirty="0">
              <a:solidFill>
                <a:srgbClr val="FF000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条栈操作每错一个 </a:t>
            </a:r>
            <a:r>
              <a:rPr lang="en-US" altLang="zh-CN" dirty="0">
                <a:solidFill>
                  <a:srgbClr val="FF0000"/>
                </a:solidFill>
              </a:rPr>
              <a:t>-0.25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FF0000"/>
                </a:solidFill>
              </a:rPr>
              <a:t>左边写 </a:t>
            </a:r>
            <a:r>
              <a:rPr lang="en-US" altLang="zh-CN" dirty="0" err="1">
                <a:solidFill>
                  <a:srgbClr val="FF0000"/>
                </a:solidFill>
              </a:rPr>
              <a:t>ntop</a:t>
            </a:r>
            <a:r>
              <a:rPr lang="zh-CN" altLang="en-US" dirty="0">
                <a:solidFill>
                  <a:srgbClr val="FF0000"/>
                </a:solidFill>
              </a:rPr>
              <a:t> 的，如果没有指明</a:t>
            </a:r>
            <a:r>
              <a:rPr lang="en-US" altLang="zh-CN" dirty="0" err="1">
                <a:solidFill>
                  <a:srgbClr val="FF0000"/>
                </a:solidFill>
              </a:rPr>
              <a:t>ntop</a:t>
            </a:r>
            <a:r>
              <a:rPr lang="zh-CN" altLang="en-US" dirty="0">
                <a:solidFill>
                  <a:srgbClr val="FF0000"/>
                </a:solidFill>
              </a:rPr>
              <a:t>新值，鉴定为抄答案，</a:t>
            </a: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5052155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9A6A0-033C-F47E-C5BB-01C5C49F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latin typeface="+mj-lt"/>
              </a:rPr>
              <a:t>5.5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9E572D-3DFE-298A-7D71-E6B9F11AFDA5}"/>
              </a:ext>
            </a:extLst>
          </p:cNvPr>
          <p:cNvSpPr txBox="1"/>
          <p:nvPr/>
        </p:nvSpPr>
        <p:spPr>
          <a:xfrm>
            <a:off x="777644" y="1151380"/>
            <a:ext cx="6094990" cy="2400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/>
              <a:t>题目：</a:t>
            </a:r>
          </a:p>
          <a:p>
            <a:r>
              <a:rPr lang="zh-CN" altLang="en-US" dirty="0"/>
              <a:t>假如有下列</a:t>
            </a:r>
            <a:r>
              <a:rPr lang="en-US" altLang="zh-CN" dirty="0"/>
              <a:t>C</a:t>
            </a:r>
            <a:r>
              <a:rPr lang="zh-CN" altLang="en-US" dirty="0"/>
              <a:t>的声明：</a:t>
            </a:r>
          </a:p>
          <a:p>
            <a:r>
              <a:rPr lang="en" altLang="zh-CN" sz="1600" b="0" dirty="0">
                <a:solidFill>
                  <a:schemeClr val="tx1"/>
                </a:solidFill>
                <a:effectLst/>
                <a:latin typeface="Monaco" pitchFamily="2" charset="0"/>
              </a:rPr>
              <a:t>typedef struct {</a:t>
            </a:r>
          </a:p>
          <a:p>
            <a:r>
              <a:rPr lang="en" altLang="zh-CN" sz="1600" b="0" dirty="0">
                <a:solidFill>
                  <a:schemeClr val="tx1"/>
                </a:solidFill>
                <a:effectLst/>
                <a:latin typeface="Monaco" pitchFamily="2" charset="0"/>
              </a:rPr>
              <a:t>int a, b</a:t>
            </a:r>
          </a:p>
          <a:p>
            <a:r>
              <a:rPr lang="en" altLang="zh-CN" sz="1600" b="0" dirty="0">
                <a:solidFill>
                  <a:schemeClr val="tx1"/>
                </a:solidFill>
                <a:effectLst/>
                <a:latin typeface="Monaco" pitchFamily="2" charset="0"/>
              </a:rPr>
              <a:t>} CELL, *PCELL;</a:t>
            </a:r>
          </a:p>
          <a:p>
            <a:br>
              <a:rPr lang="en" altLang="zh-CN" sz="1600" b="0" dirty="0">
                <a:solidFill>
                  <a:schemeClr val="tx1"/>
                </a:solidFill>
                <a:effectLst/>
                <a:latin typeface="Monaco" pitchFamily="2" charset="0"/>
              </a:rPr>
            </a:br>
            <a:r>
              <a:rPr lang="en" altLang="zh-CN" sz="1600" b="0" dirty="0">
                <a:solidFill>
                  <a:schemeClr val="tx1"/>
                </a:solidFill>
                <a:effectLst/>
                <a:latin typeface="Monaco" pitchFamily="2" charset="0"/>
              </a:rPr>
              <a:t>CELL foo[100];</a:t>
            </a:r>
          </a:p>
          <a:p>
            <a:r>
              <a:rPr lang="en" altLang="zh-CN" sz="1600" b="0" dirty="0">
                <a:solidFill>
                  <a:schemeClr val="tx1"/>
                </a:solidFill>
                <a:effectLst/>
                <a:latin typeface="Monaco" pitchFamily="2" charset="0"/>
              </a:rPr>
              <a:t>PCELL bar(x, y) int x; CELL y; {...}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dirty="0"/>
              <a:t>为变量 </a:t>
            </a:r>
            <a:r>
              <a:rPr lang="en-US" altLang="zh-CN" dirty="0"/>
              <a:t>foo </a:t>
            </a:r>
            <a:r>
              <a:rPr lang="zh-CN" altLang="en-US" dirty="0"/>
              <a:t>和函数 </a:t>
            </a:r>
            <a:r>
              <a:rPr lang="en-US" altLang="zh-CN" dirty="0"/>
              <a:t>bar </a:t>
            </a:r>
            <a:r>
              <a:rPr lang="zh-CN" altLang="en-US" dirty="0"/>
              <a:t>的类型写出类型表达式。</a:t>
            </a:r>
            <a:endParaRPr lang="en-US" altLang="zh-CN" dirty="0"/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B0AE4E2C-A6FE-343F-D38D-8097261C4154}"/>
              </a:ext>
            </a:extLst>
          </p:cNvPr>
          <p:cNvSpPr txBox="1"/>
          <p:nvPr/>
        </p:nvSpPr>
        <p:spPr>
          <a:xfrm>
            <a:off x="7346400" y="1875476"/>
            <a:ext cx="2899037" cy="155352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FF0000"/>
                </a:solidFill>
              </a:rPr>
              <a:t>分值：</a:t>
            </a:r>
            <a:r>
              <a:rPr lang="en-US" altLang="zh-CN" dirty="0">
                <a:solidFill>
                  <a:srgbClr val="FF0000"/>
                </a:solidFill>
              </a:rPr>
              <a:t>1.5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FF0000"/>
                </a:solidFill>
              </a:rPr>
              <a:t>注：</a:t>
            </a:r>
            <a:endParaRPr lang="en-US" altLang="zh-CN" dirty="0">
              <a:solidFill>
                <a:srgbClr val="FF000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FF0000"/>
                </a:solidFill>
              </a:rPr>
              <a:t>三个类型各</a:t>
            </a:r>
            <a:r>
              <a:rPr lang="en-US" altLang="zh-CN" dirty="0">
                <a:solidFill>
                  <a:srgbClr val="FF0000"/>
                </a:solidFill>
              </a:rPr>
              <a:t>0.5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endParaRPr lang="en-US" altLang="zh-CN" dirty="0">
              <a:solidFill>
                <a:srgbClr val="FF000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直接写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foo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、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bar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的类型也可拿满分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5D17C4-88FF-E456-4002-C3EED3D9ABB4}"/>
              </a:ext>
            </a:extLst>
          </p:cNvPr>
          <p:cNvSpPr txBox="1"/>
          <p:nvPr/>
        </p:nvSpPr>
        <p:spPr>
          <a:xfrm>
            <a:off x="838200" y="3796145"/>
            <a:ext cx="6227618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先定义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CELL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的类型：</a:t>
            </a:r>
            <a:r>
              <a:rPr lang="en-US" altLang="zh-CN" dirty="0"/>
              <a:t>record((</a:t>
            </a:r>
            <a:r>
              <a:rPr lang="en-US" altLang="zh-CN" dirty="0" err="1"/>
              <a:t>a×integer</a:t>
            </a:r>
            <a:r>
              <a:rPr lang="en-US" altLang="zh-CN" dirty="0"/>
              <a:t>) ×(</a:t>
            </a:r>
            <a:r>
              <a:rPr lang="en-US" altLang="zh-CN" dirty="0" err="1"/>
              <a:t>b×integer</a:t>
            </a:r>
            <a:r>
              <a:rPr lang="en-US" altLang="zh-CN" dirty="0"/>
              <a:t>))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foo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：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array(100,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CELL)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bar: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int×CELL</a:t>
            </a:r>
            <a:r>
              <a:rPr lang="en-US" altLang="zh-CN" dirty="0"/>
              <a:t>)-&gt;pointer(CELL)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6752280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9A6A0-033C-F47E-C5BB-01C5C49F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latin typeface="+mj-lt"/>
              </a:rPr>
              <a:t>6.5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9E572D-3DFE-298A-7D71-E6B9F11AFDA5}"/>
              </a:ext>
            </a:extLst>
          </p:cNvPr>
          <p:cNvSpPr txBox="1"/>
          <p:nvPr/>
        </p:nvSpPr>
        <p:spPr>
          <a:xfrm>
            <a:off x="838200" y="1194536"/>
            <a:ext cx="10374746" cy="59708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/>
              <a:t>题目：一个</a:t>
            </a:r>
            <a:r>
              <a:rPr lang="en" altLang="zh-CN" dirty="0"/>
              <a:t>C</a:t>
            </a:r>
            <a:r>
              <a:rPr lang="zh-CN" altLang="en-US" dirty="0"/>
              <a:t>语言程序如下：</a:t>
            </a:r>
            <a:endParaRPr lang="en-US" altLang="zh-CN" dirty="0"/>
          </a:p>
          <a:p>
            <a:endParaRPr lang="en-US" altLang="zh-CN" dirty="0"/>
          </a:p>
          <a:p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typedef </a:t>
            </a:r>
            <a:r>
              <a:rPr lang="en" altLang="zh-CN" sz="1400" b="0" dirty="0" err="1">
                <a:solidFill>
                  <a:schemeClr val="tx1"/>
                </a:solidFill>
                <a:effectLst/>
                <a:latin typeface="Monaco" pitchFamily="2" charset="0"/>
              </a:rPr>
              <a:t>struct_a</a:t>
            </a:r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 {</a:t>
            </a:r>
          </a:p>
          <a:p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    short </a:t>
            </a:r>
            <a:r>
              <a:rPr lang="en" altLang="zh-CN" sz="1400" b="0" dirty="0" err="1">
                <a:solidFill>
                  <a:schemeClr val="tx1"/>
                </a:solidFill>
                <a:effectLst/>
                <a:latin typeface="Monaco" pitchFamily="2" charset="0"/>
              </a:rPr>
              <a:t>i</a:t>
            </a:r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;</a:t>
            </a:r>
          </a:p>
          <a:p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    short j;</a:t>
            </a:r>
          </a:p>
          <a:p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    short k;</a:t>
            </a:r>
          </a:p>
          <a:p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} a;</a:t>
            </a:r>
          </a:p>
          <a:p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typedef </a:t>
            </a:r>
            <a:r>
              <a:rPr lang="en" altLang="zh-CN" sz="1400" b="0" dirty="0" err="1">
                <a:solidFill>
                  <a:schemeClr val="tx1"/>
                </a:solidFill>
                <a:effectLst/>
                <a:latin typeface="Monaco" pitchFamily="2" charset="0"/>
              </a:rPr>
              <a:t>struet_b</a:t>
            </a:r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 {</a:t>
            </a:r>
          </a:p>
          <a:p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    long </a:t>
            </a:r>
            <a:r>
              <a:rPr lang="en" altLang="zh-CN" sz="1400" b="0" dirty="0" err="1">
                <a:solidFill>
                  <a:schemeClr val="tx1"/>
                </a:solidFill>
                <a:effectLst/>
                <a:latin typeface="Monaco" pitchFamily="2" charset="0"/>
              </a:rPr>
              <a:t>i</a:t>
            </a:r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;</a:t>
            </a:r>
          </a:p>
          <a:p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    short k;</a:t>
            </a:r>
          </a:p>
          <a:p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} b;</a:t>
            </a:r>
          </a:p>
          <a:p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main() {</a:t>
            </a:r>
          </a:p>
          <a:p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    </a:t>
            </a:r>
            <a:r>
              <a:rPr lang="en" altLang="zh-CN" sz="1400" b="0" dirty="0" err="1">
                <a:solidFill>
                  <a:schemeClr val="tx1"/>
                </a:solidFill>
                <a:effectLst/>
                <a:latin typeface="Monaco" pitchFamily="2" charset="0"/>
              </a:rPr>
              <a:t>printf</a:t>
            </a:r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("Size of short, long, a and b=%</a:t>
            </a:r>
            <a:r>
              <a:rPr lang="en" altLang="zh-CN" sz="1400" b="0" dirty="0" err="1">
                <a:solidFill>
                  <a:schemeClr val="tx1"/>
                </a:solidFill>
                <a:effectLst/>
                <a:latin typeface="Monaco" pitchFamily="2" charset="0"/>
              </a:rPr>
              <a:t>d,%d,%d,%d</a:t>
            </a:r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\n",</a:t>
            </a:r>
          </a:p>
          <a:p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           </a:t>
            </a:r>
            <a:r>
              <a:rPr lang="en" altLang="zh-CN" sz="1400" b="0" dirty="0" err="1">
                <a:solidFill>
                  <a:schemeClr val="tx1"/>
                </a:solidFill>
                <a:effectLst/>
                <a:latin typeface="Monaco" pitchFamily="2" charset="0"/>
              </a:rPr>
              <a:t>sizeof</a:t>
            </a:r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(short), </a:t>
            </a:r>
            <a:r>
              <a:rPr lang="en" altLang="zh-CN" sz="1400" b="0" dirty="0" err="1">
                <a:solidFill>
                  <a:schemeClr val="tx1"/>
                </a:solidFill>
                <a:effectLst/>
                <a:latin typeface="Monaco" pitchFamily="2" charset="0"/>
              </a:rPr>
              <a:t>sizeof</a:t>
            </a:r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(long), </a:t>
            </a:r>
            <a:r>
              <a:rPr lang="en" altLang="zh-CN" sz="1400" b="0" dirty="0" err="1">
                <a:solidFill>
                  <a:schemeClr val="tx1"/>
                </a:solidFill>
                <a:effectLst/>
                <a:latin typeface="Monaco" pitchFamily="2" charset="0"/>
              </a:rPr>
              <a:t>sizeof</a:t>
            </a:r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(a), </a:t>
            </a:r>
            <a:r>
              <a:rPr lang="en" altLang="zh-CN" sz="1400" b="0" dirty="0" err="1">
                <a:solidFill>
                  <a:schemeClr val="tx1"/>
                </a:solidFill>
                <a:effectLst/>
                <a:latin typeface="Monaco" pitchFamily="2" charset="0"/>
              </a:rPr>
              <a:t>sizeof</a:t>
            </a:r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(b));</a:t>
            </a:r>
          </a:p>
          <a:p>
            <a:endParaRPr lang="en" altLang="zh-CN" sz="1400" b="0" dirty="0">
              <a:solidFill>
                <a:schemeClr val="tx1"/>
              </a:solidFill>
              <a:effectLst/>
              <a:latin typeface="Monaco" pitchFamily="2" charset="0"/>
            </a:endParaRPr>
          </a:p>
          <a:p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}</a:t>
            </a:r>
          </a:p>
          <a:p>
            <a:endParaRPr lang="en" altLang="zh-CN" sz="1400" b="0" dirty="0">
              <a:solidFill>
                <a:schemeClr val="tx1"/>
              </a:solidFill>
              <a:effectLst/>
              <a:latin typeface="Monaco" pitchFamily="2" charset="0"/>
            </a:endParaRPr>
          </a:p>
          <a:p>
            <a:r>
              <a:rPr lang="zh-CN" altLang="en-US" b="0" dirty="0">
                <a:solidFill>
                  <a:schemeClr val="tx1"/>
                </a:solidFill>
                <a:effectLst/>
                <a:latin typeface="+mn-lt"/>
              </a:rPr>
              <a:t>该程序在 </a:t>
            </a:r>
            <a:r>
              <a:rPr lang="en" altLang="zh-CN" b="0" dirty="0">
                <a:solidFill>
                  <a:schemeClr val="tx1"/>
                </a:solidFill>
                <a:effectLst/>
                <a:latin typeface="+mn-lt"/>
              </a:rPr>
              <a:t>Ubuntu 12.04.2 LTS</a:t>
            </a:r>
            <a:r>
              <a:rPr lang="zh-CN" altLang="en" b="0" dirty="0">
                <a:solidFill>
                  <a:schemeClr val="tx1"/>
                </a:solidFill>
                <a:effectLst/>
                <a:latin typeface="+mn-lt"/>
              </a:rPr>
              <a:t>（</a:t>
            </a:r>
            <a:r>
              <a:rPr lang="en" altLang="zh-CN" b="0" dirty="0">
                <a:solidFill>
                  <a:schemeClr val="tx1"/>
                </a:solidFill>
                <a:effectLst/>
                <a:latin typeface="+mn-lt"/>
              </a:rPr>
              <a:t>GNU/Linux 3.2.0-42-generic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+mn-lt"/>
              </a:rPr>
              <a:t>x</a:t>
            </a:r>
            <a:r>
              <a:rPr lang="en" altLang="zh-CN" b="0" dirty="0">
                <a:solidFill>
                  <a:schemeClr val="tx1"/>
                </a:solidFill>
                <a:effectLst/>
                <a:latin typeface="+mn-lt"/>
              </a:rPr>
              <a:t>86_64</a:t>
            </a:r>
            <a:r>
              <a:rPr lang="zh-CN" altLang="en" b="0" dirty="0">
                <a:solidFill>
                  <a:schemeClr val="tx1"/>
                </a:solidFill>
                <a:effectLst/>
                <a:latin typeface="+mn-lt"/>
              </a:rPr>
              <a:t>）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+mn-lt"/>
              </a:rPr>
              <a:t>系统上，经过编译器</a:t>
            </a:r>
            <a:r>
              <a:rPr lang="en" altLang="zh-CN" b="0" dirty="0">
                <a:solidFill>
                  <a:schemeClr val="tx1"/>
                </a:solidFill>
                <a:effectLst/>
                <a:latin typeface="+mn-lt"/>
              </a:rPr>
              <a:t>CCC</a:t>
            </a:r>
            <a:r>
              <a:rPr lang="zh-CN" altLang="en" b="0" dirty="0">
                <a:solidFill>
                  <a:schemeClr val="tx1"/>
                </a:solidFill>
                <a:effectLst/>
                <a:latin typeface="+mn-lt"/>
              </a:rPr>
              <a:t>：（</a:t>
            </a:r>
            <a:r>
              <a:rPr lang="en" altLang="zh-CN" b="0" dirty="0">
                <a:solidFill>
                  <a:schemeClr val="tx1"/>
                </a:solidFill>
                <a:effectLst/>
                <a:latin typeface="+mn-lt"/>
              </a:rPr>
              <a:t>Ubuntu/</a:t>
            </a:r>
            <a:r>
              <a:rPr lang="en" altLang="zh-CN" b="0" dirty="0" err="1">
                <a:solidFill>
                  <a:schemeClr val="tx1"/>
                </a:solidFill>
                <a:effectLst/>
                <a:latin typeface="+mn-lt"/>
              </a:rPr>
              <a:t>Linaro</a:t>
            </a:r>
            <a:r>
              <a:rPr lang="en" altLang="zh-CN" b="0" dirty="0">
                <a:solidFill>
                  <a:schemeClr val="tx1"/>
                </a:solidFill>
                <a:effectLst/>
                <a:latin typeface="+mn-lt"/>
              </a:rPr>
              <a:t> 4.6.3-1ubuntu5</a:t>
            </a:r>
            <a:r>
              <a:rPr lang="zh-CN" altLang="en" b="0" dirty="0">
                <a:solidFill>
                  <a:schemeClr val="tx1"/>
                </a:solidFill>
                <a:effectLst/>
                <a:latin typeface="+mn-lt"/>
              </a:rPr>
              <a:t>）</a:t>
            </a:r>
            <a:r>
              <a:rPr lang="en" altLang="zh-CN" b="0" dirty="0">
                <a:solidFill>
                  <a:schemeClr val="tx1"/>
                </a:solidFill>
                <a:effectLst/>
                <a:latin typeface="+mn-lt"/>
              </a:rPr>
              <a:t>4.6.3 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+mn-lt"/>
              </a:rPr>
              <a:t>编译后，运行结果如下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+mj-lt"/>
              </a:rPr>
              <a:t>：</a:t>
            </a:r>
            <a:endParaRPr lang="en-US" altLang="zh-CN" b="0" dirty="0">
              <a:solidFill>
                <a:schemeClr val="tx1"/>
              </a:solidFill>
              <a:effectLst/>
              <a:latin typeface="+mj-lt"/>
            </a:endParaRPr>
          </a:p>
          <a:p>
            <a:endParaRPr lang="zh-CN" altLang="en-US" b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Size of short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,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Monaco" pitchFamily="2" charset="0"/>
              </a:rPr>
              <a:t> </a:t>
            </a:r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long</a:t>
            </a:r>
            <a:r>
              <a:rPr lang="en-US" altLang="zh-CN" sz="1400" dirty="0">
                <a:solidFill>
                  <a:schemeClr val="tx1"/>
                </a:solidFill>
                <a:latin typeface="Monaco" pitchFamily="2" charset="0"/>
              </a:rPr>
              <a:t>,</a:t>
            </a:r>
            <a:r>
              <a:rPr lang="zh-CN" altLang="en-US" sz="1400" dirty="0">
                <a:solidFill>
                  <a:schemeClr val="tx1"/>
                </a:solidFill>
                <a:latin typeface="Monaco" pitchFamily="2" charset="0"/>
              </a:rPr>
              <a:t> </a:t>
            </a:r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a and b=2,8,6,16</a:t>
            </a:r>
          </a:p>
          <a:p>
            <a:endParaRPr lang="en" altLang="zh-CN" sz="1400" b="0" dirty="0">
              <a:solidFill>
                <a:schemeClr val="tx1"/>
              </a:solidFill>
              <a:effectLst/>
              <a:latin typeface="Monaco" pitchFamily="2" charset="0"/>
            </a:endParaRPr>
          </a:p>
          <a:p>
            <a:r>
              <a:rPr lang="zh-CN" altLang="en-US" b="0" dirty="0">
                <a:solidFill>
                  <a:schemeClr val="tx1"/>
                </a:solidFill>
                <a:effectLst/>
                <a:latin typeface="+mn-lt"/>
              </a:rPr>
              <a:t>已知</a:t>
            </a:r>
            <a:r>
              <a:rPr lang="en" altLang="zh-CN" b="0" dirty="0">
                <a:solidFill>
                  <a:schemeClr val="tx1"/>
                </a:solidFill>
                <a:effectLst/>
                <a:latin typeface="+mn-lt"/>
              </a:rPr>
              <a:t>short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+mn-lt"/>
              </a:rPr>
              <a:t>类型和</a:t>
            </a:r>
            <a:r>
              <a:rPr lang="en" altLang="zh-CN" b="0" dirty="0">
                <a:solidFill>
                  <a:schemeClr val="tx1"/>
                </a:solidFill>
                <a:effectLst/>
                <a:latin typeface="+mn-lt"/>
              </a:rPr>
              <a:t>long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+mn-lt"/>
              </a:rPr>
              <a:t>类型分别对齐到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+mn-lt"/>
              </a:rPr>
              <a:t>2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+mn-lt"/>
              </a:rPr>
              <a:t>的倍数和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+mn-lt"/>
              </a:rPr>
              <a:t>8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+mn-lt"/>
              </a:rPr>
              <a:t>的倍数。试问，为什么类型</a:t>
            </a:r>
            <a:r>
              <a:rPr lang="en" altLang="zh-CN" b="0" dirty="0">
                <a:solidFill>
                  <a:schemeClr val="tx1"/>
                </a:solidFill>
                <a:effectLst/>
                <a:latin typeface="+mn-lt"/>
              </a:rPr>
              <a:t>b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+mn-lt"/>
              </a:rPr>
              <a:t>的</a:t>
            </a:r>
            <a:r>
              <a:rPr lang="en" altLang="zh-CN" b="0" dirty="0">
                <a:solidFill>
                  <a:schemeClr val="tx1"/>
                </a:solidFill>
                <a:effectLst/>
                <a:latin typeface="+mn-lt"/>
              </a:rPr>
              <a:t>size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+mn-lt"/>
              </a:rPr>
              <a:t>会等于 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+mn-lt"/>
              </a:rPr>
              <a:t>16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+mn-lt"/>
              </a:rPr>
              <a:t>？</a:t>
            </a:r>
          </a:p>
          <a:p>
            <a:endParaRPr lang="zh-CN" altLang="en-US" b="0" dirty="0">
              <a:solidFill>
                <a:schemeClr val="tx1"/>
              </a:solidFill>
              <a:effectLst/>
              <a:latin typeface="Monaco" pitchFamily="2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04430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9A6A0-033C-F47E-C5BB-01C5C49F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latin typeface="+mj-lt"/>
              </a:rPr>
              <a:t>6.5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9E572D-3DFE-298A-7D71-E6B9F11AFDA5}"/>
              </a:ext>
            </a:extLst>
          </p:cNvPr>
          <p:cNvSpPr txBox="1"/>
          <p:nvPr/>
        </p:nvSpPr>
        <p:spPr>
          <a:xfrm>
            <a:off x="838200" y="1194536"/>
            <a:ext cx="1037474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zh-CN" altLang="en-US" b="0" dirty="0">
              <a:solidFill>
                <a:schemeClr val="tx1"/>
              </a:solidFill>
              <a:effectLst/>
              <a:latin typeface="Monaco" pitchFamily="2" charset="0"/>
            </a:endParaRPr>
          </a:p>
          <a:p>
            <a:endParaRPr lang="en-US" altLang="zh-CN" dirty="0"/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F449BD94-3C40-71A2-4DF6-BE363CAF543B}"/>
              </a:ext>
            </a:extLst>
          </p:cNvPr>
          <p:cNvSpPr txBox="1"/>
          <p:nvPr/>
        </p:nvSpPr>
        <p:spPr>
          <a:xfrm>
            <a:off x="917891" y="3534322"/>
            <a:ext cx="3852892" cy="952463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FF0000"/>
                </a:solidFill>
              </a:rPr>
              <a:t>分值：</a:t>
            </a:r>
            <a:r>
              <a:rPr lang="en-US" altLang="zh-CN" dirty="0">
                <a:solidFill>
                  <a:srgbClr val="FF0000"/>
                </a:solidFill>
              </a:rPr>
              <a:t>1.5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FF0000"/>
                </a:solidFill>
              </a:rPr>
              <a:t>注：</a:t>
            </a:r>
            <a:endParaRPr lang="en-US" altLang="zh-CN" dirty="0">
              <a:solidFill>
                <a:srgbClr val="FF000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FF0000"/>
                </a:solidFill>
              </a:rPr>
              <a:t>答到点上（</a:t>
            </a:r>
            <a:r>
              <a:rPr lang="en-US" altLang="zh-CN" dirty="0">
                <a:solidFill>
                  <a:srgbClr val="FF0000"/>
                </a:solidFill>
              </a:rPr>
              <a:t>long</a:t>
            </a:r>
            <a:r>
              <a:rPr lang="zh-CN" altLang="en-US" dirty="0">
                <a:solidFill>
                  <a:srgbClr val="FF0000"/>
                </a:solidFill>
              </a:rPr>
              <a:t> 变量需要对齐）即可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B3CEF7-4C79-3ED5-6DBA-C7BC545951B0}"/>
              </a:ext>
            </a:extLst>
          </p:cNvPr>
          <p:cNvSpPr txBox="1"/>
          <p:nvPr/>
        </p:nvSpPr>
        <p:spPr>
          <a:xfrm>
            <a:off x="838199" y="1647118"/>
            <a:ext cx="7098324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/>
              <a:t>因为</a:t>
            </a:r>
            <a:r>
              <a:rPr lang="en-US" altLang="zh-CN" dirty="0"/>
              <a:t>long</a:t>
            </a:r>
            <a:r>
              <a:rPr lang="zh-CN" altLang="en-US" dirty="0"/>
              <a:t>类型需要对齐到</a:t>
            </a:r>
            <a:r>
              <a:rPr lang="en-US" altLang="zh-CN" dirty="0"/>
              <a:t>8</a:t>
            </a:r>
            <a:r>
              <a:rPr lang="zh-CN" altLang="en-US" dirty="0"/>
              <a:t>的倍数，也即</a:t>
            </a:r>
            <a:r>
              <a:rPr lang="en-US" altLang="zh-CN" dirty="0"/>
              <a:t>short</a:t>
            </a:r>
            <a:r>
              <a:rPr lang="zh-CN" altLang="en-US" dirty="0"/>
              <a:t>变量分配完后需要留出</a:t>
            </a:r>
            <a:r>
              <a:rPr lang="en-US" altLang="zh-CN" dirty="0"/>
              <a:t>6</a:t>
            </a:r>
            <a:r>
              <a:rPr lang="zh-CN" altLang="en-US" dirty="0"/>
              <a:t>字节的空间，使得整个结构体对齐到</a:t>
            </a:r>
            <a:r>
              <a:rPr lang="en-US" altLang="zh-CN" dirty="0"/>
              <a:t>8</a:t>
            </a:r>
            <a:r>
              <a:rPr lang="zh-CN" altLang="en-US" dirty="0"/>
              <a:t>的倍数，因此分配的空间为</a:t>
            </a:r>
            <a:r>
              <a:rPr lang="en-US" altLang="zh-CN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149633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9A6A0-033C-F47E-C5BB-01C5C49F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latin typeface="+mj-lt"/>
              </a:rPr>
              <a:t>6.6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9E572D-3DFE-298A-7D71-E6B9F11AFDA5}"/>
              </a:ext>
            </a:extLst>
          </p:cNvPr>
          <p:cNvSpPr txBox="1"/>
          <p:nvPr/>
        </p:nvSpPr>
        <p:spPr>
          <a:xfrm>
            <a:off x="767772" y="1120677"/>
            <a:ext cx="10374746" cy="2123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/>
              <a:t>题目：下面是</a:t>
            </a:r>
            <a:r>
              <a:rPr lang="en" altLang="zh-CN" dirty="0"/>
              <a:t>C</a:t>
            </a:r>
            <a:r>
              <a:rPr lang="zh-CN" altLang="en-US" dirty="0"/>
              <a:t>语言两个函数</a:t>
            </a:r>
            <a:r>
              <a:rPr lang="en" altLang="zh-CN" dirty="0"/>
              <a:t>f</a:t>
            </a:r>
            <a:r>
              <a:rPr lang="zh-CN" altLang="en-US" dirty="0"/>
              <a:t>和</a:t>
            </a:r>
            <a:r>
              <a:rPr lang="en" altLang="zh-CN" dirty="0"/>
              <a:t>g</a:t>
            </a:r>
            <a:r>
              <a:rPr lang="zh-CN" altLang="en-US" dirty="0"/>
              <a:t>的概略（它们不再有其他的局部变量）：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int</a:t>
            </a:r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 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f</a:t>
            </a:r>
            <a:r>
              <a:rPr lang="en-US" altLang="zh-CN" sz="1400" dirty="0">
                <a:solidFill>
                  <a:schemeClr val="tx1"/>
                </a:solidFill>
                <a:latin typeface="Monaco" pitchFamily="2" charset="0"/>
              </a:rPr>
              <a:t>(int</a:t>
            </a:r>
            <a:r>
              <a:rPr lang="zh-CN" altLang="en-US" sz="1400" dirty="0">
                <a:solidFill>
                  <a:schemeClr val="tx1"/>
                </a:solidFill>
                <a:latin typeface="Monaco" pitchFamily="2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Monaco" pitchFamily="2" charset="0"/>
              </a:rPr>
              <a:t>x)</a:t>
            </a:r>
            <a:r>
              <a:rPr lang="en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 {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Monaco" pitchFamily="2" charset="0"/>
              </a:rPr>
              <a:t> 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int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Monaco" pitchFamily="2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Monaco" pitchFamily="2" charset="0"/>
              </a:rPr>
              <a:t>i</a:t>
            </a:r>
            <a:r>
              <a:rPr lang="en-US" altLang="zh-CN" sz="1400" dirty="0">
                <a:solidFill>
                  <a:schemeClr val="tx1"/>
                </a:solidFill>
                <a:latin typeface="Monaco" pitchFamily="2" charset="0"/>
              </a:rPr>
              <a:t>;...return</a:t>
            </a:r>
            <a:r>
              <a:rPr lang="zh-CN" altLang="en-US" sz="1400" dirty="0">
                <a:solidFill>
                  <a:schemeClr val="tx1"/>
                </a:solidFill>
                <a:latin typeface="Monaco" pitchFamily="2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Monaco" pitchFamily="2" charset="0"/>
              </a:rPr>
              <a:t>i+1;...}</a:t>
            </a:r>
            <a:endParaRPr lang="en" altLang="zh-CN" sz="1400" b="0" dirty="0">
              <a:solidFill>
                <a:schemeClr val="tx1"/>
              </a:solidFill>
              <a:effectLst/>
              <a:latin typeface="Monaco" pitchFamily="2" charset="0"/>
            </a:endParaRPr>
          </a:p>
          <a:p>
            <a:r>
              <a:rPr lang="en-US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int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Monaco" pitchFamily="2" charset="0"/>
              </a:rPr>
              <a:t> 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g(int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Monaco" pitchFamily="2" charset="0"/>
              </a:rPr>
              <a:t> 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y)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Monaco" pitchFamily="2" charset="0"/>
              </a:rPr>
              <a:t> 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{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Monaco" pitchFamily="2" charset="0"/>
              </a:rPr>
              <a:t> 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Monaco" pitchFamily="2" charset="0"/>
              </a:rPr>
              <a:t>int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Monaco" pitchFamily="2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Monaco" pitchFamily="2" charset="0"/>
              </a:rPr>
              <a:t>j;...f(j+1);...}</a:t>
            </a:r>
          </a:p>
          <a:p>
            <a:endParaRPr lang="en-US" altLang="zh-CN" sz="1400" dirty="0"/>
          </a:p>
          <a:p>
            <a:r>
              <a:rPr lang="zh-CN" altLang="en-US" dirty="0"/>
              <a:t>请按照图</a:t>
            </a:r>
            <a:r>
              <a:rPr lang="en-US" altLang="zh-CN" dirty="0"/>
              <a:t>6.11</a:t>
            </a:r>
            <a:r>
              <a:rPr lang="zh-CN" altLang="en-US" dirty="0"/>
              <a:t>的形式，画出函数</a:t>
            </a:r>
            <a:r>
              <a:rPr lang="en" altLang="zh-CN" dirty="0"/>
              <a:t>g</a:t>
            </a:r>
            <a:r>
              <a:rPr lang="zh-CN" altLang="en-US" dirty="0"/>
              <a:t>调用</a:t>
            </a:r>
            <a:r>
              <a:rPr lang="en" altLang="zh-CN" dirty="0"/>
              <a:t>f</a:t>
            </a:r>
            <a:r>
              <a:rPr lang="zh-CN" altLang="en-US" dirty="0"/>
              <a:t>，</a:t>
            </a:r>
            <a:r>
              <a:rPr lang="en" altLang="zh-CN" dirty="0"/>
              <a:t>f</a:t>
            </a:r>
            <a:r>
              <a:rPr lang="zh-CN" altLang="en-US" dirty="0"/>
              <a:t>的函数体正在执行时，活动记录栈的内容及相关信息，并按图</a:t>
            </a:r>
            <a:r>
              <a:rPr lang="en-US" altLang="zh-CN" dirty="0"/>
              <a:t>6.10</a:t>
            </a:r>
            <a:r>
              <a:rPr lang="zh-CN" altLang="en-US" dirty="0"/>
              <a:t>左侧箭头方式画出控制链。假定函数返回值是通过寄存器传递的。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3C133A-7A0B-80E1-0875-FFCBD6F3C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03868"/>
              </p:ext>
            </p:extLst>
          </p:nvPr>
        </p:nvGraphicFramePr>
        <p:xfrm>
          <a:off x="2198255" y="3262048"/>
          <a:ext cx="1644071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1">
                  <a:extLst>
                    <a:ext uri="{9D8B030D-6E8A-4147-A177-3AD203B41FA5}">
                      <a16:colId xmlns:a16="http://schemas.microsoft.com/office/drawing/2014/main" val="2174553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局部变量</a:t>
                      </a:r>
                      <a:r>
                        <a:rPr lang="en-US" altLang="zh-CN" sz="1400" dirty="0" err="1"/>
                        <a:t>i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8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old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 err="1"/>
                        <a:t>ebp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66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r>
                        <a:rPr lang="zh-CN" altLang="en-US" sz="1400" dirty="0"/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59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参数</a:t>
                      </a:r>
                      <a:r>
                        <a:rPr lang="en-US" altLang="zh-CN" sz="1400" dirty="0"/>
                        <a:t>x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87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局部变量</a:t>
                      </a:r>
                      <a:r>
                        <a:rPr lang="en-US" altLang="zh-CN" sz="1400" dirty="0"/>
                        <a:t>j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364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old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 err="1"/>
                        <a:t>ebp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7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g</a:t>
                      </a:r>
                      <a:r>
                        <a:rPr lang="zh-CN" altLang="en-US" sz="1400" dirty="0"/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26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参数</a:t>
                      </a:r>
                      <a:r>
                        <a:rPr lang="en-US" altLang="zh-CN" sz="1400" dirty="0"/>
                        <a:t>y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9088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BA9722F-B65E-8DD2-E5BD-D48C4B430330}"/>
              </a:ext>
            </a:extLst>
          </p:cNvPr>
          <p:cNvSpPr txBox="1"/>
          <p:nvPr/>
        </p:nvSpPr>
        <p:spPr>
          <a:xfrm>
            <a:off x="1214581" y="3059670"/>
            <a:ext cx="489527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esp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DE081DB9-E2BE-20E4-C8D3-70F20E51D585}"/>
              </a:ext>
            </a:extLst>
          </p:cNvPr>
          <p:cNvCxnSpPr>
            <a:cxnSpLocks/>
          </p:cNvCxnSpPr>
          <p:nvPr/>
        </p:nvCxnSpPr>
        <p:spPr>
          <a:xfrm>
            <a:off x="1597891" y="3262048"/>
            <a:ext cx="460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F9D99EC-9706-2F6B-B919-06E8966F2B0A}"/>
              </a:ext>
            </a:extLst>
          </p:cNvPr>
          <p:cNvSpPr txBox="1"/>
          <p:nvPr/>
        </p:nvSpPr>
        <p:spPr>
          <a:xfrm>
            <a:off x="1214581" y="3437726"/>
            <a:ext cx="489527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ebp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3C98FAF-2036-6F58-B563-89CAC09821AD}"/>
              </a:ext>
            </a:extLst>
          </p:cNvPr>
          <p:cNvCxnSpPr>
            <a:cxnSpLocks/>
          </p:cNvCxnSpPr>
          <p:nvPr/>
        </p:nvCxnSpPr>
        <p:spPr>
          <a:xfrm>
            <a:off x="1597891" y="3640104"/>
            <a:ext cx="460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25DDF7F-3D55-A141-1D57-D8C51C102573}"/>
              </a:ext>
            </a:extLst>
          </p:cNvPr>
          <p:cNvCxnSpPr>
            <a:cxnSpLocks/>
          </p:cNvCxnSpPr>
          <p:nvPr/>
        </p:nvCxnSpPr>
        <p:spPr>
          <a:xfrm>
            <a:off x="5157491" y="3576845"/>
            <a:ext cx="0" cy="25472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50E40F6-20CF-3AC1-0BF0-8770653A8CFE}"/>
              </a:ext>
            </a:extLst>
          </p:cNvPr>
          <p:cNvSpPr txBox="1"/>
          <p:nvPr/>
        </p:nvSpPr>
        <p:spPr>
          <a:xfrm>
            <a:off x="4850246" y="3243639"/>
            <a:ext cx="924652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低地址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7E4BAC1-7C00-A3C8-9584-9CBEEF57D3AE}"/>
              </a:ext>
            </a:extLst>
          </p:cNvPr>
          <p:cNvSpPr txBox="1"/>
          <p:nvPr/>
        </p:nvSpPr>
        <p:spPr>
          <a:xfrm>
            <a:off x="4850246" y="6098810"/>
            <a:ext cx="924652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dirty="0"/>
              <a:t>高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地址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F40B2960-BA0E-CE62-380B-C9E03A48BA18}"/>
              </a:ext>
            </a:extLst>
          </p:cNvPr>
          <p:cNvCxnSpPr>
            <a:cxnSpLocks/>
          </p:cNvCxnSpPr>
          <p:nvPr/>
        </p:nvCxnSpPr>
        <p:spPr>
          <a:xfrm flipV="1">
            <a:off x="5774898" y="3525061"/>
            <a:ext cx="0" cy="2650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2F56F9F-3039-F730-53F5-F222808EEFFB}"/>
              </a:ext>
            </a:extLst>
          </p:cNvPr>
          <p:cNvSpPr txBox="1"/>
          <p:nvPr/>
        </p:nvSpPr>
        <p:spPr>
          <a:xfrm>
            <a:off x="5841423" y="4446174"/>
            <a:ext cx="550875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dirty="0"/>
              <a:t>栈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1" name="弧 40">
            <a:extLst>
              <a:ext uri="{FF2B5EF4-FFF2-40B4-BE49-F238E27FC236}">
                <a16:creationId xmlns:a16="http://schemas.microsoft.com/office/drawing/2014/main" id="{1F3D903D-6D9A-7F6F-F1CD-246D37CA8091}"/>
              </a:ext>
            </a:extLst>
          </p:cNvPr>
          <p:cNvSpPr/>
          <p:nvPr/>
        </p:nvSpPr>
        <p:spPr>
          <a:xfrm>
            <a:off x="3653914" y="3807056"/>
            <a:ext cx="443348" cy="1553250"/>
          </a:xfrm>
          <a:prstGeom prst="arc">
            <a:avLst>
              <a:gd name="adj1" fmla="val 16131620"/>
              <a:gd name="adj2" fmla="val 552549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2" name="文本框 3">
            <a:extLst>
              <a:ext uri="{FF2B5EF4-FFF2-40B4-BE49-F238E27FC236}">
                <a16:creationId xmlns:a16="http://schemas.microsoft.com/office/drawing/2014/main" id="{6F64D5C6-8A58-AFDF-0217-45511801F7A1}"/>
              </a:ext>
            </a:extLst>
          </p:cNvPr>
          <p:cNvSpPr txBox="1"/>
          <p:nvPr/>
        </p:nvSpPr>
        <p:spPr>
          <a:xfrm>
            <a:off x="6699550" y="3277292"/>
            <a:ext cx="2899037" cy="222758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FF0000"/>
                </a:solidFill>
              </a:rPr>
              <a:t>分值：</a:t>
            </a:r>
            <a:r>
              <a:rPr lang="en-US" altLang="zh-CN" dirty="0">
                <a:solidFill>
                  <a:srgbClr val="FF0000"/>
                </a:solidFill>
              </a:rPr>
              <a:t>2.5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FF0000"/>
                </a:solidFill>
              </a:rPr>
              <a:t>注：</a:t>
            </a:r>
            <a:endParaRPr lang="en-US" altLang="zh-CN" dirty="0">
              <a:solidFill>
                <a:srgbClr val="FF000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FF0000"/>
                </a:solidFill>
              </a:rPr>
              <a:t>地址及栈生长方向</a:t>
            </a:r>
            <a:r>
              <a:rPr lang="en-US" altLang="zh-CN" dirty="0">
                <a:solidFill>
                  <a:srgbClr val="FF0000"/>
                </a:solidFill>
              </a:rPr>
              <a:t>0.5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endParaRPr lang="en-US" altLang="zh-CN" dirty="0">
              <a:solidFill>
                <a:srgbClr val="FF000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esp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、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ebp</a:t>
            </a:r>
            <a:r>
              <a:rPr lang="zh-CN" altLang="en-US" dirty="0">
                <a:solidFill>
                  <a:srgbClr val="FF0000"/>
                </a:solidFill>
              </a:rPr>
              <a:t>指向正确</a:t>
            </a:r>
            <a:r>
              <a:rPr lang="en-US" altLang="zh-CN" dirty="0">
                <a:solidFill>
                  <a:srgbClr val="FF0000"/>
                </a:solidFill>
              </a:rPr>
              <a:t>0.5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endParaRPr lang="en-US" altLang="zh-CN" dirty="0">
              <a:solidFill>
                <a:srgbClr val="FF000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ebp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控制链正确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0.5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分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0.5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endParaRPr lang="en-US" altLang="zh-CN" dirty="0">
              <a:solidFill>
                <a:srgbClr val="FF000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返回地址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0.5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分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D39FD0-3CF3-DEBF-0F49-30F89DE94B43}"/>
              </a:ext>
            </a:extLst>
          </p:cNvPr>
          <p:cNvSpPr txBox="1"/>
          <p:nvPr/>
        </p:nvSpPr>
        <p:spPr>
          <a:xfrm>
            <a:off x="4097262" y="4332672"/>
            <a:ext cx="924652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控制链</a:t>
            </a:r>
          </a:p>
        </p:txBody>
      </p:sp>
    </p:spTree>
    <p:extLst>
      <p:ext uri="{BB962C8B-B14F-4D97-AF65-F5344CB8AC3E}">
        <p14:creationId xmlns:p14="http://schemas.microsoft.com/office/powerpoint/2010/main" val="196821534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Y5NGQ3NjZiNzkxODBiNWFjN2Y0ODk1YmNkNDBjMjk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自定义 1">
      <a:majorFont>
        <a:latin typeface="Times New Roman"/>
        <a:ea typeface="黑体"/>
        <a:cs typeface="Helvetica"/>
      </a:majorFont>
      <a:minorFont>
        <a:latin typeface="Times New Roman"/>
        <a:ea typeface="宋体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A7A7A7"/>
    </a:dk2>
    <a:lt2>
      <a:srgbClr val="535353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996</Words>
  <Application>Microsoft Macintosh PowerPoint</Application>
  <PresentationFormat>宽屏</PresentationFormat>
  <Paragraphs>143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微软雅黑</vt:lpstr>
      <vt:lpstr>Arial</vt:lpstr>
      <vt:lpstr>Calibri</vt:lpstr>
      <vt:lpstr>Gill Sans MT</vt:lpstr>
      <vt:lpstr>Monaco</vt:lpstr>
      <vt:lpstr>Roboto</vt:lpstr>
      <vt:lpstr>Times New Roman</vt:lpstr>
      <vt:lpstr>Office 主题</vt:lpstr>
      <vt:lpstr>PowerPoint 演示文稿</vt:lpstr>
      <vt:lpstr>说明</vt:lpstr>
      <vt:lpstr>4.13</vt:lpstr>
      <vt:lpstr>4.15</vt:lpstr>
      <vt:lpstr>4.15</vt:lpstr>
      <vt:lpstr>5.5</vt:lpstr>
      <vt:lpstr>6.5</vt:lpstr>
      <vt:lpstr>6.5</vt:lpstr>
      <vt:lpstr>6.6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Kunzhao Xu (FESCO Adecco Human Resources)</cp:lastModifiedBy>
  <cp:revision>108</cp:revision>
  <dcterms:created xsi:type="dcterms:W3CDTF">2023-10-07T04:57:00Z</dcterms:created>
  <dcterms:modified xsi:type="dcterms:W3CDTF">2023-11-28T13:13:45Z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C47D7A7E79BC48329B41D39E0B52DA12_12</vt:lpwstr>
  </property>
  <property fmtid="{D5CDD505-2E9C-101B-9397-08002B2CF9AE}" pid="3" name="KSOProductBuildVer">
    <vt:lpwstr>2052-12.1.0.15712</vt:lpwstr>
  </property>
</Properties>
</file>