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86" r:id="rId2"/>
    <p:sldId id="289" r:id="rId3"/>
    <p:sldId id="288" r:id="rId4"/>
    <p:sldId id="265" r:id="rId5"/>
    <p:sldId id="294" r:id="rId6"/>
    <p:sldId id="295" r:id="rId7"/>
    <p:sldId id="296" r:id="rId8"/>
    <p:sldId id="297" r:id="rId9"/>
    <p:sldId id="298" r:id="rId10"/>
    <p:sldId id="306" r:id="rId11"/>
    <p:sldId id="320" r:id="rId12"/>
    <p:sldId id="307" r:id="rId13"/>
    <p:sldId id="308" r:id="rId14"/>
    <p:sldId id="309" r:id="rId15"/>
    <p:sldId id="310" r:id="rId16"/>
    <p:sldId id="311" r:id="rId17"/>
    <p:sldId id="32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01" r:id="rId27"/>
    <p:sldId id="305" r:id="rId28"/>
    <p:sldId id="322" r:id="rId29"/>
    <p:sldId id="323" r:id="rId30"/>
    <p:sldId id="324" r:id="rId31"/>
    <p:sldId id="326" r:id="rId32"/>
    <p:sldId id="327" r:id="rId33"/>
    <p:sldId id="325" r:id="rId34"/>
    <p:sldId id="302" r:id="rId35"/>
    <p:sldId id="304" r:id="rId36"/>
    <p:sldId id="328" r:id="rId37"/>
    <p:sldId id="329" r:id="rId38"/>
    <p:sldId id="330" r:id="rId39"/>
    <p:sldId id="333" r:id="rId40"/>
    <p:sldId id="332" r:id="rId41"/>
    <p:sldId id="331" r:id="rId42"/>
    <p:sldId id="334" r:id="rId43"/>
    <p:sldId id="303" r:id="rId44"/>
    <p:sldId id="299" r:id="rId45"/>
    <p:sldId id="336" r:id="rId46"/>
    <p:sldId id="300" r:id="rId47"/>
    <p:sldId id="337" r:id="rId48"/>
    <p:sldId id="338" r:id="rId49"/>
    <p:sldId id="339" r:id="rId50"/>
    <p:sldId id="340" r:id="rId51"/>
    <p:sldId id="342" r:id="rId52"/>
    <p:sldId id="343" r:id="rId53"/>
    <p:sldId id="344" r:id="rId54"/>
    <p:sldId id="341" r:id="rId55"/>
    <p:sldId id="345" r:id="rId56"/>
    <p:sldId id="346" r:id="rId57"/>
    <p:sldId id="29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qi" initials="jhqi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3768" autoAdjust="0"/>
  </p:normalViewPr>
  <p:slideViewPr>
    <p:cSldViewPr snapToGrid="0">
      <p:cViewPr varScale="1">
        <p:scale>
          <a:sx n="96" d="100"/>
          <a:sy n="96" d="100"/>
        </p:scale>
        <p:origin x="50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1/1/2022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en-US" alt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rPr lang="zh-CN" altLang="en-US"/>
              <a:t>2022/1/1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473" y="1728000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513000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900" y="2941018"/>
            <a:ext cx="10998200" cy="907181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CN" sz="6000" b="1"/>
            </a:lvl1pPr>
          </a:lstStyle>
          <a:p>
            <a:r>
              <a:rPr lang="zh-CN" altLang="en-US" dirty="0"/>
              <a:t>标测试题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96900" y="2105063"/>
            <a:ext cx="10998200" cy="7488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8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dirty="0"/>
              <a:t>副标题</a:t>
            </a:r>
            <a:endParaRPr 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39684" y="4509069"/>
            <a:ext cx="3712633" cy="269875"/>
          </a:xfrm>
          <a:prstGeom prst="rect">
            <a:avLst/>
          </a:prstGeom>
        </p:spPr>
        <p:txBody>
          <a:bodyPr>
            <a:noAutofit/>
          </a:bodyPr>
          <a:lstStyle>
            <a:lvl1pPr marL="45720" indent="0" algn="ctr">
              <a:buFontTx/>
              <a:buNone/>
              <a:defRPr sz="16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报告人  职务</a:t>
            </a:r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4910879" y="3971919"/>
            <a:ext cx="2370243" cy="400136"/>
            <a:chOff x="8729725" y="4570716"/>
            <a:chExt cx="2830513" cy="477838"/>
          </a:xfrm>
          <a:solidFill>
            <a:schemeClr val="tx1">
              <a:alpha val="50000"/>
            </a:schemeClr>
          </a:solidFill>
        </p:grpSpPr>
        <p:sp>
          <p:nvSpPr>
            <p:cNvPr id="1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12" y="133959"/>
            <a:ext cx="13068237" cy="379494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178" y="3481299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6265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6468532"/>
            <a:ext cx="12188827" cy="389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899" y="1249635"/>
            <a:ext cx="2445379" cy="4702272"/>
          </a:xfrm>
          <a:prstGeom prst="rect">
            <a:avLst/>
          </a:prstGeom>
        </p:spPr>
        <p:txBody>
          <a:bodyPr anchor="t"/>
          <a:lstStyle>
            <a:lvl1pPr algn="r" latinLnBrk="0">
              <a:defRPr lang="zh-CN" sz="5400" b="1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36544" y="1249636"/>
            <a:ext cx="7828393" cy="470227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75336"/>
            <a:ext cx="12192000" cy="6107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98507" y="797052"/>
            <a:ext cx="8994987" cy="23591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latinLnBrk="0">
              <a:defRPr lang="zh-CN" sz="5400" b="1"/>
            </a:lvl1pPr>
          </a:lstStyle>
          <a:p>
            <a:r>
              <a:rPr lang="zh-CN" altLang="en-US" dirty="0"/>
              <a:t>小节标题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98507" y="3238500"/>
            <a:ext cx="8994987" cy="841248"/>
          </a:xfrm>
          <a:prstGeom prst="rect">
            <a:avLst/>
          </a:prstGeom>
        </p:spPr>
        <p:txBody>
          <a:bodyPr anchor="t"/>
          <a:lstStyle>
            <a:lvl1pPr marL="0" indent="0" algn="l" latinLnBrk="0">
              <a:spcBef>
                <a:spcPts val="0"/>
              </a:spcBef>
              <a:buNone/>
              <a:defRPr lang="zh-CN" sz="2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副标题</a:t>
            </a:r>
          </a:p>
        </p:txBody>
      </p:sp>
      <p:grpSp>
        <p:nvGrpSpPr>
          <p:cNvPr id="31" name="组合 30"/>
          <p:cNvGrpSpPr>
            <a:grpSpLocks noChangeAspect="1"/>
          </p:cNvGrpSpPr>
          <p:nvPr userDrawn="1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3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669"/>
            <a:ext cx="10795000" cy="4402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80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8501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5880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sz="half" idx="10"/>
          </p:nvPr>
        </p:nvSpPr>
        <p:spPr>
          <a:xfrm>
            <a:off x="698501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12" name="内容占位符 3"/>
          <p:cNvSpPr>
            <a:spLocks noGrp="1"/>
          </p:cNvSpPr>
          <p:nvPr>
            <p:ph sz="half" idx="2"/>
          </p:nvPr>
        </p:nvSpPr>
        <p:spPr>
          <a:xfrm>
            <a:off x="6405880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69850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640588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67476"/>
            <a:ext cx="12188827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833120"/>
            <a:ext cx="222251" cy="491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grpSp>
        <p:nvGrpSpPr>
          <p:cNvPr id="5" name="组合 4"/>
          <p:cNvGrpSpPr>
            <a:grpSpLocks noChangeAspect="1"/>
          </p:cNvGrpSpPr>
          <p:nvPr userDrawn="1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lang="zh-CN" sz="3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小测 习题课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altLang="en-US" dirty="0"/>
              <a:t>年 计算机程序设计A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为判断字符变量c 的值不是数字也不是字母时，下述表达式有几个正确__C__。</a:t>
            </a:r>
          </a:p>
          <a:p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1) c &lt;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 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|| c &gt;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9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 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&amp;&amp; c &lt;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A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 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|| c &gt;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Z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 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&amp;&amp; c &lt;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a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 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|| c &gt;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z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endParaRPr lang="zh-CN" altLang="en-US" sz="18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2) !(c &lt;=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 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|| c &gt;=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9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 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&amp;&amp; c &lt;=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A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 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|| c &gt;=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Z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 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&amp;&amp; c &lt;=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a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 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|| c &gt;=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z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)</a:t>
            </a:r>
          </a:p>
          <a:p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3) c &gt;=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 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&amp;&amp; c &lt;=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9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 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|| c &gt;=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A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 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&amp;&amp; c &lt;=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Z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 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|| c &gt;=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a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 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&amp;&amp; c &lt;=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z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endParaRPr lang="zh-CN" altLang="en-US" sz="18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4) !(c &gt;=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 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&amp;&amp; c &lt;=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9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 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|| c &gt;=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A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 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&amp;&amp; c &lt;=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Z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 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|| c &gt;=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a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 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&amp;&amp; c &lt;= z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 sz="1800">
                <a:latin typeface="Courier New" panose="02070309020205020404" charset="0"/>
                <a:cs typeface="Courier New" panose="02070309020205020404" charset="0"/>
              </a:rPr>
              <a:t>)</a:t>
            </a:r>
          </a:p>
          <a:p>
            <a:r>
              <a:rPr lang="zh-CN" altLang="en-US" sz="2000"/>
              <a:t>A) 0 B) 1 C) 2 D) 3</a:t>
            </a:r>
          </a:p>
          <a:p>
            <a:endParaRPr lang="zh-CN" altLang="en-US" sz="2000"/>
          </a:p>
          <a:p>
            <a:r>
              <a:rPr lang="en-US" altLang="zh-CN" sz="2000"/>
              <a:t>c</a:t>
            </a:r>
            <a:r>
              <a:rPr altLang="en-US" sz="2000"/>
              <a:t>语言中，逻辑与 </a:t>
            </a:r>
            <a:r>
              <a:rPr lang="en-US" altLang="zh-CN" sz="2000"/>
              <a:t>&amp;&amp; </a:t>
            </a:r>
            <a:r>
              <a:rPr altLang="en-US" sz="2000"/>
              <a:t>的优先级高于逻辑或 </a:t>
            </a:r>
            <a:r>
              <a:rPr lang="en-US" altLang="zh-CN" sz="2000"/>
              <a:t>||</a:t>
            </a:r>
            <a:r>
              <a:rPr altLang="en-US" sz="2000"/>
              <a:t>，例如 </a:t>
            </a:r>
            <a:r>
              <a:rPr lang="en-US" altLang="zh-CN" sz="2000"/>
              <a:t>“a || b &amp;&amp; c” </a:t>
            </a:r>
            <a:r>
              <a:rPr altLang="en-US" sz="2000"/>
              <a:t>等价于 </a:t>
            </a:r>
            <a:r>
              <a:rPr lang="en-US" altLang="zh-CN" sz="2000"/>
              <a:t>“a || (b &amp;&amp; c)”</a:t>
            </a:r>
          </a:p>
          <a:p>
            <a:r>
              <a:rPr lang="en-US" altLang="zh-CN" sz="2000"/>
              <a:t>'0' </a:t>
            </a:r>
            <a:r>
              <a:rPr altLang="en-US" sz="2000"/>
              <a:t>的 </a:t>
            </a:r>
            <a:r>
              <a:rPr lang="en-US" altLang="zh-CN" sz="2000"/>
              <a:t>ascii </a:t>
            </a:r>
            <a:r>
              <a:rPr altLang="en-US" sz="2000"/>
              <a:t>码为 </a:t>
            </a:r>
            <a:r>
              <a:rPr lang="en-US" altLang="zh-CN" sz="2000"/>
              <a:t>48</a:t>
            </a:r>
            <a:r>
              <a:rPr altLang="en-US" sz="2000"/>
              <a:t>，</a:t>
            </a:r>
            <a:r>
              <a:rPr lang="en-US" altLang="zh-CN" sz="2000"/>
              <a:t>'A' </a:t>
            </a:r>
            <a:r>
              <a:rPr altLang="en-US" sz="2000"/>
              <a:t>的 </a:t>
            </a:r>
            <a:r>
              <a:rPr lang="en-US" altLang="zh-CN" sz="2000"/>
              <a:t>ascii </a:t>
            </a:r>
            <a:r>
              <a:rPr altLang="en-US" sz="2000"/>
              <a:t>码为 </a:t>
            </a:r>
            <a:r>
              <a:rPr lang="en-US" altLang="zh-CN" sz="2000"/>
              <a:t>65</a:t>
            </a:r>
            <a:r>
              <a:rPr altLang="en-US" sz="2000"/>
              <a:t>，</a:t>
            </a:r>
            <a:r>
              <a:rPr lang="en-US" altLang="zh-CN" sz="2000"/>
              <a:t>'a' </a:t>
            </a:r>
            <a:r>
              <a:rPr altLang="en-US" sz="2000"/>
              <a:t>的 </a:t>
            </a:r>
            <a:r>
              <a:rPr lang="en-US" altLang="zh-CN" sz="2000"/>
              <a:t>ascii </a:t>
            </a:r>
            <a:r>
              <a:rPr altLang="en-US" sz="2000"/>
              <a:t>码为 </a:t>
            </a:r>
            <a:r>
              <a:rPr lang="en-US" altLang="zh-CN" sz="2000"/>
              <a:t>97</a:t>
            </a:r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</a:t>
            </a:r>
            <a:r>
              <a:rPr altLang="en-US"/>
              <a:t>（续）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1) c &lt;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0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|| c &gt;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9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&amp;&amp; c &lt;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|| c &gt;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Z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&amp;&amp; c &lt;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|| c &gt;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z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</a:p>
          <a:p>
            <a:pPr lvl="1"/>
            <a:r>
              <a:rPr altLang="en-US" sz="1620">
                <a:latin typeface="Courier New" panose="02070309020205020404" charset="0"/>
                <a:cs typeface="Courier New" panose="02070309020205020404" charset="0"/>
                <a:sym typeface="+mn-ea"/>
              </a:rPr>
              <a:t>c &lt; </a:t>
            </a:r>
            <a:r>
              <a:rPr lang="en-US" altLang="zh-CN" sz="162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620">
                <a:latin typeface="Courier New" panose="02070309020205020404" charset="0"/>
                <a:cs typeface="Courier New" panose="02070309020205020404" charset="0"/>
                <a:sym typeface="+mn-ea"/>
              </a:rPr>
              <a:t>0</a:t>
            </a:r>
            <a:r>
              <a:rPr lang="en-US" altLang="zh-CN" sz="162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620">
                <a:latin typeface="Courier New" panose="02070309020205020404" charset="0"/>
                <a:cs typeface="Courier New" panose="02070309020205020404" charset="0"/>
                <a:sym typeface="+mn-ea"/>
              </a:rPr>
              <a:t>|| </a:t>
            </a:r>
            <a:r>
              <a:rPr lang="en-US" altLang="zh-CN" sz="1620">
                <a:latin typeface="Courier New" panose="02070309020205020404" charset="0"/>
                <a:cs typeface="Courier New" panose="02070309020205020404" charset="0"/>
                <a:sym typeface="+mn-ea"/>
              </a:rPr>
              <a:t>(</a:t>
            </a:r>
            <a:r>
              <a:rPr altLang="en-US" sz="1620">
                <a:latin typeface="Courier New" panose="02070309020205020404" charset="0"/>
                <a:cs typeface="Courier New" panose="02070309020205020404" charset="0"/>
                <a:sym typeface="+mn-ea"/>
              </a:rPr>
              <a:t>c &gt; </a:t>
            </a:r>
            <a:r>
              <a:rPr lang="en-US" altLang="zh-CN" sz="162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620">
                <a:latin typeface="Courier New" panose="02070309020205020404" charset="0"/>
                <a:cs typeface="Courier New" panose="02070309020205020404" charset="0"/>
                <a:sym typeface="+mn-ea"/>
              </a:rPr>
              <a:t>9</a:t>
            </a:r>
            <a:r>
              <a:rPr lang="en-US" altLang="zh-CN" sz="162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620">
                <a:latin typeface="Courier New" panose="02070309020205020404" charset="0"/>
                <a:cs typeface="Courier New" panose="02070309020205020404" charset="0"/>
                <a:sym typeface="+mn-ea"/>
              </a:rPr>
              <a:t>&amp;&amp; c &lt; </a:t>
            </a:r>
            <a:r>
              <a:rPr lang="en-US" altLang="zh-CN" sz="162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62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r>
              <a:rPr lang="en-US" altLang="zh-CN" sz="1620">
                <a:latin typeface="Courier New" panose="02070309020205020404" charset="0"/>
                <a:cs typeface="Courier New" panose="02070309020205020404" charset="0"/>
                <a:sym typeface="+mn-ea"/>
              </a:rPr>
              <a:t>') </a:t>
            </a:r>
            <a:r>
              <a:rPr altLang="en-US" sz="1620">
                <a:latin typeface="Courier New" panose="02070309020205020404" charset="0"/>
                <a:cs typeface="Courier New" panose="02070309020205020404" charset="0"/>
                <a:sym typeface="+mn-ea"/>
              </a:rPr>
              <a:t>|| </a:t>
            </a:r>
            <a:r>
              <a:rPr lang="en-US" altLang="zh-CN" sz="1620">
                <a:latin typeface="Courier New" panose="02070309020205020404" charset="0"/>
                <a:cs typeface="Courier New" panose="02070309020205020404" charset="0"/>
                <a:sym typeface="+mn-ea"/>
              </a:rPr>
              <a:t>(</a:t>
            </a:r>
            <a:r>
              <a:rPr altLang="en-US" sz="1620">
                <a:latin typeface="Courier New" panose="02070309020205020404" charset="0"/>
                <a:cs typeface="Courier New" panose="02070309020205020404" charset="0"/>
                <a:sym typeface="+mn-ea"/>
              </a:rPr>
              <a:t>c &gt; </a:t>
            </a:r>
            <a:r>
              <a:rPr lang="en-US" altLang="zh-CN" sz="162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620">
                <a:latin typeface="Courier New" panose="02070309020205020404" charset="0"/>
                <a:cs typeface="Courier New" panose="02070309020205020404" charset="0"/>
                <a:sym typeface="+mn-ea"/>
              </a:rPr>
              <a:t>Z</a:t>
            </a:r>
            <a:r>
              <a:rPr lang="en-US" altLang="zh-CN" sz="162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620">
                <a:latin typeface="Courier New" panose="02070309020205020404" charset="0"/>
                <a:cs typeface="Courier New" panose="02070309020205020404" charset="0"/>
                <a:sym typeface="+mn-ea"/>
              </a:rPr>
              <a:t>&amp;&amp; c &lt; </a:t>
            </a:r>
            <a:r>
              <a:rPr lang="en-US" altLang="zh-CN" sz="162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62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r>
              <a:rPr lang="en-US" altLang="zh-CN" sz="1620">
                <a:latin typeface="Courier New" panose="02070309020205020404" charset="0"/>
                <a:cs typeface="Courier New" panose="02070309020205020404" charset="0"/>
                <a:sym typeface="+mn-ea"/>
              </a:rPr>
              <a:t>') </a:t>
            </a:r>
            <a:r>
              <a:rPr altLang="en-US" sz="1620">
                <a:latin typeface="Courier New" panose="02070309020205020404" charset="0"/>
                <a:cs typeface="Courier New" panose="02070309020205020404" charset="0"/>
                <a:sym typeface="+mn-ea"/>
              </a:rPr>
              <a:t>|| c &gt; </a:t>
            </a:r>
            <a:r>
              <a:rPr lang="en-US" altLang="zh-CN" sz="162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620">
                <a:latin typeface="Courier New" panose="02070309020205020404" charset="0"/>
                <a:cs typeface="Courier New" panose="02070309020205020404" charset="0"/>
                <a:sym typeface="+mn-ea"/>
              </a:rPr>
              <a:t>z</a:t>
            </a:r>
            <a:r>
              <a:rPr lang="en-US" altLang="zh-CN" sz="162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</a:p>
          <a:p>
            <a:pPr lvl="1"/>
            <a:r>
              <a:rPr altLang="en-US" sz="1800"/>
              <a:t> 正确</a:t>
            </a:r>
            <a:endParaRPr lang="en-US" altLang="zh-CN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lvl="0"/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2)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 !(c &lt;=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0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|| c &gt;=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9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&amp;&amp; c &lt;=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|| c &gt;=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Z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&amp;&amp; c &lt;=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|| c &gt;=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z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)</a:t>
            </a:r>
          </a:p>
          <a:p>
            <a:pPr lvl="1"/>
            <a:r>
              <a:rPr altLang="en-US"/>
              <a:t>错误，例如，当 </a:t>
            </a:r>
            <a:r>
              <a:rPr lang="en-US" altLang="zh-CN"/>
              <a:t>c = '1' </a:t>
            </a:r>
            <a:r>
              <a:rPr altLang="en-US"/>
              <a:t>时表达式为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!(0 || 0 || 0 || 0) = 1 </a:t>
            </a:r>
            <a:r>
              <a:rPr lang="en-US" altLang="zh-CN" sz="1620">
                <a:cs typeface="Courier New" panose="02070309020205020404" charset="0"/>
              </a:rPr>
              <a:t> </a:t>
            </a:r>
          </a:p>
          <a:p>
            <a:pPr lvl="0"/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3) c &gt;=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0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&amp;&amp; c &lt;=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9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|| c &gt;=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&amp;&amp; c &lt;=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Z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|| c &gt;=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&amp;&amp; c &lt;=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z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</a:p>
          <a:p>
            <a:pPr lvl="1"/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错误，表达的是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c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为数字或字母时为真</a:t>
            </a:r>
          </a:p>
          <a:p>
            <a:pPr lvl="0"/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4)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!(c &gt;=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0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&amp;&amp; c &lt;=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9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|| c &gt;=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&amp;&amp; c &lt;=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Z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|| c &gt;= 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 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&amp;&amp; c &lt;= z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alt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)</a:t>
            </a:r>
          </a:p>
          <a:p>
            <a:pPr lvl="1"/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正确，和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3)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相反</a:t>
            </a:r>
          </a:p>
          <a:p>
            <a:pPr lvl="1"/>
            <a:endParaRPr lang="en-US" altLang="en-US" sz="162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lvl="0"/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2 </a:t>
            </a:r>
            <a:r>
              <a:rPr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个正确</a:t>
            </a:r>
            <a:endParaRPr lang="en-US" altLang="zh-CN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lvl="0"/>
            <a:endParaRPr lang="en-US" altLang="zh-CN" sz="1800">
              <a:cs typeface="Courier New" panose="02070309020205020404" charset="0"/>
            </a:endParaRPr>
          </a:p>
        </p:txBody>
      </p:sp>
      <p:pic>
        <p:nvPicPr>
          <p:cNvPr id="2" name="图片 1" descr="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660" y="371475"/>
            <a:ext cx="7993651" cy="100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表达式 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a+=a-=a=9</a:t>
            </a:r>
            <a:r>
              <a:rPr lang="zh-CN" altLang="en-US"/>
              <a:t> 的值是 __C__。</a:t>
            </a:r>
          </a:p>
          <a:p>
            <a:r>
              <a:rPr lang="zh-CN" altLang="en-US"/>
              <a:t>A) 18 B) -9 C) 0 D) 9</a:t>
            </a:r>
          </a:p>
          <a:p>
            <a:endParaRPr lang="zh-CN" altLang="en-US"/>
          </a:p>
          <a:p>
            <a:r>
              <a:rPr lang="zh-CN" altLang="en-US"/>
              <a:t>赋值表达式是右结合的，表达式可写作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 = a + (a = a - (a = 9))</a:t>
            </a:r>
            <a:r>
              <a:rPr lang="en-US" altLang="zh-CN"/>
              <a:t>  </a:t>
            </a:r>
          </a:p>
          <a:p>
            <a:r>
              <a:rPr altLang="en-US"/>
              <a:t>赋值表达式的值等于其右值</a:t>
            </a:r>
            <a:endParaRPr lang="en-US" altLang="zh-CN"/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(a = 9)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使得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的值为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9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，并且赋值表达式本身返回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9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 = a - (a = 9)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等价于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 = 9 - 9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，使得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的值为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，并且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赋值表达式本身返回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0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a = a + (a = a - (a = 9))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等价于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a = a + 0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，即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a = 0 + 0 = 0</a:t>
            </a:r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  <a:p>
            <a:endParaRPr alt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有程序段如下，下面描述中正确的是 __C__。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A）while循环体执行10次</a:t>
            </a:r>
          </a:p>
          <a:p>
            <a:r>
              <a:rPr lang="zh-CN" altLang="en-US"/>
              <a:t>B）循环是无限循环</a:t>
            </a:r>
          </a:p>
          <a:p>
            <a:r>
              <a:rPr lang="zh-CN" altLang="en-US"/>
              <a:t>C）循环体语句一次也不执行</a:t>
            </a:r>
          </a:p>
          <a:p>
            <a:r>
              <a:rPr lang="zh-CN" altLang="en-US"/>
              <a:t>D）循环体语句执行1次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98550" y="2165350"/>
            <a:ext cx="63684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int k = 10;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while(k = 0)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  k = k - 1;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32195" y="2165350"/>
            <a:ext cx="51346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while </a:t>
            </a:r>
            <a:r>
              <a:rPr lang="zh-CN" altLang="en-US" sz="2000"/>
              <a:t>条件里 ，</a:t>
            </a:r>
            <a:r>
              <a:rPr lang="en-US" altLang="zh-CN" sz="2000"/>
              <a:t>k = 0 </a:t>
            </a:r>
            <a:r>
              <a:rPr lang="zh-CN" altLang="en-US" sz="2000"/>
              <a:t>表达式的值为 </a:t>
            </a:r>
            <a:r>
              <a:rPr lang="en-US" altLang="zh-CN" sz="2000"/>
              <a:t>0</a:t>
            </a:r>
            <a:r>
              <a:rPr lang="zh-CN" altLang="en-US" sz="2000"/>
              <a:t>，所以相当于 </a:t>
            </a:r>
            <a:r>
              <a:rPr lang="en-US" altLang="zh-CN" sz="2000"/>
              <a:t>while (0) </a:t>
            </a:r>
            <a:r>
              <a:rPr lang="zh-CN" altLang="en-US" sz="2000"/>
              <a:t>循环不会执行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x、i、j、k都是 int 型变量，执行表达式 x = (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= 31, j = 25, k = 16) 后 x</a:t>
            </a:r>
            <a:r>
              <a:rPr lang="zh-CN" altLang="en-US"/>
              <a:t> 的值是__D__。</a:t>
            </a:r>
          </a:p>
          <a:p>
            <a:r>
              <a:rPr lang="zh-CN" altLang="en-US"/>
              <a:t>A) 0 B) 31 C) 25 D) 16</a:t>
            </a:r>
          </a:p>
          <a:p>
            <a:endParaRPr lang="zh-CN" altLang="en-US"/>
          </a:p>
          <a:p>
            <a:r>
              <a:rPr lang="zh-CN" altLang="en-US"/>
              <a:t>逗号表达式的值是最后一项表达式的值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(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i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 = 31, j = 25, k = 16)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= (k = 16) = 16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x = 16</a:t>
            </a:r>
          </a:p>
          <a:p>
            <a:endParaRPr lang="en-US" altLang="zh-CN">
              <a:sym typeface="+mn-ea"/>
            </a:endParaRPr>
          </a:p>
          <a:p>
            <a:r>
              <a:rPr altLang="en-US">
                <a:sym typeface="+mn-ea"/>
              </a:rPr>
              <a:t>见课件 《第</a:t>
            </a:r>
            <a:r>
              <a:rPr lang="en-US" altLang="zh-CN">
                <a:sym typeface="+mn-ea"/>
              </a:rPr>
              <a:t>2</a:t>
            </a:r>
            <a:r>
              <a:rPr altLang="en-US">
                <a:sym typeface="+mn-ea"/>
              </a:rPr>
              <a:t>章 </a:t>
            </a:r>
            <a:r>
              <a:rPr lang="en-US" altLang="zh-CN">
                <a:sym typeface="+mn-ea"/>
              </a:rPr>
              <a:t>C</a:t>
            </a:r>
            <a:r>
              <a:rPr altLang="en-US">
                <a:sym typeface="+mn-ea"/>
              </a:rPr>
              <a:t>语言概述》第 </a:t>
            </a:r>
            <a:r>
              <a:rPr lang="en-US" altLang="zh-CN">
                <a:sym typeface="+mn-ea"/>
              </a:rPr>
              <a:t>46 </a:t>
            </a:r>
            <a:r>
              <a:rPr altLang="en-US">
                <a:sym typeface="+mn-ea"/>
              </a:rPr>
              <a:t>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若有int a=100,b; 则关于循环语句for(b=100;a!=b;++a,++b) printf ("***") </a:t>
            </a:r>
            <a:r>
              <a:rPr lang="zh-CN" altLang="en-US"/>
              <a:t>;的正确说法是 __C__。</a:t>
            </a:r>
          </a:p>
          <a:p>
            <a:r>
              <a:rPr lang="zh-CN" altLang="en-US"/>
              <a:t>A）循环体只执行一次        B）死循环</a:t>
            </a:r>
          </a:p>
          <a:p>
            <a:r>
              <a:rPr lang="zh-CN" altLang="en-US"/>
              <a:t>C）循环体一次也不执行     D) 输出***</a:t>
            </a:r>
          </a:p>
          <a:p>
            <a:endParaRPr lang="zh-CN" altLang="en-US"/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for(b=100;a!=b;++a,++b) printf ("***")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a = 100, for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初始化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b = 100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，使得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a != b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为假，循环不会执行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00" y="1626870"/>
            <a:ext cx="6111240" cy="4403090"/>
          </a:xfrm>
        </p:spPr>
        <p:txBody>
          <a:bodyPr/>
          <a:lstStyle/>
          <a:p>
            <a:r>
              <a:rPr lang="zh-CN" altLang="en-US"/>
              <a:t>运行以下程序，while 循环的执行次数是 __B__。</a:t>
            </a:r>
          </a:p>
          <a:p>
            <a:r>
              <a:rPr lang="zh-CN" altLang="en-US"/>
              <a:t>A）1 B) 无限循环 C) 6 D) 10</a:t>
            </a:r>
          </a:p>
          <a:p>
            <a:endParaRPr lang="zh-CN" altLang="en-US"/>
          </a:p>
          <a:p>
            <a:r>
              <a:rPr lang="zh-CN" altLang="en-US"/>
              <a:t>continue：忽略循环体中后续语句，执行循环语句的判断部分</a:t>
            </a:r>
          </a:p>
          <a:p>
            <a:r>
              <a:rPr lang="zh-CN" altLang="en-US"/>
              <a:t>第一次循环：</a:t>
            </a:r>
            <a:r>
              <a:rPr lang="en-US" altLang="zh-CN"/>
              <a:t>i = 0</a:t>
            </a:r>
            <a:r>
              <a:rPr altLang="en-US"/>
              <a:t>，进入 </a:t>
            </a:r>
            <a:r>
              <a:rPr lang="en-US" altLang="zh-CN"/>
              <a:t>continue</a:t>
            </a:r>
            <a:r>
              <a:rPr altLang="en-US"/>
              <a:t>，跳过下面语句，</a:t>
            </a:r>
            <a:r>
              <a:rPr lang="en-US" altLang="zh-CN"/>
              <a:t>i </a:t>
            </a:r>
            <a:r>
              <a:rPr altLang="en-US"/>
              <a:t>没有发生变化</a:t>
            </a:r>
          </a:p>
          <a:p>
            <a:r>
              <a:rPr altLang="en-US"/>
              <a:t>第二次循环：</a:t>
            </a:r>
            <a:r>
              <a:rPr lang="en-US" altLang="zh-CN"/>
              <a:t>i = 0</a:t>
            </a:r>
            <a:r>
              <a:rPr altLang="en-US"/>
              <a:t>，和第一次循环相同</a:t>
            </a:r>
          </a:p>
          <a:p>
            <a:r>
              <a:rPr altLang="en-US"/>
              <a:t>无限循环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94475" y="1353820"/>
            <a:ext cx="51657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#include &lt;stdio.h&gt;</a:t>
            </a: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int main() {</a:t>
            </a: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    int i = 0;</a:t>
            </a: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    while(i &lt; 10) {</a:t>
            </a: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        if (i &lt; 1) continue;</a:t>
            </a: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        if (i == 5) break;</a:t>
            </a: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        i++;</a:t>
            </a: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    return 0;</a:t>
            </a: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</a:t>
            </a:r>
            <a:r>
              <a:rPr altLang="en-US"/>
              <a:t>（改）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870"/>
            <a:ext cx="4868545" cy="4403090"/>
          </a:xfrm>
        </p:spPr>
        <p:txBody>
          <a:bodyPr/>
          <a:lstStyle/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如果把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while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循环改成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for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循环，把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i++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放在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for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里面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即使执行了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continue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，仍然会执行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i++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，在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 = 5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时会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break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for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循环会被执行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6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62625" y="1282065"/>
            <a:ext cx="59251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// </a:t>
            </a:r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修改 </a:t>
            </a:r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while -&gt; for</a:t>
            </a:r>
            <a:endParaRPr lang="zh-CN" altLang="en-US" sz="2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#include &lt;stdio.h&gt;</a:t>
            </a: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int main() {</a:t>
            </a: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    int i = 0;</a:t>
            </a: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for</a:t>
            </a:r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(i = 0; i &lt; 10; i++)</a:t>
            </a:r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{</a:t>
            </a: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        if (i &lt; 1) continue;</a:t>
            </a: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        if (i == 5) break;</a:t>
            </a: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    return 0;</a:t>
            </a: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以下叙述中错误的是 __B__。</a:t>
            </a:r>
          </a:p>
          <a:p>
            <a:r>
              <a:rPr lang="zh-CN" altLang="en-US"/>
              <a:t>A) 同一个数组中所有元素的类型相同</a:t>
            </a:r>
          </a:p>
          <a:p>
            <a:r>
              <a:rPr lang="zh-CN" altLang="en-US"/>
              <a:t>B) 初始化时不可以跳过前面的数组元素给后面的元素赋初值</a:t>
            </a:r>
          </a:p>
          <a:p>
            <a:pPr lvl="1"/>
            <a:r>
              <a:rPr lang="zh-CN" altLang="en-US"/>
              <a:t> C99允许指定初始化。见课件《第</a:t>
            </a:r>
            <a:r>
              <a:rPr lang="en-US" altLang="zh-CN"/>
              <a:t>4</a:t>
            </a:r>
            <a:r>
              <a:rPr altLang="en-US"/>
              <a:t>章 数组</a:t>
            </a:r>
            <a:r>
              <a:rPr lang="zh-CN" altLang="en-US"/>
              <a:t>》第 </a:t>
            </a:r>
            <a:r>
              <a:rPr lang="en-US" altLang="zh-CN"/>
              <a:t>9 </a:t>
            </a:r>
            <a:r>
              <a:rPr altLang="en-US"/>
              <a:t>页</a:t>
            </a:r>
            <a:endParaRPr lang="zh-CN" altLang="en-US"/>
          </a:p>
          <a:p>
            <a:r>
              <a:rPr lang="zh-CN" altLang="en-US"/>
              <a:t>C) 定义语句int a[10]={0};给a数组中所有元素赋初值0</a:t>
            </a:r>
          </a:p>
          <a:p>
            <a:r>
              <a:rPr lang="zh-CN" altLang="en-US"/>
              <a:t>D) 若有定义语句 int a[4]={1,2,3,4,5}; 编译时将忽略多余的初值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对二维数组的说明, 正确的有几个__C__。 A） 0 B) 1 C) 2 D) 3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1) int a[][]={{1,2,3}, {4,5,6}}；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//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错误</a:t>
            </a:r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2) int a[2][]={1,2,3,4,5,6} ；   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//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错误</a:t>
            </a:r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3) int a[][3]={1,2,3,4,5,6}；    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//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正确</a:t>
            </a:r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4) int a[2][3]={1,2,3,4,5,6} ；  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//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正确</a:t>
            </a:r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多维数组定义且赋初值时，只有第一维的长度可以省去的，其他维度的长度都不能缺少</a:t>
            </a:r>
          </a:p>
          <a:p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altLang="en-US" dirty="0"/>
              <a:t>一、选择题</a:t>
            </a:r>
            <a:endParaRPr lang="en-US" altLang="zh-CN" dirty="0"/>
          </a:p>
          <a:p>
            <a:r>
              <a:rPr altLang="en-US" dirty="0"/>
              <a:t>二、单项填空题</a:t>
            </a:r>
          </a:p>
          <a:p>
            <a:r>
              <a:rPr lang="zh-CN" altLang="en-US" dirty="0"/>
              <a:t>三、程序填空题</a:t>
            </a:r>
          </a:p>
          <a:p>
            <a:r>
              <a:rPr lang="zh-CN" altLang="en-US" dirty="0"/>
              <a:t>四、程序设计题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对字符数组 str 赋初值，str 能作为字符串使用的有几个__D__。   A) 0 B) 1 C) 2 D) 3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1) char str[]="" ；正确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2) char str[]={""} ；正确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3) char str[9]={'s','h','a','n','g','h','a','i'} ；正确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4) char str[8]={'s','h','a','n','g','h','a','i'} ；</a:t>
            </a:r>
          </a:p>
          <a:p>
            <a:pPr lvl="1"/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没有给字符串末尾的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'\0' </a:t>
            </a:r>
            <a:r>
              <a:rPr altLang="en-US" sz="2000">
                <a:latin typeface="Courier New" panose="02070309020205020404" charset="0"/>
                <a:cs typeface="Courier New" panose="02070309020205020404" charset="0"/>
              </a:rPr>
              <a:t>分配位置</a:t>
            </a:r>
            <a:endParaRPr altLang="en-US">
              <a:latin typeface="Courier New" panose="02070309020205020404" charset="0"/>
              <a:cs typeface="Courier New" panose="02070309020205020404" charset="0"/>
            </a:endParaRPr>
          </a:p>
          <a:p>
            <a:pPr lvl="1"/>
            <a:endParaRPr altLang="en-US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见课件《第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4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章 数组》第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15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页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下列叙述中正确的是__D__。</a:t>
            </a:r>
          </a:p>
          <a:p>
            <a:r>
              <a:rPr lang="zh-CN" altLang="en-US"/>
              <a:t>A) 在 switch 语句中必须使用 default。</a:t>
            </a:r>
          </a:p>
          <a:p>
            <a:r>
              <a:rPr lang="zh-CN" altLang="en-US"/>
              <a:t>B) break 语句必须与 switch 语句中的 case 配对使用。</a:t>
            </a:r>
          </a:p>
          <a:p>
            <a:r>
              <a:rPr lang="zh-CN" altLang="en-US"/>
              <a:t>C) break 语句只能用于 switch 语句。</a:t>
            </a:r>
          </a:p>
          <a:p>
            <a:r>
              <a:rPr lang="zh-CN" altLang="en-US"/>
              <a:t>D）以上都不对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如下代码：执行后输出的结果是__B__。</a:t>
            </a:r>
          </a:p>
          <a:p>
            <a:r>
              <a:rPr lang="zh-CN" altLang="en-US"/>
              <a:t>A) 8,5 B)11,5 C)3,5 D)以上都不是</a:t>
            </a:r>
          </a:p>
          <a:p>
            <a:endParaRPr lang="zh-CN" altLang="en-US"/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f(int y, int *x)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中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y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是值传递，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x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是指针传递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调用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f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后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main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中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y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不会变，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x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会变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f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中，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y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被作为局部变量，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y=y+*x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使得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y=8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*x=*x+y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使得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*x = 11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相当于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main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中的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*(&amp;x)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值为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11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，即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x = 11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72835" y="1292860"/>
            <a:ext cx="602932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void f(int y, int *x) {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    y=y+*x; *x = *x+y;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}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int main() {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    int x = 3, y = 5;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    f(y,&amp;x);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    printf("%d,%d\n",x,y);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已知： char s[10], *p=s ，则在下列语句中，错误的语句是__B__。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A) p=s+5； B) s=p+s； C) s[2]=p[4]； D) *p=s[0]；</a:t>
            </a:r>
          </a:p>
          <a:p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声明变量时的数组名是一个符号地址常量，可以理解为指针</a:t>
            </a:r>
            <a:r>
              <a:rPr altLang="en-US" b="1">
                <a:latin typeface="Courier New" panose="02070309020205020404" charset="0"/>
                <a:cs typeface="Courier New" panose="02070309020205020404" charset="0"/>
              </a:rPr>
              <a:t>常量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，指向数组的首元素地址，是右值，不能对数组名赋值</a:t>
            </a:r>
          </a:p>
          <a:p>
            <a:endParaRPr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数组与指针 见课件《第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6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章 指针》第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19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页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设int year=2021,*p=&amp;year; 以下语句中不能使变量year的值增至2022的语句是 __B__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A) (*p)++; B) *p++; C) ++(*p); D) *p+=1;</a:t>
            </a:r>
          </a:p>
          <a:p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指针运算符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*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和自增运算符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++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具有相同的优先级，结合方向自右向左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赋值语句的优先级很低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：相当于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(*p) = (*p) + 1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B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：相当于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*(p++)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，没有改变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year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C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：和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的效果相同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D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：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和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A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的效果相同</a:t>
            </a:r>
            <a:endParaRPr alt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设有char s[5],c; 则调用scanf能正确读入数据的是 __D__。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A）scanf(“%s%c”,s,c);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B）scanf(“%d%c”,&amp;s,&amp;c);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C）scanf(“%d%c”,s,&amp;c);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D）scanf(“%s%c”,s,&amp;c);</a:t>
            </a:r>
          </a:p>
          <a:p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%s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用于输入字符串，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%c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用于输入字符，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%d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用于输入十进制整数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char s[5]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的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s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本身代表地址不需要加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&amp;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二、单项填空题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若有定义int a=7; float x=2.5, y=4.7; 则表达式 x+a%3*(int)(x+y)%2/4 的值是__2.5___。</a:t>
            </a:r>
          </a:p>
          <a:p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优先级：类型转换运算符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”()” &gt; 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乘法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”*” =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除法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”/” =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求余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”%” &gt;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加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”+”</a:t>
            </a:r>
            <a:endParaRPr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先计算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(int)(x + y) = (int)(2.5+4.7) = (int)(7.2) = 7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再计算 a%3*(int)(x+y)%2/4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= 7 % 3 * 7 % 2 / 4 =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（从左向右结合）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(((7 % 3) * 7) % 2) / 4 = ((1 * 7) % 2) / 4 = (7 % 2) / 4 = 1 / 4=0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最后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x + 0 = x + 0.0 = x = 2.5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如下代码：</a:t>
            </a:r>
          </a:p>
          <a:p>
            <a:r>
              <a:rPr lang="zh-CN" altLang="en-US"/>
              <a:t>执行后输出的结果是_360,216__。</a:t>
            </a:r>
          </a:p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次循环后：</a:t>
            </a:r>
            <a:r>
              <a:rPr lang="en-US" altLang="zh-CN"/>
              <a:t>k = 8,     n = 195,  r = 196</a:t>
            </a:r>
          </a:p>
          <a:p>
            <a:r>
              <a:rPr altLang="en-US"/>
              <a:t>第</a:t>
            </a:r>
            <a:r>
              <a:rPr lang="en-US" altLang="zh-CN"/>
              <a:t>2</a:t>
            </a:r>
            <a:r>
              <a:rPr altLang="en-US"/>
              <a:t>次循环后：</a:t>
            </a:r>
            <a:r>
              <a:rPr lang="en-US" altLang="zh-CN"/>
              <a:t>k = 40,   n = 19  ,  r = 215</a:t>
            </a:r>
          </a:p>
          <a:p>
            <a:r>
              <a:rPr altLang="en-US"/>
              <a:t>第</a:t>
            </a:r>
            <a:r>
              <a:rPr lang="en-US" altLang="zh-CN"/>
              <a:t>3</a:t>
            </a:r>
            <a:r>
              <a:rPr altLang="en-US"/>
              <a:t>次循环后：</a:t>
            </a:r>
            <a:r>
              <a:rPr lang="en-US" altLang="zh-CN"/>
              <a:t>k = 360, n = 1    ,  r = 216</a:t>
            </a:r>
          </a:p>
          <a:p>
            <a:r>
              <a:rPr altLang="en-US"/>
              <a:t>第</a:t>
            </a:r>
            <a:r>
              <a:rPr lang="en-US" altLang="zh-CN"/>
              <a:t>4</a:t>
            </a:r>
            <a:r>
              <a:rPr altLang="en-US"/>
              <a:t>次循环后：</a:t>
            </a:r>
            <a:r>
              <a:rPr lang="en-US" altLang="zh-CN"/>
              <a:t>k = 360, n = 0    ,  r = 216   </a:t>
            </a:r>
            <a:r>
              <a:rPr altLang="en-US"/>
              <a:t>，条件判断 </a:t>
            </a:r>
            <a:r>
              <a:rPr lang="en-US" altLang="zh-CN"/>
              <a:t>n == 0</a:t>
            </a:r>
            <a:r>
              <a:rPr altLang="en-US"/>
              <a:t>，循环退出</a:t>
            </a:r>
            <a:endParaRPr lang="en-US" altLang="zh-CN"/>
          </a:p>
          <a:p>
            <a:r>
              <a:rPr altLang="en-US"/>
              <a:t>答案为 </a:t>
            </a:r>
            <a:r>
              <a:rPr lang="en-US" altLang="zh-CN"/>
              <a:t>360,216</a:t>
            </a: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224905" y="182880"/>
            <a:ext cx="66344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#include &lt;stdio.h&gt;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int main() { 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    int k = 1, n = 1958, r = 1;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    do {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        k *= n % 10;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        n /= 10 ;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        r += n;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    } while (n) ;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    printf("%d,%d\n",k, r);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已知： int a[]={2, 0, 2, 1}, y, *p = a；则执行语句y = (*++p)--；之后, 数组 a 各元素的值变为_{2,-1,2,1}_。</a:t>
            </a:r>
          </a:p>
          <a:p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指针运算符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”*”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和自增、自减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”++”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、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”--”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优先级相同，从右向左结合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y = (*++p)-- 等价于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y = (*(++p))--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p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一开始指向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a[0]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，执行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++p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，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p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指向了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a[1]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所以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*(++p)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指向了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a[1]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，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y = a[1]--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a[1] = a[1] - 1 = 0 - 1 = -1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所以最后数组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a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为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{2, -1, 2, 1}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一、选择题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如下代码：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执行后输出的结果是_ 100,f__。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'a'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的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ascii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码为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97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'6' - '3'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的值为两者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ascii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码之差，为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3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 = 97 + 3 = 100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这份代码是有问题的，会在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gcc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下编译报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warning: multi-character character constant [-Wmultichar]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（多字符字符常量）</a:t>
            </a:r>
            <a:endParaRPr lang="en-US" altLang="zh-CN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多字符字符常量在被视为字符的情况下，取最后一位，例如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'25'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被视为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'5'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编译器会把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'25'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和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'13'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当做一个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int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型的整数处理，有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4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个字节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例如，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printf("%d, %x\n", '25', '25')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会输出 12853, 3235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16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进制下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'2'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和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'5'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的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ascii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码分别是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0x32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和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0x35</a:t>
            </a:r>
          </a:p>
          <a:p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3220" y="467360"/>
            <a:ext cx="58140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int main() {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    char a, b;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    a = 'a' + '6' - '3';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    b = a + '25' - '13';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    printf("%d,%c\n", a, b);</a:t>
            </a:r>
          </a:p>
          <a:p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altLang="en-US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b = a + '25' - '13'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的计算本质：</a:t>
            </a:r>
            <a:endParaRPr lang="en-US" altLang="zh-CN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等号右边的运算是这样的：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char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型的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加上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int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型的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'25'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，得到了一个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int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然后减去一个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int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型的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'13'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'25' = 0x3235, '13' = 0x3133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，相减后等于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0x0102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，而不是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12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此时的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 = 100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16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进制为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0x64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a + '25' - '13' = 0x64+0x0102=0x0166</a:t>
            </a:r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由于赋值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=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时，右值会被隐式地转换为左值类型，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b = (char)(a + '25' - '13')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char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是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1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个字节的，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int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是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4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个字节的，这样的强制类型转换会取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int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的最低字节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转换成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char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后，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0x0166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相当于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0x66 = 102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，所以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b = a + 2 = 102 = 'a' + 5 ='f'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解题时，只考虑最低字节，相当于最后一个字符，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b = a + '25' - '13' = a + '5' - '3' = a + 2</a:t>
            </a:r>
          </a:p>
          <a:p>
            <a:endParaRPr alt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altLang="en-US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可以用以下代码帮助理解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77365" y="2337435"/>
            <a:ext cx="88531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#include &lt;stdio.h&gt;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int main() {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    char a, b;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    a = 'a' + '6' - '3';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    b = a + '25' - '13';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    printf("%d, %x\n", '25', '25');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    printf("%d, %x\n", '13', '13');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    printf("%d, %x\n", '25' - '13', '25' - '13');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    printf("%d, %x\n", a + '25' - '13', a + '25' - '13');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    printf("%d, %x, %c\n", (char)(a + '25' - '13'), 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	    (char)(a + '25' - '13'), (char)(a + '25' - '13'));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    return 0;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56855" y="1466850"/>
            <a:ext cx="34925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编译后输出结果为：</a:t>
            </a:r>
          </a:p>
          <a:p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12853, 3235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12595, 3133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258, 102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358, 166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102, 66, f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如果一个变量在整个程序运行期间都存在，但是仅在说明它的函数内是可见的，这个变量的存储类型是</a:t>
            </a:r>
          </a:p>
          <a:p>
            <a:r>
              <a:rPr lang="zh-CN" altLang="en-US"/>
              <a:t> 静态局部变量</a:t>
            </a:r>
          </a:p>
          <a:p>
            <a:endParaRPr lang="zh-CN" altLang="en-US"/>
          </a:p>
          <a:p>
            <a:r>
              <a:rPr lang="zh-CN" altLang="en-US"/>
              <a:t>见课件《第</a:t>
            </a:r>
            <a:r>
              <a:rPr lang="en-US" altLang="zh-CN"/>
              <a:t>5</a:t>
            </a:r>
            <a:r>
              <a:rPr altLang="en-US"/>
              <a:t>章 函数</a:t>
            </a:r>
            <a:r>
              <a:rPr lang="zh-CN" altLang="en-US"/>
              <a:t>》第 </a:t>
            </a:r>
            <a:r>
              <a:rPr lang="en-US" altLang="zh-CN"/>
              <a:t>36 </a:t>
            </a:r>
            <a:r>
              <a:rPr altLang="en-US"/>
              <a:t>页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三、程序填空题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00" y="1626870"/>
            <a:ext cx="5156835" cy="4403090"/>
          </a:xfrm>
        </p:spPr>
        <p:txBody>
          <a:bodyPr/>
          <a:lstStyle/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函数findx()的功能是在已知大小为10的数组a中顺序查找x, 若x存在，则立即返回所发现的x元素下标；若不存在，则返回-1。</a:t>
            </a:r>
          </a:p>
          <a:p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①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a[i] == x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②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③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-1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92470" y="1365250"/>
            <a:ext cx="6450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int findx(int a[], int x) { </a:t>
            </a: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    int i</a:t>
            </a:r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zh-CN" altLang="en-US" sz="2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    for(i=0;i&lt;10;i++) </a:t>
            </a: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    if(①) return (②)</a:t>
            </a:r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zh-CN" altLang="en-US" sz="2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    return (③)</a:t>
            </a:r>
            <a:r>
              <a:rPr lang="en-US" altLang="zh-CN" sz="2400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zh-CN" altLang="en-US" sz="2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00" y="1626870"/>
            <a:ext cx="5598795" cy="4403090"/>
          </a:xfrm>
        </p:spPr>
        <p:txBody>
          <a:bodyPr/>
          <a:lstStyle/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下面的程序的功能是求一维数组中的最大元素。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findmax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需要使得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*k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为数组中最大值的下标。</a:t>
            </a:r>
          </a:p>
          <a:p>
            <a:endParaRPr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①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if (s[p] &gt; s[*k]) *k = p;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或者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①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*k = (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s[p] &gt; s[*k]) ? p : *k;</a:t>
            </a:r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34430" y="511810"/>
            <a:ext cx="572071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void findmax(int *s, int t, int *k){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int p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for(p=0, *k=p；p&lt;t；p++)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①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__________________;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</a:p>
          <a:p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int main() { 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int a[10], i, *k=&amp;i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for(i=0； i&lt;10； i++)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scanf("%d", &amp;a[i])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findmax(a, 10, k)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printf("%d, %d\n",*k, a[*k])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;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return 0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00" y="1626870"/>
            <a:ext cx="3686175" cy="4403090"/>
          </a:xfrm>
        </p:spPr>
        <p:txBody>
          <a:bodyPr/>
          <a:lstStyle/>
          <a:p>
            <a:r>
              <a:rPr lang="zh-CN" altLang="en-US"/>
              <a:t>下面程序的功能是使用冒泡法对输入的 100 个浮点数从小到大进行排序。排好序的  100 个数分两行输出。</a:t>
            </a:r>
          </a:p>
          <a:p>
            <a:endParaRPr lang="zh-CN" altLang="en-US"/>
          </a:p>
          <a:p>
            <a:r>
              <a:rPr lang="zh-CN" altLang="en-US"/>
              <a:t>对 </a:t>
            </a:r>
            <a:r>
              <a:rPr lang="en-US" altLang="zh-CN"/>
              <a:t>n </a:t>
            </a:r>
            <a:r>
              <a:rPr altLang="en-US"/>
              <a:t>个整数 </a:t>
            </a:r>
            <a:r>
              <a:rPr lang="en-US" altLang="zh-CN"/>
              <a:t>a[] </a:t>
            </a:r>
            <a:r>
              <a:rPr altLang="en-US"/>
              <a:t>从大到小排序的冒泡排序算法如右侧</a:t>
            </a:r>
          </a:p>
          <a:p>
            <a:r>
              <a:rPr altLang="en-US"/>
              <a:t>如果 </a:t>
            </a:r>
            <a:r>
              <a:rPr lang="en-US" altLang="zh-CN"/>
              <a:t>i = 1 </a:t>
            </a:r>
            <a:r>
              <a:rPr altLang="en-US"/>
              <a:t>开始，每一轮次 </a:t>
            </a:r>
            <a:r>
              <a:rPr lang="en-US" altLang="zh-CN"/>
              <a:t>j </a:t>
            </a:r>
            <a:r>
              <a:rPr altLang="en-US"/>
              <a:t>的范围应保持不变。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90415" y="337185"/>
            <a:ext cx="633603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for (i = 0; i &lt; n - 1;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i++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)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{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//比较n-1轮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for (j = 0; j &lt; n - 1 - i; j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++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)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{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//每轮比较n-1-i次,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if (a[j]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&gt;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a[j + 1]) {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   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int 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buf = a[j];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    a[j] = a[j + 1];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    a[j + 1] = buf;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}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for (i =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1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; i &lt; n;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i++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)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{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//比较n-1轮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for (j = 0; j &lt; n - i; j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++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)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{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    //每轮比较n-i次,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    if (a[j]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&gt;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a[j + 1]) {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       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int 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buf = a[j];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        a[j] = a[j + 1];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        a[j + 1] = buf;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    }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}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altLang="en-US"/>
              <a:t>（续）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题目中是没有定义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n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的</a:t>
            </a:r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①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 &lt; 100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②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 &lt; 100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③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j &lt; 100 - i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或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j &lt; 99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④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a[j] &gt; a[j + 1]</a:t>
            </a:r>
          </a:p>
          <a:p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5245" y="398780"/>
            <a:ext cx="657352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#include &lt;stdio.h&gt;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int main()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{ 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float a[100];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int i, j;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printf("Input numbers please\n");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for(i=0 ①______； i++ )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    scanf("%f", &amp;a[i]) ；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printf("\n") ；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for(i=1 ；②_____； i++ )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    for(j=0 ；③____； j++ )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    if(④_______) { 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        a[j]= ⑤__________；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        a[j+1]= ⑥________；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        a[j]= ⑦__________;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    }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altLang="en-US"/>
              <a:t>（续）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00" y="1626870"/>
            <a:ext cx="4920615" cy="4403090"/>
          </a:xfrm>
        </p:spPr>
        <p:txBody>
          <a:bodyPr/>
          <a:lstStyle/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⑤⑥⑦要交换两个数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交换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2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个数可以用加减法进行</a:t>
            </a:r>
          </a:p>
          <a:p>
            <a:endParaRPr altLang="en-US">
              <a:latin typeface="Courier New" panose="02070309020205020404" charset="0"/>
              <a:cs typeface="Courier New" panose="02070309020205020404" charset="0"/>
            </a:endParaRPr>
          </a:p>
          <a:p>
            <a:endParaRPr altLang="en-US">
              <a:latin typeface="Courier New" panose="02070309020205020404" charset="0"/>
              <a:cs typeface="Courier New" panose="02070309020205020404" charset="0"/>
            </a:endParaRPr>
          </a:p>
          <a:p>
            <a:endParaRPr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⑤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a[j] + a[j+1]</a:t>
            </a:r>
            <a:endParaRPr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⑥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a[j] - a[j+1]</a:t>
            </a:r>
            <a:endParaRPr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⑦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a[j] - a[j+1]</a:t>
            </a:r>
            <a:endParaRPr alt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5245" y="398780"/>
            <a:ext cx="657352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#include &lt;stdio.h&gt;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int main()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{ 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  float a[100];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  int i, j;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  printf("Input numbers please\n");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  for(i=0 ①______； i++ )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      scanf("%f", &amp;a[i]) ；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  printf("\n") ；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  for(i=1 ；②_____； i++ )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      for(j=0 ；③____； j++ )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      if(④_______) { 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          a[j]= ⑤__________；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          a[j+1]= ⑥________；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          a[j]= ⑦__________;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      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1860" y="2616835"/>
            <a:ext cx="44373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int x = 1, y = 5;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x = x + y;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y = x - y;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x = x - y;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以下是正确的 C 语言标识符是</a:t>
            </a:r>
            <a:r>
              <a:rPr lang="zh-CN" altLang="en-US" sz="2000" u="sng"/>
              <a:t>__A__</a:t>
            </a:r>
            <a:r>
              <a:rPr lang="zh-CN" altLang="en-US" sz="2000"/>
              <a:t>。</a:t>
            </a:r>
          </a:p>
          <a:p>
            <a:r>
              <a:rPr lang="zh-CN" altLang="en-US" sz="2000">
                <a:cs typeface="Courier New" panose="02070309020205020404" charset="0"/>
              </a:rPr>
              <a:t>A) _1958ustc_ B) ustc.1958 C) long D) 3dmax</a:t>
            </a:r>
            <a:r>
              <a:rPr lang="zh-CN" altLang="en-US" sz="2000"/>
              <a:t>  </a:t>
            </a:r>
          </a:p>
          <a:p>
            <a:endParaRPr lang="zh-CN" altLang="en-US" sz="2000"/>
          </a:p>
          <a:p>
            <a:r>
              <a:rPr lang="zh-CN" altLang="en-US" sz="2000"/>
              <a:t>标识符</a:t>
            </a:r>
          </a:p>
          <a:p>
            <a:pPr lvl="1"/>
            <a:r>
              <a:rPr lang="zh-CN" altLang="en-US" sz="2000"/>
              <a:t>由字母、数字、下划线组成（</a:t>
            </a:r>
            <a:r>
              <a:rPr lang="en-US" altLang="zh-CN" sz="2000"/>
              <a:t>B </a:t>
            </a:r>
            <a:r>
              <a:rPr altLang="en-US" sz="2000"/>
              <a:t>不满足）</a:t>
            </a:r>
            <a:endParaRPr lang="zh-CN" altLang="en-US" sz="2000"/>
          </a:p>
          <a:p>
            <a:pPr lvl="1"/>
            <a:r>
              <a:rPr lang="zh-CN" altLang="en-US" sz="2000"/>
              <a:t>第一个字符必须为字母或下划线（</a:t>
            </a:r>
            <a:r>
              <a:rPr lang="en-US" altLang="zh-CN" sz="2000"/>
              <a:t>D </a:t>
            </a:r>
            <a:r>
              <a:rPr altLang="en-US" sz="2000"/>
              <a:t>不满足</a:t>
            </a:r>
            <a:r>
              <a:rPr lang="zh-CN" altLang="en-US" sz="2000"/>
              <a:t>）</a:t>
            </a:r>
          </a:p>
          <a:p>
            <a:pPr lvl="1"/>
            <a:r>
              <a:rPr lang="zh-CN" altLang="en-US" sz="2000"/>
              <a:t>用户定义的标识符不应与C语言关键字重复（</a:t>
            </a:r>
            <a:r>
              <a:rPr lang="en-US" altLang="zh-CN" sz="2000"/>
              <a:t>C </a:t>
            </a:r>
            <a:r>
              <a:rPr altLang="en-US" sz="2000"/>
              <a:t>不满足</a:t>
            </a:r>
            <a:r>
              <a:rPr lang="zh-CN" altLang="en-US" sz="2000"/>
              <a:t>）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altLang="en-US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⑧ </a:t>
            </a:r>
            <a:r>
              <a:rPr lang="en-US" altLang="zh-CN"/>
              <a:t>i % 50 == 0 </a:t>
            </a:r>
            <a:r>
              <a:rPr altLang="en-US"/>
              <a:t>或者 </a:t>
            </a:r>
            <a:r>
              <a:rPr lang="en-US" altLang="zh-CN"/>
              <a:t>i == 50</a:t>
            </a:r>
          </a:p>
          <a:p>
            <a:endParaRPr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59070" y="645160"/>
            <a:ext cx="68808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printf("The sorted numbers ； \n") ；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for(i=0 ；i&lt;100  ； i++ ) {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if( ⑧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__________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)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    printf("\n")；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printf("%f\t",a[i]) ；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printf("\n") ；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return 0;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00" y="1626870"/>
            <a:ext cx="6111875" cy="4403090"/>
          </a:xfrm>
        </p:spPr>
        <p:txBody>
          <a:bodyPr/>
          <a:lstStyle/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下面程序的功能是将字符串s s中所有的字符 'c'替换成空格。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循环后有个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s[j] = '\0'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，说明最后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j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是字符串末尾的坐标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①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s[j++] = (s[i]=='c')? ' ': s[i];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或者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①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if (s[j++] == 'c') s[i] = ' ';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或者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①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s[i] = (j++, s[i]=='c' ? ' ':s[i]);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09740" y="306705"/>
            <a:ext cx="502221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#include&lt;stdio.h&gt;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main( )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{ 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char s[80]；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int i,j ；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gets(s)；</a:t>
            </a:r>
          </a:p>
          <a:p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for(i=j=0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;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s[i]!= '\0'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;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i++ )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①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____________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s[j]= '\0' ；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puts(s)；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00" y="1626870"/>
            <a:ext cx="4581525" cy="4403090"/>
          </a:xfrm>
        </p:spPr>
        <p:txBody>
          <a:bodyPr/>
          <a:lstStyle/>
          <a:p>
            <a:r>
              <a:rPr lang="zh-CN" altLang="en-US">
                <a:latin typeface="Courier New" panose="02070309020205020404" charset="0"/>
              </a:rPr>
              <a:t>下面程序的功能是：从键盘上输入一行字符，存入一个字符数组中，然后输出该字符串。</a:t>
            </a:r>
          </a:p>
          <a:p>
            <a:r>
              <a:rPr altLang="en-US">
                <a:latin typeface="Courier New" panose="02070309020205020404" charset="0"/>
              </a:rPr>
              <a:t>① </a:t>
            </a:r>
            <a:r>
              <a:rPr lang="en-US" altLang="zh-CN">
                <a:latin typeface="Courier New" panose="02070309020205020404" charset="0"/>
              </a:rPr>
              <a:t>*sptr++</a:t>
            </a:r>
          </a:p>
          <a:p>
            <a:r>
              <a:rPr altLang="en-US">
                <a:latin typeface="Courier New" panose="02070309020205020404" charset="0"/>
              </a:rPr>
              <a:t>或者</a:t>
            </a:r>
          </a:p>
          <a:p>
            <a:r>
              <a:rPr altLang="en-US">
                <a:latin typeface="Courier New" panose="02070309020205020404" charset="0"/>
              </a:rPr>
              <a:t>① </a:t>
            </a:r>
            <a:r>
              <a:rPr lang="en-US" altLang="zh-CN">
                <a:latin typeface="Courier New" panose="02070309020205020404" charset="0"/>
              </a:rPr>
              <a:t>*(sptr++)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49645" y="778510"/>
            <a:ext cx="584390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#include &lt;stdio.h&gt;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int main ( ) { 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char str[81], *sptr ；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int i；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for(i=0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; 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i&lt;80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;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i++) { 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str[i]=getchar( )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if(str[i]== '\n') break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str[i]=’\0’；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sptr=str；</a:t>
            </a:r>
          </a:p>
          <a:p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while(*sptr)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putchar( ①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______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)；</a:t>
            </a:r>
          </a:p>
          <a:p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四、程序设计题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00" y="1626870"/>
            <a:ext cx="2907030" cy="4403090"/>
          </a:xfrm>
        </p:spPr>
        <p:txBody>
          <a:bodyPr/>
          <a:lstStyle/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求出 2 到 2021 之间所有的合数，每行写 5 个 合数。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方法一：判断数字不是质数后再输出</a:t>
            </a:r>
          </a:p>
          <a:p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 &lt;= sqrt(n)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 &lt; n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 &lt;= n / 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42485" y="337185"/>
            <a:ext cx="712787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int main() {</a:t>
            </a:r>
          </a:p>
          <a:p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int i, n, count </a:t>
            </a: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= 0</a:t>
            </a:r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;</a:t>
            </a:r>
          </a:p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    for (n = 2; n &lt;= 2021; n++) {</a:t>
            </a:r>
          </a:p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        int sqrtn = sqrt(n);</a:t>
            </a:r>
          </a:p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        for (i = 2; i &lt;= sqrtn; i++) { </a:t>
            </a:r>
          </a:p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            // 判断是否为素数</a:t>
            </a:r>
          </a:p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            if (n % i == 0) </a:t>
            </a:r>
          </a:p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                break;</a:t>
            </a:r>
          </a:p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        }</a:t>
            </a:r>
          </a:p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        if (i == sqrtn + 1) {</a:t>
            </a:r>
          </a:p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            continue; // n 为素数</a:t>
            </a:r>
          </a:p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        }</a:t>
            </a:r>
          </a:p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        // 为合数，输出</a:t>
            </a:r>
          </a:p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        printf("%d ", n); // 1 point</a:t>
            </a:r>
          </a:p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        </a:t>
            </a:r>
            <a:r>
              <a:rPr lang="zh-CN" altLang="en-US" dirty="0">
                <a:latin typeface="Courier New" panose="02070309020205020404" charset="0"/>
                <a:cs typeface="Courier New" panose="02070309020205020404" charset="0"/>
                <a:sym typeface="+mn-ea"/>
              </a:rPr>
              <a:t>count++;</a:t>
            </a: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        if (count % 5 == 0) { // 每输出 5 个数换一行</a:t>
            </a:r>
          </a:p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            printf("\n");</a:t>
            </a:r>
          </a:p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        }</a:t>
            </a:r>
          </a:p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return 0;</a:t>
            </a: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870"/>
            <a:ext cx="4015740" cy="4403090"/>
          </a:xfrm>
        </p:spPr>
        <p:txBody>
          <a:bodyPr/>
          <a:lstStyle/>
          <a:p>
            <a:r>
              <a:rPr lang="zh-CN" altLang="en-US"/>
              <a:t>方法二：只要有因子就是合数，就可以直接输出</a:t>
            </a:r>
          </a:p>
          <a:p>
            <a:endParaRPr lang="zh-CN" altLang="en-US"/>
          </a:p>
          <a:p>
            <a:r>
              <a:rPr lang="zh-CN" altLang="en-US"/>
              <a:t>注意 </a:t>
            </a:r>
            <a:r>
              <a:rPr lang="en-US" altLang="zh-CN"/>
              <a:t>break </a:t>
            </a:r>
            <a:r>
              <a:rPr altLang="en-US"/>
              <a:t>，否则会多次输出同一个数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12055" y="552450"/>
            <a:ext cx="653224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int main() {</a:t>
            </a: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int i, n, count = 0;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for (n = 2; n &lt;= 2021; n++) {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for (i = 2; i &lt;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sqrt(n)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; i++) {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    if (n % i == 0) {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        printf("%d ", n);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        count++;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        if (count % 5 == 0) {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            printf("\n");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        }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        break;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    }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}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return 0;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/>
              <a:t>编写以下两个函数：</a:t>
            </a:r>
          </a:p>
          <a:p>
            <a:pPr lvl="1"/>
            <a:r>
              <a:rPr lang="en-US" altLang="zh-CN"/>
              <a:t>void transpose(int a[5][5])</a:t>
            </a:r>
            <a:r>
              <a:rPr altLang="en-US"/>
              <a:t>，实现将数组 </a:t>
            </a:r>
            <a:r>
              <a:rPr lang="en-US" altLang="zh-CN"/>
              <a:t>a[5][5] </a:t>
            </a:r>
            <a:r>
              <a:rPr altLang="en-US"/>
              <a:t>的矩阵转置处理，结果存储于数组 </a:t>
            </a:r>
            <a:r>
              <a:rPr lang="en-US" altLang="zh-CN"/>
              <a:t>a </a:t>
            </a:r>
            <a:r>
              <a:rPr altLang="en-US"/>
              <a:t>中</a:t>
            </a:r>
          </a:p>
          <a:p>
            <a:pPr lvl="1"/>
            <a:r>
              <a:rPr lang="en-US" altLang="zh-CN"/>
              <a:t>void multiply(int a[5][5])</a:t>
            </a:r>
            <a:r>
              <a:rPr altLang="en-US"/>
              <a:t>，实现将数组 </a:t>
            </a:r>
            <a:r>
              <a:rPr lang="en-US" altLang="zh-CN"/>
              <a:t>a[5][5] </a:t>
            </a:r>
            <a:r>
              <a:rPr altLang="en-US"/>
              <a:t>所对应的矩阵与其转置矩阵相乘，结果存储于数组 </a:t>
            </a:r>
            <a:r>
              <a:rPr lang="en-US" altLang="zh-CN"/>
              <a:t>a </a:t>
            </a:r>
            <a:r>
              <a:rPr altLang="en-US"/>
              <a:t>中。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2-1)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/>
              <a:t>方法一：将转置存储在 </a:t>
            </a:r>
            <a:r>
              <a:rPr lang="en-US" altLang="zh-CN"/>
              <a:t>b  </a:t>
            </a:r>
            <a:r>
              <a:rPr altLang="en-US"/>
              <a:t>中再复制回 </a:t>
            </a:r>
            <a:r>
              <a:rPr lang="en-US" altLang="zh-CN"/>
              <a:t>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8980" y="2124075"/>
            <a:ext cx="68103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void transpose(int a[5][5]) {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int b[5][5];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int i, j;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for (i = 0; i &lt; 5; i++) {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for (j = 0; j &lt; 5; j++) {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    b[i][j] = a[j][i]; // 转置 a 存储于 b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}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for (i = 0; i &lt; 5; i++) {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for (j = 0; j &lt; 5; j++) {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    a[i][j] = b[i][j]; // 将 b 赋值给 a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}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2-1)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/>
              <a:t>方法二：将矩阵上（下）三角和下（上）三角对应位置交换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2010" y="2072640"/>
            <a:ext cx="998347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void transpose(int a[5][5]) {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int i, j;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for (i = 0; i &lt; 5; i++) {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for (j = i + 1; j &lt; 5; j++) { // 上三角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    int temp = a[i][j]; // 交换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    a[i][j] = a[j][i];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    a[j][i] = temp;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}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060" y="1626870"/>
            <a:ext cx="3457575" cy="305308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2-2)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/>
              <a:t>矩阵相乘</a:t>
            </a:r>
          </a:p>
          <a:p>
            <a:r>
              <a:rPr altLang="en-US"/>
              <a:t>见课件 《第</a:t>
            </a:r>
            <a:r>
              <a:rPr lang="en-US" altLang="zh-CN"/>
              <a:t>4</a:t>
            </a:r>
            <a:r>
              <a:rPr altLang="en-US"/>
              <a:t>章 数组》 第 </a:t>
            </a:r>
            <a:r>
              <a:rPr lang="en-US" altLang="zh-CN"/>
              <a:t>34 </a:t>
            </a:r>
            <a:r>
              <a:rPr altLang="en-US"/>
              <a:t>页</a:t>
            </a:r>
          </a:p>
          <a:p>
            <a:endParaRPr altLang="en-US"/>
          </a:p>
          <a:p>
            <a:endParaRPr altLang="en-US"/>
          </a:p>
        </p:txBody>
      </p:sp>
      <p:pic>
        <p:nvPicPr>
          <p:cNvPr id="5" name="内容占位符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460" y="467360"/>
            <a:ext cx="6075680" cy="4403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以下叙述不正确的是__D__。</a:t>
            </a:r>
          </a:p>
          <a:p>
            <a:r>
              <a:rPr lang="zh-CN" altLang="en-US"/>
              <a:t>A) 逗号运算符的运算级最低。</a:t>
            </a:r>
          </a:p>
          <a:p>
            <a:pPr lvl="1"/>
            <a:r>
              <a:rPr lang="zh-CN" altLang="en-US"/>
              <a:t>运算级 见课件《第</a:t>
            </a:r>
            <a:r>
              <a:rPr lang="en-US" altLang="zh-CN"/>
              <a:t>2</a:t>
            </a:r>
            <a:r>
              <a:rPr altLang="en-US"/>
              <a:t>章 </a:t>
            </a:r>
            <a:r>
              <a:rPr lang="en-US" altLang="zh-CN"/>
              <a:t>C</a:t>
            </a:r>
            <a:r>
              <a:rPr altLang="en-US"/>
              <a:t>语言概述</a:t>
            </a:r>
            <a:r>
              <a:rPr lang="zh-CN" altLang="en-US"/>
              <a:t>》第 </a:t>
            </a:r>
            <a:r>
              <a:rPr lang="en-US" altLang="zh-CN"/>
              <a:t>34 </a:t>
            </a:r>
            <a:r>
              <a:rPr altLang="en-US"/>
              <a:t>页图</a:t>
            </a:r>
            <a:endParaRPr lang="zh-CN" altLang="en-US"/>
          </a:p>
          <a:p>
            <a:r>
              <a:rPr lang="zh-CN" altLang="en-US"/>
              <a:t>B) USTC 和 ustc 是两个不同的变量。</a:t>
            </a:r>
          </a:p>
          <a:p>
            <a:pPr lvl="1"/>
            <a:r>
              <a:rPr lang="zh-CN" altLang="en-US"/>
              <a:t> C语言标识符是大小写敏感的</a:t>
            </a:r>
          </a:p>
          <a:p>
            <a:r>
              <a:rPr lang="zh-CN" altLang="en-US"/>
              <a:t>C) 初始化时可以跳过前面的数组元素给后面的元素赋初值。</a:t>
            </a:r>
          </a:p>
          <a:p>
            <a:pPr lvl="1"/>
            <a:r>
              <a:rPr lang="en-US" altLang="zh-CN"/>
              <a:t>C99 </a:t>
            </a:r>
            <a:r>
              <a:rPr altLang="en-US"/>
              <a:t>标准中可以，例如 int a[15]={ [2]=29, [14]=7, [9]=48};</a:t>
            </a:r>
          </a:p>
          <a:p>
            <a:r>
              <a:rPr lang="zh-CN" altLang="en-US"/>
              <a:t>D) 构成C程序的三种基本结构是 选择结构、循环结构、递归结构</a:t>
            </a:r>
          </a:p>
          <a:p>
            <a:pPr lvl="1"/>
            <a:r>
              <a:rPr lang="zh-CN" altLang="en-US"/>
              <a:t>顺序结构、选择（分支）结构、循环结构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2-2)</a:t>
            </a:r>
            <a:endParaRPr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00" y="1626870"/>
            <a:ext cx="2865755" cy="4403090"/>
          </a:xfrm>
        </p:spPr>
        <p:txBody>
          <a:bodyPr/>
          <a:lstStyle/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方法一：将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的转置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aT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存储在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b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中，将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和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b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作矩阵乘法运算，结果存在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c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中，再复制回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a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25900" y="275590"/>
            <a:ext cx="790892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void multiply(int a[5][5]) { 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int b[5][5], c[5][5];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int i, j, k;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for (i = 0; i &lt; 5; i++) { 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for (j = 0; j &lt; 5; j++) {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    b[i][j] = a[j][i]; // 转置 a 存储于 b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}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// 计算矩阵乘法 a*b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for (i = 0; i &lt; 5; i++) {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for (j = 0; j &lt; 5; j++) {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    c[i][j] = 0; // 必须初始化为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    for (k = 0; k &lt; 5; k++) { 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        c[i][j] += a[i][k] * b[k][j];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    }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}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for (i = 0; i &lt; 5; i++) {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for (j = 0; j &lt; 5; j++) {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    a[i][j] = c[i][j]; // 将 c 赋值给 a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}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2-2)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00" y="1626870"/>
            <a:ext cx="2732405" cy="4403090"/>
          </a:xfrm>
        </p:spPr>
        <p:txBody>
          <a:bodyPr/>
          <a:lstStyle/>
          <a:p>
            <a:r>
              <a:rPr altLang="en-US">
                <a:latin typeface="Courier New" panose="02070309020205020404" charset="0"/>
              </a:rPr>
              <a:t>方法二：</a:t>
            </a:r>
            <a:r>
              <a:rPr lang="en-US" altLang="zh-CN">
                <a:latin typeface="Courier New" panose="02070309020205020404" charset="0"/>
              </a:rPr>
              <a:t>b[k][j] </a:t>
            </a:r>
            <a:r>
              <a:rPr altLang="en-US">
                <a:latin typeface="Courier New" panose="02070309020205020404" charset="0"/>
              </a:rPr>
              <a:t>和 </a:t>
            </a:r>
            <a:r>
              <a:rPr lang="en-US" altLang="zh-CN">
                <a:latin typeface="Courier New" panose="02070309020205020404" charset="0"/>
              </a:rPr>
              <a:t>a[j][k] </a:t>
            </a:r>
            <a:r>
              <a:rPr altLang="en-US">
                <a:latin typeface="Courier New" panose="02070309020205020404" charset="0"/>
              </a:rPr>
              <a:t>是相同的，可以把 </a:t>
            </a:r>
            <a:r>
              <a:rPr lang="en-US" altLang="zh-CN">
                <a:latin typeface="Courier New" panose="02070309020205020404" charset="0"/>
              </a:rPr>
              <a:t>b </a:t>
            </a:r>
            <a:r>
              <a:rPr altLang="en-US">
                <a:latin typeface="Courier New" panose="02070309020205020404" charset="0"/>
              </a:rPr>
              <a:t>节省下来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16425" y="521970"/>
            <a:ext cx="728218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void multiply(int a[5][5]) {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int i, j, k;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int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c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[5][5] = {0};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for (i = 0; i &lt; 5; i++) {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for (j = 0; j &lt; 5; j++) {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    for (k = 0; k &lt; 5; k++) {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       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// b[k][j] == a[j][k]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       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c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[i][j] += a[i][k] * a[j][k];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    }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}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for (i = 0; i &lt; 5; i++) {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for (j = 0; j &lt; 5; j++) {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    a[i][j] =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c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[i][j];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}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00" y="1626870"/>
            <a:ext cx="4477385" cy="4403090"/>
          </a:xfrm>
        </p:spPr>
        <p:txBody>
          <a:bodyPr/>
          <a:lstStyle/>
          <a:p>
            <a:r>
              <a:rPr altLang="en-US"/>
              <a:t>用</a:t>
            </a:r>
            <a:r>
              <a:rPr altLang="en-US" b="1"/>
              <a:t>链表</a:t>
            </a:r>
            <a:r>
              <a:rPr altLang="en-US"/>
              <a:t>的方式存储从键盘输入的 </a:t>
            </a:r>
            <a:r>
              <a:rPr lang="en-US" altLang="zh-CN"/>
              <a:t>1958 </a:t>
            </a:r>
            <a:r>
              <a:rPr altLang="en-US"/>
              <a:t>个 </a:t>
            </a:r>
            <a:r>
              <a:rPr lang="en-US" altLang="zh-CN"/>
              <a:t>int </a:t>
            </a:r>
            <a:r>
              <a:rPr altLang="en-US"/>
              <a:t>类型数字，并用</a:t>
            </a:r>
            <a:r>
              <a:rPr altLang="en-US" b="1"/>
              <a:t>插入排序</a:t>
            </a:r>
            <a:r>
              <a:rPr altLang="en-US"/>
              <a:t>法将链表中的数</a:t>
            </a:r>
            <a:r>
              <a:rPr altLang="en-US" b="1"/>
              <a:t>从大到小</a:t>
            </a:r>
            <a:r>
              <a:rPr altLang="en-US"/>
              <a:t>排列后</a:t>
            </a:r>
            <a:r>
              <a:rPr altLang="en-US" b="1"/>
              <a:t>输出</a:t>
            </a:r>
            <a:r>
              <a:rPr altLang="en-US"/>
              <a:t>。</a:t>
            </a:r>
          </a:p>
          <a:p>
            <a:r>
              <a:rPr altLang="en-US"/>
              <a:t>插入排序： 前m个数已排好序，将第m+1个数插入到合适位置。</a:t>
            </a:r>
          </a:p>
          <a:p>
            <a:r>
              <a:rPr altLang="en-US"/>
              <a:t>链表形式的插入排序：每次插入链表时，需要保证链表从大到小连接。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14290" y="1085850"/>
            <a:ext cx="631761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#include &lt;stdio.h&gt;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#include &lt;stdlib.h&gt;</a:t>
            </a:r>
          </a:p>
          <a:p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typedef struct link {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int val; // 需要排序的值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struct link *next; // 指向下一个节点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} LINK;</a:t>
            </a:r>
          </a:p>
          <a:p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LINK *createLink(int val);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LINK *insertLink(LINK *head, int val);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void printLink(LINK *head);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00" y="1626870"/>
            <a:ext cx="3472180" cy="4403090"/>
          </a:xfrm>
        </p:spPr>
        <p:txBody>
          <a:bodyPr/>
          <a:lstStyle/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创建链表函数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createLink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必须保证节点是被分配到空间了的，这里用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malloc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函数来分配空间。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43120" y="2306320"/>
            <a:ext cx="75793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LINK *createLink(int val) {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// 创建一个链表节点并设定其 val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LINK *res = (LINK*)malloc(sizeof(LINK));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res-&gt;val = val;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res-&gt;next = NULL; // 1 point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return res;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00" y="1626870"/>
            <a:ext cx="3256280" cy="4403090"/>
          </a:xfrm>
        </p:spPr>
        <p:txBody>
          <a:bodyPr/>
          <a:lstStyle/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插入函数 </a:t>
            </a:r>
            <a:r>
              <a:rPr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insertLink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如果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head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是空的，也就是现在没有数字，就直接创建一个链表返回即可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如果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v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值比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head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对应的值要大，说明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v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是当前链表中最大的值，需要成为新的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head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例如现在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6-&gt;2-&gt;1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插入值为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9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的链表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变成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9-&gt;6-&gt;2-&gt;1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67175" y="265430"/>
            <a:ext cx="7929245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LINK *insertLink(LINK *head, int v) {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// 向 head 链表插入值为 v 的链表节点，保持 head 链表是从大到小排序的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// 并返回链表的头部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LINK *p = createLink(v);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if (head == NULL) {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 // head 中没有元素，直接插入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 head = p;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 return head;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if (v &gt;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=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head-&gt;val) {</a:t>
            </a:r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       // v 为 head 中最大的值</a:t>
            </a:r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       p-&gt;next = head;</a:t>
            </a:r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       head = p; // 更新 head</a:t>
            </a:r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       return head;</a:t>
            </a:r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   }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   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// 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下一页续</a:t>
            </a:r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00" y="1626870"/>
            <a:ext cx="2947035" cy="4403090"/>
          </a:xfrm>
        </p:spPr>
        <p:txBody>
          <a:bodyPr/>
          <a:lstStyle/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插入函数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insertLink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 如果不是以上两种情况，则需要找到插入的位置</a:t>
            </a: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9-&gt;6-&gt;2-&gt;1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插入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4</a:t>
            </a:r>
          </a:p>
          <a:p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令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temp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指向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6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，把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p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插入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6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和 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2 </a:t>
            </a:r>
            <a:r>
              <a:rPr altLang="en-US">
                <a:latin typeface="Courier New" panose="02070309020205020404" charset="0"/>
                <a:cs typeface="Courier New" panose="02070309020205020404" charset="0"/>
              </a:rPr>
              <a:t>之间</a:t>
            </a:r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45535" y="2021840"/>
            <a:ext cx="874014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   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LINK *insertLink(LINK *head, int v) {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// 向 head 链表插入值为 v 的链表节点，保持 head 链表是从大到小排序的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// 并返回链表的头部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LINK *p = createLink(v);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if (head == NULL) {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 // head 中没有元素，直接插入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 head = p;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 return head;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if (v &gt;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=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head-&gt;val) {</a:t>
            </a:r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       // v 为 head 中最大的值</a:t>
            </a:r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       p-&gt;next = head;</a:t>
            </a:r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       head = p; // 更新 head</a:t>
            </a:r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       return head;</a:t>
            </a:r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   }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   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// 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下一页续</a:t>
            </a:r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</a:t>
            </a:r>
          </a:p>
          <a:p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/>
              <a:t>输出与 </a:t>
            </a:r>
            <a:r>
              <a:rPr lang="en-US" altLang="zh-CN"/>
              <a:t>main </a:t>
            </a:r>
            <a:r>
              <a:rPr altLang="en-US"/>
              <a:t>函数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0415" y="2494280"/>
            <a:ext cx="48171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void printLink(LINK *head) {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LINK *p = head;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while (p != NULL) {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printf("%d ", p-&gt;val);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    p = p-&gt;next;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printf("\n");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  return ;</a:t>
            </a: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277596" y="299775"/>
            <a:ext cx="597789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int main() {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int i, j, n = 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1958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, v = 0;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// 在输入的时候直接保证链表有序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LINK *head = NULL, *p;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for (i = 0; i &lt; n; i++) {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 scanf("%d", &amp;v);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 head = insertLink(head, v);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 // printLink(head);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printLink(head);</a:t>
            </a:r>
          </a:p>
          <a:p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p = head; // 释放空间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while (p != NULL) {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 LINK *f = p;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 p = p-&gt;next;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 free(f);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return 0;</a:t>
            </a:r>
          </a:p>
          <a:p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创寰宇学府 育天下英才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以下说法中正确的是 __C__</a:t>
            </a:r>
          </a:p>
          <a:p>
            <a:r>
              <a:rPr lang="zh-CN" altLang="en-US"/>
              <a:t>A) C 语言程序总是从第一个定义的函数开始执行</a:t>
            </a:r>
          </a:p>
          <a:p>
            <a:pPr lvl="1"/>
            <a:r>
              <a:rPr lang="zh-CN" altLang="en-US" sz="1800"/>
              <a:t>从 </a:t>
            </a:r>
            <a:r>
              <a:rPr lang="en-US" altLang="zh-CN" sz="1800"/>
              <a:t>main </a:t>
            </a:r>
            <a:r>
              <a:rPr altLang="en-US" sz="1800"/>
              <a:t>函数开始执行</a:t>
            </a:r>
            <a:endParaRPr lang="zh-CN" altLang="en-US"/>
          </a:p>
          <a:p>
            <a:r>
              <a:rPr lang="zh-CN" altLang="en-US"/>
              <a:t>B) C 语言程序中，要调用的函数必须在 main 函数中定义</a:t>
            </a:r>
          </a:p>
          <a:p>
            <a:pPr lvl="1"/>
            <a:r>
              <a:rPr lang="zh-CN" altLang="en-US"/>
              <a:t>需要在使用（称为函数调用）前进行定义即可</a:t>
            </a:r>
          </a:p>
          <a:p>
            <a:r>
              <a:rPr lang="zh-CN" altLang="en-US"/>
              <a:t>C) C 语言程序总是从 main 函数开始执行</a:t>
            </a:r>
          </a:p>
          <a:p>
            <a:r>
              <a:rPr lang="zh-CN" altLang="en-US"/>
              <a:t>D) C 语言程序中的 main 函数必须放在程序的开始部分</a:t>
            </a:r>
          </a:p>
          <a:p>
            <a:pPr lvl="1"/>
            <a:r>
              <a:rPr lang="zh-CN" altLang="en-US"/>
              <a:t>放在哪里都可以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00" y="1626870"/>
            <a:ext cx="10972800" cy="4403090"/>
          </a:xfrm>
        </p:spPr>
        <p:txBody>
          <a:bodyPr/>
          <a:lstStyle/>
          <a:p>
            <a:r>
              <a:rPr lang="zh-CN" altLang="en-US"/>
              <a:t>表达式 sizeof( "m\x43\\\np\182q" ) 的值为 __C__</a:t>
            </a:r>
          </a:p>
          <a:p>
            <a:r>
              <a:rPr lang="zh-CN" altLang="en-US"/>
              <a:t>A) 16 B) 15 C) 10 D)8</a:t>
            </a:r>
          </a:p>
          <a:p>
            <a:endParaRPr lang="zh-CN" altLang="en-US"/>
          </a:p>
          <a:p>
            <a:r>
              <a:rPr lang="en-US" altLang="zh-CN"/>
              <a:t>'\x43'</a:t>
            </a:r>
            <a:r>
              <a:rPr altLang="en-US"/>
              <a:t>表示 </a:t>
            </a:r>
            <a:r>
              <a:rPr lang="en-US" altLang="zh-CN"/>
              <a:t>ascii </a:t>
            </a:r>
            <a:r>
              <a:rPr altLang="en-US"/>
              <a:t>码为 </a:t>
            </a:r>
            <a:r>
              <a:rPr lang="en-US" altLang="zh-CN"/>
              <a:t>0x43 </a:t>
            </a:r>
            <a:r>
              <a:rPr altLang="en-US"/>
              <a:t>的字符</a:t>
            </a:r>
          </a:p>
          <a:p>
            <a:r>
              <a:rPr lang="en-US" altLang="zh-CN"/>
              <a:t>'\\' </a:t>
            </a:r>
            <a:r>
              <a:rPr altLang="en-US"/>
              <a:t>表示反斜线 </a:t>
            </a:r>
            <a:r>
              <a:rPr lang="en-US" altLang="zh-CN"/>
              <a:t>\</a:t>
            </a:r>
          </a:p>
          <a:p>
            <a:r>
              <a:rPr lang="en-US" altLang="zh-CN"/>
              <a:t>'\n' </a:t>
            </a:r>
            <a:r>
              <a:rPr altLang="en-US"/>
              <a:t>表示换行符</a:t>
            </a:r>
          </a:p>
          <a:p>
            <a:r>
              <a:rPr lang="en-US" altLang="zh-CN"/>
              <a:t>'\1' </a:t>
            </a:r>
            <a:r>
              <a:rPr altLang="en-US"/>
              <a:t>表示后面的数是八进制的，但是 </a:t>
            </a:r>
            <a:r>
              <a:rPr lang="en-US" altLang="zh-CN"/>
              <a:t>'\1' </a:t>
            </a:r>
            <a:r>
              <a:rPr altLang="en-US"/>
              <a:t>后是 </a:t>
            </a:r>
            <a:r>
              <a:rPr lang="en-US" altLang="zh-CN"/>
              <a:t>'8'</a:t>
            </a:r>
            <a:r>
              <a:rPr altLang="en-US"/>
              <a:t>，八进制中是没有 </a:t>
            </a:r>
            <a:r>
              <a:rPr lang="en-US" altLang="zh-CN"/>
              <a:t>'8' </a:t>
            </a:r>
            <a:r>
              <a:rPr altLang="en-US"/>
              <a:t>的，所以这个 </a:t>
            </a:r>
            <a:r>
              <a:rPr lang="en-US" altLang="zh-CN"/>
              <a:t>'\1' </a:t>
            </a:r>
            <a:r>
              <a:rPr altLang="en-US"/>
              <a:t>是无效的，会被忽略</a:t>
            </a:r>
          </a:p>
          <a:p>
            <a:r>
              <a:rPr lang="zh-CN" altLang="en-US"/>
              <a:t>字符串长度为 </a:t>
            </a:r>
            <a:r>
              <a:rPr lang="en-US" altLang="zh-CN"/>
              <a:t>9</a:t>
            </a:r>
            <a:r>
              <a:rPr altLang="en-US"/>
              <a:t>，末尾有一个 </a:t>
            </a:r>
            <a:r>
              <a:rPr lang="en-US" altLang="zh-CN"/>
              <a:t>'\0'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20585" y="2329815"/>
            <a:ext cx="4313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>
                <a:sym typeface="+mn-ea"/>
              </a:rPr>
              <a:t>转移字符 </a:t>
            </a:r>
          </a:p>
          <a:p>
            <a:pPr marL="0" lvl="1"/>
            <a:r>
              <a:rPr lang="zh-CN" altLang="en-US">
                <a:sym typeface="+mn-ea"/>
              </a:rPr>
              <a:t>见课件《第</a:t>
            </a:r>
            <a:r>
              <a:rPr lang="en-US" altLang="zh-CN">
                <a:sym typeface="+mn-ea"/>
              </a:rPr>
              <a:t>2</a:t>
            </a:r>
            <a:r>
              <a:rPr altLang="en-US">
                <a:sym typeface="+mn-ea"/>
              </a:rPr>
              <a:t>章 </a:t>
            </a:r>
            <a:r>
              <a:rPr lang="en-US" altLang="zh-CN">
                <a:sym typeface="+mn-ea"/>
              </a:rPr>
              <a:t>C</a:t>
            </a:r>
            <a:r>
              <a:rPr altLang="en-US">
                <a:sym typeface="+mn-ea"/>
              </a:rPr>
              <a:t>语言概述</a:t>
            </a:r>
            <a:r>
              <a:rPr lang="zh-CN" altLang="en-US">
                <a:sym typeface="+mn-ea"/>
              </a:rPr>
              <a:t>》第 </a:t>
            </a:r>
            <a:r>
              <a:rPr lang="en-US" altLang="zh-CN">
                <a:sym typeface="+mn-ea"/>
              </a:rPr>
              <a:t>31 </a:t>
            </a:r>
            <a:r>
              <a:rPr altLang="en-US">
                <a:sym typeface="+mn-ea"/>
              </a:rPr>
              <a:t>页图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已知：char a; long b; float c; double d; 执行语句 "a=a+b+c+d;" 后，变量 a 的数据类型是__A__。</a:t>
            </a:r>
          </a:p>
          <a:p>
            <a:r>
              <a:rPr lang="zh-CN" altLang="en-US"/>
              <a:t>A) char B) float C) double D) 以上都不是</a:t>
            </a:r>
          </a:p>
          <a:p>
            <a:endParaRPr lang="zh-CN" altLang="en-US"/>
          </a:p>
          <a:p>
            <a:r>
              <a:rPr lang="zh-CN" altLang="en-US"/>
              <a:t>赋值操作时，右值被隐式转换成左值类型</a:t>
            </a:r>
          </a:p>
          <a:p>
            <a:endParaRPr lang="zh-CN" altLang="en-US"/>
          </a:p>
          <a:p>
            <a:pPr marL="0" lvl="1"/>
            <a:r>
              <a:rPr lang="zh-CN" altLang="en-US" sz="2000"/>
              <a:t>隐式类型转换 见</a:t>
            </a:r>
            <a:r>
              <a:rPr altLang="en-US" sz="2000">
                <a:sym typeface="+mn-ea"/>
              </a:rPr>
              <a:t>课件《第</a:t>
            </a:r>
            <a:r>
              <a:rPr lang="en-US" altLang="zh-CN" sz="2000">
                <a:sym typeface="+mn-ea"/>
              </a:rPr>
              <a:t>2</a:t>
            </a:r>
            <a:r>
              <a:rPr altLang="en-US" sz="2000">
                <a:sym typeface="+mn-ea"/>
              </a:rPr>
              <a:t>章 </a:t>
            </a:r>
            <a:r>
              <a:rPr lang="en-US" altLang="zh-CN" sz="2000">
                <a:sym typeface="+mn-ea"/>
              </a:rPr>
              <a:t>C</a:t>
            </a:r>
            <a:r>
              <a:rPr altLang="en-US" sz="2000">
                <a:sym typeface="+mn-ea"/>
              </a:rPr>
              <a:t>语言概述》第 </a:t>
            </a:r>
            <a:r>
              <a:rPr lang="en-US" altLang="zh-CN" sz="2000">
                <a:sym typeface="+mn-ea"/>
              </a:rPr>
              <a:t>47 </a:t>
            </a:r>
            <a:r>
              <a:rPr altLang="en-US" sz="2000">
                <a:sym typeface="+mn-ea"/>
              </a:rPr>
              <a:t>页</a:t>
            </a:r>
            <a:endParaRPr lang="zh-CN" altLang="en-US" sz="2000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 int a=1, b=2, c=3, d=4; 则条件表达式 "a&lt;b&lt;c? a: b&lt;c&gt;d?c:d" 的值是__A__。</a:t>
            </a:r>
          </a:p>
          <a:p>
            <a:r>
              <a:rPr lang="zh-CN" altLang="en-US"/>
              <a:t>A) 1 B) 2 C) 3 D) 以上都不是</a:t>
            </a:r>
          </a:p>
          <a:p>
            <a:endParaRPr lang="zh-CN" altLang="en-US"/>
          </a:p>
          <a:p>
            <a:r>
              <a:rPr lang="en-US" altLang="zh-CN"/>
              <a:t>(a &lt; b &lt; c) ? a : ((b &lt; c &gt; d) ? c : d)</a:t>
            </a:r>
          </a:p>
          <a:p>
            <a:r>
              <a:rPr lang="en-US" altLang="zh-CN"/>
              <a:t>a &lt; b &lt; c </a:t>
            </a:r>
            <a:r>
              <a:rPr altLang="en-US"/>
              <a:t>等价于 </a:t>
            </a:r>
            <a:r>
              <a:rPr lang="en-US" altLang="zh-CN"/>
              <a:t>(a &lt; b) &lt; c </a:t>
            </a:r>
            <a:r>
              <a:rPr altLang="en-US"/>
              <a:t>，</a:t>
            </a:r>
            <a:r>
              <a:rPr lang="en-US" altLang="zh-CN"/>
              <a:t>(a &lt; b) </a:t>
            </a:r>
            <a:r>
              <a:rPr altLang="en-US"/>
              <a:t>的值为 </a:t>
            </a:r>
            <a:r>
              <a:rPr lang="en-US" altLang="zh-CN"/>
              <a:t>1</a:t>
            </a:r>
            <a:r>
              <a:rPr altLang="en-US"/>
              <a:t>，等价于 </a:t>
            </a:r>
            <a:r>
              <a:rPr lang="en-US" altLang="zh-CN"/>
              <a:t>1 &lt; c </a:t>
            </a:r>
            <a:r>
              <a:rPr altLang="en-US"/>
              <a:t>，结果为 </a:t>
            </a:r>
            <a:r>
              <a:rPr lang="en-US" altLang="zh-CN"/>
              <a:t>1</a:t>
            </a:r>
          </a:p>
          <a:p>
            <a:r>
              <a:rPr altLang="en-US"/>
              <a:t>三元表达式选择前者 </a:t>
            </a:r>
            <a:r>
              <a:rPr lang="en-US" altLang="zh-CN"/>
              <a:t>a = 1</a:t>
            </a: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ach03 16x9">
  <a:themeElements>
    <a:clrScheme name="自定义 16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2A78A8"/>
      </a:accent1>
      <a:accent2>
        <a:srgbClr val="559937"/>
      </a:accent2>
      <a:accent3>
        <a:srgbClr val="EBCA21"/>
      </a:accent3>
      <a:accent4>
        <a:srgbClr val="EB8D21"/>
      </a:accent4>
      <a:accent5>
        <a:srgbClr val="EB5638"/>
      </a:accent5>
      <a:accent6>
        <a:srgbClr val="3AAFB2"/>
      </a:accent6>
      <a:hlink>
        <a:srgbClr val="3A9CDB"/>
      </a:hlink>
      <a:folHlink>
        <a:srgbClr val="6E54AE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6544</Words>
  <Application>Microsoft Office PowerPoint</Application>
  <PresentationFormat>宽屏</PresentationFormat>
  <Paragraphs>752</Paragraphs>
  <Slides>57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2" baseType="lpstr">
      <vt:lpstr>微软雅黑</vt:lpstr>
      <vt:lpstr>Arial</vt:lpstr>
      <vt:lpstr>Calibri</vt:lpstr>
      <vt:lpstr>Courier New</vt:lpstr>
      <vt:lpstr>teach03 16x9</vt:lpstr>
      <vt:lpstr>小测 习题课</vt:lpstr>
      <vt:lpstr>目录</vt:lpstr>
      <vt:lpstr>一、选择题</vt:lpstr>
      <vt:lpstr>1</vt:lpstr>
      <vt:lpstr>2</vt:lpstr>
      <vt:lpstr>3</vt:lpstr>
      <vt:lpstr>4</vt:lpstr>
      <vt:lpstr>5</vt:lpstr>
      <vt:lpstr>6</vt:lpstr>
      <vt:lpstr>7</vt:lpstr>
      <vt:lpstr>7（续）</vt:lpstr>
      <vt:lpstr>8</vt:lpstr>
      <vt:lpstr>9</vt:lpstr>
      <vt:lpstr>10</vt:lpstr>
      <vt:lpstr>11</vt:lpstr>
      <vt:lpstr>12</vt:lpstr>
      <vt:lpstr>12（改）</vt:lpstr>
      <vt:lpstr>13</vt:lpstr>
      <vt:lpstr>14</vt:lpstr>
      <vt:lpstr>15</vt:lpstr>
      <vt:lpstr>16</vt:lpstr>
      <vt:lpstr>17</vt:lpstr>
      <vt:lpstr>18</vt:lpstr>
      <vt:lpstr>19</vt:lpstr>
      <vt:lpstr>20</vt:lpstr>
      <vt:lpstr>二、单项填空题</vt:lpstr>
      <vt:lpstr>1</vt:lpstr>
      <vt:lpstr>2</vt:lpstr>
      <vt:lpstr>3</vt:lpstr>
      <vt:lpstr>4</vt:lpstr>
      <vt:lpstr>4（续）</vt:lpstr>
      <vt:lpstr>4（续）</vt:lpstr>
      <vt:lpstr>5</vt:lpstr>
      <vt:lpstr>三、程序填空题</vt:lpstr>
      <vt:lpstr>1</vt:lpstr>
      <vt:lpstr>2</vt:lpstr>
      <vt:lpstr>3</vt:lpstr>
      <vt:lpstr>3（续）</vt:lpstr>
      <vt:lpstr>3（续）</vt:lpstr>
      <vt:lpstr>3（续）</vt:lpstr>
      <vt:lpstr>4</vt:lpstr>
      <vt:lpstr>5</vt:lpstr>
      <vt:lpstr>四、程序设计题</vt:lpstr>
      <vt:lpstr>1</vt:lpstr>
      <vt:lpstr>1</vt:lpstr>
      <vt:lpstr>2</vt:lpstr>
      <vt:lpstr>2-1)</vt:lpstr>
      <vt:lpstr>2-1)</vt:lpstr>
      <vt:lpstr>2-2)</vt:lpstr>
      <vt:lpstr>2-2)</vt:lpstr>
      <vt:lpstr>2-2)</vt:lpstr>
      <vt:lpstr>3</vt:lpstr>
      <vt:lpstr>3</vt:lpstr>
      <vt:lpstr>3</vt:lpstr>
      <vt:lpstr>3</vt:lpstr>
      <vt:lpstr>3</vt:lpstr>
      <vt:lpstr>感谢观看</vt:lpstr>
    </vt:vector>
  </TitlesOfParts>
  <Company>cmet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教务处PPT模板003</dc:title>
  <dc:creator>现代教育技术中心</dc:creator>
  <cp:lastModifiedBy>2318607163@qq.com</cp:lastModifiedBy>
  <cp:revision>512</cp:revision>
  <dcterms:created xsi:type="dcterms:W3CDTF">2019-09-05T12:12:00Z</dcterms:created>
  <dcterms:modified xsi:type="dcterms:W3CDTF">2022-01-01T09:52:33Z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