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64" r:id="rId3"/>
    <p:sldId id="265" r:id="rId4"/>
    <p:sldId id="266" r:id="rId5"/>
    <p:sldId id="267" r:id="rId6"/>
    <p:sldId id="268" r:id="rId7"/>
    <p:sldId id="269" r:id="rId8"/>
    <p:sldId id="270" r:id="rId9"/>
    <p:sldId id="271" r:id="rId10"/>
    <p:sldId id="272" r:id="rId11"/>
    <p:sldId id="273" r:id="rId12"/>
    <p:sldId id="274" r:id="rId13"/>
    <p:sldId id="275" r:id="rId14"/>
    <p:sldId id="257" r:id="rId15"/>
    <p:sldId id="258" r:id="rId16"/>
    <p:sldId id="259" r:id="rId17"/>
    <p:sldId id="260" r:id="rId18"/>
    <p:sldId id="261" r:id="rId19"/>
    <p:sldId id="262" r:id="rId20"/>
    <p:sldId id="276"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02"/>
    <p:restoredTop sz="94664"/>
  </p:normalViewPr>
  <p:slideViewPr>
    <p:cSldViewPr snapToGrid="0">
      <p:cViewPr varScale="1">
        <p:scale>
          <a:sx n="119" d="100"/>
          <a:sy n="119" d="100"/>
        </p:scale>
        <p:origin x="224"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17867F-8A11-C248-AD54-37B3A3C7D2C2}" type="datetimeFigureOut">
              <a:rPr kumimoji="1" lang="zh-CN" altLang="en-US" smtClean="0"/>
              <a:t>2023/11/2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2C64E6-72F9-8D44-B814-B0F26F686AD6}" type="slidenum">
              <a:rPr kumimoji="1" lang="zh-CN" altLang="en-US" smtClean="0"/>
              <a:t>‹#›</a:t>
            </a:fld>
            <a:endParaRPr kumimoji="1" lang="zh-CN" altLang="en-US"/>
          </a:p>
        </p:txBody>
      </p:sp>
    </p:spTree>
    <p:extLst>
      <p:ext uri="{BB962C8B-B14F-4D97-AF65-F5344CB8AC3E}">
        <p14:creationId xmlns:p14="http://schemas.microsoft.com/office/powerpoint/2010/main" val="3264300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2C64E6-72F9-8D44-B814-B0F26F686AD6}" type="slidenum">
              <a:rPr kumimoji="1" lang="zh-CN" altLang="en-US" smtClean="0"/>
              <a:t>14</a:t>
            </a:fld>
            <a:endParaRPr kumimoji="1" lang="zh-CN" altLang="en-US"/>
          </a:p>
        </p:txBody>
      </p:sp>
    </p:spTree>
    <p:extLst>
      <p:ext uri="{BB962C8B-B14F-4D97-AF65-F5344CB8AC3E}">
        <p14:creationId xmlns:p14="http://schemas.microsoft.com/office/powerpoint/2010/main" val="203410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E8EBBD-AA4D-21EE-A36B-73257F8344D1}"/>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EC4122A5-94B2-361F-FE2A-C3217DEB5F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05353163-B30F-E838-9CAD-69F2B7881E32}"/>
              </a:ext>
            </a:extLst>
          </p:cNvPr>
          <p:cNvSpPr>
            <a:spLocks noGrp="1"/>
          </p:cNvSpPr>
          <p:nvPr>
            <p:ph type="dt" sz="half" idx="10"/>
          </p:nvPr>
        </p:nvSpPr>
        <p:spPr/>
        <p:txBody>
          <a:bodyPr/>
          <a:lstStyle/>
          <a:p>
            <a:fld id="{FC6CF9DA-9F21-8941-928F-C656F97A2911}" type="datetimeFigureOut">
              <a:rPr kumimoji="1" lang="zh-CN" altLang="en-US" smtClean="0"/>
              <a:t>2023/11/2</a:t>
            </a:fld>
            <a:endParaRPr kumimoji="1" lang="zh-CN" altLang="en-US"/>
          </a:p>
        </p:txBody>
      </p:sp>
      <p:sp>
        <p:nvSpPr>
          <p:cNvPr id="5" name="页脚占位符 4">
            <a:extLst>
              <a:ext uri="{FF2B5EF4-FFF2-40B4-BE49-F238E27FC236}">
                <a16:creationId xmlns:a16="http://schemas.microsoft.com/office/drawing/2014/main" id="{BD9B4879-27FF-7452-E6ED-A2A1BE4E163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5668EB0-DC5E-9D94-F854-382BBF8E21E9}"/>
              </a:ext>
            </a:extLst>
          </p:cNvPr>
          <p:cNvSpPr>
            <a:spLocks noGrp="1"/>
          </p:cNvSpPr>
          <p:nvPr>
            <p:ph type="sldNum" sz="quarter" idx="12"/>
          </p:nvPr>
        </p:nvSpPr>
        <p:spPr/>
        <p:txBody>
          <a:bodyPr/>
          <a:lstStyle/>
          <a:p>
            <a:fld id="{35A6FA73-9F1B-3C47-8D6F-E4F37BD1483B}" type="slidenum">
              <a:rPr kumimoji="1" lang="zh-CN" altLang="en-US" smtClean="0"/>
              <a:t>‹#›</a:t>
            </a:fld>
            <a:endParaRPr kumimoji="1" lang="zh-CN" altLang="en-US"/>
          </a:p>
        </p:txBody>
      </p:sp>
    </p:spTree>
    <p:extLst>
      <p:ext uri="{BB962C8B-B14F-4D97-AF65-F5344CB8AC3E}">
        <p14:creationId xmlns:p14="http://schemas.microsoft.com/office/powerpoint/2010/main" val="935616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EF270B-9FD2-82D4-9EC3-2EE8B49A4E3D}"/>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E29962A-47C0-0A45-6000-EDD4D9A0496F}"/>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E4F4955-1273-95F7-E7B7-F345B7A2323F}"/>
              </a:ext>
            </a:extLst>
          </p:cNvPr>
          <p:cNvSpPr>
            <a:spLocks noGrp="1"/>
          </p:cNvSpPr>
          <p:nvPr>
            <p:ph type="dt" sz="half" idx="10"/>
          </p:nvPr>
        </p:nvSpPr>
        <p:spPr/>
        <p:txBody>
          <a:bodyPr/>
          <a:lstStyle/>
          <a:p>
            <a:fld id="{FC6CF9DA-9F21-8941-928F-C656F97A2911}" type="datetimeFigureOut">
              <a:rPr kumimoji="1" lang="zh-CN" altLang="en-US" smtClean="0"/>
              <a:t>2023/11/2</a:t>
            </a:fld>
            <a:endParaRPr kumimoji="1" lang="zh-CN" altLang="en-US"/>
          </a:p>
        </p:txBody>
      </p:sp>
      <p:sp>
        <p:nvSpPr>
          <p:cNvPr id="5" name="页脚占位符 4">
            <a:extLst>
              <a:ext uri="{FF2B5EF4-FFF2-40B4-BE49-F238E27FC236}">
                <a16:creationId xmlns:a16="http://schemas.microsoft.com/office/drawing/2014/main" id="{3CFC86A6-A586-347B-A684-8BD13083D1F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F5DBF1C-8B28-E221-CEFB-064847F91D67}"/>
              </a:ext>
            </a:extLst>
          </p:cNvPr>
          <p:cNvSpPr>
            <a:spLocks noGrp="1"/>
          </p:cNvSpPr>
          <p:nvPr>
            <p:ph type="sldNum" sz="quarter" idx="12"/>
          </p:nvPr>
        </p:nvSpPr>
        <p:spPr/>
        <p:txBody>
          <a:bodyPr/>
          <a:lstStyle/>
          <a:p>
            <a:fld id="{35A6FA73-9F1B-3C47-8D6F-E4F37BD1483B}" type="slidenum">
              <a:rPr kumimoji="1" lang="zh-CN" altLang="en-US" smtClean="0"/>
              <a:t>‹#›</a:t>
            </a:fld>
            <a:endParaRPr kumimoji="1" lang="zh-CN" altLang="en-US"/>
          </a:p>
        </p:txBody>
      </p:sp>
    </p:spTree>
    <p:extLst>
      <p:ext uri="{BB962C8B-B14F-4D97-AF65-F5344CB8AC3E}">
        <p14:creationId xmlns:p14="http://schemas.microsoft.com/office/powerpoint/2010/main" val="3016638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FB6BE43-65E3-4B14-E438-3CF7414E915B}"/>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774027D9-8834-E7D6-C157-FA4FE2421AD5}"/>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71BA1DF-6EB7-7921-2F19-352F5BD380FC}"/>
              </a:ext>
            </a:extLst>
          </p:cNvPr>
          <p:cNvSpPr>
            <a:spLocks noGrp="1"/>
          </p:cNvSpPr>
          <p:nvPr>
            <p:ph type="dt" sz="half" idx="10"/>
          </p:nvPr>
        </p:nvSpPr>
        <p:spPr/>
        <p:txBody>
          <a:bodyPr/>
          <a:lstStyle/>
          <a:p>
            <a:fld id="{FC6CF9DA-9F21-8941-928F-C656F97A2911}" type="datetimeFigureOut">
              <a:rPr kumimoji="1" lang="zh-CN" altLang="en-US" smtClean="0"/>
              <a:t>2023/11/2</a:t>
            </a:fld>
            <a:endParaRPr kumimoji="1" lang="zh-CN" altLang="en-US"/>
          </a:p>
        </p:txBody>
      </p:sp>
      <p:sp>
        <p:nvSpPr>
          <p:cNvPr id="5" name="页脚占位符 4">
            <a:extLst>
              <a:ext uri="{FF2B5EF4-FFF2-40B4-BE49-F238E27FC236}">
                <a16:creationId xmlns:a16="http://schemas.microsoft.com/office/drawing/2014/main" id="{4220705E-1BDC-EA0D-9D16-EB346BB4EF8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64D9E0B-5396-7950-AF42-C35BDDE023A4}"/>
              </a:ext>
            </a:extLst>
          </p:cNvPr>
          <p:cNvSpPr>
            <a:spLocks noGrp="1"/>
          </p:cNvSpPr>
          <p:nvPr>
            <p:ph type="sldNum" sz="quarter" idx="12"/>
          </p:nvPr>
        </p:nvSpPr>
        <p:spPr/>
        <p:txBody>
          <a:bodyPr/>
          <a:lstStyle/>
          <a:p>
            <a:fld id="{35A6FA73-9F1B-3C47-8D6F-E4F37BD1483B}" type="slidenum">
              <a:rPr kumimoji="1" lang="zh-CN" altLang="en-US" smtClean="0"/>
              <a:t>‹#›</a:t>
            </a:fld>
            <a:endParaRPr kumimoji="1" lang="zh-CN" altLang="en-US"/>
          </a:p>
        </p:txBody>
      </p:sp>
    </p:spTree>
    <p:extLst>
      <p:ext uri="{BB962C8B-B14F-4D97-AF65-F5344CB8AC3E}">
        <p14:creationId xmlns:p14="http://schemas.microsoft.com/office/powerpoint/2010/main" val="3594967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85C597-005C-AB3E-D787-1EC3E87381B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8B3FF4DE-C5F8-0AF3-3EDB-6C29E156FD4F}"/>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8ABA341-EBB6-27A7-AE15-976E84F9BEA6}"/>
              </a:ext>
            </a:extLst>
          </p:cNvPr>
          <p:cNvSpPr>
            <a:spLocks noGrp="1"/>
          </p:cNvSpPr>
          <p:nvPr>
            <p:ph type="dt" sz="half" idx="10"/>
          </p:nvPr>
        </p:nvSpPr>
        <p:spPr/>
        <p:txBody>
          <a:bodyPr/>
          <a:lstStyle/>
          <a:p>
            <a:fld id="{FC6CF9DA-9F21-8941-928F-C656F97A2911}" type="datetimeFigureOut">
              <a:rPr kumimoji="1" lang="zh-CN" altLang="en-US" smtClean="0"/>
              <a:t>2023/11/2</a:t>
            </a:fld>
            <a:endParaRPr kumimoji="1" lang="zh-CN" altLang="en-US"/>
          </a:p>
        </p:txBody>
      </p:sp>
      <p:sp>
        <p:nvSpPr>
          <p:cNvPr id="5" name="页脚占位符 4">
            <a:extLst>
              <a:ext uri="{FF2B5EF4-FFF2-40B4-BE49-F238E27FC236}">
                <a16:creationId xmlns:a16="http://schemas.microsoft.com/office/drawing/2014/main" id="{E2E29005-C2F7-74F0-D375-65F0319CB5F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248C4D1-E780-B4BC-70E1-A37D3D223078}"/>
              </a:ext>
            </a:extLst>
          </p:cNvPr>
          <p:cNvSpPr>
            <a:spLocks noGrp="1"/>
          </p:cNvSpPr>
          <p:nvPr>
            <p:ph type="sldNum" sz="quarter" idx="12"/>
          </p:nvPr>
        </p:nvSpPr>
        <p:spPr/>
        <p:txBody>
          <a:bodyPr/>
          <a:lstStyle/>
          <a:p>
            <a:fld id="{35A6FA73-9F1B-3C47-8D6F-E4F37BD1483B}" type="slidenum">
              <a:rPr kumimoji="1" lang="zh-CN" altLang="en-US" smtClean="0"/>
              <a:t>‹#›</a:t>
            </a:fld>
            <a:endParaRPr kumimoji="1" lang="zh-CN" altLang="en-US"/>
          </a:p>
        </p:txBody>
      </p:sp>
    </p:spTree>
    <p:extLst>
      <p:ext uri="{BB962C8B-B14F-4D97-AF65-F5344CB8AC3E}">
        <p14:creationId xmlns:p14="http://schemas.microsoft.com/office/powerpoint/2010/main" val="2640074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0AABF8-0595-AC66-4BDE-96BA7B61FE00}"/>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F358B5CE-4CBB-0625-5705-D2FBD48BCF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10EE8755-C092-AFEB-DD58-2BC2E0DE3869}"/>
              </a:ext>
            </a:extLst>
          </p:cNvPr>
          <p:cNvSpPr>
            <a:spLocks noGrp="1"/>
          </p:cNvSpPr>
          <p:nvPr>
            <p:ph type="dt" sz="half" idx="10"/>
          </p:nvPr>
        </p:nvSpPr>
        <p:spPr/>
        <p:txBody>
          <a:bodyPr/>
          <a:lstStyle/>
          <a:p>
            <a:fld id="{FC6CF9DA-9F21-8941-928F-C656F97A2911}" type="datetimeFigureOut">
              <a:rPr kumimoji="1" lang="zh-CN" altLang="en-US" smtClean="0"/>
              <a:t>2023/11/2</a:t>
            </a:fld>
            <a:endParaRPr kumimoji="1" lang="zh-CN" altLang="en-US"/>
          </a:p>
        </p:txBody>
      </p:sp>
      <p:sp>
        <p:nvSpPr>
          <p:cNvPr id="5" name="页脚占位符 4">
            <a:extLst>
              <a:ext uri="{FF2B5EF4-FFF2-40B4-BE49-F238E27FC236}">
                <a16:creationId xmlns:a16="http://schemas.microsoft.com/office/drawing/2014/main" id="{7F7A378E-64F9-AF79-9E67-24EEAB34DAE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A7B0ACB-E727-1D36-4627-B51288CE6652}"/>
              </a:ext>
            </a:extLst>
          </p:cNvPr>
          <p:cNvSpPr>
            <a:spLocks noGrp="1"/>
          </p:cNvSpPr>
          <p:nvPr>
            <p:ph type="sldNum" sz="quarter" idx="12"/>
          </p:nvPr>
        </p:nvSpPr>
        <p:spPr/>
        <p:txBody>
          <a:bodyPr/>
          <a:lstStyle/>
          <a:p>
            <a:fld id="{35A6FA73-9F1B-3C47-8D6F-E4F37BD1483B}" type="slidenum">
              <a:rPr kumimoji="1" lang="zh-CN" altLang="en-US" smtClean="0"/>
              <a:t>‹#›</a:t>
            </a:fld>
            <a:endParaRPr kumimoji="1" lang="zh-CN" altLang="en-US"/>
          </a:p>
        </p:txBody>
      </p:sp>
    </p:spTree>
    <p:extLst>
      <p:ext uri="{BB962C8B-B14F-4D97-AF65-F5344CB8AC3E}">
        <p14:creationId xmlns:p14="http://schemas.microsoft.com/office/powerpoint/2010/main" val="362975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C6219-7A31-0188-77EB-5AF03BD9D37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80415A1C-DDE2-488C-77A6-23DDCC4FFC6D}"/>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6BAA218A-B658-050C-0C58-42DEBDFADAD9}"/>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75614A96-0CCA-EE1C-5624-8A99EAC4C5BA}"/>
              </a:ext>
            </a:extLst>
          </p:cNvPr>
          <p:cNvSpPr>
            <a:spLocks noGrp="1"/>
          </p:cNvSpPr>
          <p:nvPr>
            <p:ph type="dt" sz="half" idx="10"/>
          </p:nvPr>
        </p:nvSpPr>
        <p:spPr/>
        <p:txBody>
          <a:bodyPr/>
          <a:lstStyle/>
          <a:p>
            <a:fld id="{FC6CF9DA-9F21-8941-928F-C656F97A2911}" type="datetimeFigureOut">
              <a:rPr kumimoji="1" lang="zh-CN" altLang="en-US" smtClean="0"/>
              <a:t>2023/11/2</a:t>
            </a:fld>
            <a:endParaRPr kumimoji="1" lang="zh-CN" altLang="en-US"/>
          </a:p>
        </p:txBody>
      </p:sp>
      <p:sp>
        <p:nvSpPr>
          <p:cNvPr id="6" name="页脚占位符 5">
            <a:extLst>
              <a:ext uri="{FF2B5EF4-FFF2-40B4-BE49-F238E27FC236}">
                <a16:creationId xmlns:a16="http://schemas.microsoft.com/office/drawing/2014/main" id="{23AFB1E5-EC5E-F629-7B10-04EBCCFF59A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D2B9498-2665-9279-4FBE-0F5501D5FBD2}"/>
              </a:ext>
            </a:extLst>
          </p:cNvPr>
          <p:cNvSpPr>
            <a:spLocks noGrp="1"/>
          </p:cNvSpPr>
          <p:nvPr>
            <p:ph type="sldNum" sz="quarter" idx="12"/>
          </p:nvPr>
        </p:nvSpPr>
        <p:spPr/>
        <p:txBody>
          <a:bodyPr/>
          <a:lstStyle/>
          <a:p>
            <a:fld id="{35A6FA73-9F1B-3C47-8D6F-E4F37BD1483B}" type="slidenum">
              <a:rPr kumimoji="1" lang="zh-CN" altLang="en-US" smtClean="0"/>
              <a:t>‹#›</a:t>
            </a:fld>
            <a:endParaRPr kumimoji="1" lang="zh-CN" altLang="en-US"/>
          </a:p>
        </p:txBody>
      </p:sp>
    </p:spTree>
    <p:extLst>
      <p:ext uri="{BB962C8B-B14F-4D97-AF65-F5344CB8AC3E}">
        <p14:creationId xmlns:p14="http://schemas.microsoft.com/office/powerpoint/2010/main" val="608164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4317E7-890E-3A3A-415F-065AFF61991F}"/>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FA94A4A-9A28-F477-8D51-DD63D19F9E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7A1A2C07-0500-E797-83B3-772FADE6258E}"/>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3FF9AAFC-2265-5E61-E917-1A36F24A7B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09483ADA-56DB-B1F8-4A83-9DAF5B1B00F9}"/>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AE5D5C2F-61C6-7B70-F0F6-EE6141AB88C0}"/>
              </a:ext>
            </a:extLst>
          </p:cNvPr>
          <p:cNvSpPr>
            <a:spLocks noGrp="1"/>
          </p:cNvSpPr>
          <p:nvPr>
            <p:ph type="dt" sz="half" idx="10"/>
          </p:nvPr>
        </p:nvSpPr>
        <p:spPr/>
        <p:txBody>
          <a:bodyPr/>
          <a:lstStyle/>
          <a:p>
            <a:fld id="{FC6CF9DA-9F21-8941-928F-C656F97A2911}" type="datetimeFigureOut">
              <a:rPr kumimoji="1" lang="zh-CN" altLang="en-US" smtClean="0"/>
              <a:t>2023/11/2</a:t>
            </a:fld>
            <a:endParaRPr kumimoji="1" lang="zh-CN" altLang="en-US"/>
          </a:p>
        </p:txBody>
      </p:sp>
      <p:sp>
        <p:nvSpPr>
          <p:cNvPr id="8" name="页脚占位符 7">
            <a:extLst>
              <a:ext uri="{FF2B5EF4-FFF2-40B4-BE49-F238E27FC236}">
                <a16:creationId xmlns:a16="http://schemas.microsoft.com/office/drawing/2014/main" id="{88ABD8B1-5227-40EE-D8B6-F9A76EB6D0CA}"/>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2E18BC59-393E-4FC9-EDE5-2CB0F0D29D7D}"/>
              </a:ext>
            </a:extLst>
          </p:cNvPr>
          <p:cNvSpPr>
            <a:spLocks noGrp="1"/>
          </p:cNvSpPr>
          <p:nvPr>
            <p:ph type="sldNum" sz="quarter" idx="12"/>
          </p:nvPr>
        </p:nvSpPr>
        <p:spPr/>
        <p:txBody>
          <a:bodyPr/>
          <a:lstStyle/>
          <a:p>
            <a:fld id="{35A6FA73-9F1B-3C47-8D6F-E4F37BD1483B}" type="slidenum">
              <a:rPr kumimoji="1" lang="zh-CN" altLang="en-US" smtClean="0"/>
              <a:t>‹#›</a:t>
            </a:fld>
            <a:endParaRPr kumimoji="1" lang="zh-CN" altLang="en-US"/>
          </a:p>
        </p:txBody>
      </p:sp>
    </p:spTree>
    <p:extLst>
      <p:ext uri="{BB962C8B-B14F-4D97-AF65-F5344CB8AC3E}">
        <p14:creationId xmlns:p14="http://schemas.microsoft.com/office/powerpoint/2010/main" val="972741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6F34F6-DF4E-BB46-7526-B00452524F69}"/>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AC799203-D4C5-BEF9-89BF-45B18589C46D}"/>
              </a:ext>
            </a:extLst>
          </p:cNvPr>
          <p:cNvSpPr>
            <a:spLocks noGrp="1"/>
          </p:cNvSpPr>
          <p:nvPr>
            <p:ph type="dt" sz="half" idx="10"/>
          </p:nvPr>
        </p:nvSpPr>
        <p:spPr/>
        <p:txBody>
          <a:bodyPr/>
          <a:lstStyle/>
          <a:p>
            <a:fld id="{FC6CF9DA-9F21-8941-928F-C656F97A2911}" type="datetimeFigureOut">
              <a:rPr kumimoji="1" lang="zh-CN" altLang="en-US" smtClean="0"/>
              <a:t>2023/11/2</a:t>
            </a:fld>
            <a:endParaRPr kumimoji="1" lang="zh-CN" altLang="en-US"/>
          </a:p>
        </p:txBody>
      </p:sp>
      <p:sp>
        <p:nvSpPr>
          <p:cNvPr id="4" name="页脚占位符 3">
            <a:extLst>
              <a:ext uri="{FF2B5EF4-FFF2-40B4-BE49-F238E27FC236}">
                <a16:creationId xmlns:a16="http://schemas.microsoft.com/office/drawing/2014/main" id="{4C376EAC-B9C5-1977-EC87-1BD7900529AA}"/>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A13F2B88-5A67-5B84-CC61-7BD99746AA35}"/>
              </a:ext>
            </a:extLst>
          </p:cNvPr>
          <p:cNvSpPr>
            <a:spLocks noGrp="1"/>
          </p:cNvSpPr>
          <p:nvPr>
            <p:ph type="sldNum" sz="quarter" idx="12"/>
          </p:nvPr>
        </p:nvSpPr>
        <p:spPr/>
        <p:txBody>
          <a:bodyPr/>
          <a:lstStyle/>
          <a:p>
            <a:fld id="{35A6FA73-9F1B-3C47-8D6F-E4F37BD1483B}" type="slidenum">
              <a:rPr kumimoji="1" lang="zh-CN" altLang="en-US" smtClean="0"/>
              <a:t>‹#›</a:t>
            </a:fld>
            <a:endParaRPr kumimoji="1" lang="zh-CN" altLang="en-US"/>
          </a:p>
        </p:txBody>
      </p:sp>
    </p:spTree>
    <p:extLst>
      <p:ext uri="{BB962C8B-B14F-4D97-AF65-F5344CB8AC3E}">
        <p14:creationId xmlns:p14="http://schemas.microsoft.com/office/powerpoint/2010/main" val="1865208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44F38B8-E9F0-0F43-E13D-86DF7545088A}"/>
              </a:ext>
            </a:extLst>
          </p:cNvPr>
          <p:cNvSpPr>
            <a:spLocks noGrp="1"/>
          </p:cNvSpPr>
          <p:nvPr>
            <p:ph type="dt" sz="half" idx="10"/>
          </p:nvPr>
        </p:nvSpPr>
        <p:spPr/>
        <p:txBody>
          <a:bodyPr/>
          <a:lstStyle/>
          <a:p>
            <a:fld id="{FC6CF9DA-9F21-8941-928F-C656F97A2911}" type="datetimeFigureOut">
              <a:rPr kumimoji="1" lang="zh-CN" altLang="en-US" smtClean="0"/>
              <a:t>2023/11/2</a:t>
            </a:fld>
            <a:endParaRPr kumimoji="1" lang="zh-CN" altLang="en-US"/>
          </a:p>
        </p:txBody>
      </p:sp>
      <p:sp>
        <p:nvSpPr>
          <p:cNvPr id="3" name="页脚占位符 2">
            <a:extLst>
              <a:ext uri="{FF2B5EF4-FFF2-40B4-BE49-F238E27FC236}">
                <a16:creationId xmlns:a16="http://schemas.microsoft.com/office/drawing/2014/main" id="{6B3E30E6-360A-E04B-9066-548F7AA16EDD}"/>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0FF3255C-341A-9B31-CB52-754E0B17E72F}"/>
              </a:ext>
            </a:extLst>
          </p:cNvPr>
          <p:cNvSpPr>
            <a:spLocks noGrp="1"/>
          </p:cNvSpPr>
          <p:nvPr>
            <p:ph type="sldNum" sz="quarter" idx="12"/>
          </p:nvPr>
        </p:nvSpPr>
        <p:spPr/>
        <p:txBody>
          <a:bodyPr/>
          <a:lstStyle/>
          <a:p>
            <a:fld id="{35A6FA73-9F1B-3C47-8D6F-E4F37BD1483B}" type="slidenum">
              <a:rPr kumimoji="1" lang="zh-CN" altLang="en-US" smtClean="0"/>
              <a:t>‹#›</a:t>
            </a:fld>
            <a:endParaRPr kumimoji="1" lang="zh-CN" altLang="en-US"/>
          </a:p>
        </p:txBody>
      </p:sp>
    </p:spTree>
    <p:extLst>
      <p:ext uri="{BB962C8B-B14F-4D97-AF65-F5344CB8AC3E}">
        <p14:creationId xmlns:p14="http://schemas.microsoft.com/office/powerpoint/2010/main" val="619877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C0BBBC-6F7E-20C4-BF04-7EB2D9503E70}"/>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243DB091-5BF7-1DDA-7951-C18A489BA4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09577D2C-80A6-7C5C-DC69-1696C8097B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FCE7CA15-A543-6F7E-A23C-A59E983381B8}"/>
              </a:ext>
            </a:extLst>
          </p:cNvPr>
          <p:cNvSpPr>
            <a:spLocks noGrp="1"/>
          </p:cNvSpPr>
          <p:nvPr>
            <p:ph type="dt" sz="half" idx="10"/>
          </p:nvPr>
        </p:nvSpPr>
        <p:spPr/>
        <p:txBody>
          <a:bodyPr/>
          <a:lstStyle/>
          <a:p>
            <a:fld id="{FC6CF9DA-9F21-8941-928F-C656F97A2911}" type="datetimeFigureOut">
              <a:rPr kumimoji="1" lang="zh-CN" altLang="en-US" smtClean="0"/>
              <a:t>2023/11/2</a:t>
            </a:fld>
            <a:endParaRPr kumimoji="1" lang="zh-CN" altLang="en-US"/>
          </a:p>
        </p:txBody>
      </p:sp>
      <p:sp>
        <p:nvSpPr>
          <p:cNvPr id="6" name="页脚占位符 5">
            <a:extLst>
              <a:ext uri="{FF2B5EF4-FFF2-40B4-BE49-F238E27FC236}">
                <a16:creationId xmlns:a16="http://schemas.microsoft.com/office/drawing/2014/main" id="{BB546289-6E23-A8EF-C279-45B10D54474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1D1C69C-18CA-7186-38A3-94B57DC65B38}"/>
              </a:ext>
            </a:extLst>
          </p:cNvPr>
          <p:cNvSpPr>
            <a:spLocks noGrp="1"/>
          </p:cNvSpPr>
          <p:nvPr>
            <p:ph type="sldNum" sz="quarter" idx="12"/>
          </p:nvPr>
        </p:nvSpPr>
        <p:spPr/>
        <p:txBody>
          <a:bodyPr/>
          <a:lstStyle/>
          <a:p>
            <a:fld id="{35A6FA73-9F1B-3C47-8D6F-E4F37BD1483B}" type="slidenum">
              <a:rPr kumimoji="1" lang="zh-CN" altLang="en-US" smtClean="0"/>
              <a:t>‹#›</a:t>
            </a:fld>
            <a:endParaRPr kumimoji="1" lang="zh-CN" altLang="en-US"/>
          </a:p>
        </p:txBody>
      </p:sp>
    </p:spTree>
    <p:extLst>
      <p:ext uri="{BB962C8B-B14F-4D97-AF65-F5344CB8AC3E}">
        <p14:creationId xmlns:p14="http://schemas.microsoft.com/office/powerpoint/2010/main" val="2375826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BA0F6-4F07-5737-DE58-BBCC616394D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FC555A63-7BA6-D785-083A-BB3E912276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F7672CC7-DCE3-6071-F6C9-9D5B203BB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4AE07EA-BBB7-2F0B-AABD-23ACFFD79EA7}"/>
              </a:ext>
            </a:extLst>
          </p:cNvPr>
          <p:cNvSpPr>
            <a:spLocks noGrp="1"/>
          </p:cNvSpPr>
          <p:nvPr>
            <p:ph type="dt" sz="half" idx="10"/>
          </p:nvPr>
        </p:nvSpPr>
        <p:spPr/>
        <p:txBody>
          <a:bodyPr/>
          <a:lstStyle/>
          <a:p>
            <a:fld id="{FC6CF9DA-9F21-8941-928F-C656F97A2911}" type="datetimeFigureOut">
              <a:rPr kumimoji="1" lang="zh-CN" altLang="en-US" smtClean="0"/>
              <a:t>2023/11/2</a:t>
            </a:fld>
            <a:endParaRPr kumimoji="1" lang="zh-CN" altLang="en-US"/>
          </a:p>
        </p:txBody>
      </p:sp>
      <p:sp>
        <p:nvSpPr>
          <p:cNvPr id="6" name="页脚占位符 5">
            <a:extLst>
              <a:ext uri="{FF2B5EF4-FFF2-40B4-BE49-F238E27FC236}">
                <a16:creationId xmlns:a16="http://schemas.microsoft.com/office/drawing/2014/main" id="{2ABEBB84-8C64-19F1-20B0-693FA1283F2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6986114-D103-9349-D80D-223D4A56DE27}"/>
              </a:ext>
            </a:extLst>
          </p:cNvPr>
          <p:cNvSpPr>
            <a:spLocks noGrp="1"/>
          </p:cNvSpPr>
          <p:nvPr>
            <p:ph type="sldNum" sz="quarter" idx="12"/>
          </p:nvPr>
        </p:nvSpPr>
        <p:spPr/>
        <p:txBody>
          <a:bodyPr/>
          <a:lstStyle/>
          <a:p>
            <a:fld id="{35A6FA73-9F1B-3C47-8D6F-E4F37BD1483B}" type="slidenum">
              <a:rPr kumimoji="1" lang="zh-CN" altLang="en-US" smtClean="0"/>
              <a:t>‹#›</a:t>
            </a:fld>
            <a:endParaRPr kumimoji="1" lang="zh-CN" altLang="en-US"/>
          </a:p>
        </p:txBody>
      </p:sp>
    </p:spTree>
    <p:extLst>
      <p:ext uri="{BB962C8B-B14F-4D97-AF65-F5344CB8AC3E}">
        <p14:creationId xmlns:p14="http://schemas.microsoft.com/office/powerpoint/2010/main" val="3480354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6FE86D3-2067-6CAE-59AC-5795053AD5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E301B85B-0439-2BD7-0657-96D487CEFE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A268489-82E0-669F-B571-B57362202E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CF9DA-9F21-8941-928F-C656F97A2911}" type="datetimeFigureOut">
              <a:rPr kumimoji="1" lang="zh-CN" altLang="en-US" smtClean="0"/>
              <a:t>2023/11/2</a:t>
            </a:fld>
            <a:endParaRPr kumimoji="1" lang="zh-CN" altLang="en-US"/>
          </a:p>
        </p:txBody>
      </p:sp>
      <p:sp>
        <p:nvSpPr>
          <p:cNvPr id="5" name="页脚占位符 4">
            <a:extLst>
              <a:ext uri="{FF2B5EF4-FFF2-40B4-BE49-F238E27FC236}">
                <a16:creationId xmlns:a16="http://schemas.microsoft.com/office/drawing/2014/main" id="{70398362-96EC-3F21-6E57-4F425DE6FF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5B39FB96-7432-63A3-6CC3-C649D8B5C2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A6FA73-9F1B-3C47-8D6F-E4F37BD1483B}" type="slidenum">
              <a:rPr kumimoji="1" lang="zh-CN" altLang="en-US" smtClean="0"/>
              <a:t>‹#›</a:t>
            </a:fld>
            <a:endParaRPr kumimoji="1" lang="zh-CN" altLang="en-US"/>
          </a:p>
        </p:txBody>
      </p:sp>
    </p:spTree>
    <p:extLst>
      <p:ext uri="{BB962C8B-B14F-4D97-AF65-F5344CB8AC3E}">
        <p14:creationId xmlns:p14="http://schemas.microsoft.com/office/powerpoint/2010/main" val="963158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4FA103-3D9C-16C0-ADEB-99E92AF4F7D3}"/>
              </a:ext>
            </a:extLst>
          </p:cNvPr>
          <p:cNvSpPr>
            <a:spLocks noGrp="1"/>
          </p:cNvSpPr>
          <p:nvPr>
            <p:ph type="ctrTitle"/>
          </p:nvPr>
        </p:nvSpPr>
        <p:spPr/>
        <p:txBody>
          <a:bodyPr/>
          <a:lstStyle/>
          <a:p>
            <a:br>
              <a:rPr kumimoji="1" lang="en-US" altLang="zh-CN" dirty="0"/>
            </a:br>
            <a:r>
              <a:rPr kumimoji="1" lang="zh-CN" altLang="en-US" dirty="0"/>
              <a:t>计算机网络习题课 </a:t>
            </a:r>
            <a:r>
              <a:rPr kumimoji="1" lang="en-US" altLang="zh-CN" dirty="0"/>
              <a:t>HW02</a:t>
            </a:r>
            <a:endParaRPr kumimoji="1" lang="zh-CN" altLang="en-US" dirty="0"/>
          </a:p>
        </p:txBody>
      </p:sp>
      <p:sp>
        <p:nvSpPr>
          <p:cNvPr id="3" name="副标题 2">
            <a:extLst>
              <a:ext uri="{FF2B5EF4-FFF2-40B4-BE49-F238E27FC236}">
                <a16:creationId xmlns:a16="http://schemas.microsoft.com/office/drawing/2014/main" id="{B43ED08C-5EC2-17B1-8E7B-40D86A2081AC}"/>
              </a:ext>
            </a:extLst>
          </p:cNvPr>
          <p:cNvSpPr>
            <a:spLocks noGrp="1"/>
          </p:cNvSpPr>
          <p:nvPr>
            <p:ph type="subTitle" idx="1"/>
          </p:nvPr>
        </p:nvSpPr>
        <p:spPr/>
        <p:txBody>
          <a:bodyPr/>
          <a:lstStyle/>
          <a:p>
            <a:r>
              <a:rPr kumimoji="1" lang="zh-CN" altLang="en-US" dirty="0"/>
              <a:t>叶子昂 </a:t>
            </a:r>
            <a:r>
              <a:rPr kumimoji="1" lang="en-US" altLang="zh-CN" dirty="0"/>
              <a:t>yza03@mail.ustc.edu.cn</a:t>
            </a:r>
            <a:endParaRPr kumimoji="1" lang="zh-CN" altLang="en-US" dirty="0"/>
          </a:p>
        </p:txBody>
      </p:sp>
    </p:spTree>
    <p:extLst>
      <p:ext uri="{BB962C8B-B14F-4D97-AF65-F5344CB8AC3E}">
        <p14:creationId xmlns:p14="http://schemas.microsoft.com/office/powerpoint/2010/main" val="1797662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CA4500-40C1-8115-54F9-937E3BBD11FE}"/>
              </a:ext>
            </a:extLst>
          </p:cNvPr>
          <p:cNvSpPr>
            <a:spLocks noGrp="1"/>
          </p:cNvSpPr>
          <p:nvPr>
            <p:ph type="title"/>
          </p:nvPr>
        </p:nvSpPr>
        <p:spPr/>
        <p:txBody>
          <a:bodyPr/>
          <a:lstStyle/>
          <a:p>
            <a:r>
              <a:rPr lang="en" altLang="zh-CN" b="1" i="0" u="none" strike="noStrike" dirty="0">
                <a:solidFill>
                  <a:srgbClr val="40464F"/>
                </a:solidFill>
                <a:effectLst/>
                <a:latin typeface="Cantarell"/>
              </a:rPr>
              <a:t>SMTP</a:t>
            </a:r>
            <a:endParaRPr kumimoji="1" lang="zh-CN" altLang="en-US" dirty="0"/>
          </a:p>
        </p:txBody>
      </p:sp>
      <p:sp>
        <p:nvSpPr>
          <p:cNvPr id="3" name="内容占位符 2">
            <a:extLst>
              <a:ext uri="{FF2B5EF4-FFF2-40B4-BE49-F238E27FC236}">
                <a16:creationId xmlns:a16="http://schemas.microsoft.com/office/drawing/2014/main" id="{0B54DCA6-254E-BB1D-A7DB-736D91FAAE61}"/>
              </a:ext>
            </a:extLst>
          </p:cNvPr>
          <p:cNvSpPr>
            <a:spLocks noGrp="1"/>
          </p:cNvSpPr>
          <p:nvPr>
            <p:ph idx="1"/>
          </p:nvPr>
        </p:nvSpPr>
        <p:spPr/>
        <p:txBody>
          <a:bodyPr/>
          <a:lstStyle/>
          <a:p>
            <a:pPr algn="just"/>
            <a:r>
              <a:rPr lang="zh-CN" altLang="en-US" b="0" i="0" u="none" strike="noStrike" dirty="0">
                <a:solidFill>
                  <a:srgbClr val="40464F"/>
                </a:solidFill>
                <a:effectLst/>
                <a:latin typeface="Cantarell"/>
              </a:rPr>
              <a:t>资源：信件 架构：客户端</a:t>
            </a:r>
            <a:r>
              <a:rPr lang="en-US" altLang="zh-CN" b="0" i="0" u="none" strike="noStrike" dirty="0">
                <a:solidFill>
                  <a:srgbClr val="40464F"/>
                </a:solidFill>
                <a:effectLst/>
                <a:latin typeface="Cantarell"/>
              </a:rPr>
              <a:t>-</a:t>
            </a:r>
            <a:r>
              <a:rPr lang="zh-CN" altLang="en-US" b="0" i="0" u="none" strike="noStrike" dirty="0">
                <a:solidFill>
                  <a:srgbClr val="40464F"/>
                </a:solidFill>
                <a:effectLst/>
                <a:latin typeface="Cantarell"/>
              </a:rPr>
              <a:t>服务器 传输服务：</a:t>
            </a:r>
            <a:r>
              <a:rPr lang="en" altLang="zh-CN" b="0" i="0" u="none" strike="noStrike" dirty="0">
                <a:solidFill>
                  <a:srgbClr val="40464F"/>
                </a:solidFill>
                <a:effectLst/>
                <a:latin typeface="Cantarell"/>
              </a:rPr>
              <a:t>TCP </a:t>
            </a:r>
            <a:r>
              <a:rPr lang="zh-CN" altLang="en-US" b="0" i="0" u="none" strike="noStrike" dirty="0">
                <a:solidFill>
                  <a:srgbClr val="40464F"/>
                </a:solidFill>
                <a:effectLst/>
                <a:latin typeface="Cantarell"/>
              </a:rPr>
              <a:t>端口号：</a:t>
            </a:r>
            <a:r>
              <a:rPr lang="en-US" altLang="zh-CN" b="0" i="0" u="none" strike="noStrike" dirty="0">
                <a:solidFill>
                  <a:srgbClr val="40464F"/>
                </a:solidFill>
                <a:effectLst/>
                <a:latin typeface="Cantarell"/>
              </a:rPr>
              <a:t>25 </a:t>
            </a:r>
            <a:r>
              <a:rPr lang="zh-CN" altLang="en-US" b="0" i="0" u="none" strike="noStrike" dirty="0">
                <a:solidFill>
                  <a:srgbClr val="40464F"/>
                </a:solidFill>
                <a:effectLst/>
                <a:latin typeface="Cantarell"/>
              </a:rPr>
              <a:t>应用层协议：</a:t>
            </a:r>
            <a:r>
              <a:rPr lang="en" altLang="zh-CN" b="0" i="0" u="none" strike="noStrike" dirty="0">
                <a:solidFill>
                  <a:srgbClr val="40464F"/>
                </a:solidFill>
                <a:effectLst/>
                <a:latin typeface="Cantarell"/>
              </a:rPr>
              <a:t>FTP</a:t>
            </a:r>
          </a:p>
          <a:p>
            <a:pPr algn="just"/>
            <a:r>
              <a:rPr lang="zh-CN" altLang="en-US" b="0" i="0" u="none" strike="noStrike" dirty="0">
                <a:solidFill>
                  <a:srgbClr val="40464F"/>
                </a:solidFill>
                <a:effectLst/>
                <a:latin typeface="Cantarell"/>
              </a:rPr>
              <a:t>采用命令响应的交互方式</a:t>
            </a:r>
            <a:r>
              <a:rPr lang="en-US" altLang="zh-CN" b="0" i="0" u="none" strike="noStrike" dirty="0">
                <a:solidFill>
                  <a:srgbClr val="40464F"/>
                </a:solidFill>
                <a:effectLst/>
                <a:latin typeface="Cantarell"/>
              </a:rPr>
              <a:t>——</a:t>
            </a:r>
            <a:r>
              <a:rPr lang="zh-CN" altLang="en-US" b="0" i="0" u="none" strike="noStrike" dirty="0">
                <a:solidFill>
                  <a:srgbClr val="40464F"/>
                </a:solidFill>
                <a:effectLst/>
                <a:latin typeface="Cantarell"/>
              </a:rPr>
              <a:t>命令</a:t>
            </a:r>
            <a:r>
              <a:rPr lang="en" altLang="zh-CN" b="0" i="0" u="none" strike="noStrike" dirty="0">
                <a:solidFill>
                  <a:srgbClr val="40464F"/>
                </a:solidFill>
                <a:effectLst/>
                <a:latin typeface="Cantarell"/>
              </a:rPr>
              <a:t>ASCII</a:t>
            </a:r>
            <a:r>
              <a:rPr lang="zh-CN" altLang="en" b="0" i="0" u="none" strike="noStrike" dirty="0">
                <a:solidFill>
                  <a:srgbClr val="40464F"/>
                </a:solidFill>
                <a:effectLst/>
                <a:latin typeface="Cantarell"/>
              </a:rPr>
              <a:t>，</a:t>
            </a:r>
            <a:r>
              <a:rPr lang="zh-CN" altLang="en-US" b="0" i="0" u="none" strike="noStrike" dirty="0">
                <a:solidFill>
                  <a:srgbClr val="40464F"/>
                </a:solidFill>
                <a:effectLst/>
                <a:latin typeface="Cantarell"/>
              </a:rPr>
              <a:t>响应状态码和短语</a:t>
            </a:r>
          </a:p>
          <a:p>
            <a:pPr algn="just"/>
            <a:r>
              <a:rPr lang="en" altLang="zh-CN" b="0" i="0" u="none" strike="noStrike" dirty="0">
                <a:solidFill>
                  <a:srgbClr val="40464F"/>
                </a:solidFill>
                <a:effectLst/>
                <a:latin typeface="Cantarell"/>
              </a:rPr>
              <a:t>SMTP</a:t>
            </a:r>
            <a:r>
              <a:rPr lang="zh-CN" altLang="en-US" b="0" i="0" u="none" strike="noStrike" dirty="0">
                <a:solidFill>
                  <a:srgbClr val="40464F"/>
                </a:solidFill>
                <a:effectLst/>
                <a:latin typeface="Cantarell"/>
              </a:rPr>
              <a:t>使用持久连接，同时一个方向报文传输结束后，可以在另一个方向上传输报文（</a:t>
            </a:r>
            <a:r>
              <a:rPr lang="en" altLang="zh-CN" b="0" i="0" u="none" strike="noStrike" dirty="0">
                <a:solidFill>
                  <a:srgbClr val="40464F"/>
                </a:solidFill>
                <a:effectLst/>
                <a:latin typeface="Cantarell"/>
              </a:rPr>
              <a:t>SMTP</a:t>
            </a:r>
            <a:r>
              <a:rPr lang="zh-CN" altLang="en-US" b="0" i="0" u="none" strike="noStrike" dirty="0">
                <a:solidFill>
                  <a:srgbClr val="40464F"/>
                </a:solidFill>
                <a:effectLst/>
                <a:latin typeface="Cantarell"/>
              </a:rPr>
              <a:t>特有）</a:t>
            </a:r>
          </a:p>
          <a:p>
            <a:pPr algn="just"/>
            <a:r>
              <a:rPr lang="en" altLang="zh-CN" b="0" i="0" u="none" strike="noStrike" dirty="0">
                <a:solidFill>
                  <a:srgbClr val="40464F"/>
                </a:solidFill>
                <a:effectLst/>
                <a:latin typeface="Cantarell"/>
              </a:rPr>
              <a:t>SMTP</a:t>
            </a:r>
            <a:r>
              <a:rPr lang="zh-CN" altLang="en-US" b="0" i="0" u="none" strike="noStrike" dirty="0">
                <a:solidFill>
                  <a:srgbClr val="40464F"/>
                </a:solidFill>
                <a:effectLst/>
                <a:latin typeface="Cantarell"/>
              </a:rPr>
              <a:t>是一个推的协议，我们还需要一个从邮件服务器拉取邮件到本地的协议：</a:t>
            </a:r>
            <a:r>
              <a:rPr lang="en" altLang="zh-CN" b="0" i="0" u="none" strike="noStrike" dirty="0">
                <a:solidFill>
                  <a:srgbClr val="40464F"/>
                </a:solidFill>
                <a:effectLst/>
                <a:latin typeface="Cantarell"/>
              </a:rPr>
              <a:t>POP</a:t>
            </a:r>
            <a:r>
              <a:rPr lang="zh-CN" altLang="en" b="0" i="0" u="none" strike="noStrike" dirty="0">
                <a:solidFill>
                  <a:srgbClr val="40464F"/>
                </a:solidFill>
                <a:effectLst/>
                <a:latin typeface="Cantarell"/>
              </a:rPr>
              <a:t>，</a:t>
            </a:r>
            <a:r>
              <a:rPr lang="en" altLang="zh-CN" b="0" i="0" u="none" strike="noStrike" dirty="0">
                <a:solidFill>
                  <a:srgbClr val="40464F"/>
                </a:solidFill>
                <a:effectLst/>
                <a:latin typeface="Cantarell"/>
              </a:rPr>
              <a:t>IMAP</a:t>
            </a:r>
            <a:r>
              <a:rPr lang="zh-CN" altLang="en" b="0" i="0" u="none" strike="noStrike" dirty="0">
                <a:solidFill>
                  <a:srgbClr val="40464F"/>
                </a:solidFill>
                <a:effectLst/>
                <a:latin typeface="Cantarell"/>
              </a:rPr>
              <a:t>，</a:t>
            </a:r>
            <a:r>
              <a:rPr lang="en" altLang="zh-CN" b="0" i="0" u="none" strike="noStrike" dirty="0">
                <a:solidFill>
                  <a:srgbClr val="40464F"/>
                </a:solidFill>
                <a:effectLst/>
                <a:latin typeface="Cantarell"/>
              </a:rPr>
              <a:t>HTTP</a:t>
            </a:r>
          </a:p>
          <a:p>
            <a:pPr marL="0" indent="0">
              <a:buNone/>
            </a:pPr>
            <a:endParaRPr kumimoji="1" lang="zh-CN" altLang="en-US" dirty="0"/>
          </a:p>
        </p:txBody>
      </p:sp>
    </p:spTree>
    <p:extLst>
      <p:ext uri="{BB962C8B-B14F-4D97-AF65-F5344CB8AC3E}">
        <p14:creationId xmlns:p14="http://schemas.microsoft.com/office/powerpoint/2010/main" val="486785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589BE1-46F6-F4F5-F7DF-007B13728F81}"/>
              </a:ext>
            </a:extLst>
          </p:cNvPr>
          <p:cNvSpPr>
            <a:spLocks noGrp="1"/>
          </p:cNvSpPr>
          <p:nvPr>
            <p:ph type="title"/>
          </p:nvPr>
        </p:nvSpPr>
        <p:spPr/>
        <p:txBody>
          <a:bodyPr/>
          <a:lstStyle/>
          <a:p>
            <a:r>
              <a:rPr lang="en" altLang="zh-CN" b="1" i="0" u="none" strike="noStrike" dirty="0">
                <a:effectLst/>
                <a:latin typeface="SourceHanSerifCN"/>
              </a:rPr>
              <a:t>DNS</a:t>
            </a:r>
            <a:endParaRPr kumimoji="1" lang="zh-CN" altLang="en-US" dirty="0"/>
          </a:p>
        </p:txBody>
      </p:sp>
      <p:sp>
        <p:nvSpPr>
          <p:cNvPr id="3" name="内容占位符 2">
            <a:extLst>
              <a:ext uri="{FF2B5EF4-FFF2-40B4-BE49-F238E27FC236}">
                <a16:creationId xmlns:a16="http://schemas.microsoft.com/office/drawing/2014/main" id="{F1C83952-1E9D-AEAF-ED8A-6246DD3D82B5}"/>
              </a:ext>
            </a:extLst>
          </p:cNvPr>
          <p:cNvSpPr>
            <a:spLocks noGrp="1"/>
          </p:cNvSpPr>
          <p:nvPr>
            <p:ph idx="1"/>
          </p:nvPr>
        </p:nvSpPr>
        <p:spPr>
          <a:xfrm>
            <a:off x="838200" y="1690688"/>
            <a:ext cx="10515600" cy="4532691"/>
          </a:xfrm>
        </p:spPr>
        <p:txBody>
          <a:bodyPr>
            <a:normAutofit fontScale="77500" lnSpcReduction="20000"/>
          </a:bodyPr>
          <a:lstStyle/>
          <a:p>
            <a:pPr algn="just"/>
            <a:r>
              <a:rPr lang="zh-CN" altLang="en-US" b="0" i="0" u="none" strike="noStrike" dirty="0">
                <a:solidFill>
                  <a:srgbClr val="40464F"/>
                </a:solidFill>
                <a:effectLst/>
                <a:latin typeface="Cantarell"/>
              </a:rPr>
              <a:t>主机名（别名）到</a:t>
            </a:r>
            <a:r>
              <a:rPr lang="en" altLang="zh-CN" b="0" i="0" u="none" strike="noStrike" dirty="0">
                <a:solidFill>
                  <a:srgbClr val="40464F"/>
                </a:solidFill>
                <a:effectLst/>
                <a:latin typeface="Cantarell"/>
              </a:rPr>
              <a:t>IP</a:t>
            </a:r>
            <a:r>
              <a:rPr lang="zh-CN" altLang="en-US" b="0" i="0" u="none" strike="noStrike" dirty="0">
                <a:solidFill>
                  <a:srgbClr val="40464F"/>
                </a:solidFill>
                <a:effectLst/>
                <a:latin typeface="Cantarell"/>
              </a:rPr>
              <a:t>地址的转换。</a:t>
            </a:r>
          </a:p>
          <a:p>
            <a:pPr algn="just"/>
            <a:r>
              <a:rPr lang="en" altLang="zh-CN" b="0" i="0" u="none" strike="noStrike" dirty="0">
                <a:solidFill>
                  <a:srgbClr val="40464F"/>
                </a:solidFill>
                <a:effectLst/>
                <a:latin typeface="Cantarell"/>
              </a:rPr>
              <a:t>DNS</a:t>
            </a:r>
            <a:r>
              <a:rPr lang="zh-CN" altLang="en-US" b="0" i="0" u="none" strike="noStrike" dirty="0">
                <a:solidFill>
                  <a:srgbClr val="40464F"/>
                </a:solidFill>
                <a:effectLst/>
                <a:latin typeface="Cantarell"/>
              </a:rPr>
              <a:t>是一个分布式数据库，避免</a:t>
            </a:r>
          </a:p>
          <a:p>
            <a:pPr lvl="1" algn="just"/>
            <a:r>
              <a:rPr lang="zh-CN" altLang="en-US" b="0" i="0" u="none" strike="noStrike" dirty="0">
                <a:solidFill>
                  <a:srgbClr val="40464F"/>
                </a:solidFill>
                <a:effectLst/>
                <a:latin typeface="Cantarell"/>
              </a:rPr>
              <a:t>单点失效</a:t>
            </a:r>
          </a:p>
          <a:p>
            <a:pPr lvl="1" algn="just"/>
            <a:r>
              <a:rPr lang="zh-CN" altLang="en-US" b="0" i="0" u="none" strike="noStrike" dirty="0">
                <a:solidFill>
                  <a:srgbClr val="40464F"/>
                </a:solidFill>
                <a:effectLst/>
                <a:latin typeface="Cantarell"/>
              </a:rPr>
              <a:t>流量集中</a:t>
            </a:r>
          </a:p>
          <a:p>
            <a:pPr lvl="1" algn="just"/>
            <a:r>
              <a:rPr lang="zh-CN" altLang="en-US" b="0" i="0" u="none" strike="noStrike" dirty="0">
                <a:solidFill>
                  <a:srgbClr val="40464F"/>
                </a:solidFill>
                <a:effectLst/>
                <a:latin typeface="Cantarell"/>
              </a:rPr>
              <a:t>距离导致响应时间长</a:t>
            </a:r>
          </a:p>
          <a:p>
            <a:pPr lvl="1" algn="just"/>
            <a:r>
              <a:rPr lang="zh-CN" altLang="en-US" b="0" i="0" u="none" strike="noStrike" dirty="0">
                <a:solidFill>
                  <a:srgbClr val="40464F"/>
                </a:solidFill>
                <a:effectLst/>
                <a:latin typeface="Cantarell"/>
              </a:rPr>
              <a:t>需要单一主机维护庞大的数据库</a:t>
            </a:r>
          </a:p>
          <a:p>
            <a:pPr algn="just"/>
            <a:r>
              <a:rPr lang="zh-CN" altLang="en-US" b="0" i="0" u="none" strike="noStrike" dirty="0">
                <a:solidFill>
                  <a:srgbClr val="40464F"/>
                </a:solidFill>
                <a:effectLst/>
                <a:latin typeface="Cantarell"/>
              </a:rPr>
              <a:t>使用树形分层命名避免冲突：顶级域（国家域，组织与域，反向域）</a:t>
            </a:r>
          </a:p>
          <a:p>
            <a:pPr algn="just"/>
            <a:r>
              <a:rPr lang="en" altLang="zh-CN" b="0" i="0" u="none" strike="noStrike" dirty="0">
                <a:solidFill>
                  <a:srgbClr val="40464F"/>
                </a:solidFill>
                <a:effectLst/>
                <a:latin typeface="Cantarell"/>
              </a:rPr>
              <a:t>DNS</a:t>
            </a:r>
            <a:r>
              <a:rPr lang="zh-CN" altLang="en-US" b="0" i="0" u="none" strike="noStrike" dirty="0">
                <a:solidFill>
                  <a:srgbClr val="40464F"/>
                </a:solidFill>
                <a:effectLst/>
                <a:latin typeface="Cantarell"/>
              </a:rPr>
              <a:t>缓存：本地服务器通常会缓存</a:t>
            </a:r>
            <a:r>
              <a:rPr lang="en" altLang="zh-CN" b="0" i="0" u="none" strike="noStrike" dirty="0">
                <a:solidFill>
                  <a:srgbClr val="40464F"/>
                </a:solidFill>
                <a:effectLst/>
                <a:latin typeface="Cantarell"/>
              </a:rPr>
              <a:t>TLD</a:t>
            </a:r>
            <a:r>
              <a:rPr lang="zh-CN" altLang="en-US" b="0" i="0" u="none" strike="noStrike" dirty="0">
                <a:solidFill>
                  <a:srgbClr val="40464F"/>
                </a:solidFill>
                <a:effectLst/>
                <a:latin typeface="Cantarell"/>
              </a:rPr>
              <a:t>服务器的</a:t>
            </a:r>
            <a:r>
              <a:rPr lang="en" altLang="zh-CN" b="0" i="0" u="none" strike="noStrike" dirty="0">
                <a:solidFill>
                  <a:srgbClr val="40464F"/>
                </a:solidFill>
                <a:effectLst/>
                <a:latin typeface="Cantarell"/>
              </a:rPr>
              <a:t>IP</a:t>
            </a:r>
            <a:r>
              <a:rPr lang="zh-CN" altLang="en-US" b="0" i="0" u="none" strike="noStrike" dirty="0">
                <a:solidFill>
                  <a:srgbClr val="40464F"/>
                </a:solidFill>
                <a:effectLst/>
                <a:latin typeface="Cantarell"/>
              </a:rPr>
              <a:t>地址，因而很少访问根服务器。</a:t>
            </a:r>
          </a:p>
          <a:p>
            <a:pPr algn="just"/>
            <a:r>
              <a:rPr lang="en" altLang="zh-CN" b="0" i="0" u="none" strike="noStrike" dirty="0">
                <a:solidFill>
                  <a:srgbClr val="40464F"/>
                </a:solidFill>
                <a:effectLst/>
                <a:latin typeface="Cantarell"/>
              </a:rPr>
              <a:t>DNS</a:t>
            </a:r>
            <a:r>
              <a:rPr lang="zh-CN" altLang="en-US" b="0" i="0" u="none" strike="noStrike" dirty="0">
                <a:solidFill>
                  <a:srgbClr val="40464F"/>
                </a:solidFill>
                <a:effectLst/>
                <a:latin typeface="Cantarell"/>
              </a:rPr>
              <a:t>资源记录一般包括以下几种类型</a:t>
            </a:r>
          </a:p>
          <a:p>
            <a:pPr lvl="1" algn="just"/>
            <a:r>
              <a:rPr lang="en" altLang="zh-CN" b="0" i="0" u="none" strike="noStrike" dirty="0">
                <a:solidFill>
                  <a:srgbClr val="40464F"/>
                </a:solidFill>
                <a:effectLst/>
                <a:latin typeface="Cantarell"/>
              </a:rPr>
              <a:t>Type=A Name</a:t>
            </a:r>
            <a:r>
              <a:rPr lang="zh-CN" altLang="en" b="0" i="0" u="none" strike="noStrike" dirty="0">
                <a:solidFill>
                  <a:srgbClr val="40464F"/>
                </a:solidFill>
                <a:effectLst/>
                <a:latin typeface="Cantarell"/>
              </a:rPr>
              <a:t>：</a:t>
            </a:r>
            <a:r>
              <a:rPr lang="zh-CN" altLang="en-US" b="0" i="0" u="none" strike="noStrike" dirty="0">
                <a:solidFill>
                  <a:srgbClr val="40464F"/>
                </a:solidFill>
                <a:effectLst/>
                <a:latin typeface="Cantarell"/>
              </a:rPr>
              <a:t>主机名 </a:t>
            </a:r>
            <a:r>
              <a:rPr lang="en" altLang="zh-CN" b="0" i="0" u="none" strike="noStrike" dirty="0">
                <a:solidFill>
                  <a:srgbClr val="40464F"/>
                </a:solidFill>
                <a:effectLst/>
                <a:latin typeface="Cantarell"/>
              </a:rPr>
              <a:t>Value</a:t>
            </a:r>
            <a:r>
              <a:rPr lang="zh-CN" altLang="en" b="0" i="0" u="none" strike="noStrike" dirty="0">
                <a:solidFill>
                  <a:srgbClr val="40464F"/>
                </a:solidFill>
                <a:effectLst/>
                <a:latin typeface="Cantarell"/>
              </a:rPr>
              <a:t>：</a:t>
            </a:r>
            <a:r>
              <a:rPr lang="en" altLang="zh-CN" b="0" i="0" u="none" strike="noStrike" dirty="0">
                <a:solidFill>
                  <a:srgbClr val="40464F"/>
                </a:solidFill>
                <a:effectLst/>
                <a:latin typeface="Cantarell"/>
              </a:rPr>
              <a:t>IP</a:t>
            </a:r>
            <a:r>
              <a:rPr lang="zh-CN" altLang="en-US" b="0" i="0" u="none" strike="noStrike" dirty="0">
                <a:solidFill>
                  <a:srgbClr val="40464F"/>
                </a:solidFill>
                <a:effectLst/>
                <a:latin typeface="Cantarell"/>
              </a:rPr>
              <a:t>地址</a:t>
            </a:r>
          </a:p>
          <a:p>
            <a:pPr lvl="1" algn="just"/>
            <a:r>
              <a:rPr lang="en" altLang="zh-CN" b="0" i="0" u="none" strike="noStrike" dirty="0">
                <a:solidFill>
                  <a:srgbClr val="40464F"/>
                </a:solidFill>
                <a:effectLst/>
                <a:latin typeface="Cantarell"/>
              </a:rPr>
              <a:t>Type=NS Name</a:t>
            </a:r>
            <a:r>
              <a:rPr lang="zh-CN" altLang="en" b="0" i="0" u="none" strike="noStrike" dirty="0">
                <a:solidFill>
                  <a:srgbClr val="40464F"/>
                </a:solidFill>
                <a:effectLst/>
                <a:latin typeface="Cantarell"/>
              </a:rPr>
              <a:t>：</a:t>
            </a:r>
            <a:r>
              <a:rPr lang="zh-CN" altLang="en-US" b="0" i="0" u="none" strike="noStrike" dirty="0">
                <a:solidFill>
                  <a:srgbClr val="40464F"/>
                </a:solidFill>
                <a:effectLst/>
                <a:latin typeface="Cantarell"/>
              </a:rPr>
              <a:t>域 </a:t>
            </a:r>
            <a:r>
              <a:rPr lang="en" altLang="zh-CN" b="0" i="0" u="none" strike="noStrike" dirty="0">
                <a:solidFill>
                  <a:srgbClr val="40464F"/>
                </a:solidFill>
                <a:effectLst/>
                <a:latin typeface="Cantarell"/>
              </a:rPr>
              <a:t>Value</a:t>
            </a:r>
            <a:r>
              <a:rPr lang="zh-CN" altLang="en" b="0" i="0" u="none" strike="noStrike" dirty="0">
                <a:solidFill>
                  <a:srgbClr val="40464F"/>
                </a:solidFill>
                <a:effectLst/>
                <a:latin typeface="Cantarell"/>
              </a:rPr>
              <a:t>：</a:t>
            </a:r>
            <a:r>
              <a:rPr lang="zh-CN" altLang="en-US" b="0" i="0" u="none" strike="noStrike" dirty="0">
                <a:solidFill>
                  <a:srgbClr val="40464F"/>
                </a:solidFill>
                <a:effectLst/>
                <a:latin typeface="Cantarell"/>
              </a:rPr>
              <a:t>该域的权威服务器的主机名</a:t>
            </a:r>
          </a:p>
          <a:p>
            <a:pPr lvl="1" algn="just"/>
            <a:r>
              <a:rPr lang="en" altLang="zh-CN" b="0" i="0" u="none" strike="noStrike" dirty="0">
                <a:solidFill>
                  <a:srgbClr val="40464F"/>
                </a:solidFill>
                <a:effectLst/>
                <a:latin typeface="Cantarell"/>
              </a:rPr>
              <a:t>Type=CNAME Name</a:t>
            </a:r>
            <a:r>
              <a:rPr lang="zh-CN" altLang="en" b="0" i="0" u="none" strike="noStrike" dirty="0">
                <a:solidFill>
                  <a:srgbClr val="40464F"/>
                </a:solidFill>
                <a:effectLst/>
                <a:latin typeface="Cantarell"/>
              </a:rPr>
              <a:t>：</a:t>
            </a:r>
            <a:r>
              <a:rPr lang="zh-CN" altLang="en-US" b="0" i="0" u="none" strike="noStrike" dirty="0">
                <a:solidFill>
                  <a:srgbClr val="40464F"/>
                </a:solidFill>
                <a:effectLst/>
                <a:latin typeface="Cantarell"/>
              </a:rPr>
              <a:t>别名 </a:t>
            </a:r>
            <a:r>
              <a:rPr lang="en" altLang="zh-CN" b="0" i="0" u="none" strike="noStrike" dirty="0">
                <a:solidFill>
                  <a:srgbClr val="40464F"/>
                </a:solidFill>
                <a:effectLst/>
                <a:latin typeface="Cantarell"/>
              </a:rPr>
              <a:t>Value</a:t>
            </a:r>
            <a:r>
              <a:rPr lang="zh-CN" altLang="en" b="0" i="0" u="none" strike="noStrike" dirty="0">
                <a:solidFill>
                  <a:srgbClr val="40464F"/>
                </a:solidFill>
                <a:effectLst/>
                <a:latin typeface="Cantarell"/>
              </a:rPr>
              <a:t>：</a:t>
            </a:r>
            <a:r>
              <a:rPr lang="zh-CN" altLang="en-US" b="0" i="0" u="none" strike="noStrike" dirty="0">
                <a:solidFill>
                  <a:srgbClr val="40464F"/>
                </a:solidFill>
                <a:effectLst/>
                <a:latin typeface="Cantarell"/>
              </a:rPr>
              <a:t>规范名</a:t>
            </a:r>
          </a:p>
          <a:p>
            <a:pPr lvl="1" algn="just"/>
            <a:r>
              <a:rPr lang="en" altLang="zh-CN" b="0" i="0" u="none" strike="noStrike" dirty="0">
                <a:solidFill>
                  <a:srgbClr val="40464F"/>
                </a:solidFill>
                <a:effectLst/>
                <a:latin typeface="Cantarell"/>
              </a:rPr>
              <a:t>Type=MX Name</a:t>
            </a:r>
            <a:r>
              <a:rPr lang="zh-CN" altLang="en" b="0" i="0" u="none" strike="noStrike" dirty="0">
                <a:solidFill>
                  <a:srgbClr val="40464F"/>
                </a:solidFill>
                <a:effectLst/>
                <a:latin typeface="Cantarell"/>
              </a:rPr>
              <a:t>：</a:t>
            </a:r>
            <a:r>
              <a:rPr lang="zh-CN" altLang="en-US" b="0" i="0" u="none" strike="noStrike" dirty="0">
                <a:solidFill>
                  <a:srgbClr val="40464F"/>
                </a:solidFill>
                <a:effectLst/>
                <a:latin typeface="Cantarell"/>
              </a:rPr>
              <a:t>域 </a:t>
            </a:r>
            <a:r>
              <a:rPr lang="en" altLang="zh-CN" b="0" i="0" u="none" strike="noStrike" dirty="0">
                <a:solidFill>
                  <a:srgbClr val="40464F"/>
                </a:solidFill>
                <a:effectLst/>
                <a:latin typeface="Cantarell"/>
              </a:rPr>
              <a:t>Value</a:t>
            </a:r>
            <a:r>
              <a:rPr lang="zh-CN" altLang="en" b="0" i="0" u="none" strike="noStrike" dirty="0">
                <a:solidFill>
                  <a:srgbClr val="40464F"/>
                </a:solidFill>
                <a:effectLst/>
                <a:latin typeface="Cantarell"/>
              </a:rPr>
              <a:t>：</a:t>
            </a:r>
            <a:r>
              <a:rPr lang="zh-CN" altLang="en-US" b="0" i="0" u="none" strike="noStrike" dirty="0">
                <a:solidFill>
                  <a:srgbClr val="40464F"/>
                </a:solidFill>
                <a:effectLst/>
                <a:latin typeface="Cantarell"/>
              </a:rPr>
              <a:t>该域的邮件服务</a:t>
            </a:r>
          </a:p>
          <a:p>
            <a:pPr algn="just"/>
            <a:r>
              <a:rPr lang="en" altLang="zh-CN" b="0" i="0" u="none" strike="noStrike" dirty="0">
                <a:solidFill>
                  <a:srgbClr val="40464F"/>
                </a:solidFill>
                <a:effectLst/>
                <a:latin typeface="Cantarell"/>
              </a:rPr>
              <a:t>DNS</a:t>
            </a:r>
            <a:r>
              <a:rPr lang="zh-CN" altLang="en-US" b="0" i="0" u="none" strike="noStrike" dirty="0">
                <a:solidFill>
                  <a:srgbClr val="40464F"/>
                </a:solidFill>
                <a:effectLst/>
                <a:latin typeface="Cantarell"/>
              </a:rPr>
              <a:t>主要使用</a:t>
            </a:r>
            <a:r>
              <a:rPr lang="en" altLang="zh-CN" b="0" i="0" u="none" strike="noStrike" dirty="0">
                <a:solidFill>
                  <a:srgbClr val="40464F"/>
                </a:solidFill>
                <a:effectLst/>
                <a:latin typeface="Cantarell"/>
              </a:rPr>
              <a:t>UDP</a:t>
            </a:r>
            <a:r>
              <a:rPr lang="zh-CN" altLang="en" b="0" i="0" u="none" strike="noStrike" dirty="0">
                <a:solidFill>
                  <a:srgbClr val="40464F"/>
                </a:solidFill>
                <a:effectLst/>
                <a:latin typeface="Cantarell"/>
              </a:rPr>
              <a:t>，</a:t>
            </a:r>
            <a:r>
              <a:rPr lang="zh-CN" altLang="en-US" b="0" i="0" u="none" strike="noStrike" dirty="0">
                <a:solidFill>
                  <a:srgbClr val="40464F"/>
                </a:solidFill>
                <a:effectLst/>
                <a:latin typeface="Cantarell"/>
              </a:rPr>
              <a:t>有时使用</a:t>
            </a:r>
            <a:r>
              <a:rPr lang="en" altLang="zh-CN" b="0" i="0" u="none" strike="noStrike" dirty="0">
                <a:solidFill>
                  <a:srgbClr val="40464F"/>
                </a:solidFill>
                <a:effectLst/>
                <a:latin typeface="Cantarell"/>
              </a:rPr>
              <a:t>TCP</a:t>
            </a:r>
            <a:r>
              <a:rPr lang="zh-CN" altLang="en" b="0" i="0" u="none" strike="noStrike" dirty="0">
                <a:solidFill>
                  <a:srgbClr val="40464F"/>
                </a:solidFill>
                <a:effectLst/>
                <a:latin typeface="Cantarell"/>
              </a:rPr>
              <a:t>，</a:t>
            </a:r>
            <a:r>
              <a:rPr lang="zh-CN" altLang="en-US" b="0" i="0" u="none" strike="noStrike" dirty="0">
                <a:solidFill>
                  <a:srgbClr val="40464F"/>
                </a:solidFill>
                <a:effectLst/>
                <a:latin typeface="Cantarell"/>
              </a:rPr>
              <a:t>服务器的熟知端口为</a:t>
            </a:r>
            <a:r>
              <a:rPr lang="en-US" altLang="zh-CN" b="0" i="0" u="none" strike="noStrike" dirty="0">
                <a:solidFill>
                  <a:srgbClr val="40464F"/>
                </a:solidFill>
                <a:effectLst/>
                <a:latin typeface="Cantarell"/>
              </a:rPr>
              <a:t>53, 512</a:t>
            </a:r>
            <a:r>
              <a:rPr lang="zh-CN" altLang="en-US" b="0" i="0" u="none" strike="noStrike" dirty="0">
                <a:solidFill>
                  <a:srgbClr val="40464F"/>
                </a:solidFill>
                <a:effectLst/>
                <a:latin typeface="Cantarell"/>
              </a:rPr>
              <a:t>字节为分界线</a:t>
            </a:r>
          </a:p>
        </p:txBody>
      </p:sp>
    </p:spTree>
    <p:extLst>
      <p:ext uri="{BB962C8B-B14F-4D97-AF65-F5344CB8AC3E}">
        <p14:creationId xmlns:p14="http://schemas.microsoft.com/office/powerpoint/2010/main" val="2855335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50DE63-0DDE-9BEC-C629-869888C213B3}"/>
              </a:ext>
            </a:extLst>
          </p:cNvPr>
          <p:cNvSpPr>
            <a:spLocks noGrp="1"/>
          </p:cNvSpPr>
          <p:nvPr>
            <p:ph type="title"/>
          </p:nvPr>
        </p:nvSpPr>
        <p:spPr/>
        <p:txBody>
          <a:bodyPr/>
          <a:lstStyle/>
          <a:p>
            <a:r>
              <a:rPr lang="en" altLang="zh-CN" b="1" i="0" u="none" strike="noStrike" dirty="0">
                <a:solidFill>
                  <a:srgbClr val="40464F"/>
                </a:solidFill>
                <a:effectLst/>
                <a:latin typeface="Cantarell"/>
              </a:rPr>
              <a:t>P2P</a:t>
            </a:r>
            <a:endParaRPr kumimoji="1" lang="zh-CN" altLang="en-US" dirty="0"/>
          </a:p>
        </p:txBody>
      </p:sp>
      <p:sp>
        <p:nvSpPr>
          <p:cNvPr id="3" name="内容占位符 2">
            <a:extLst>
              <a:ext uri="{FF2B5EF4-FFF2-40B4-BE49-F238E27FC236}">
                <a16:creationId xmlns:a16="http://schemas.microsoft.com/office/drawing/2014/main" id="{BFAC85B3-27D0-C4EB-F88D-7DCE7A58E24A}"/>
              </a:ext>
            </a:extLst>
          </p:cNvPr>
          <p:cNvSpPr>
            <a:spLocks noGrp="1"/>
          </p:cNvSpPr>
          <p:nvPr>
            <p:ph idx="1"/>
          </p:nvPr>
        </p:nvSpPr>
        <p:spPr/>
        <p:txBody>
          <a:bodyPr/>
          <a:lstStyle/>
          <a:p>
            <a:pPr algn="just">
              <a:buFont typeface="+mj-lt"/>
              <a:buAutoNum type="arabicPeriod"/>
            </a:pPr>
            <a:r>
              <a:rPr lang="zh-CN" altLang="en-US" b="0" i="0" u="none" strike="noStrike" dirty="0">
                <a:solidFill>
                  <a:srgbClr val="40464F"/>
                </a:solidFill>
                <a:effectLst/>
                <a:latin typeface="Cantarell"/>
              </a:rPr>
              <a:t>集中式目录：每个用户都向一个集中式服务器告知自己的</a:t>
            </a:r>
            <a:r>
              <a:rPr lang="en" altLang="zh-CN" b="0" i="0" u="none" strike="noStrike" dirty="0">
                <a:solidFill>
                  <a:srgbClr val="40464F"/>
                </a:solidFill>
                <a:effectLst/>
                <a:latin typeface="Cantarell"/>
              </a:rPr>
              <a:t>IP</a:t>
            </a:r>
            <a:r>
              <a:rPr lang="zh-CN" altLang="en-US" b="0" i="0" u="none" strike="noStrike" dirty="0">
                <a:solidFill>
                  <a:srgbClr val="40464F"/>
                </a:solidFill>
                <a:effectLst/>
                <a:latin typeface="Cantarell"/>
              </a:rPr>
              <a:t>地址和可共享的内容</a:t>
            </a:r>
          </a:p>
          <a:p>
            <a:pPr algn="just">
              <a:buFont typeface="+mj-lt"/>
              <a:buAutoNum type="arabicPeriod"/>
            </a:pPr>
            <a:r>
              <a:rPr lang="zh-CN" altLang="en-US" b="0" i="0" u="none" strike="noStrike" dirty="0">
                <a:solidFill>
                  <a:srgbClr val="40464F"/>
                </a:solidFill>
                <a:effectLst/>
                <a:latin typeface="Cantarell"/>
              </a:rPr>
              <a:t>缺点：集中式的共同缺点加版权问题</a:t>
            </a:r>
          </a:p>
          <a:p>
            <a:pPr algn="just">
              <a:buFont typeface="+mj-lt"/>
              <a:buAutoNum type="arabicPeriod"/>
            </a:pPr>
            <a:r>
              <a:rPr lang="zh-CN" altLang="en-US" b="0" i="0" u="none" strike="noStrike" dirty="0">
                <a:solidFill>
                  <a:srgbClr val="40464F"/>
                </a:solidFill>
                <a:effectLst/>
                <a:latin typeface="Cantarell"/>
              </a:rPr>
              <a:t>查询泛洪</a:t>
            </a:r>
            <a:r>
              <a:rPr lang="en-US" altLang="zh-CN" b="0" i="0" u="none" strike="noStrike" dirty="0">
                <a:solidFill>
                  <a:srgbClr val="40464F"/>
                </a:solidFill>
                <a:effectLst/>
                <a:latin typeface="Cantarell"/>
              </a:rPr>
              <a:t>:</a:t>
            </a:r>
            <a:r>
              <a:rPr lang="zh-CN" altLang="en-US" b="0" i="0" u="none" strike="noStrike" dirty="0">
                <a:solidFill>
                  <a:srgbClr val="40464F"/>
                </a:solidFill>
                <a:effectLst/>
                <a:latin typeface="Cantarell"/>
              </a:rPr>
              <a:t>逐次向邻居发送查询请求（类似广度查询）</a:t>
            </a:r>
            <a:endParaRPr kumimoji="1" lang="zh-CN" altLang="en-US" dirty="0"/>
          </a:p>
        </p:txBody>
      </p:sp>
    </p:spTree>
    <p:extLst>
      <p:ext uri="{BB962C8B-B14F-4D97-AF65-F5344CB8AC3E}">
        <p14:creationId xmlns:p14="http://schemas.microsoft.com/office/powerpoint/2010/main" val="150994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573890-E2DE-A976-0FD3-A76F16764C2F}"/>
              </a:ext>
            </a:extLst>
          </p:cNvPr>
          <p:cNvSpPr>
            <a:spLocks noGrp="1"/>
          </p:cNvSpPr>
          <p:nvPr>
            <p:ph type="title"/>
          </p:nvPr>
        </p:nvSpPr>
        <p:spPr/>
        <p:txBody>
          <a:bodyPr/>
          <a:lstStyle/>
          <a:p>
            <a:r>
              <a:rPr lang="zh-CN" altLang="en-US" b="1" i="0" u="none" strike="noStrike" dirty="0">
                <a:solidFill>
                  <a:srgbClr val="40464F"/>
                </a:solidFill>
                <a:effectLst/>
                <a:latin typeface="Cantarell"/>
              </a:rPr>
              <a:t>视频流和内容分发网络</a:t>
            </a:r>
            <a:endParaRPr kumimoji="1" lang="zh-CN" altLang="en-US" dirty="0"/>
          </a:p>
        </p:txBody>
      </p:sp>
      <p:sp>
        <p:nvSpPr>
          <p:cNvPr id="3" name="内容占位符 2">
            <a:extLst>
              <a:ext uri="{FF2B5EF4-FFF2-40B4-BE49-F238E27FC236}">
                <a16:creationId xmlns:a16="http://schemas.microsoft.com/office/drawing/2014/main" id="{E7B6CD77-8864-DA52-357F-9DCB294600EF}"/>
              </a:ext>
            </a:extLst>
          </p:cNvPr>
          <p:cNvSpPr>
            <a:spLocks noGrp="1"/>
          </p:cNvSpPr>
          <p:nvPr>
            <p:ph idx="1"/>
          </p:nvPr>
        </p:nvSpPr>
        <p:spPr/>
        <p:txBody>
          <a:bodyPr/>
          <a:lstStyle/>
          <a:p>
            <a:pPr algn="just"/>
            <a:r>
              <a:rPr lang="zh-CN" altLang="en-US" b="0" i="0" u="none" strike="noStrike" dirty="0">
                <a:solidFill>
                  <a:srgbClr val="40464F"/>
                </a:solidFill>
                <a:effectLst/>
                <a:latin typeface="Cantarell"/>
              </a:rPr>
              <a:t>采用分布式应用层基础设施</a:t>
            </a:r>
          </a:p>
          <a:p>
            <a:pPr algn="just"/>
            <a:r>
              <a:rPr lang="en" altLang="zh-CN" b="0" i="0" u="none" strike="noStrike" dirty="0">
                <a:solidFill>
                  <a:srgbClr val="40464F"/>
                </a:solidFill>
                <a:effectLst/>
                <a:latin typeface="Cantarell"/>
              </a:rPr>
              <a:t>DASH</a:t>
            </a:r>
            <a:r>
              <a:rPr lang="zh-CN" altLang="en" b="0" i="0" u="none" strike="noStrike" dirty="0">
                <a:solidFill>
                  <a:srgbClr val="40464F"/>
                </a:solidFill>
                <a:effectLst/>
                <a:latin typeface="Cantarell"/>
              </a:rPr>
              <a:t>（</a:t>
            </a:r>
            <a:r>
              <a:rPr lang="zh-CN" altLang="en-US" b="0" i="0" u="none" strike="noStrike" dirty="0">
                <a:solidFill>
                  <a:srgbClr val="40464F"/>
                </a:solidFill>
                <a:effectLst/>
                <a:latin typeface="Cantarell"/>
              </a:rPr>
              <a:t>流式多媒体）：将视频分为多个块，为每个块提供不同的码率，编码。。。版本</a:t>
            </a:r>
          </a:p>
          <a:p>
            <a:pPr algn="just"/>
            <a:r>
              <a:rPr lang="en" altLang="zh-CN" b="0" i="0" u="none" strike="noStrike" dirty="0">
                <a:solidFill>
                  <a:srgbClr val="40464F"/>
                </a:solidFill>
                <a:effectLst/>
                <a:latin typeface="Cantarell"/>
              </a:rPr>
              <a:t>CDN</a:t>
            </a:r>
            <a:r>
              <a:rPr lang="zh-CN" altLang="en" b="0" i="0" u="none" strike="noStrike" dirty="0">
                <a:solidFill>
                  <a:srgbClr val="40464F"/>
                </a:solidFill>
                <a:effectLst/>
                <a:latin typeface="Cantarell"/>
              </a:rPr>
              <a:t>（</a:t>
            </a:r>
            <a:r>
              <a:rPr lang="zh-CN" altLang="en-US" b="0" i="0" u="none" strike="noStrike" dirty="0">
                <a:solidFill>
                  <a:srgbClr val="40464F"/>
                </a:solidFill>
                <a:effectLst/>
                <a:latin typeface="Cantarell"/>
              </a:rPr>
              <a:t>内容分发网络）：在多个</a:t>
            </a:r>
            <a:r>
              <a:rPr lang="en" altLang="zh-CN" b="0" i="0" u="none" strike="noStrike" dirty="0">
                <a:solidFill>
                  <a:srgbClr val="40464F"/>
                </a:solidFill>
                <a:effectLst/>
                <a:latin typeface="Cantarell"/>
              </a:rPr>
              <a:t>CDN</a:t>
            </a:r>
            <a:r>
              <a:rPr lang="zh-CN" altLang="en-US" b="0" i="0" u="none" strike="noStrike" dirty="0">
                <a:solidFill>
                  <a:srgbClr val="40464F"/>
                </a:solidFill>
                <a:effectLst/>
                <a:latin typeface="Cantarell"/>
              </a:rPr>
              <a:t>节点存储内容的拷贝，用户从最近的节点请求内容拷贝</a:t>
            </a:r>
          </a:p>
          <a:p>
            <a:pPr marL="0" indent="0">
              <a:buNone/>
            </a:pPr>
            <a:endParaRPr kumimoji="1" lang="zh-CN" altLang="en-US" dirty="0"/>
          </a:p>
        </p:txBody>
      </p:sp>
    </p:spTree>
    <p:extLst>
      <p:ext uri="{BB962C8B-B14F-4D97-AF65-F5344CB8AC3E}">
        <p14:creationId xmlns:p14="http://schemas.microsoft.com/office/powerpoint/2010/main" val="2483385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B91DDD4-C2D9-98E9-0E72-B82977AD4638}"/>
              </a:ext>
            </a:extLst>
          </p:cNvPr>
          <p:cNvPicPr>
            <a:picLocks noChangeAspect="1"/>
          </p:cNvPicPr>
          <p:nvPr/>
        </p:nvPicPr>
        <p:blipFill>
          <a:blip r:embed="rId3"/>
          <a:stretch>
            <a:fillRect/>
          </a:stretch>
        </p:blipFill>
        <p:spPr>
          <a:xfrm>
            <a:off x="838200" y="3946974"/>
            <a:ext cx="7772400" cy="1678228"/>
          </a:xfrm>
          <a:prstGeom prst="rect">
            <a:avLst/>
          </a:prstGeom>
        </p:spPr>
      </p:pic>
      <p:pic>
        <p:nvPicPr>
          <p:cNvPr id="4" name="内容占位符 3">
            <a:extLst>
              <a:ext uri="{FF2B5EF4-FFF2-40B4-BE49-F238E27FC236}">
                <a16:creationId xmlns:a16="http://schemas.microsoft.com/office/drawing/2014/main" id="{285D47A8-F960-3B29-F376-2ADE79509163}"/>
              </a:ext>
            </a:extLst>
          </p:cNvPr>
          <p:cNvPicPr>
            <a:picLocks noGrp="1" noChangeAspect="1"/>
          </p:cNvPicPr>
          <p:nvPr>
            <p:ph idx="1"/>
          </p:nvPr>
        </p:nvPicPr>
        <p:blipFill>
          <a:blip r:embed="rId4"/>
          <a:stretch>
            <a:fillRect/>
          </a:stretch>
        </p:blipFill>
        <p:spPr>
          <a:xfrm>
            <a:off x="838200" y="758977"/>
            <a:ext cx="10515600" cy="2869859"/>
          </a:xfrm>
          <a:prstGeom prst="rect">
            <a:avLst/>
          </a:prstGeom>
        </p:spPr>
      </p:pic>
    </p:spTree>
    <p:extLst>
      <p:ext uri="{BB962C8B-B14F-4D97-AF65-F5344CB8AC3E}">
        <p14:creationId xmlns:p14="http://schemas.microsoft.com/office/powerpoint/2010/main" val="1030348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A5704DF-C31C-8C86-38A8-82B5B8608D36}"/>
              </a:ext>
            </a:extLst>
          </p:cNvPr>
          <p:cNvPicPr>
            <a:picLocks noChangeAspect="1"/>
          </p:cNvPicPr>
          <p:nvPr/>
        </p:nvPicPr>
        <p:blipFill>
          <a:blip r:embed="rId2"/>
          <a:stretch>
            <a:fillRect/>
          </a:stretch>
        </p:blipFill>
        <p:spPr>
          <a:xfrm>
            <a:off x="838200" y="950351"/>
            <a:ext cx="7772400" cy="615867"/>
          </a:xfrm>
          <a:prstGeom prst="rect">
            <a:avLst/>
          </a:prstGeom>
        </p:spPr>
      </p:pic>
      <p:pic>
        <p:nvPicPr>
          <p:cNvPr id="5" name="图片 4">
            <a:extLst>
              <a:ext uri="{FF2B5EF4-FFF2-40B4-BE49-F238E27FC236}">
                <a16:creationId xmlns:a16="http://schemas.microsoft.com/office/drawing/2014/main" id="{F30F4B3E-9A4B-78B7-09F6-97343D49F5B4}"/>
              </a:ext>
            </a:extLst>
          </p:cNvPr>
          <p:cNvPicPr>
            <a:picLocks noChangeAspect="1"/>
          </p:cNvPicPr>
          <p:nvPr/>
        </p:nvPicPr>
        <p:blipFill>
          <a:blip r:embed="rId3"/>
          <a:stretch>
            <a:fillRect/>
          </a:stretch>
        </p:blipFill>
        <p:spPr>
          <a:xfrm>
            <a:off x="838200" y="2403595"/>
            <a:ext cx="7772400" cy="2050810"/>
          </a:xfrm>
          <a:prstGeom prst="rect">
            <a:avLst/>
          </a:prstGeom>
        </p:spPr>
      </p:pic>
    </p:spTree>
    <p:extLst>
      <p:ext uri="{BB962C8B-B14F-4D97-AF65-F5344CB8AC3E}">
        <p14:creationId xmlns:p14="http://schemas.microsoft.com/office/powerpoint/2010/main" val="1767245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D17CD95-9E9B-8A1B-066B-FC51386C626C}"/>
              </a:ext>
            </a:extLst>
          </p:cNvPr>
          <p:cNvPicPr>
            <a:picLocks noChangeAspect="1"/>
          </p:cNvPicPr>
          <p:nvPr/>
        </p:nvPicPr>
        <p:blipFill>
          <a:blip r:embed="rId2"/>
          <a:stretch>
            <a:fillRect/>
          </a:stretch>
        </p:blipFill>
        <p:spPr>
          <a:xfrm>
            <a:off x="912340" y="535206"/>
            <a:ext cx="7772400" cy="1327181"/>
          </a:xfrm>
          <a:prstGeom prst="rect">
            <a:avLst/>
          </a:prstGeom>
        </p:spPr>
      </p:pic>
      <p:pic>
        <p:nvPicPr>
          <p:cNvPr id="6" name="图片 5">
            <a:extLst>
              <a:ext uri="{FF2B5EF4-FFF2-40B4-BE49-F238E27FC236}">
                <a16:creationId xmlns:a16="http://schemas.microsoft.com/office/drawing/2014/main" id="{B35EF069-89F7-4155-3894-CE7BA95618F9}"/>
              </a:ext>
            </a:extLst>
          </p:cNvPr>
          <p:cNvPicPr>
            <a:picLocks noChangeAspect="1"/>
          </p:cNvPicPr>
          <p:nvPr/>
        </p:nvPicPr>
        <p:blipFill>
          <a:blip r:embed="rId3"/>
          <a:stretch>
            <a:fillRect/>
          </a:stretch>
        </p:blipFill>
        <p:spPr>
          <a:xfrm>
            <a:off x="912340" y="2556646"/>
            <a:ext cx="7772400" cy="1930059"/>
          </a:xfrm>
          <a:prstGeom prst="rect">
            <a:avLst/>
          </a:prstGeom>
        </p:spPr>
      </p:pic>
    </p:spTree>
    <p:extLst>
      <p:ext uri="{BB962C8B-B14F-4D97-AF65-F5344CB8AC3E}">
        <p14:creationId xmlns:p14="http://schemas.microsoft.com/office/powerpoint/2010/main" val="2140875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8E68253-70A9-C82B-E81D-81228BCC9F82}"/>
              </a:ext>
            </a:extLst>
          </p:cNvPr>
          <p:cNvPicPr>
            <a:picLocks noChangeAspect="1"/>
          </p:cNvPicPr>
          <p:nvPr/>
        </p:nvPicPr>
        <p:blipFill>
          <a:blip r:embed="rId2"/>
          <a:stretch>
            <a:fillRect/>
          </a:stretch>
        </p:blipFill>
        <p:spPr>
          <a:xfrm>
            <a:off x="689919" y="808032"/>
            <a:ext cx="7772400" cy="805859"/>
          </a:xfrm>
          <a:prstGeom prst="rect">
            <a:avLst/>
          </a:prstGeom>
        </p:spPr>
      </p:pic>
      <p:pic>
        <p:nvPicPr>
          <p:cNvPr id="5" name="图片 4">
            <a:extLst>
              <a:ext uri="{FF2B5EF4-FFF2-40B4-BE49-F238E27FC236}">
                <a16:creationId xmlns:a16="http://schemas.microsoft.com/office/drawing/2014/main" id="{C8BA3104-7EE8-89E3-5F80-774EE39A0579}"/>
              </a:ext>
            </a:extLst>
          </p:cNvPr>
          <p:cNvPicPr>
            <a:picLocks noChangeAspect="1"/>
          </p:cNvPicPr>
          <p:nvPr/>
        </p:nvPicPr>
        <p:blipFill>
          <a:blip r:embed="rId3"/>
          <a:stretch>
            <a:fillRect/>
          </a:stretch>
        </p:blipFill>
        <p:spPr>
          <a:xfrm>
            <a:off x="689919" y="1856210"/>
            <a:ext cx="6575855" cy="4362200"/>
          </a:xfrm>
          <a:prstGeom prst="rect">
            <a:avLst/>
          </a:prstGeom>
        </p:spPr>
      </p:pic>
    </p:spTree>
    <p:extLst>
      <p:ext uri="{BB962C8B-B14F-4D97-AF65-F5344CB8AC3E}">
        <p14:creationId xmlns:p14="http://schemas.microsoft.com/office/powerpoint/2010/main" val="1379165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3426547-987D-3C9A-619F-61EDF684C0D8}"/>
              </a:ext>
            </a:extLst>
          </p:cNvPr>
          <p:cNvPicPr>
            <a:picLocks noChangeAspect="1"/>
          </p:cNvPicPr>
          <p:nvPr/>
        </p:nvPicPr>
        <p:blipFill>
          <a:blip r:embed="rId2"/>
          <a:stretch>
            <a:fillRect/>
          </a:stretch>
        </p:blipFill>
        <p:spPr>
          <a:xfrm>
            <a:off x="529281" y="477002"/>
            <a:ext cx="7772400" cy="2135185"/>
          </a:xfrm>
          <a:prstGeom prst="rect">
            <a:avLst/>
          </a:prstGeom>
        </p:spPr>
      </p:pic>
      <p:pic>
        <p:nvPicPr>
          <p:cNvPr id="5" name="图片 4">
            <a:extLst>
              <a:ext uri="{FF2B5EF4-FFF2-40B4-BE49-F238E27FC236}">
                <a16:creationId xmlns:a16="http://schemas.microsoft.com/office/drawing/2014/main" id="{3141EDD6-B917-5AD5-4A73-4CCADA85E03C}"/>
              </a:ext>
            </a:extLst>
          </p:cNvPr>
          <p:cNvPicPr>
            <a:picLocks noChangeAspect="1"/>
          </p:cNvPicPr>
          <p:nvPr/>
        </p:nvPicPr>
        <p:blipFill>
          <a:blip r:embed="rId3"/>
          <a:stretch>
            <a:fillRect/>
          </a:stretch>
        </p:blipFill>
        <p:spPr>
          <a:xfrm>
            <a:off x="529281" y="2706159"/>
            <a:ext cx="7772400" cy="3336266"/>
          </a:xfrm>
          <a:prstGeom prst="rect">
            <a:avLst/>
          </a:prstGeom>
        </p:spPr>
      </p:pic>
    </p:spTree>
    <p:extLst>
      <p:ext uri="{BB962C8B-B14F-4D97-AF65-F5344CB8AC3E}">
        <p14:creationId xmlns:p14="http://schemas.microsoft.com/office/powerpoint/2010/main" val="311488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B4170CF-7FB8-C205-7FF0-A213D2D5013A}"/>
              </a:ext>
            </a:extLst>
          </p:cNvPr>
          <p:cNvPicPr>
            <a:picLocks noChangeAspect="1"/>
          </p:cNvPicPr>
          <p:nvPr/>
        </p:nvPicPr>
        <p:blipFill>
          <a:blip r:embed="rId2"/>
          <a:stretch>
            <a:fillRect/>
          </a:stretch>
        </p:blipFill>
        <p:spPr>
          <a:xfrm>
            <a:off x="652849" y="678559"/>
            <a:ext cx="7772400" cy="2943032"/>
          </a:xfrm>
          <a:prstGeom prst="rect">
            <a:avLst/>
          </a:prstGeom>
        </p:spPr>
      </p:pic>
    </p:spTree>
    <p:extLst>
      <p:ext uri="{BB962C8B-B14F-4D97-AF65-F5344CB8AC3E}">
        <p14:creationId xmlns:p14="http://schemas.microsoft.com/office/powerpoint/2010/main" val="345023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1530A6-A017-5FD1-6389-940E84D5D63A}"/>
              </a:ext>
            </a:extLst>
          </p:cNvPr>
          <p:cNvSpPr>
            <a:spLocks noGrp="1"/>
          </p:cNvSpPr>
          <p:nvPr>
            <p:ph type="title"/>
          </p:nvPr>
        </p:nvSpPr>
        <p:spPr/>
        <p:txBody>
          <a:bodyPr/>
          <a:lstStyle/>
          <a:p>
            <a:r>
              <a:rPr kumimoji="1" lang="zh-CN" altLang="en-US" dirty="0"/>
              <a:t>网络应用架构 </a:t>
            </a:r>
          </a:p>
        </p:txBody>
      </p:sp>
      <p:sp>
        <p:nvSpPr>
          <p:cNvPr id="3" name="内容占位符 2">
            <a:extLst>
              <a:ext uri="{FF2B5EF4-FFF2-40B4-BE49-F238E27FC236}">
                <a16:creationId xmlns:a16="http://schemas.microsoft.com/office/drawing/2014/main" id="{D49DAE68-6A1B-19C3-A4AF-65EBE127DA7D}"/>
              </a:ext>
            </a:extLst>
          </p:cNvPr>
          <p:cNvSpPr>
            <a:spLocks noGrp="1"/>
          </p:cNvSpPr>
          <p:nvPr>
            <p:ph idx="1"/>
          </p:nvPr>
        </p:nvSpPr>
        <p:spPr>
          <a:xfrm>
            <a:off x="838200" y="1600200"/>
            <a:ext cx="10515600" cy="4576763"/>
          </a:xfrm>
        </p:spPr>
        <p:txBody>
          <a:bodyPr>
            <a:normAutofit fontScale="92500" lnSpcReduction="10000"/>
          </a:bodyPr>
          <a:lstStyle/>
          <a:p>
            <a:pPr algn="just"/>
            <a:r>
              <a:rPr lang="zh-CN" altLang="en-US" b="1" i="0" u="none" strike="noStrike" dirty="0">
                <a:effectLst/>
                <a:latin typeface="SourceHanSerifCN"/>
              </a:rPr>
              <a:t>应用层程序</a:t>
            </a:r>
          </a:p>
          <a:p>
            <a:pPr algn="just"/>
            <a:r>
              <a:rPr lang="zh-CN" altLang="en-US" b="0" i="0" u="none" strike="noStrike" dirty="0">
                <a:solidFill>
                  <a:srgbClr val="40464F"/>
                </a:solidFill>
                <a:effectLst/>
                <a:latin typeface="Cantarell"/>
              </a:rPr>
              <a:t>定义：一个分布式程序，可以运行在不同的端系统，并能够通过网络相互通信</a:t>
            </a:r>
          </a:p>
          <a:p>
            <a:pPr algn="just"/>
            <a:r>
              <a:rPr lang="zh-CN" altLang="en-US" b="1" i="0" u="none" strike="noStrike" dirty="0">
                <a:effectLst/>
                <a:latin typeface="SourceHanSerifCN"/>
              </a:rPr>
              <a:t>网络应用架构</a:t>
            </a:r>
          </a:p>
          <a:p>
            <a:pPr marL="0" indent="0" algn="just">
              <a:buNone/>
            </a:pPr>
            <a:r>
              <a:rPr lang="zh-CN" altLang="en-US" dirty="0">
                <a:solidFill>
                  <a:srgbClr val="40464F"/>
                </a:solidFill>
                <a:latin typeface="Cantarell"/>
              </a:rPr>
              <a:t>   </a:t>
            </a:r>
            <a:r>
              <a:rPr lang="zh-CN" altLang="en-US" b="0" i="0" u="none" strike="noStrike" dirty="0">
                <a:solidFill>
                  <a:srgbClr val="40464F"/>
                </a:solidFill>
                <a:effectLst/>
                <a:latin typeface="Cantarell"/>
              </a:rPr>
              <a:t>客户</a:t>
            </a:r>
            <a:r>
              <a:rPr lang="en-US" altLang="zh-CN" b="0" i="0" u="none" strike="noStrike" dirty="0">
                <a:solidFill>
                  <a:srgbClr val="40464F"/>
                </a:solidFill>
                <a:effectLst/>
                <a:latin typeface="Cantarell"/>
              </a:rPr>
              <a:t>-</a:t>
            </a:r>
            <a:r>
              <a:rPr lang="zh-CN" altLang="en-US" b="0" i="0" u="none" strike="noStrike" dirty="0">
                <a:solidFill>
                  <a:srgbClr val="40464F"/>
                </a:solidFill>
                <a:effectLst/>
                <a:latin typeface="Cantarell"/>
              </a:rPr>
              <a:t>服务器架构（</a:t>
            </a:r>
            <a:r>
              <a:rPr lang="en" altLang="zh-CN" b="0" i="0" u="none" strike="noStrike" dirty="0">
                <a:solidFill>
                  <a:srgbClr val="40464F"/>
                </a:solidFill>
                <a:effectLst/>
                <a:latin typeface="Cantarell"/>
              </a:rPr>
              <a:t>client-server</a:t>
            </a:r>
            <a:r>
              <a:rPr lang="zh-CN" altLang="en" b="0" i="0" u="none" strike="noStrike" dirty="0">
                <a:solidFill>
                  <a:srgbClr val="40464F"/>
                </a:solidFill>
                <a:effectLst/>
                <a:latin typeface="Cantarell"/>
              </a:rPr>
              <a:t>）</a:t>
            </a:r>
          </a:p>
          <a:p>
            <a:pPr marL="742950" lvl="1" indent="-285750" algn="just">
              <a:buFont typeface="Arial" panose="020B0604020202020204" pitchFamily="34" charset="0"/>
              <a:buChar char="•"/>
            </a:pPr>
            <a:r>
              <a:rPr lang="zh-CN" altLang="en-US" b="0" i="0" u="none" strike="noStrike" dirty="0">
                <a:solidFill>
                  <a:srgbClr val="40464F"/>
                </a:solidFill>
                <a:effectLst/>
                <a:latin typeface="Cantarell"/>
              </a:rPr>
              <a:t>特点：资源集中</a:t>
            </a:r>
          </a:p>
          <a:p>
            <a:pPr marL="742950" lvl="1" indent="-285750" algn="just">
              <a:buFont typeface="Arial" panose="020B0604020202020204" pitchFamily="34" charset="0"/>
              <a:buChar char="•"/>
            </a:pPr>
            <a:r>
              <a:rPr lang="zh-CN" altLang="en-US" b="0" i="0" u="none" strike="noStrike" dirty="0">
                <a:solidFill>
                  <a:srgbClr val="40464F"/>
                </a:solidFill>
                <a:effectLst/>
                <a:latin typeface="Cantarell"/>
              </a:rPr>
              <a:t>优点：资源发现简单</a:t>
            </a:r>
          </a:p>
          <a:p>
            <a:pPr marL="742950" lvl="1" indent="-285750" algn="just">
              <a:buFont typeface="Arial" panose="020B0604020202020204" pitchFamily="34" charset="0"/>
              <a:buChar char="•"/>
            </a:pPr>
            <a:r>
              <a:rPr lang="zh-CN" altLang="en-US" b="0" i="0" u="none" strike="noStrike" dirty="0">
                <a:solidFill>
                  <a:srgbClr val="40464F"/>
                </a:solidFill>
                <a:effectLst/>
                <a:latin typeface="Cantarell"/>
              </a:rPr>
              <a:t>缺点：集中式计算压力大</a:t>
            </a:r>
          </a:p>
          <a:p>
            <a:pPr marL="0" indent="0" algn="just">
              <a:buNone/>
            </a:pPr>
            <a:r>
              <a:rPr lang="zh-CN" altLang="en-US" b="0" i="0" u="none" strike="noStrike" dirty="0">
                <a:solidFill>
                  <a:srgbClr val="40464F"/>
                </a:solidFill>
                <a:effectLst/>
                <a:latin typeface="Cantarell"/>
              </a:rPr>
              <a:t>   对等架构（</a:t>
            </a:r>
            <a:r>
              <a:rPr lang="en" altLang="zh-CN" b="0" i="0" u="none" strike="noStrike" dirty="0">
                <a:solidFill>
                  <a:srgbClr val="40464F"/>
                </a:solidFill>
                <a:effectLst/>
                <a:latin typeface="Cantarell"/>
              </a:rPr>
              <a:t>P2P</a:t>
            </a:r>
            <a:r>
              <a:rPr lang="zh-CN" altLang="en" b="0" i="0" u="none" strike="noStrike" dirty="0">
                <a:solidFill>
                  <a:srgbClr val="40464F"/>
                </a:solidFill>
                <a:effectLst/>
                <a:latin typeface="Cantarell"/>
              </a:rPr>
              <a:t>）</a:t>
            </a:r>
          </a:p>
          <a:p>
            <a:pPr marL="742950" lvl="1" indent="-285750" algn="just">
              <a:buFont typeface="Arial" panose="020B0604020202020204" pitchFamily="34" charset="0"/>
              <a:buChar char="•"/>
            </a:pPr>
            <a:r>
              <a:rPr lang="zh-CN" altLang="en-US" b="0" i="0" u="none" strike="noStrike" dirty="0">
                <a:solidFill>
                  <a:srgbClr val="40464F"/>
                </a:solidFill>
                <a:effectLst/>
                <a:latin typeface="Cantarell"/>
              </a:rPr>
              <a:t>特点：任何终端都可提供资源</a:t>
            </a:r>
          </a:p>
          <a:p>
            <a:pPr marL="742950" lvl="1" indent="-285750" algn="just">
              <a:buFont typeface="Arial" panose="020B0604020202020204" pitchFamily="34" charset="0"/>
              <a:buChar char="•"/>
            </a:pPr>
            <a:r>
              <a:rPr lang="zh-CN" altLang="en-US" b="0" i="0" u="none" strike="noStrike" dirty="0">
                <a:solidFill>
                  <a:srgbClr val="40464F"/>
                </a:solidFill>
                <a:effectLst/>
                <a:latin typeface="Cantarell"/>
              </a:rPr>
              <a:t>优点：易于扩容，均衡网络流量</a:t>
            </a:r>
          </a:p>
          <a:p>
            <a:pPr marL="742950" lvl="1" indent="-285750" algn="just">
              <a:buFont typeface="Arial" panose="020B0604020202020204" pitchFamily="34" charset="0"/>
              <a:buChar char="•"/>
            </a:pPr>
            <a:r>
              <a:rPr lang="zh-CN" altLang="en-US" b="0" i="0" u="none" strike="noStrike" dirty="0">
                <a:solidFill>
                  <a:srgbClr val="40464F"/>
                </a:solidFill>
                <a:effectLst/>
                <a:latin typeface="Cantarell"/>
              </a:rPr>
              <a:t>缺点：资源发现问题，社会问题</a:t>
            </a:r>
          </a:p>
          <a:p>
            <a:pPr marL="0" indent="0">
              <a:buNone/>
            </a:pPr>
            <a:endParaRPr kumimoji="1" lang="zh-CN" altLang="en-US" dirty="0"/>
          </a:p>
        </p:txBody>
      </p:sp>
    </p:spTree>
    <p:extLst>
      <p:ext uri="{BB962C8B-B14F-4D97-AF65-F5344CB8AC3E}">
        <p14:creationId xmlns:p14="http://schemas.microsoft.com/office/powerpoint/2010/main" val="3689151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5C3B98-0532-3DDD-4DDD-5F925B16DDA0}"/>
              </a:ext>
            </a:extLst>
          </p:cNvPr>
          <p:cNvSpPr>
            <a:spLocks noGrp="1"/>
          </p:cNvSpPr>
          <p:nvPr>
            <p:ph type="title"/>
          </p:nvPr>
        </p:nvSpPr>
        <p:spPr/>
        <p:txBody>
          <a:bodyPr/>
          <a:lstStyle/>
          <a:p>
            <a:r>
              <a:rPr kumimoji="1" lang="zh-CN" altLang="en-US" dirty="0"/>
              <a:t>补充题目</a:t>
            </a:r>
          </a:p>
        </p:txBody>
      </p:sp>
      <p:pic>
        <p:nvPicPr>
          <p:cNvPr id="4" name="内容占位符 3">
            <a:extLst>
              <a:ext uri="{FF2B5EF4-FFF2-40B4-BE49-F238E27FC236}">
                <a16:creationId xmlns:a16="http://schemas.microsoft.com/office/drawing/2014/main" id="{37115929-AE90-A64F-4632-437342FB74DC}"/>
              </a:ext>
            </a:extLst>
          </p:cNvPr>
          <p:cNvPicPr>
            <a:picLocks noGrp="1" noChangeAspect="1"/>
          </p:cNvPicPr>
          <p:nvPr>
            <p:ph idx="1"/>
          </p:nvPr>
        </p:nvPicPr>
        <p:blipFill>
          <a:blip r:embed="rId2"/>
          <a:stretch>
            <a:fillRect/>
          </a:stretch>
        </p:blipFill>
        <p:spPr>
          <a:xfrm>
            <a:off x="838200" y="1690688"/>
            <a:ext cx="6769100" cy="2184400"/>
          </a:xfrm>
          <a:prstGeom prst="rect">
            <a:avLst/>
          </a:prstGeom>
        </p:spPr>
      </p:pic>
    </p:spTree>
    <p:extLst>
      <p:ext uri="{BB962C8B-B14F-4D97-AF65-F5344CB8AC3E}">
        <p14:creationId xmlns:p14="http://schemas.microsoft.com/office/powerpoint/2010/main" val="969801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8749B9-B83D-9614-A9F3-0B9EB5F06267}"/>
              </a:ext>
            </a:extLst>
          </p:cNvPr>
          <p:cNvSpPr>
            <a:spLocks noGrp="1"/>
          </p:cNvSpPr>
          <p:nvPr>
            <p:ph type="title"/>
          </p:nvPr>
        </p:nvSpPr>
        <p:spPr/>
        <p:txBody>
          <a:bodyPr/>
          <a:lstStyle/>
          <a:p>
            <a:r>
              <a:rPr lang="zh-CN" altLang="en-US" b="1" i="0" u="none" strike="noStrike" dirty="0">
                <a:effectLst/>
                <a:latin typeface="SourceHanSerifCN"/>
              </a:rPr>
              <a:t>不同终端的进程通信</a:t>
            </a:r>
            <a:endParaRPr kumimoji="1" lang="zh-CN" altLang="en-US" dirty="0"/>
          </a:p>
        </p:txBody>
      </p:sp>
      <p:sp>
        <p:nvSpPr>
          <p:cNvPr id="3" name="内容占位符 2">
            <a:extLst>
              <a:ext uri="{FF2B5EF4-FFF2-40B4-BE49-F238E27FC236}">
                <a16:creationId xmlns:a16="http://schemas.microsoft.com/office/drawing/2014/main" id="{F3301C69-77CE-D306-4959-E8C7594256A5}"/>
              </a:ext>
            </a:extLst>
          </p:cNvPr>
          <p:cNvSpPr>
            <a:spLocks noGrp="1"/>
          </p:cNvSpPr>
          <p:nvPr>
            <p:ph idx="1"/>
          </p:nvPr>
        </p:nvSpPr>
        <p:spPr/>
        <p:txBody>
          <a:bodyPr/>
          <a:lstStyle/>
          <a:p>
            <a:pPr marL="0" indent="0" algn="just">
              <a:buNone/>
            </a:pPr>
            <a:r>
              <a:rPr lang="zh-CN" altLang="en-US" b="0" i="0" u="none" strike="noStrike" dirty="0">
                <a:solidFill>
                  <a:srgbClr val="40464F"/>
                </a:solidFill>
                <a:effectLst/>
                <a:latin typeface="Cantarell"/>
              </a:rPr>
              <a:t>同一主机：进程间通信</a:t>
            </a:r>
          </a:p>
          <a:p>
            <a:pPr marL="0" indent="0" algn="just">
              <a:buNone/>
            </a:pPr>
            <a:r>
              <a:rPr lang="zh-CN" altLang="en-US" b="0" i="0" u="none" strike="noStrike" dirty="0">
                <a:solidFill>
                  <a:srgbClr val="40464F"/>
                </a:solidFill>
                <a:effectLst/>
                <a:latin typeface="Cantarell"/>
              </a:rPr>
              <a:t>不同主机：通过交换报文</a:t>
            </a:r>
          </a:p>
          <a:p>
            <a:pPr marL="0" indent="0" algn="just">
              <a:buNone/>
            </a:pPr>
            <a:r>
              <a:rPr lang="zh-CN" altLang="en-US" b="0" i="0" u="none" strike="noStrike" dirty="0">
                <a:solidFill>
                  <a:srgbClr val="40464F"/>
                </a:solidFill>
                <a:effectLst/>
                <a:latin typeface="Cantarell"/>
              </a:rPr>
              <a:t>一次确定的通信会话中，总能标识一方为客户进程一方为服务器进程</a:t>
            </a:r>
          </a:p>
          <a:p>
            <a:pPr marL="0" indent="0" algn="just">
              <a:buNone/>
            </a:pPr>
            <a:r>
              <a:rPr lang="zh-CN" altLang="en-US" b="1" i="0" u="none" strike="noStrike" dirty="0">
                <a:solidFill>
                  <a:srgbClr val="40464F"/>
                </a:solidFill>
                <a:effectLst/>
                <a:latin typeface="Cantarell"/>
              </a:rPr>
              <a:t>套接字</a:t>
            </a:r>
            <a:r>
              <a:rPr lang="zh-CN" altLang="en-US" b="0" i="0" u="none" strike="noStrike" dirty="0">
                <a:solidFill>
                  <a:srgbClr val="40464F"/>
                </a:solidFill>
                <a:effectLst/>
                <a:latin typeface="Cantarell"/>
              </a:rPr>
              <a:t>：套接字是应用层和传输层的接口，也是应用程序和网络间的</a:t>
            </a:r>
            <a:r>
              <a:rPr lang="en" altLang="zh-CN" b="0" i="0" u="none" strike="noStrike" dirty="0">
                <a:solidFill>
                  <a:srgbClr val="40464F"/>
                </a:solidFill>
                <a:effectLst/>
                <a:latin typeface="Cantarell"/>
              </a:rPr>
              <a:t>API</a:t>
            </a:r>
            <a:r>
              <a:rPr lang="zh-CN" altLang="en" b="0" i="0" u="none" strike="noStrike" dirty="0">
                <a:solidFill>
                  <a:srgbClr val="40464F"/>
                </a:solidFill>
                <a:effectLst/>
                <a:latin typeface="Cantarell"/>
              </a:rPr>
              <a:t>。</a:t>
            </a:r>
          </a:p>
          <a:p>
            <a:pPr marL="0" indent="0" algn="just">
              <a:buNone/>
            </a:pPr>
            <a:r>
              <a:rPr lang="zh-CN" altLang="en-US" b="0" i="0" u="none" strike="noStrike" dirty="0">
                <a:solidFill>
                  <a:srgbClr val="40464F"/>
                </a:solidFill>
                <a:effectLst/>
                <a:latin typeface="Cantarell"/>
              </a:rPr>
              <a:t>进程通过端口号区分同一主机的不同进程，</a:t>
            </a:r>
            <a:r>
              <a:rPr lang="zh-CN" altLang="en-US" b="1" i="0" u="none" strike="noStrike" dirty="0">
                <a:solidFill>
                  <a:srgbClr val="40464F"/>
                </a:solidFill>
                <a:effectLst/>
                <a:latin typeface="Cantarell"/>
              </a:rPr>
              <a:t>进程标识</a:t>
            </a:r>
            <a:r>
              <a:rPr lang="zh-CN" altLang="en-US" b="0" i="0" u="none" strike="noStrike" dirty="0">
                <a:solidFill>
                  <a:srgbClr val="40464F"/>
                </a:solidFill>
                <a:effectLst/>
                <a:latin typeface="Cantarell"/>
              </a:rPr>
              <a:t>包括主机地址和与该进程关联的端口号</a:t>
            </a:r>
          </a:p>
          <a:p>
            <a:pPr marL="0" indent="0">
              <a:buNone/>
            </a:pPr>
            <a:endParaRPr kumimoji="1" lang="zh-CN" altLang="en-US" dirty="0"/>
          </a:p>
        </p:txBody>
      </p:sp>
    </p:spTree>
    <p:extLst>
      <p:ext uri="{BB962C8B-B14F-4D97-AF65-F5344CB8AC3E}">
        <p14:creationId xmlns:p14="http://schemas.microsoft.com/office/powerpoint/2010/main" val="2138972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B94C2D-B663-F11F-CAE5-C2E8566137FC}"/>
              </a:ext>
            </a:extLst>
          </p:cNvPr>
          <p:cNvSpPr>
            <a:spLocks noGrp="1"/>
          </p:cNvSpPr>
          <p:nvPr>
            <p:ph type="title"/>
          </p:nvPr>
        </p:nvSpPr>
        <p:spPr/>
        <p:txBody>
          <a:bodyPr/>
          <a:lstStyle/>
          <a:p>
            <a:r>
              <a:rPr lang="zh-CN" altLang="en-US" b="1" i="0" u="none" strike="noStrike" dirty="0">
                <a:effectLst/>
                <a:latin typeface="SourceHanSerifCN"/>
              </a:rPr>
              <a:t>因特网为进程提供的传输服务</a:t>
            </a:r>
            <a:endParaRPr kumimoji="1" lang="zh-CN" altLang="en-US" dirty="0"/>
          </a:p>
        </p:txBody>
      </p:sp>
      <p:pic>
        <p:nvPicPr>
          <p:cNvPr id="4" name="内容占位符 3">
            <a:extLst>
              <a:ext uri="{FF2B5EF4-FFF2-40B4-BE49-F238E27FC236}">
                <a16:creationId xmlns:a16="http://schemas.microsoft.com/office/drawing/2014/main" id="{67112807-FE73-FFE9-E716-5F96922EF9B2}"/>
              </a:ext>
            </a:extLst>
          </p:cNvPr>
          <p:cNvPicPr>
            <a:picLocks noGrp="1" noChangeAspect="1"/>
          </p:cNvPicPr>
          <p:nvPr>
            <p:ph idx="1"/>
          </p:nvPr>
        </p:nvPicPr>
        <p:blipFill>
          <a:blip r:embed="rId2"/>
          <a:stretch>
            <a:fillRect/>
          </a:stretch>
        </p:blipFill>
        <p:spPr>
          <a:xfrm>
            <a:off x="838200" y="1646452"/>
            <a:ext cx="9300984" cy="4351338"/>
          </a:xfrm>
          <a:prstGeom prst="rect">
            <a:avLst/>
          </a:prstGeom>
        </p:spPr>
      </p:pic>
    </p:spTree>
    <p:extLst>
      <p:ext uri="{BB962C8B-B14F-4D97-AF65-F5344CB8AC3E}">
        <p14:creationId xmlns:p14="http://schemas.microsoft.com/office/powerpoint/2010/main" val="3383989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8DBAC7-1C3B-AEDF-8C97-7DD92ED40192}"/>
              </a:ext>
            </a:extLst>
          </p:cNvPr>
          <p:cNvSpPr>
            <a:spLocks noGrp="1"/>
          </p:cNvSpPr>
          <p:nvPr>
            <p:ph type="title"/>
          </p:nvPr>
        </p:nvSpPr>
        <p:spPr/>
        <p:txBody>
          <a:bodyPr/>
          <a:lstStyle/>
          <a:p>
            <a:r>
              <a:rPr lang="en" altLang="zh-CN" b="1" i="0" u="none" strike="noStrike" dirty="0">
                <a:effectLst/>
                <a:latin typeface="SourceHanSerifCN"/>
              </a:rPr>
              <a:t>web</a:t>
            </a:r>
            <a:r>
              <a:rPr lang="zh-CN" altLang="en-US" b="1" i="0" u="none" strike="noStrike" dirty="0">
                <a:effectLst/>
                <a:latin typeface="SourceHanSerifCN"/>
              </a:rPr>
              <a:t>网页和</a:t>
            </a:r>
            <a:r>
              <a:rPr lang="en" altLang="zh-CN" b="1" i="0" u="none" strike="noStrike" dirty="0">
                <a:effectLst/>
                <a:latin typeface="SourceHanSerifCN"/>
              </a:rPr>
              <a:t>HTTP</a:t>
            </a:r>
            <a:endParaRPr kumimoji="1" lang="zh-CN" altLang="en-US" dirty="0"/>
          </a:p>
        </p:txBody>
      </p:sp>
      <p:sp>
        <p:nvSpPr>
          <p:cNvPr id="3" name="内容占位符 2">
            <a:extLst>
              <a:ext uri="{FF2B5EF4-FFF2-40B4-BE49-F238E27FC236}">
                <a16:creationId xmlns:a16="http://schemas.microsoft.com/office/drawing/2014/main" id="{11437397-92E8-8107-E741-389094D27FCC}"/>
              </a:ext>
            </a:extLst>
          </p:cNvPr>
          <p:cNvSpPr>
            <a:spLocks noGrp="1"/>
          </p:cNvSpPr>
          <p:nvPr>
            <p:ph idx="1"/>
          </p:nvPr>
        </p:nvSpPr>
        <p:spPr>
          <a:xfrm>
            <a:off x="838200" y="1736124"/>
            <a:ext cx="10515600" cy="4440839"/>
          </a:xfrm>
        </p:spPr>
        <p:txBody>
          <a:bodyPr>
            <a:normAutofit fontScale="92500" lnSpcReduction="10000"/>
          </a:bodyPr>
          <a:lstStyle/>
          <a:p>
            <a:pPr marL="0" indent="0" algn="just">
              <a:buNone/>
            </a:pPr>
            <a:r>
              <a:rPr lang="zh-CN" altLang="en-US" b="0" i="0" u="none" strike="noStrike" dirty="0">
                <a:solidFill>
                  <a:srgbClr val="40464F"/>
                </a:solidFill>
                <a:effectLst/>
                <a:latin typeface="Cantarell"/>
              </a:rPr>
              <a:t>资源：网页 架构：客户端</a:t>
            </a:r>
            <a:r>
              <a:rPr lang="en-US" altLang="zh-CN" b="0" i="0" u="none" strike="noStrike" dirty="0">
                <a:solidFill>
                  <a:srgbClr val="40464F"/>
                </a:solidFill>
                <a:effectLst/>
                <a:latin typeface="Cantarell"/>
              </a:rPr>
              <a:t>-</a:t>
            </a:r>
            <a:r>
              <a:rPr lang="zh-CN" altLang="en-US" b="0" i="0" u="none" strike="noStrike" dirty="0">
                <a:solidFill>
                  <a:srgbClr val="40464F"/>
                </a:solidFill>
                <a:effectLst/>
                <a:latin typeface="Cantarell"/>
              </a:rPr>
              <a:t>服务器 传输服务：</a:t>
            </a:r>
            <a:r>
              <a:rPr lang="en" altLang="zh-CN" b="0" i="0" u="none" strike="noStrike" dirty="0">
                <a:solidFill>
                  <a:srgbClr val="40464F"/>
                </a:solidFill>
                <a:effectLst/>
                <a:latin typeface="Cantarell"/>
              </a:rPr>
              <a:t>TCP </a:t>
            </a:r>
            <a:r>
              <a:rPr lang="zh-CN" altLang="en-US" b="0" i="0" u="none" strike="noStrike" dirty="0">
                <a:solidFill>
                  <a:srgbClr val="40464F"/>
                </a:solidFill>
                <a:effectLst/>
                <a:latin typeface="Cantarell"/>
              </a:rPr>
              <a:t>端口号：</a:t>
            </a:r>
            <a:r>
              <a:rPr lang="en-US" altLang="zh-CN" b="0" i="0" u="none" strike="noStrike" dirty="0">
                <a:solidFill>
                  <a:srgbClr val="40464F"/>
                </a:solidFill>
                <a:effectLst/>
                <a:latin typeface="Cantarell"/>
              </a:rPr>
              <a:t>80 </a:t>
            </a:r>
            <a:r>
              <a:rPr lang="zh-CN" altLang="en-US" b="0" i="0" u="none" strike="noStrike" dirty="0">
                <a:solidFill>
                  <a:srgbClr val="40464F"/>
                </a:solidFill>
                <a:effectLst/>
                <a:latin typeface="Cantarell"/>
              </a:rPr>
              <a:t>应用层协议：</a:t>
            </a:r>
            <a:r>
              <a:rPr lang="en" altLang="zh-CN" b="0" i="0" u="none" strike="noStrike" dirty="0">
                <a:solidFill>
                  <a:srgbClr val="40464F"/>
                </a:solidFill>
                <a:effectLst/>
                <a:latin typeface="Cantarell"/>
              </a:rPr>
              <a:t>HTTP</a:t>
            </a:r>
          </a:p>
          <a:p>
            <a:pPr marL="0" indent="0" algn="just">
              <a:buNone/>
            </a:pPr>
            <a:r>
              <a:rPr lang="zh-CN" altLang="en-US" b="1" i="0" u="none" strike="noStrike" dirty="0">
                <a:effectLst/>
                <a:latin typeface="SourceHanSerifCN"/>
              </a:rPr>
              <a:t>非持久</a:t>
            </a:r>
            <a:r>
              <a:rPr lang="en" altLang="zh-CN" b="1" i="0" u="none" strike="noStrike" dirty="0">
                <a:effectLst/>
                <a:latin typeface="SourceHanSerifCN"/>
              </a:rPr>
              <a:t>HTTP</a:t>
            </a:r>
          </a:p>
          <a:p>
            <a:pPr lvl="1" algn="just"/>
            <a:r>
              <a:rPr lang="zh-CN" altLang="en-US" b="0" i="0" u="none" strike="noStrike" dirty="0">
                <a:solidFill>
                  <a:srgbClr val="40464F"/>
                </a:solidFill>
                <a:effectLst/>
                <a:latin typeface="Cantarell"/>
              </a:rPr>
              <a:t>一个</a:t>
            </a:r>
            <a:r>
              <a:rPr lang="en" altLang="zh-CN" b="0" i="0" u="none" strike="noStrike" dirty="0">
                <a:solidFill>
                  <a:srgbClr val="40464F"/>
                </a:solidFill>
                <a:effectLst/>
                <a:latin typeface="Cantarell"/>
              </a:rPr>
              <a:t>TCP</a:t>
            </a:r>
            <a:r>
              <a:rPr lang="zh-CN" altLang="en-US" b="0" i="0" u="none" strike="noStrike" dirty="0">
                <a:solidFill>
                  <a:srgbClr val="40464F"/>
                </a:solidFill>
                <a:effectLst/>
                <a:latin typeface="Cantarell"/>
              </a:rPr>
              <a:t>链接上最多发送一个对象</a:t>
            </a:r>
          </a:p>
          <a:p>
            <a:pPr lvl="1" algn="just"/>
            <a:r>
              <a:rPr lang="zh-CN" altLang="en-US" b="0" i="0" u="none" strike="noStrike" dirty="0">
                <a:solidFill>
                  <a:srgbClr val="40464F"/>
                </a:solidFill>
                <a:effectLst/>
                <a:latin typeface="Cantarell"/>
              </a:rPr>
              <a:t>建立</a:t>
            </a:r>
            <a:r>
              <a:rPr lang="en" altLang="zh-CN" b="0" i="0" u="none" strike="noStrike" dirty="0">
                <a:solidFill>
                  <a:srgbClr val="40464F"/>
                </a:solidFill>
                <a:effectLst/>
                <a:latin typeface="Cantarell"/>
              </a:rPr>
              <a:t>TCP</a:t>
            </a:r>
            <a:r>
              <a:rPr lang="zh-CN" altLang="en-US" b="0" i="0" u="none" strike="noStrike" dirty="0">
                <a:solidFill>
                  <a:srgbClr val="40464F"/>
                </a:solidFill>
                <a:effectLst/>
                <a:latin typeface="Cantarell"/>
              </a:rPr>
              <a:t>链接用时</a:t>
            </a:r>
            <a:r>
              <a:rPr lang="en-US" altLang="zh-CN" b="0" i="0" u="none" strike="noStrike" dirty="0">
                <a:solidFill>
                  <a:srgbClr val="40464F"/>
                </a:solidFill>
                <a:effectLst/>
                <a:latin typeface="Cantarell"/>
              </a:rPr>
              <a:t>1</a:t>
            </a:r>
            <a:r>
              <a:rPr lang="zh-CN" altLang="en-US" b="0" i="0" u="none" strike="noStrike" dirty="0">
                <a:solidFill>
                  <a:srgbClr val="40464F"/>
                </a:solidFill>
                <a:effectLst/>
                <a:latin typeface="Cantarell"/>
              </a:rPr>
              <a:t>个</a:t>
            </a:r>
            <a:r>
              <a:rPr lang="en" altLang="zh-CN" b="0" i="0" u="none" strike="noStrike" dirty="0">
                <a:solidFill>
                  <a:srgbClr val="40464F"/>
                </a:solidFill>
                <a:effectLst/>
                <a:latin typeface="Cantarell"/>
              </a:rPr>
              <a:t>RTT</a:t>
            </a:r>
            <a:r>
              <a:rPr lang="zh-CN" altLang="en" b="0" i="0" u="none" strike="noStrike" dirty="0">
                <a:solidFill>
                  <a:srgbClr val="40464F"/>
                </a:solidFill>
                <a:effectLst/>
                <a:latin typeface="Cantarell"/>
              </a:rPr>
              <a:t>，</a:t>
            </a:r>
            <a:r>
              <a:rPr lang="zh-CN" altLang="en-US" b="0" i="0" u="none" strike="noStrike" dirty="0">
                <a:solidFill>
                  <a:srgbClr val="40464F"/>
                </a:solidFill>
                <a:effectLst/>
                <a:latin typeface="Cantarell"/>
              </a:rPr>
              <a:t>传输数据</a:t>
            </a:r>
            <a:r>
              <a:rPr lang="en-US" altLang="zh-CN" b="0" i="0" u="none" strike="noStrike" dirty="0">
                <a:solidFill>
                  <a:srgbClr val="40464F"/>
                </a:solidFill>
                <a:effectLst/>
                <a:latin typeface="Cantarell"/>
              </a:rPr>
              <a:t>1</a:t>
            </a:r>
            <a:r>
              <a:rPr lang="zh-CN" altLang="en-US" b="0" i="0" u="none" strike="noStrike" dirty="0">
                <a:solidFill>
                  <a:srgbClr val="40464F"/>
                </a:solidFill>
                <a:effectLst/>
                <a:latin typeface="Cantarell"/>
              </a:rPr>
              <a:t>个</a:t>
            </a:r>
            <a:r>
              <a:rPr lang="en" altLang="zh-CN" b="0" i="0" u="none" strike="noStrike" dirty="0">
                <a:solidFill>
                  <a:srgbClr val="40464F"/>
                </a:solidFill>
                <a:effectLst/>
                <a:latin typeface="Cantarell"/>
              </a:rPr>
              <a:t>RTT</a:t>
            </a:r>
            <a:r>
              <a:rPr lang="zh-CN" altLang="en" b="0" i="0" u="none" strike="noStrike" dirty="0">
                <a:solidFill>
                  <a:srgbClr val="40464F"/>
                </a:solidFill>
                <a:effectLst/>
                <a:latin typeface="Cantarell"/>
              </a:rPr>
              <a:t>，</a:t>
            </a:r>
            <a:r>
              <a:rPr lang="zh-CN" altLang="en-US" b="0" i="0" u="none" strike="noStrike" dirty="0">
                <a:solidFill>
                  <a:srgbClr val="40464F"/>
                </a:solidFill>
                <a:effectLst/>
                <a:latin typeface="Cantarell"/>
              </a:rPr>
              <a:t>则请求一个</a:t>
            </a:r>
            <a:r>
              <a:rPr lang="en-US" altLang="zh-CN" b="0" i="0" u="none" strike="noStrike" dirty="0">
                <a:solidFill>
                  <a:srgbClr val="40464F"/>
                </a:solidFill>
                <a:effectLst/>
                <a:latin typeface="Cantarell"/>
              </a:rPr>
              <a:t>11</a:t>
            </a:r>
            <a:r>
              <a:rPr lang="zh-CN" altLang="en-US" b="0" i="0" u="none" strike="noStrike" dirty="0">
                <a:solidFill>
                  <a:srgbClr val="40464F"/>
                </a:solidFill>
                <a:effectLst/>
                <a:latin typeface="Cantarell"/>
              </a:rPr>
              <a:t>个对象的网页用时</a:t>
            </a:r>
            <a:r>
              <a:rPr lang="en-US" altLang="zh-CN" b="0" i="0" u="none" strike="noStrike" dirty="0">
                <a:solidFill>
                  <a:srgbClr val="40464F"/>
                </a:solidFill>
                <a:effectLst/>
                <a:latin typeface="Cantarell"/>
              </a:rPr>
              <a:t>22</a:t>
            </a:r>
            <a:r>
              <a:rPr lang="en" altLang="zh-CN" b="0" i="0" u="none" strike="noStrike" dirty="0">
                <a:solidFill>
                  <a:srgbClr val="40464F"/>
                </a:solidFill>
                <a:effectLst/>
                <a:latin typeface="Cantarell"/>
              </a:rPr>
              <a:t>RTT</a:t>
            </a:r>
          </a:p>
          <a:p>
            <a:pPr marL="0" indent="0" algn="just">
              <a:buNone/>
            </a:pPr>
            <a:r>
              <a:rPr lang="zh-CN" altLang="en-US" b="1" i="0" u="none" strike="noStrike" dirty="0">
                <a:effectLst/>
                <a:latin typeface="SourceHanSerifCN"/>
              </a:rPr>
              <a:t>持久</a:t>
            </a:r>
            <a:r>
              <a:rPr lang="en" altLang="zh-CN" b="1" i="0" u="none" strike="noStrike" dirty="0">
                <a:effectLst/>
                <a:latin typeface="SourceHanSerifCN"/>
              </a:rPr>
              <a:t>HTTP</a:t>
            </a:r>
          </a:p>
          <a:p>
            <a:pPr marL="457200" lvl="1" indent="0" algn="just">
              <a:buNone/>
            </a:pPr>
            <a:r>
              <a:rPr lang="zh-CN" altLang="en-US" b="0" i="0" u="none" strike="noStrike" dirty="0">
                <a:solidFill>
                  <a:srgbClr val="40464F"/>
                </a:solidFill>
                <a:effectLst/>
                <a:latin typeface="Cantarell"/>
              </a:rPr>
              <a:t>一个</a:t>
            </a:r>
            <a:r>
              <a:rPr lang="en" altLang="zh-CN" b="0" i="0" u="none" strike="noStrike" dirty="0">
                <a:solidFill>
                  <a:srgbClr val="40464F"/>
                </a:solidFill>
                <a:effectLst/>
                <a:latin typeface="Cantarell"/>
              </a:rPr>
              <a:t>TCP</a:t>
            </a:r>
            <a:r>
              <a:rPr lang="zh-CN" altLang="en-US" b="0" i="0" u="none" strike="noStrike" dirty="0">
                <a:solidFill>
                  <a:srgbClr val="40464F"/>
                </a:solidFill>
                <a:effectLst/>
                <a:latin typeface="Cantarell"/>
              </a:rPr>
              <a:t>链接上发送多个对象</a:t>
            </a:r>
          </a:p>
          <a:p>
            <a:pPr lvl="1" algn="just"/>
            <a:r>
              <a:rPr lang="zh-CN" altLang="en-US" b="0" i="0" u="none" strike="noStrike" dirty="0">
                <a:solidFill>
                  <a:srgbClr val="40464F"/>
                </a:solidFill>
                <a:effectLst/>
                <a:latin typeface="Cantarell"/>
              </a:rPr>
              <a:t>无流水线方式：客户仅当收到前一个响应后再发送新的请求，请求一个</a:t>
            </a:r>
            <a:r>
              <a:rPr lang="en-US" altLang="zh-CN" b="0" i="0" u="none" strike="noStrike" dirty="0">
                <a:solidFill>
                  <a:srgbClr val="40464F"/>
                </a:solidFill>
                <a:effectLst/>
                <a:latin typeface="Cantarell"/>
              </a:rPr>
              <a:t>11</a:t>
            </a:r>
            <a:r>
              <a:rPr lang="zh-CN" altLang="en-US" b="0" i="0" u="none" strike="noStrike" dirty="0">
                <a:solidFill>
                  <a:srgbClr val="40464F"/>
                </a:solidFill>
                <a:effectLst/>
                <a:latin typeface="Cantarell"/>
              </a:rPr>
              <a:t>对象的网页用时</a:t>
            </a:r>
            <a:r>
              <a:rPr lang="en-US" altLang="zh-CN" b="0" i="0" u="none" strike="noStrike" dirty="0">
                <a:solidFill>
                  <a:srgbClr val="40464F"/>
                </a:solidFill>
                <a:effectLst/>
                <a:latin typeface="Cantarell"/>
              </a:rPr>
              <a:t>12</a:t>
            </a:r>
            <a:r>
              <a:rPr lang="en" altLang="zh-CN" b="0" i="0" u="none" strike="noStrike" dirty="0">
                <a:solidFill>
                  <a:srgbClr val="40464F"/>
                </a:solidFill>
                <a:effectLst/>
                <a:latin typeface="Cantarell"/>
              </a:rPr>
              <a:t>RTT</a:t>
            </a:r>
          </a:p>
          <a:p>
            <a:pPr lvl="1" algn="just"/>
            <a:r>
              <a:rPr lang="zh-CN" altLang="en-US" b="0" i="0" u="none" strike="noStrike" dirty="0">
                <a:solidFill>
                  <a:srgbClr val="40464F"/>
                </a:solidFill>
                <a:effectLst/>
                <a:latin typeface="Cantarell"/>
              </a:rPr>
              <a:t>流水线方式：客户每解析一个引用对象就可以发送请求，可在一个</a:t>
            </a:r>
            <a:r>
              <a:rPr lang="en" altLang="zh-CN" b="0" i="0" u="none" strike="noStrike" dirty="0">
                <a:solidFill>
                  <a:srgbClr val="40464F"/>
                </a:solidFill>
                <a:effectLst/>
                <a:latin typeface="Cantarell"/>
              </a:rPr>
              <a:t>RTT</a:t>
            </a:r>
            <a:r>
              <a:rPr lang="zh-CN" altLang="en-US" b="0" i="0" u="none" strike="noStrike" dirty="0">
                <a:solidFill>
                  <a:srgbClr val="40464F"/>
                </a:solidFill>
                <a:effectLst/>
                <a:latin typeface="Cantarell"/>
              </a:rPr>
              <a:t>请求所有引用对象，请求一个</a:t>
            </a:r>
            <a:r>
              <a:rPr lang="en-US" altLang="zh-CN" b="0" i="0" u="none" strike="noStrike" dirty="0">
                <a:solidFill>
                  <a:srgbClr val="40464F"/>
                </a:solidFill>
                <a:effectLst/>
                <a:latin typeface="Cantarell"/>
              </a:rPr>
              <a:t>11</a:t>
            </a:r>
            <a:r>
              <a:rPr lang="zh-CN" altLang="en-US" b="0" i="0" u="none" strike="noStrike" dirty="0">
                <a:solidFill>
                  <a:srgbClr val="40464F"/>
                </a:solidFill>
                <a:effectLst/>
                <a:latin typeface="Cantarell"/>
              </a:rPr>
              <a:t>对象的网页用时</a:t>
            </a:r>
            <a:r>
              <a:rPr lang="en-US" altLang="zh-CN" b="0" i="0" u="none" strike="noStrike" dirty="0">
                <a:solidFill>
                  <a:srgbClr val="40464F"/>
                </a:solidFill>
                <a:effectLst/>
                <a:latin typeface="Cantarell"/>
              </a:rPr>
              <a:t>3</a:t>
            </a:r>
            <a:r>
              <a:rPr lang="en" altLang="zh-CN" b="0" i="0" u="none" strike="noStrike" dirty="0">
                <a:solidFill>
                  <a:srgbClr val="40464F"/>
                </a:solidFill>
                <a:effectLst/>
                <a:latin typeface="Cantarell"/>
              </a:rPr>
              <a:t>RTT</a:t>
            </a:r>
          </a:p>
          <a:p>
            <a:pPr marL="0" indent="0">
              <a:buNone/>
            </a:pPr>
            <a:endParaRPr kumimoji="1" lang="zh-CN" altLang="en-US" dirty="0"/>
          </a:p>
        </p:txBody>
      </p:sp>
    </p:spTree>
    <p:extLst>
      <p:ext uri="{BB962C8B-B14F-4D97-AF65-F5344CB8AC3E}">
        <p14:creationId xmlns:p14="http://schemas.microsoft.com/office/powerpoint/2010/main" val="2813516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5BC996-0EF4-E853-7477-4E6772B68260}"/>
              </a:ext>
            </a:extLst>
          </p:cNvPr>
          <p:cNvSpPr>
            <a:spLocks noGrp="1"/>
          </p:cNvSpPr>
          <p:nvPr>
            <p:ph type="title"/>
          </p:nvPr>
        </p:nvSpPr>
        <p:spPr/>
        <p:txBody>
          <a:bodyPr/>
          <a:lstStyle/>
          <a:p>
            <a:r>
              <a:rPr lang="en" altLang="zh-CN" b="1" i="0" u="none" strike="noStrike" dirty="0">
                <a:effectLst/>
                <a:latin typeface="SourceHanSerifCN"/>
              </a:rPr>
              <a:t>web</a:t>
            </a:r>
            <a:r>
              <a:rPr lang="zh-CN" altLang="en-US" b="1" i="0" u="none" strike="noStrike" dirty="0">
                <a:effectLst/>
                <a:latin typeface="SourceHanSerifCN"/>
              </a:rPr>
              <a:t>网页和</a:t>
            </a:r>
            <a:r>
              <a:rPr lang="en" altLang="zh-CN" b="1" i="0" u="none" strike="noStrike" dirty="0">
                <a:effectLst/>
                <a:latin typeface="SourceHanSerifCN"/>
              </a:rPr>
              <a:t>HTTP</a:t>
            </a:r>
            <a:endParaRPr kumimoji="1" lang="zh-CN" altLang="en-US" dirty="0"/>
          </a:p>
        </p:txBody>
      </p:sp>
      <p:sp>
        <p:nvSpPr>
          <p:cNvPr id="3" name="内容占位符 2">
            <a:extLst>
              <a:ext uri="{FF2B5EF4-FFF2-40B4-BE49-F238E27FC236}">
                <a16:creationId xmlns:a16="http://schemas.microsoft.com/office/drawing/2014/main" id="{88B6C0A5-B66B-E103-EFC4-40A7208D672E}"/>
              </a:ext>
            </a:extLst>
          </p:cNvPr>
          <p:cNvSpPr>
            <a:spLocks noGrp="1"/>
          </p:cNvSpPr>
          <p:nvPr>
            <p:ph idx="1"/>
          </p:nvPr>
        </p:nvSpPr>
        <p:spPr/>
        <p:txBody>
          <a:bodyPr/>
          <a:lstStyle/>
          <a:p>
            <a:pPr algn="just"/>
            <a:r>
              <a:rPr lang="en" altLang="zh-CN" b="1" i="0" u="none" strike="noStrike" dirty="0">
                <a:solidFill>
                  <a:srgbClr val="40464F"/>
                </a:solidFill>
                <a:effectLst/>
                <a:latin typeface="Cantarell"/>
              </a:rPr>
              <a:t>HTTP</a:t>
            </a:r>
            <a:r>
              <a:rPr lang="zh-CN" altLang="en-US" b="1" i="0" u="none" strike="noStrike" dirty="0">
                <a:solidFill>
                  <a:srgbClr val="40464F"/>
                </a:solidFill>
                <a:effectLst/>
                <a:latin typeface="Cantarell"/>
              </a:rPr>
              <a:t>方法</a:t>
            </a:r>
            <a:r>
              <a:rPr lang="zh-CN" altLang="en-US" b="0" i="0" u="none" strike="noStrike" dirty="0">
                <a:solidFill>
                  <a:srgbClr val="40464F"/>
                </a:solidFill>
                <a:effectLst/>
                <a:latin typeface="Cantarell"/>
              </a:rPr>
              <a:t>：</a:t>
            </a:r>
            <a:r>
              <a:rPr lang="en" altLang="zh-CN" b="0" i="0" u="none" strike="noStrike" dirty="0">
                <a:solidFill>
                  <a:srgbClr val="40464F"/>
                </a:solidFill>
                <a:effectLst/>
                <a:latin typeface="Cantarell"/>
              </a:rPr>
              <a:t>GET</a:t>
            </a:r>
            <a:r>
              <a:rPr lang="zh-CN" altLang="en" b="0" i="0" u="none" strike="noStrike" dirty="0">
                <a:solidFill>
                  <a:srgbClr val="40464F"/>
                </a:solidFill>
                <a:effectLst/>
                <a:latin typeface="Cantarell"/>
              </a:rPr>
              <a:t>，</a:t>
            </a:r>
            <a:r>
              <a:rPr lang="en" altLang="zh-CN" b="0" i="0" u="none" strike="noStrike" dirty="0">
                <a:solidFill>
                  <a:srgbClr val="40464F"/>
                </a:solidFill>
                <a:effectLst/>
                <a:latin typeface="Cantarell"/>
              </a:rPr>
              <a:t>POST</a:t>
            </a:r>
            <a:r>
              <a:rPr lang="zh-CN" altLang="en" b="0" i="0" u="none" strike="noStrike" dirty="0">
                <a:solidFill>
                  <a:srgbClr val="40464F"/>
                </a:solidFill>
                <a:effectLst/>
                <a:latin typeface="Cantarell"/>
              </a:rPr>
              <a:t>，</a:t>
            </a:r>
            <a:r>
              <a:rPr lang="en" altLang="zh-CN" b="0" i="0" u="none" strike="noStrike" dirty="0">
                <a:solidFill>
                  <a:srgbClr val="40464F"/>
                </a:solidFill>
                <a:effectLst/>
                <a:latin typeface="Cantarell"/>
              </a:rPr>
              <a:t>HEAD(</a:t>
            </a:r>
            <a:r>
              <a:rPr lang="zh-CN" altLang="en-US" b="0" i="0" u="none" strike="noStrike" dirty="0">
                <a:solidFill>
                  <a:srgbClr val="40464F"/>
                </a:solidFill>
                <a:effectLst/>
                <a:latin typeface="Cantarell"/>
              </a:rPr>
              <a:t>要求服务器只返回报文头无实体，常用于故障跟踪</a:t>
            </a:r>
            <a:r>
              <a:rPr lang="en-US" altLang="zh-CN" b="0" i="0" u="none" strike="noStrike" dirty="0">
                <a:solidFill>
                  <a:srgbClr val="40464F"/>
                </a:solidFill>
                <a:effectLst/>
                <a:latin typeface="Cantarell"/>
              </a:rPr>
              <a:t>)</a:t>
            </a:r>
            <a:r>
              <a:rPr lang="zh-CN" altLang="en-US" b="0" i="0" u="none" strike="noStrike" dirty="0">
                <a:solidFill>
                  <a:srgbClr val="40464F"/>
                </a:solidFill>
                <a:effectLst/>
                <a:latin typeface="Cantarell"/>
              </a:rPr>
              <a:t>，</a:t>
            </a:r>
            <a:r>
              <a:rPr lang="en" altLang="zh-CN" b="0" i="0" u="none" strike="noStrike" dirty="0">
                <a:solidFill>
                  <a:srgbClr val="40464F"/>
                </a:solidFill>
                <a:effectLst/>
                <a:latin typeface="Cantarell"/>
              </a:rPr>
              <a:t>HTTP/1.1 PUT</a:t>
            </a:r>
            <a:r>
              <a:rPr lang="zh-CN" altLang="en-US" b="0" i="0" u="none" strike="noStrike" dirty="0">
                <a:solidFill>
                  <a:srgbClr val="40464F"/>
                </a:solidFill>
                <a:effectLst/>
                <a:latin typeface="Cantarell"/>
              </a:rPr>
              <a:t>将文件放入报文实体，传到</a:t>
            </a:r>
            <a:r>
              <a:rPr lang="en" altLang="zh-CN" b="0" i="0" u="none" strike="noStrike" dirty="0">
                <a:solidFill>
                  <a:srgbClr val="40464F"/>
                </a:solidFill>
                <a:effectLst/>
                <a:latin typeface="Cantarell"/>
              </a:rPr>
              <a:t>URL</a:t>
            </a:r>
            <a:r>
              <a:rPr lang="zh-CN" altLang="en-US" b="0" i="0" u="none" strike="noStrike" dirty="0">
                <a:solidFill>
                  <a:srgbClr val="40464F"/>
                </a:solidFill>
                <a:effectLst/>
                <a:latin typeface="Cantarell"/>
              </a:rPr>
              <a:t>字段指定的路径 </a:t>
            </a:r>
            <a:r>
              <a:rPr lang="en" altLang="zh-CN" b="0" i="0" u="none" strike="noStrike" dirty="0">
                <a:solidFill>
                  <a:srgbClr val="40464F"/>
                </a:solidFill>
                <a:effectLst/>
                <a:latin typeface="Cantarell"/>
              </a:rPr>
              <a:t>DELETE</a:t>
            </a:r>
            <a:r>
              <a:rPr lang="zh-CN" altLang="en-US" b="0" i="0" u="none" strike="noStrike" dirty="0">
                <a:solidFill>
                  <a:srgbClr val="40464F"/>
                </a:solidFill>
                <a:effectLst/>
                <a:latin typeface="Cantarell"/>
              </a:rPr>
              <a:t>删除</a:t>
            </a:r>
            <a:r>
              <a:rPr lang="en" altLang="zh-CN" b="0" i="0" u="none" strike="noStrike" dirty="0">
                <a:solidFill>
                  <a:srgbClr val="40464F"/>
                </a:solidFill>
                <a:effectLst/>
                <a:latin typeface="Cantarell"/>
              </a:rPr>
              <a:t>URL</a:t>
            </a:r>
            <a:r>
              <a:rPr lang="zh-CN" altLang="en-US" b="0" i="0" u="none" strike="noStrike" dirty="0">
                <a:solidFill>
                  <a:srgbClr val="40464F"/>
                </a:solidFill>
                <a:effectLst/>
                <a:latin typeface="Cantarell"/>
              </a:rPr>
              <a:t>字段指示的文件</a:t>
            </a:r>
          </a:p>
          <a:p>
            <a:pPr algn="just"/>
            <a:r>
              <a:rPr lang="en" altLang="zh-CN" b="1" i="0" u="none" strike="noStrike" dirty="0">
                <a:solidFill>
                  <a:srgbClr val="40464F"/>
                </a:solidFill>
                <a:effectLst/>
                <a:latin typeface="Cantarell"/>
              </a:rPr>
              <a:t>HTTP</a:t>
            </a:r>
            <a:r>
              <a:rPr lang="zh-CN" altLang="en-US" b="1" i="0" u="none" strike="noStrike" dirty="0">
                <a:solidFill>
                  <a:srgbClr val="40464F"/>
                </a:solidFill>
                <a:effectLst/>
                <a:latin typeface="Cantarell"/>
              </a:rPr>
              <a:t>响应状态代码</a:t>
            </a:r>
            <a:r>
              <a:rPr lang="zh-CN" altLang="en-US" b="0" i="0" u="none" strike="noStrike" dirty="0">
                <a:solidFill>
                  <a:srgbClr val="40464F"/>
                </a:solidFill>
                <a:effectLst/>
                <a:latin typeface="Cantarell"/>
              </a:rPr>
              <a:t>：</a:t>
            </a:r>
            <a:r>
              <a:rPr lang="en-US" altLang="zh-CN" b="0" i="0" u="none" strike="noStrike" dirty="0">
                <a:solidFill>
                  <a:srgbClr val="40464F"/>
                </a:solidFill>
                <a:effectLst/>
                <a:latin typeface="Cantarell"/>
              </a:rPr>
              <a:t>200 </a:t>
            </a:r>
            <a:r>
              <a:rPr lang="en" altLang="zh-CN" b="0" i="0" u="none" strike="noStrike" dirty="0">
                <a:solidFill>
                  <a:srgbClr val="40464F"/>
                </a:solidFill>
                <a:effectLst/>
                <a:latin typeface="Cantarell"/>
              </a:rPr>
              <a:t>OK 301 MOVE Permanently 400 Bad Request 404 Not Found 505 HTTP version Not Supported</a:t>
            </a:r>
          </a:p>
          <a:p>
            <a:pPr marL="0" indent="0">
              <a:buNone/>
            </a:pPr>
            <a:endParaRPr kumimoji="1" lang="zh-CN" altLang="en-US" dirty="0"/>
          </a:p>
        </p:txBody>
      </p:sp>
    </p:spTree>
    <p:extLst>
      <p:ext uri="{BB962C8B-B14F-4D97-AF65-F5344CB8AC3E}">
        <p14:creationId xmlns:p14="http://schemas.microsoft.com/office/powerpoint/2010/main" val="868358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566BBE-E1B6-C270-8284-03B1BF1F064D}"/>
              </a:ext>
            </a:extLst>
          </p:cNvPr>
          <p:cNvSpPr>
            <a:spLocks noGrp="1"/>
          </p:cNvSpPr>
          <p:nvPr>
            <p:ph type="title"/>
          </p:nvPr>
        </p:nvSpPr>
        <p:spPr/>
        <p:txBody>
          <a:bodyPr/>
          <a:lstStyle/>
          <a:p>
            <a:r>
              <a:rPr kumimoji="1" lang="zh-CN" altLang="en-US" b="1" dirty="0"/>
              <a:t>缓存</a:t>
            </a:r>
          </a:p>
        </p:txBody>
      </p:sp>
      <p:sp>
        <p:nvSpPr>
          <p:cNvPr id="3" name="内容占位符 2">
            <a:extLst>
              <a:ext uri="{FF2B5EF4-FFF2-40B4-BE49-F238E27FC236}">
                <a16:creationId xmlns:a16="http://schemas.microsoft.com/office/drawing/2014/main" id="{6265BF42-B5FB-9232-EB7A-8E5E8AF21C08}"/>
              </a:ext>
            </a:extLst>
          </p:cNvPr>
          <p:cNvSpPr>
            <a:spLocks noGrp="1"/>
          </p:cNvSpPr>
          <p:nvPr>
            <p:ph idx="1"/>
          </p:nvPr>
        </p:nvSpPr>
        <p:spPr/>
        <p:txBody>
          <a:bodyPr>
            <a:normAutofit lnSpcReduction="10000"/>
          </a:bodyPr>
          <a:lstStyle/>
          <a:p>
            <a:pPr marL="0" indent="0" algn="just">
              <a:buNone/>
            </a:pPr>
            <a:r>
              <a:rPr lang="en" altLang="zh-CN" b="1" i="0" u="none" strike="noStrike" dirty="0">
                <a:solidFill>
                  <a:srgbClr val="40464F"/>
                </a:solidFill>
                <a:effectLst/>
                <a:latin typeface="Cantarell"/>
              </a:rPr>
              <a:t>Cookies</a:t>
            </a:r>
            <a:r>
              <a:rPr lang="zh-CN" altLang="en" b="0" i="0" u="none" strike="noStrike" dirty="0">
                <a:solidFill>
                  <a:srgbClr val="40464F"/>
                </a:solidFill>
                <a:effectLst/>
                <a:latin typeface="Cantarell"/>
              </a:rPr>
              <a:t>（</a:t>
            </a:r>
            <a:r>
              <a:rPr lang="zh-CN" altLang="en-US" b="0" i="0" u="none" strike="noStrike" dirty="0">
                <a:solidFill>
                  <a:srgbClr val="40464F"/>
                </a:solidFill>
                <a:effectLst/>
                <a:latin typeface="Cantarell"/>
              </a:rPr>
              <a:t>本地缓存）</a:t>
            </a:r>
          </a:p>
          <a:p>
            <a:pPr lvl="1" algn="just"/>
            <a:r>
              <a:rPr lang="en" altLang="zh-CN" b="0" i="0" u="none" strike="noStrike" dirty="0">
                <a:solidFill>
                  <a:srgbClr val="40464F"/>
                </a:solidFill>
                <a:effectLst/>
                <a:latin typeface="Cantarell"/>
              </a:rPr>
              <a:t>Cookies</a:t>
            </a:r>
            <a:r>
              <a:rPr lang="zh-CN" altLang="en-US" b="0" i="0" u="none" strike="noStrike" dirty="0">
                <a:solidFill>
                  <a:srgbClr val="40464F"/>
                </a:solidFill>
                <a:effectLst/>
                <a:latin typeface="Cantarell"/>
              </a:rPr>
              <a:t>可以带来授权，购物保留，建议，会话状态</a:t>
            </a:r>
          </a:p>
          <a:p>
            <a:pPr marL="0" indent="0" algn="just">
              <a:buNone/>
            </a:pPr>
            <a:r>
              <a:rPr lang="en" altLang="zh-CN" b="1" i="0" u="none" strike="noStrike" dirty="0">
                <a:solidFill>
                  <a:srgbClr val="40464F"/>
                </a:solidFill>
                <a:effectLst/>
                <a:latin typeface="Cantarell"/>
              </a:rPr>
              <a:t>Web</a:t>
            </a:r>
            <a:r>
              <a:rPr lang="zh-CN" altLang="en-US" b="1" i="0" u="none" strike="noStrike" dirty="0">
                <a:solidFill>
                  <a:srgbClr val="40464F"/>
                </a:solidFill>
                <a:effectLst/>
                <a:latin typeface="Cantarell"/>
              </a:rPr>
              <a:t>缓存</a:t>
            </a:r>
            <a:endParaRPr lang="zh-CN" altLang="en-US" b="0" i="0" u="none" strike="noStrike" dirty="0">
              <a:solidFill>
                <a:srgbClr val="40464F"/>
              </a:solidFill>
              <a:effectLst/>
              <a:latin typeface="Cantarell"/>
            </a:endParaRPr>
          </a:p>
          <a:p>
            <a:pPr lvl="1" algn="just"/>
            <a:r>
              <a:rPr lang="zh-CN" altLang="en-US" b="0" i="0" u="none" strike="noStrike" dirty="0">
                <a:solidFill>
                  <a:srgbClr val="40464F"/>
                </a:solidFill>
                <a:effectLst/>
                <a:latin typeface="Cantarell"/>
              </a:rPr>
              <a:t>代理服务器，代表原始服务器满足</a:t>
            </a:r>
            <a:r>
              <a:rPr lang="en" altLang="zh-CN" b="0" i="0" u="none" strike="noStrike" dirty="0">
                <a:solidFill>
                  <a:srgbClr val="40464F"/>
                </a:solidFill>
                <a:effectLst/>
                <a:latin typeface="Cantarell"/>
              </a:rPr>
              <a:t>HTTP</a:t>
            </a:r>
            <a:r>
              <a:rPr lang="zh-CN" altLang="en-US" b="0" i="0" u="none" strike="noStrike" dirty="0">
                <a:solidFill>
                  <a:srgbClr val="40464F"/>
                </a:solidFill>
                <a:effectLst/>
                <a:latin typeface="Cantarell"/>
              </a:rPr>
              <a:t>请求的网络实体，保存最近请求过的对象的拷贝</a:t>
            </a:r>
          </a:p>
          <a:p>
            <a:pPr lvl="1" algn="just"/>
            <a:r>
              <a:rPr lang="zh-CN" altLang="en-US" b="0" i="0" u="none" strike="noStrike" dirty="0">
                <a:solidFill>
                  <a:srgbClr val="40464F"/>
                </a:solidFill>
                <a:effectLst/>
                <a:latin typeface="Cantarell"/>
              </a:rPr>
              <a:t>通过请求头的</a:t>
            </a:r>
            <a:r>
              <a:rPr lang="en" altLang="zh-CN" b="0" i="0" u="none" strike="noStrike" dirty="0">
                <a:solidFill>
                  <a:srgbClr val="40464F"/>
                </a:solidFill>
                <a:effectLst/>
                <a:latin typeface="Cantarell"/>
              </a:rPr>
              <a:t>host</a:t>
            </a:r>
            <a:r>
              <a:rPr lang="zh-CN" altLang="en-US" b="0" i="0" u="none" strike="noStrike" dirty="0">
                <a:solidFill>
                  <a:srgbClr val="40464F"/>
                </a:solidFill>
                <a:effectLst/>
                <a:latin typeface="Cantarell"/>
              </a:rPr>
              <a:t>首部行指出了原始服务器，加上</a:t>
            </a:r>
            <a:r>
              <a:rPr lang="zh-CN" altLang="en-US" b="1" i="0" u="none" strike="noStrike" dirty="0">
                <a:solidFill>
                  <a:srgbClr val="40464F"/>
                </a:solidFill>
                <a:effectLst/>
                <a:latin typeface="Cantarell"/>
              </a:rPr>
              <a:t>条件</a:t>
            </a:r>
            <a:r>
              <a:rPr lang="en" altLang="zh-CN" b="1" i="0" u="none" strike="noStrike" dirty="0">
                <a:solidFill>
                  <a:srgbClr val="40464F"/>
                </a:solidFill>
                <a:effectLst/>
                <a:latin typeface="Cantarell"/>
              </a:rPr>
              <a:t>GET</a:t>
            </a:r>
            <a:r>
              <a:rPr lang="zh-CN" altLang="en-US" b="0" i="0" u="none" strike="noStrike" dirty="0">
                <a:solidFill>
                  <a:srgbClr val="40464F"/>
                </a:solidFill>
                <a:effectLst/>
                <a:latin typeface="Cantarell"/>
              </a:rPr>
              <a:t>来确认缓存是否有效。</a:t>
            </a:r>
          </a:p>
          <a:p>
            <a:pPr lvl="1" algn="just"/>
            <a:r>
              <a:rPr lang="en" altLang="zh-CN" b="0" i="0" u="none" strike="noStrike" dirty="0">
                <a:solidFill>
                  <a:srgbClr val="40464F"/>
                </a:solidFill>
                <a:effectLst/>
                <a:latin typeface="Cantarell"/>
              </a:rPr>
              <a:t>Web cache</a:t>
            </a:r>
            <a:r>
              <a:rPr lang="zh-CN" altLang="en-US" b="0" i="0" u="none" strike="noStrike" dirty="0">
                <a:solidFill>
                  <a:srgbClr val="40464F"/>
                </a:solidFill>
                <a:effectLst/>
                <a:latin typeface="Cantarell"/>
              </a:rPr>
              <a:t>既是服务器又是客户</a:t>
            </a:r>
          </a:p>
          <a:p>
            <a:pPr marL="0" indent="0" algn="just">
              <a:buNone/>
            </a:pPr>
            <a:r>
              <a:rPr lang="zh-CN" altLang="en-US" b="1" u="none" strike="noStrike" dirty="0">
                <a:solidFill>
                  <a:srgbClr val="40464F"/>
                </a:solidFill>
                <a:effectLst/>
                <a:latin typeface="Cantarell"/>
              </a:rPr>
              <a:t>使用</a:t>
            </a:r>
            <a:r>
              <a:rPr lang="en" altLang="zh-CN" b="1" u="none" strike="noStrike" dirty="0">
                <a:solidFill>
                  <a:srgbClr val="40464F"/>
                </a:solidFill>
                <a:effectLst/>
                <a:latin typeface="Cantarell"/>
              </a:rPr>
              <a:t>Web</a:t>
            </a:r>
            <a:r>
              <a:rPr lang="zh-CN" altLang="en-US" b="1" u="none" strike="noStrike" dirty="0">
                <a:solidFill>
                  <a:srgbClr val="40464F"/>
                </a:solidFill>
                <a:effectLst/>
                <a:latin typeface="Cantarell"/>
              </a:rPr>
              <a:t>缓存的原因</a:t>
            </a:r>
          </a:p>
          <a:p>
            <a:pPr lvl="1" algn="just"/>
            <a:r>
              <a:rPr lang="zh-CN" altLang="en-US" b="0" i="0" u="none" strike="noStrike" dirty="0">
                <a:solidFill>
                  <a:srgbClr val="40464F"/>
                </a:solidFill>
                <a:effectLst/>
                <a:latin typeface="Cantarell"/>
              </a:rPr>
              <a:t>减少客户请求的响应时间</a:t>
            </a:r>
          </a:p>
          <a:p>
            <a:pPr lvl="1" algn="just"/>
            <a:r>
              <a:rPr lang="zh-CN" altLang="en-US" b="0" i="0" u="none" strike="noStrike" dirty="0">
                <a:solidFill>
                  <a:srgbClr val="40464F"/>
                </a:solidFill>
                <a:effectLst/>
                <a:latin typeface="Cantarell"/>
              </a:rPr>
              <a:t>减少机构接入链路上的流量</a:t>
            </a:r>
          </a:p>
          <a:p>
            <a:pPr marL="0" indent="0">
              <a:buNone/>
            </a:pPr>
            <a:endParaRPr kumimoji="1" lang="zh-CN" altLang="en-US" dirty="0"/>
          </a:p>
        </p:txBody>
      </p:sp>
    </p:spTree>
    <p:extLst>
      <p:ext uri="{BB962C8B-B14F-4D97-AF65-F5344CB8AC3E}">
        <p14:creationId xmlns:p14="http://schemas.microsoft.com/office/powerpoint/2010/main" val="4073413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D9D282-0980-9B43-1CD6-4F382CB139D9}"/>
              </a:ext>
            </a:extLst>
          </p:cNvPr>
          <p:cNvSpPr>
            <a:spLocks noGrp="1"/>
          </p:cNvSpPr>
          <p:nvPr>
            <p:ph type="title"/>
          </p:nvPr>
        </p:nvSpPr>
        <p:spPr/>
        <p:txBody>
          <a:bodyPr/>
          <a:lstStyle/>
          <a:p>
            <a:r>
              <a:rPr lang="zh-CN" altLang="en-US" b="1" i="0" u="none" strike="noStrike" dirty="0">
                <a:effectLst/>
                <a:latin typeface="SourceHanSerifCN"/>
              </a:rPr>
              <a:t>文件传输</a:t>
            </a:r>
            <a:endParaRPr kumimoji="1" lang="zh-CN" altLang="en-US" dirty="0"/>
          </a:p>
        </p:txBody>
      </p:sp>
      <p:sp>
        <p:nvSpPr>
          <p:cNvPr id="3" name="内容占位符 2">
            <a:extLst>
              <a:ext uri="{FF2B5EF4-FFF2-40B4-BE49-F238E27FC236}">
                <a16:creationId xmlns:a16="http://schemas.microsoft.com/office/drawing/2014/main" id="{988276BC-3470-171C-E578-46114EF556F9}"/>
              </a:ext>
            </a:extLst>
          </p:cNvPr>
          <p:cNvSpPr>
            <a:spLocks noGrp="1"/>
          </p:cNvSpPr>
          <p:nvPr>
            <p:ph idx="1"/>
          </p:nvPr>
        </p:nvSpPr>
        <p:spPr/>
        <p:txBody>
          <a:bodyPr/>
          <a:lstStyle/>
          <a:p>
            <a:pPr algn="just"/>
            <a:r>
              <a:rPr lang="zh-CN" altLang="en-US" b="0" i="0" u="none" strike="noStrike" dirty="0">
                <a:solidFill>
                  <a:srgbClr val="40464F"/>
                </a:solidFill>
                <a:effectLst/>
                <a:latin typeface="Cantarell"/>
              </a:rPr>
              <a:t>资源：文件 架构：客户端</a:t>
            </a:r>
            <a:r>
              <a:rPr lang="en-US" altLang="zh-CN" b="0" i="0" u="none" strike="noStrike" dirty="0">
                <a:solidFill>
                  <a:srgbClr val="40464F"/>
                </a:solidFill>
                <a:effectLst/>
                <a:latin typeface="Cantarell"/>
              </a:rPr>
              <a:t>-</a:t>
            </a:r>
            <a:r>
              <a:rPr lang="zh-CN" altLang="en-US" b="0" i="0" u="none" strike="noStrike" dirty="0">
                <a:solidFill>
                  <a:srgbClr val="40464F"/>
                </a:solidFill>
                <a:effectLst/>
                <a:latin typeface="Cantarell"/>
              </a:rPr>
              <a:t>服务器 传输服务：</a:t>
            </a:r>
            <a:r>
              <a:rPr lang="en" altLang="zh-CN" b="0" i="0" u="none" strike="noStrike" dirty="0">
                <a:solidFill>
                  <a:srgbClr val="40464F"/>
                </a:solidFill>
                <a:effectLst/>
                <a:latin typeface="Cantarell"/>
              </a:rPr>
              <a:t>TCP </a:t>
            </a:r>
            <a:r>
              <a:rPr lang="zh-CN" altLang="en-US" b="0" i="0" u="none" strike="noStrike" dirty="0">
                <a:solidFill>
                  <a:srgbClr val="40464F"/>
                </a:solidFill>
                <a:effectLst/>
                <a:latin typeface="Cantarell"/>
              </a:rPr>
              <a:t>端口号：</a:t>
            </a:r>
            <a:r>
              <a:rPr lang="en-US" altLang="zh-CN" b="0" i="0" u="none" strike="noStrike" dirty="0">
                <a:solidFill>
                  <a:srgbClr val="40464F"/>
                </a:solidFill>
                <a:effectLst/>
                <a:latin typeface="Cantarell"/>
              </a:rPr>
              <a:t>21</a:t>
            </a:r>
            <a:r>
              <a:rPr lang="zh-CN" altLang="en-US" b="0" i="0" u="none" strike="noStrike" dirty="0">
                <a:solidFill>
                  <a:srgbClr val="40464F"/>
                </a:solidFill>
                <a:effectLst/>
                <a:latin typeface="Cantarell"/>
              </a:rPr>
              <a:t>，</a:t>
            </a:r>
            <a:r>
              <a:rPr lang="en-US" altLang="zh-CN" b="0" i="0" u="none" strike="noStrike" dirty="0">
                <a:solidFill>
                  <a:srgbClr val="40464F"/>
                </a:solidFill>
                <a:effectLst/>
                <a:latin typeface="Cantarell"/>
              </a:rPr>
              <a:t>20 </a:t>
            </a:r>
            <a:r>
              <a:rPr lang="zh-CN" altLang="en-US" b="0" i="0" u="none" strike="noStrike" dirty="0">
                <a:solidFill>
                  <a:srgbClr val="40464F"/>
                </a:solidFill>
                <a:effectLst/>
                <a:latin typeface="Cantarell"/>
              </a:rPr>
              <a:t>应用层协议：</a:t>
            </a:r>
            <a:r>
              <a:rPr lang="en" altLang="zh-CN" b="0" i="0" u="none" strike="noStrike" dirty="0">
                <a:solidFill>
                  <a:srgbClr val="40464F"/>
                </a:solidFill>
                <a:effectLst/>
                <a:latin typeface="Cantarell"/>
              </a:rPr>
              <a:t>FTP</a:t>
            </a:r>
          </a:p>
          <a:p>
            <a:pPr algn="just"/>
            <a:r>
              <a:rPr lang="zh-CN" altLang="en-US" b="0" i="0" u="none" strike="noStrike" dirty="0">
                <a:solidFill>
                  <a:srgbClr val="40464F"/>
                </a:solidFill>
                <a:effectLst/>
                <a:latin typeface="Cantarell"/>
              </a:rPr>
              <a:t>使用</a:t>
            </a:r>
            <a:r>
              <a:rPr lang="en-US" altLang="zh-CN" b="0" i="0" u="none" strike="noStrike" dirty="0">
                <a:solidFill>
                  <a:srgbClr val="40464F"/>
                </a:solidFill>
                <a:effectLst/>
                <a:latin typeface="Cantarell"/>
              </a:rPr>
              <a:t>21</a:t>
            </a:r>
            <a:r>
              <a:rPr lang="zh-CN" altLang="en-US" b="0" i="0" u="none" strike="noStrike" dirty="0">
                <a:solidFill>
                  <a:srgbClr val="40464F"/>
                </a:solidFill>
                <a:effectLst/>
                <a:latin typeface="Cantarell"/>
              </a:rPr>
              <a:t>号端口传输客户命令和服务器响应</a:t>
            </a:r>
          </a:p>
          <a:p>
            <a:pPr algn="just"/>
            <a:r>
              <a:rPr lang="zh-CN" altLang="en-US" b="0" i="0" u="none" strike="noStrike" dirty="0">
                <a:solidFill>
                  <a:srgbClr val="40464F"/>
                </a:solidFill>
                <a:effectLst/>
                <a:latin typeface="Cantarell"/>
              </a:rPr>
              <a:t>使用</a:t>
            </a:r>
            <a:r>
              <a:rPr lang="en-US" altLang="zh-CN" b="0" i="0" u="none" strike="noStrike" dirty="0">
                <a:solidFill>
                  <a:srgbClr val="40464F"/>
                </a:solidFill>
                <a:effectLst/>
                <a:latin typeface="Cantarell"/>
              </a:rPr>
              <a:t>20</a:t>
            </a:r>
            <a:r>
              <a:rPr lang="zh-CN" altLang="en-US" b="0" i="0" u="none" strike="noStrike" dirty="0">
                <a:solidFill>
                  <a:srgbClr val="40464F"/>
                </a:solidFill>
                <a:effectLst/>
                <a:latin typeface="Cantarell"/>
              </a:rPr>
              <a:t>号端口传输文件，一次数据连接只传输一个文件，用关闭连接表示文件传输</a:t>
            </a:r>
          </a:p>
          <a:p>
            <a:pPr algn="just"/>
            <a:r>
              <a:rPr lang="zh-CN" altLang="en-US" b="0" i="0" u="none" strike="noStrike" dirty="0">
                <a:solidFill>
                  <a:srgbClr val="40464F"/>
                </a:solidFill>
                <a:effectLst/>
                <a:latin typeface="Cantarell"/>
              </a:rPr>
              <a:t>两个链路分别传输简化设计和实现同时方便传输文件时进行其他操作</a:t>
            </a:r>
          </a:p>
          <a:p>
            <a:pPr algn="just"/>
            <a:r>
              <a:rPr lang="zh-CN" altLang="en-US" b="0" i="0" u="none" strike="noStrike" dirty="0">
                <a:solidFill>
                  <a:srgbClr val="40464F"/>
                </a:solidFill>
                <a:effectLst/>
                <a:latin typeface="Cantarell"/>
              </a:rPr>
              <a:t>使用关闭数据连接的方式结束文件传输：允许动态创建文件而不需要预知其大小</a:t>
            </a:r>
          </a:p>
          <a:p>
            <a:pPr marL="0" indent="0">
              <a:buNone/>
            </a:pPr>
            <a:endParaRPr kumimoji="1" lang="zh-CN" altLang="en-US" dirty="0"/>
          </a:p>
        </p:txBody>
      </p:sp>
    </p:spTree>
    <p:extLst>
      <p:ext uri="{BB962C8B-B14F-4D97-AF65-F5344CB8AC3E}">
        <p14:creationId xmlns:p14="http://schemas.microsoft.com/office/powerpoint/2010/main" val="459512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014CEE-162E-A2C8-432B-1B2201D0E8D7}"/>
              </a:ext>
            </a:extLst>
          </p:cNvPr>
          <p:cNvSpPr>
            <a:spLocks noGrp="1"/>
          </p:cNvSpPr>
          <p:nvPr>
            <p:ph type="title"/>
          </p:nvPr>
        </p:nvSpPr>
        <p:spPr/>
        <p:txBody>
          <a:bodyPr/>
          <a:lstStyle/>
          <a:p>
            <a:r>
              <a:rPr lang="zh-CN" altLang="en-US" b="1" i="0" u="none" strike="noStrike" dirty="0">
                <a:effectLst/>
                <a:latin typeface="SourceHanSerifCN"/>
              </a:rPr>
              <a:t>电子邮件</a:t>
            </a:r>
            <a:endParaRPr kumimoji="1" lang="zh-CN" altLang="en-US" dirty="0"/>
          </a:p>
        </p:txBody>
      </p:sp>
      <p:sp>
        <p:nvSpPr>
          <p:cNvPr id="3" name="内容占位符 2">
            <a:extLst>
              <a:ext uri="{FF2B5EF4-FFF2-40B4-BE49-F238E27FC236}">
                <a16:creationId xmlns:a16="http://schemas.microsoft.com/office/drawing/2014/main" id="{E423FCD4-B8F6-E3F1-6FBF-ED395F06FC5D}"/>
              </a:ext>
            </a:extLst>
          </p:cNvPr>
          <p:cNvSpPr>
            <a:spLocks noGrp="1"/>
          </p:cNvSpPr>
          <p:nvPr>
            <p:ph idx="1"/>
          </p:nvPr>
        </p:nvSpPr>
        <p:spPr/>
        <p:txBody>
          <a:bodyPr/>
          <a:lstStyle/>
          <a:p>
            <a:pPr algn="just">
              <a:buFont typeface="+mj-lt"/>
              <a:buAutoNum type="arabicPeriod"/>
            </a:pPr>
            <a:r>
              <a:rPr lang="zh-CN" altLang="en-US" b="0" i="0" u="none" strike="noStrike" dirty="0">
                <a:solidFill>
                  <a:srgbClr val="40464F"/>
                </a:solidFill>
                <a:effectLst/>
                <a:latin typeface="Cantarell"/>
              </a:rPr>
              <a:t>用户代理：本地的邮件软件，界面如：</a:t>
            </a:r>
            <a:r>
              <a:rPr lang="en" altLang="zh-CN" b="0" i="0" u="none" strike="noStrike" dirty="0">
                <a:solidFill>
                  <a:srgbClr val="40464F"/>
                </a:solidFill>
                <a:effectLst/>
                <a:latin typeface="Cantarell"/>
              </a:rPr>
              <a:t>outlook</a:t>
            </a:r>
            <a:r>
              <a:rPr lang="zh-CN" altLang="en" b="0" i="0" u="none" strike="noStrike" dirty="0">
                <a:solidFill>
                  <a:srgbClr val="40464F"/>
                </a:solidFill>
                <a:effectLst/>
                <a:latin typeface="Cantarell"/>
              </a:rPr>
              <a:t>。</a:t>
            </a:r>
            <a:r>
              <a:rPr lang="zh-CN" altLang="en-US" b="0" i="0" u="none" strike="noStrike" dirty="0">
                <a:solidFill>
                  <a:srgbClr val="40464F"/>
                </a:solidFill>
                <a:effectLst/>
                <a:latin typeface="Cantarell"/>
              </a:rPr>
              <a:t>负责将邮件传到用户的邮件服务器和从邮件服务器收取邮件</a:t>
            </a:r>
          </a:p>
          <a:p>
            <a:pPr algn="just">
              <a:buFont typeface="+mj-lt"/>
              <a:buAutoNum type="arabicPeriod"/>
            </a:pPr>
            <a:r>
              <a:rPr lang="zh-CN" altLang="en-US" b="0" i="0" u="none" strike="noStrike" dirty="0">
                <a:solidFill>
                  <a:srgbClr val="40464F"/>
                </a:solidFill>
                <a:effectLst/>
                <a:latin typeface="Cantarell"/>
              </a:rPr>
              <a:t>邮件服务器</a:t>
            </a:r>
          </a:p>
          <a:p>
            <a:pPr algn="just">
              <a:buFont typeface="+mj-lt"/>
              <a:buAutoNum type="arabicPeriod"/>
            </a:pPr>
            <a:r>
              <a:rPr lang="zh-CN" altLang="en-US" b="0" i="0" u="none" strike="noStrike" dirty="0">
                <a:solidFill>
                  <a:srgbClr val="40464F"/>
                </a:solidFill>
                <a:effectLst/>
                <a:latin typeface="Cantarell"/>
              </a:rPr>
              <a:t>包括用户信箱，发送报文队列，报文传输代理</a:t>
            </a:r>
            <a:r>
              <a:rPr lang="en" altLang="zh-CN" b="0" i="0" u="none" strike="noStrike" dirty="0">
                <a:solidFill>
                  <a:srgbClr val="40464F"/>
                </a:solidFill>
                <a:effectLst/>
                <a:latin typeface="Cantarell"/>
              </a:rPr>
              <a:t>MTA</a:t>
            </a:r>
            <a:r>
              <a:rPr lang="zh-CN" altLang="en" b="0" i="0" u="none" strike="noStrike" dirty="0">
                <a:solidFill>
                  <a:srgbClr val="40464F"/>
                </a:solidFill>
                <a:effectLst/>
                <a:latin typeface="Cantarell"/>
              </a:rPr>
              <a:t>。</a:t>
            </a:r>
          </a:p>
          <a:p>
            <a:pPr algn="just">
              <a:buFont typeface="+mj-lt"/>
              <a:buAutoNum type="arabicPeriod"/>
            </a:pPr>
            <a:r>
              <a:rPr lang="zh-CN" altLang="en-US" b="0" i="0" u="none" strike="noStrike" dirty="0">
                <a:solidFill>
                  <a:srgbClr val="40464F"/>
                </a:solidFill>
                <a:effectLst/>
                <a:latin typeface="Cantarell"/>
              </a:rPr>
              <a:t>电子信箱由计算机上的一个存储区域构成被分配了唯一的电子邮件地址（由两部分组成</a:t>
            </a:r>
            <a:r>
              <a:rPr lang="en" altLang="zh-CN" b="0" i="0" u="none" strike="noStrike" dirty="0" err="1">
                <a:solidFill>
                  <a:srgbClr val="40464F"/>
                </a:solidFill>
                <a:effectLst/>
                <a:latin typeface="Cantarell"/>
              </a:rPr>
              <a:t>mailbox@computer</a:t>
            </a:r>
            <a:r>
              <a:rPr lang="zh-CN" altLang="en" b="0" i="0" u="none" strike="noStrike" dirty="0">
                <a:solidFill>
                  <a:srgbClr val="40464F"/>
                </a:solidFill>
                <a:effectLst/>
                <a:latin typeface="Cantarell"/>
              </a:rPr>
              <a:t>）</a:t>
            </a:r>
            <a:r>
              <a:rPr lang="en" altLang="zh-CN" b="0" i="0" u="none" strike="noStrike" dirty="0">
                <a:solidFill>
                  <a:srgbClr val="40464F"/>
                </a:solidFill>
                <a:effectLst/>
                <a:latin typeface="Cantarell"/>
              </a:rPr>
              <a:t>@</a:t>
            </a:r>
            <a:r>
              <a:rPr lang="zh-CN" altLang="en-US" b="0" i="0" u="none" strike="noStrike" dirty="0">
                <a:solidFill>
                  <a:srgbClr val="40464F"/>
                </a:solidFill>
                <a:effectLst/>
                <a:latin typeface="Cantarell"/>
              </a:rPr>
              <a:t>前为标识用户的字符串，后为邮件服务器的名称</a:t>
            </a:r>
          </a:p>
          <a:p>
            <a:pPr algn="just">
              <a:buFont typeface="+mj-lt"/>
              <a:buAutoNum type="arabicPeriod"/>
            </a:pPr>
            <a:r>
              <a:rPr lang="zh-CN" altLang="en-US" b="0" i="0" u="none" strike="noStrike" dirty="0">
                <a:solidFill>
                  <a:srgbClr val="40464F"/>
                </a:solidFill>
                <a:effectLst/>
                <a:latin typeface="Cantarell"/>
              </a:rPr>
              <a:t>简单邮件传输协议</a:t>
            </a:r>
            <a:r>
              <a:rPr lang="en-US" altLang="zh-CN" b="0" i="0" u="none" strike="noStrike" dirty="0">
                <a:solidFill>
                  <a:srgbClr val="40464F"/>
                </a:solidFill>
                <a:effectLst/>
                <a:latin typeface="Cantarell"/>
              </a:rPr>
              <a:t>——</a:t>
            </a:r>
            <a:r>
              <a:rPr lang="en" altLang="zh-CN" b="0" i="0" u="none" strike="noStrike" dirty="0">
                <a:solidFill>
                  <a:srgbClr val="40464F"/>
                </a:solidFill>
                <a:effectLst/>
                <a:latin typeface="Cantarell"/>
              </a:rPr>
              <a:t>SMTP</a:t>
            </a:r>
          </a:p>
          <a:p>
            <a:pPr algn="just">
              <a:buFont typeface="+mj-lt"/>
              <a:buAutoNum type="arabicPeriod"/>
            </a:pPr>
            <a:r>
              <a:rPr lang="zh-CN" altLang="en-US" b="0" i="0" u="none" strike="noStrike" dirty="0">
                <a:solidFill>
                  <a:srgbClr val="40464F"/>
                </a:solidFill>
                <a:effectLst/>
                <a:latin typeface="Cantarell"/>
              </a:rPr>
              <a:t>邮件访问协议</a:t>
            </a:r>
            <a:r>
              <a:rPr lang="en-US" altLang="zh-CN" b="0" i="0" u="none" strike="noStrike" dirty="0">
                <a:solidFill>
                  <a:srgbClr val="40464F"/>
                </a:solidFill>
                <a:effectLst/>
                <a:latin typeface="Cantarell"/>
              </a:rPr>
              <a:t>——</a:t>
            </a:r>
            <a:r>
              <a:rPr lang="en" altLang="zh-CN" b="0" i="0" u="none" strike="noStrike" dirty="0">
                <a:solidFill>
                  <a:srgbClr val="40464F"/>
                </a:solidFill>
                <a:effectLst/>
                <a:latin typeface="Cantarell"/>
              </a:rPr>
              <a:t>POP3,IMAP,HTTP</a:t>
            </a:r>
          </a:p>
          <a:p>
            <a:pPr marL="0" indent="0">
              <a:buNone/>
            </a:pPr>
            <a:endParaRPr kumimoji="1" lang="zh-CN" altLang="en-US" dirty="0"/>
          </a:p>
        </p:txBody>
      </p:sp>
    </p:spTree>
    <p:extLst>
      <p:ext uri="{BB962C8B-B14F-4D97-AF65-F5344CB8AC3E}">
        <p14:creationId xmlns:p14="http://schemas.microsoft.com/office/powerpoint/2010/main" val="63753598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1061</Words>
  <Application>Microsoft Macintosh PowerPoint</Application>
  <PresentationFormat>宽屏</PresentationFormat>
  <Paragraphs>86</Paragraphs>
  <Slides>20</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等线</vt:lpstr>
      <vt:lpstr>等线 Light</vt:lpstr>
      <vt:lpstr>Cantarell</vt:lpstr>
      <vt:lpstr>SourceHanSerifCN</vt:lpstr>
      <vt:lpstr>Arial</vt:lpstr>
      <vt:lpstr>Office 主题​​</vt:lpstr>
      <vt:lpstr> 计算机网络习题课 HW02</vt:lpstr>
      <vt:lpstr>网络应用架构 </vt:lpstr>
      <vt:lpstr>不同终端的进程通信</vt:lpstr>
      <vt:lpstr>因特网为进程提供的传输服务</vt:lpstr>
      <vt:lpstr>web网页和HTTP</vt:lpstr>
      <vt:lpstr>web网页和HTTP</vt:lpstr>
      <vt:lpstr>缓存</vt:lpstr>
      <vt:lpstr>文件传输</vt:lpstr>
      <vt:lpstr>电子邮件</vt:lpstr>
      <vt:lpstr>SMTP</vt:lpstr>
      <vt:lpstr>DNS</vt:lpstr>
      <vt:lpstr>P2P</vt:lpstr>
      <vt:lpstr>视频流和内容分发网络</vt:lpstr>
      <vt:lpstr>PowerPoint 演示文稿</vt:lpstr>
      <vt:lpstr>PowerPoint 演示文稿</vt:lpstr>
      <vt:lpstr>PowerPoint 演示文稿</vt:lpstr>
      <vt:lpstr>PowerPoint 演示文稿</vt:lpstr>
      <vt:lpstr>PowerPoint 演示文稿</vt:lpstr>
      <vt:lpstr>PowerPoint 演示文稿</vt:lpstr>
      <vt:lpstr>补充题目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计算机网络习题课 HW02</dc:title>
  <dc:creator>子昂 叶</dc:creator>
  <cp:lastModifiedBy>子昂 叶</cp:lastModifiedBy>
  <cp:revision>2</cp:revision>
  <dcterms:created xsi:type="dcterms:W3CDTF">2023-11-02T13:20:53Z</dcterms:created>
  <dcterms:modified xsi:type="dcterms:W3CDTF">2023-11-02T16:01:53Z</dcterms:modified>
</cp:coreProperties>
</file>