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89" d="100"/>
          <a:sy n="89" d="100"/>
        </p:scale>
        <p:origin x="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EA730-4B25-AE3E-E47C-529A3315E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D40A29-00F7-B775-0030-737B028C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C6A32-CD43-A555-94EB-2FCF1EF4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20926-50CB-5CC8-EDCE-385C7583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88CC9-1C1F-45D3-1D45-A10B3AB0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74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33E2C-357A-3693-EB2D-E5470FDA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0C91B-7EA2-1045-31FB-D00FB6413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B7054-211F-72A7-C2ED-7FDDBE8D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99710-375A-87F2-FFEC-8479497E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E00C6-2C62-2667-DF47-4861178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49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2C28F-C48F-FB6B-7AB8-5A003371A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C4402E-AB6C-6553-AE7E-4588A79B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35261-46DC-88AD-1B2D-1011E6D1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F9533-A20A-3109-71D6-5FB2D8F0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B0795-9FF0-EFD7-4991-C226A11F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9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B4FAE-51E1-FD03-12E1-E9030BF0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01734-E9EC-0734-6948-AB3C4F33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90414-5DA1-782B-5C78-F2E338FD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E83CB-0C9F-66AE-4406-6521808D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5732A-4B19-7793-8B5C-C68FC0D8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8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DD8B6-A837-5114-119B-46892FF2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22359-5215-80E5-A721-E95F3E50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78EF4-1261-B6DF-62AC-C4861002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5EB5A-F373-9691-277A-B2FA8072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30E4E-BC4A-8239-98D1-23CB47E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87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99CDD-EA39-2F3D-2701-D7177E80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84A53-03E7-738A-20AC-889EF6A47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D5C3F-AEBE-4498-7C91-6D9BCC90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68641-FE00-90A6-AF9E-2EEB6A04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4B100-0AF4-9A2E-D297-A3D6CB5E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0848E-3924-8654-3E29-C7444C05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5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B0947-75D9-4923-D003-C02A91D3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C0356-77FC-E0A3-3EF2-382F5035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6FAEE-D2B6-8EDA-6DA1-ECCA9AA1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2DC46F-5F9A-49CA-3684-64B02722B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9F2E3F-B09F-8FEE-4710-72ADE75C4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B05415-A9EE-EE44-DEF6-8A96501B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51CE5-D626-4866-6D59-F0E77670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E0078D-EE41-C721-4616-DE11D82B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6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37924-9354-B396-A0D0-73E6B341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26D9F2-6070-E7FF-9FD8-07478384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B2B64-9DB4-0049-FB96-3B51AA7D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5C254D-9BBB-827B-3B25-95C461D3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0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E03F3F-172B-ED84-A8C7-3710608D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A4DA26-603C-E41B-F0FE-261B0348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294CE-3D21-AF9F-6C78-968DBDE0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7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33EA4-0FCF-E5DB-1FFD-E9C5875F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F292A-26F9-6BDC-C473-F9EA5434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375AFA-ADB0-9B2F-77B5-4307D736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D6DE3-6F72-6D95-A32D-EC9D6E90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F1DCF-C04C-BAD2-6B8E-7F7DEBD3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120B1-7637-127C-0B30-5F6877DB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07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CB921-DE4A-D974-F63F-1A815FE7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9A0F7-7EBF-50DA-BB24-8C3806A9D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8E6341-F35E-9320-08C8-EE6F3E27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BE19D-5305-F9B0-D4DC-7ADFC1C9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52240-8E88-FF9B-019E-028385E7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7665A-5557-1E1A-1A12-B1B108EB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7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5C6F7B-5271-0858-C2B2-5ECAE339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DDB53-E092-9A75-78FF-44DF8EEE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E797A-98DF-3C6A-C934-335A3B020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E969-36C3-1449-ADBD-1B11F4864CB7}" type="datetimeFigureOut">
              <a:rPr kumimoji="1" lang="zh-CN" altLang="en-US" smtClean="0"/>
              <a:t>2024/1/12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EC191-1F93-C7F9-1A38-E92BC0C9D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45801-0C04-FDFA-C5EB-3C6415571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BCCB-57B1-0040-B8A7-C266879C6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7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9BFC8-F481-B364-80C5-DB488BEE5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计算机网络习题课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E4FF9C-6CB5-C3C1-4D95-8041F6D3D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第五，八章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38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51136-DD0D-0E29-3824-0FDD18E9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i="0" u="none" strike="noStrike" dirty="0">
                <a:effectLst/>
                <a:latin typeface="SourceHanSerifCN"/>
              </a:rPr>
              <a:t>RIP</a:t>
            </a:r>
            <a:r>
              <a:rPr lang="zh-CN" altLang="en-US" b="1" i="0" u="none" strike="noStrike" dirty="0">
                <a:effectLst/>
                <a:latin typeface="SourceHanSerifCN"/>
              </a:rPr>
              <a:t>域内选路协议（应用层协议）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DEA28-2DD0-A39A-228B-C29BCAE8B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用跳数衡量路径长度，路由器中存储最短的下一跳路由器，到目的网络的跳数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每隔一段时间向周围通告，如果一定时间没有收到某个邻居的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RIP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通告，认为该邻居不可达，设置距离为</a:t>
            </a:r>
            <a:r>
              <a:rPr lang="en-US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16.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90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54C0F-DC3E-48B9-5C6B-8DD31934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433"/>
            <a:ext cx="10515600" cy="51251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" altLang="zh-CN" b="1" i="0" u="none" strike="noStrike" dirty="0">
                <a:effectLst/>
                <a:latin typeface="SourceHanSerifCN"/>
              </a:rPr>
              <a:t>OSPF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采用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LS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选路，可以配置成多个区域。</a:t>
            </a:r>
          </a:p>
          <a:p>
            <a:pPr marL="0" indent="0" algn="just">
              <a:buNone/>
            </a:pPr>
            <a:r>
              <a:rPr lang="en" altLang="zh-CN" b="1" i="0" u="none" strike="noStrike" dirty="0">
                <a:effectLst/>
                <a:latin typeface="SourceHanSerifCN"/>
              </a:rPr>
              <a:t>BGP </a:t>
            </a:r>
            <a:r>
              <a:rPr lang="zh-CN" altLang="en-US" b="1" i="0" u="none" strike="noStrike" dirty="0">
                <a:effectLst/>
                <a:latin typeface="SourceHanSerifCN"/>
              </a:rPr>
              <a:t>域间选路</a:t>
            </a:r>
          </a:p>
          <a:p>
            <a:pPr algn="just"/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AS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间试图寻找能够到达目的网络的路由，不试图也不可能找到最佳路由</a:t>
            </a:r>
          </a:p>
          <a:p>
            <a:pPr algn="just"/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eBGP: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不同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AS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的边界路由器之间建立的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BGP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会话</a:t>
            </a:r>
          </a:p>
          <a:p>
            <a:pPr algn="just"/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iBGP: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一个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AS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可能有多个边界路由器，他们之间通过半永久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TCP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构成全联通，他们之间的会话被称为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iBGP</a:t>
            </a:r>
          </a:p>
          <a:p>
            <a:pPr marL="0" indent="0" algn="just">
              <a:buNone/>
            </a:pPr>
            <a:r>
              <a:rPr lang="zh-CN" altLang="en-US" b="1" i="0" u="none" strike="noStrike" dirty="0">
                <a:effectLst/>
                <a:latin typeface="SourceHanSerifCN"/>
              </a:rPr>
              <a:t>广播选路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反向路径传播</a:t>
            </a:r>
          </a:p>
          <a:p>
            <a:pPr marL="0" indent="0" algn="just">
              <a:buNone/>
            </a:pPr>
            <a:r>
              <a:rPr lang="en" altLang="zh-CN" b="1" i="0" u="none" strike="noStrike" dirty="0">
                <a:effectLst/>
                <a:latin typeface="SourceHanSerifCN"/>
              </a:rPr>
              <a:t>ICMP</a:t>
            </a:r>
            <a:r>
              <a:rPr lang="zh-CN" altLang="en-US" b="1" i="0" u="none" strike="noStrike" dirty="0">
                <a:effectLst/>
                <a:latin typeface="SourceHanSerifCN"/>
              </a:rPr>
              <a:t>协议（差错报告报文）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5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EA9B0-33E7-0CE1-1CD6-E0940B0E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40464F"/>
                </a:solidFill>
                <a:effectLst/>
                <a:latin typeface="Cantarell"/>
              </a:rPr>
              <a:t>网络安全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BB077-1CF5-1E43-5D0A-865A554F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内容比较杂，考试一般考选择题和简答题，</a:t>
            </a:r>
            <a:r>
              <a:rPr kumimoji="1" lang="en-US" altLang="zh-CN" dirty="0"/>
              <a:t>RSA</a:t>
            </a:r>
            <a:r>
              <a:rPr kumimoji="1" lang="zh-CN" altLang="en-US" dirty="0"/>
              <a:t> 加密一定要自己算一遍，其他的在大抄上找答案就行。</a:t>
            </a:r>
          </a:p>
        </p:txBody>
      </p:sp>
    </p:spTree>
    <p:extLst>
      <p:ext uri="{BB962C8B-B14F-4D97-AF65-F5344CB8AC3E}">
        <p14:creationId xmlns:p14="http://schemas.microsoft.com/office/powerpoint/2010/main" val="21461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E9D3E-45CB-BBCA-192D-6D3ACFA4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网络中的通信安全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ECF83-27E8-6C36-990C-A1668036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机密性</a:t>
            </a:r>
            <a:endParaRPr kumimoji="1" lang="en-US" altLang="zh-CN" dirty="0"/>
          </a:p>
          <a:p>
            <a:r>
              <a:rPr kumimoji="1" lang="zh-CN" altLang="en-US" dirty="0"/>
              <a:t>端点鉴别</a:t>
            </a:r>
            <a:endParaRPr kumimoji="1" lang="en-US" altLang="zh-CN" dirty="0"/>
          </a:p>
          <a:p>
            <a:r>
              <a:rPr kumimoji="1" lang="zh-CN" altLang="en-US" dirty="0"/>
              <a:t>报文完整性</a:t>
            </a:r>
            <a:endParaRPr kumimoji="1" lang="en-US" altLang="zh-CN" dirty="0"/>
          </a:p>
          <a:p>
            <a:r>
              <a:rPr kumimoji="1" lang="zh-CN" altLang="en-US" dirty="0"/>
              <a:t>运行安全性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05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9891D-839A-9E95-4221-2351814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effectLst/>
                <a:latin typeface="SourceHanSerifCN"/>
              </a:rPr>
              <a:t>对称加密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47666-82C2-4659-C5D6-EC90102E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DES</a:t>
            </a:r>
          </a:p>
          <a:p>
            <a:pPr algn="just"/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3DES</a:t>
            </a:r>
          </a:p>
          <a:p>
            <a:pPr algn="just"/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AES</a:t>
            </a:r>
          </a:p>
          <a:p>
            <a:pPr algn="just"/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CBC</a:t>
            </a:r>
          </a:p>
          <a:p>
            <a:pPr marL="0" indent="0">
              <a:buNone/>
            </a:pPr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15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B2968-10C0-B21B-9240-7CED3653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RSA</a:t>
            </a:r>
            <a:r>
              <a:rPr kumimoji="1" lang="zh-CN" altLang="en-US" dirty="0"/>
              <a:t> 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3EB06-F987-1F16-92BB-25DD8469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选择两个大素数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计算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n = p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*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q 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以及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z = (p-1)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*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(q-1)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选择一个与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z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互质的数，令其为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d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找到一个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e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使满足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e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*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d = 1(mod{z})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则公开密钥为（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e</a:t>
            </a:r>
            <a:r>
              <a:rPr lang="zh-CN" altLang="en" b="0" i="0" u="none" strike="noStrike" dirty="0">
                <a:solidFill>
                  <a:srgbClr val="40464F"/>
                </a:solidFill>
                <a:effectLst/>
                <a:latin typeface="Cantarell"/>
              </a:rPr>
              <a:t>，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n</a:t>
            </a:r>
            <a:r>
              <a:rPr lang="zh-CN" altLang="en" b="0" i="0" u="none" strike="noStrike" dirty="0">
                <a:solidFill>
                  <a:srgbClr val="40464F"/>
                </a:solidFill>
                <a:effectLst/>
                <a:latin typeface="Cantarell"/>
              </a:rPr>
              <a:t>），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私有密钥为（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d, n</a:t>
            </a:r>
            <a:r>
              <a:rPr lang="zh-CN" altLang="en" b="0" i="0" u="none" strike="noStrike" dirty="0">
                <a:solidFill>
                  <a:srgbClr val="40464F"/>
                </a:solidFill>
                <a:effectLst/>
                <a:latin typeface="Cantarell"/>
              </a:rPr>
              <a:t>）</a:t>
            </a:r>
          </a:p>
          <a:p>
            <a:pPr marL="0" indent="0" algn="just">
              <a:buNone/>
            </a:pPr>
            <a:r>
              <a:rPr lang="zh-CN" altLang="en-US" b="1" i="0" u="none" strike="noStrike" dirty="0">
                <a:effectLst/>
                <a:latin typeface="SourceHanSerifCN"/>
              </a:rPr>
              <a:t>加密与解密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对每个数据块计算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C = </a:t>
            </a:r>
            <a:r>
              <a:rPr lang="en" altLang="zh-CN" b="0" i="0" u="none" strike="noStrike" dirty="0" err="1">
                <a:solidFill>
                  <a:srgbClr val="40464F"/>
                </a:solidFill>
                <a:effectLst/>
                <a:latin typeface="Cantarell"/>
              </a:rPr>
              <a:t>M^e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(mod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 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n)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对每个密文块计算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M = </a:t>
            </a:r>
            <a:r>
              <a:rPr lang="en" altLang="zh-CN" b="0" i="0" u="none" strike="noStrike" dirty="0" err="1">
                <a:solidFill>
                  <a:srgbClr val="40464F"/>
                </a:solidFill>
                <a:effectLst/>
                <a:latin typeface="Cantarell"/>
              </a:rPr>
              <a:t>C^d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(mod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 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n)</a:t>
            </a:r>
          </a:p>
          <a:p>
            <a:pPr algn="just"/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RSA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一般用于加密少量数据，如鉴别，数字签名或发送一次性会话密钥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35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5AD09-49BC-6828-B86A-4D162405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报文完整性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4320B-A5D1-49B2-BA62-D1568377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报文鉴别涉及两个方面：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来源鉴别：报文是否来自声称的源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内容完整性检查：报文是否被修改过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Helvetica" pitchFamily="2" charset="0"/>
              </a:rPr>
              <a:t>将报文鉴别与数据机密性分开</a:t>
            </a:r>
            <a:endParaRPr lang="en-US" altLang="zh-CN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Helvetica" pitchFamily="2" charset="0"/>
              </a:rPr>
              <a:t>基于哈希运算的报文鉴别码</a:t>
            </a:r>
          </a:p>
          <a:p>
            <a:endParaRPr lang="zh-CN" altLang="en-US" dirty="0">
              <a:solidFill>
                <a:srgbClr val="FB0007"/>
              </a:solidFill>
              <a:effectLst/>
              <a:latin typeface="Helvetica" pitchFamily="2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32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29BF3-E320-6014-9848-C88BA6FF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561"/>
            <a:ext cx="10515600" cy="561940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/>
              <a:t>数字签名</a:t>
            </a:r>
            <a:endParaRPr kumimoji="1" lang="en-US" altLang="zh-CN" b="1" dirty="0"/>
          </a:p>
          <a:p>
            <a:r>
              <a:rPr kumimoji="1" lang="zh-CN" altLang="en-US" dirty="0"/>
              <a:t>发送方先计算报文摘要，然后用自己的私钥加密报文摘要形成数字签名，数字签名附加在报文后面一起发送。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b="1" dirty="0"/>
              <a:t>公钥证书与 </a:t>
            </a:r>
            <a:r>
              <a:rPr kumimoji="1" lang="en-US" altLang="zh-CN" b="1" dirty="0"/>
              <a:t>CA</a:t>
            </a:r>
            <a:r>
              <a:rPr kumimoji="1" lang="zh-CN" altLang="en-US" b="1" dirty="0"/>
              <a:t> 体系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r>
              <a:rPr kumimoji="1" lang="zh-CN" altLang="en-US" b="1" dirty="0"/>
              <a:t>鉴别</a:t>
            </a:r>
            <a:endParaRPr kumimoji="1" lang="en-US" altLang="zh-CN" b="1" dirty="0"/>
          </a:p>
          <a:p>
            <a:pPr marL="0" indent="0">
              <a:buNone/>
            </a:pPr>
            <a:r>
              <a:rPr kumimoji="1" lang="zh-CN" altLang="en-US" dirty="0"/>
              <a:t>建议了解 </a:t>
            </a:r>
            <a:r>
              <a:rPr kumimoji="1" lang="en-US" altLang="zh-CN" dirty="0"/>
              <a:t>ap1.0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ap5.0</a:t>
            </a:r>
            <a:r>
              <a:rPr kumimoji="1" lang="zh-CN" altLang="en-US" dirty="0"/>
              <a:t>各自存在的问题和改进的方法（参看老师的</a:t>
            </a:r>
            <a:r>
              <a:rPr kumimoji="1" lang="en-US" altLang="zh-CN" dirty="0"/>
              <a:t>ppt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8978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13F13-C8F4-210E-B257-6331C80C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IPsec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33794-D66E-B359-7EB5-8831AD86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建立在公用网上的一个覆盖网络（</a:t>
            </a:r>
            <a:r>
              <a:rPr lang="e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overlay</a:t>
            </a:r>
            <a:r>
              <a:rPr lang="zh-CN" altLang="en" dirty="0">
                <a:solidFill>
                  <a:srgbClr val="000000"/>
                </a:solidFill>
                <a:effectLst/>
                <a:latin typeface="Helvetica" pitchFamily="2" charset="0"/>
              </a:rPr>
              <a:t>），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在逻辑上与其它流量隔离，数据在发送到公用网之前进行加密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了解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Ipsec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的使用模式</a:t>
            </a:r>
            <a:r>
              <a:rPr lang="zh-CN" altLang="en-US" dirty="0">
                <a:solidFill>
                  <a:srgbClr val="000000"/>
                </a:solidFill>
                <a:latin typeface="Helvetica" pitchFamily="2" charset="0"/>
              </a:rPr>
              <a:t>（选择题，简答题）</a:t>
            </a:r>
            <a:endParaRPr lang="en-US" altLang="zh-CN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5736D7-1D2B-B35E-303C-89F9F1D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8"/>
          <a:stretch/>
        </p:blipFill>
        <p:spPr>
          <a:xfrm>
            <a:off x="2209800" y="4156219"/>
            <a:ext cx="7772400" cy="10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9F960A-1270-F94C-36DE-D1B08B7E2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77" y="915041"/>
            <a:ext cx="9186804" cy="20920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05231A-0764-A581-E790-FFAB5D02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77" y="3360994"/>
            <a:ext cx="5207268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9C2AAB-6763-E97B-CEC5-7DF343EE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590" y="905640"/>
            <a:ext cx="8529350" cy="166611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7E75C6-2F21-84D7-4402-1DC84AF2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32" y="2571750"/>
            <a:ext cx="7873351" cy="5786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A15541-D845-FD3E-BDD3-907689A2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32" y="3429000"/>
            <a:ext cx="5207268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1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729171-1A39-1CA7-05B5-EA9F5B70F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602" y="704816"/>
            <a:ext cx="9740041" cy="21955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8EEB1C-FC93-971E-B424-0023B662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23" y="3429000"/>
            <a:ext cx="6946792" cy="21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4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02601-905E-25C1-DE1E-B952552D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网络层控制面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256FB-341A-62CB-CCA2-59E22881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网络层的两个功能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选路：控制面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转发：数据面</a:t>
            </a:r>
            <a:endParaRPr lang="en-US" altLang="zh-CN" b="0" i="0" u="none" strike="noStrike" dirty="0">
              <a:solidFill>
                <a:srgbClr val="40464F"/>
              </a:solidFill>
              <a:effectLst/>
              <a:latin typeface="Cantarell"/>
            </a:endParaRPr>
          </a:p>
          <a:p>
            <a:pPr marL="0" indent="0" algn="just">
              <a:buNone/>
            </a:pPr>
            <a:endParaRPr lang="en-US" altLang="zh-CN" b="0" i="0" u="none" strike="noStrike" dirty="0">
              <a:solidFill>
                <a:srgbClr val="40464F"/>
              </a:solidFill>
              <a:effectLst/>
              <a:latin typeface="Cantarell"/>
            </a:endParaRPr>
          </a:p>
          <a:p>
            <a:pPr marL="0" indent="0" algn="just">
              <a:buNone/>
            </a:pPr>
            <a:r>
              <a:rPr lang="zh-CN" altLang="en-US" b="1" i="0" u="none" strike="noStrike" dirty="0">
                <a:effectLst/>
                <a:latin typeface="SourceHanSerifCN"/>
              </a:rPr>
              <a:t>选路问题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寻求从源路由器到目的路由器的</a:t>
            </a:r>
            <a:r>
              <a:rPr lang="zh-CN" altLang="en-US" b="1" i="0" u="none" strike="noStrike" dirty="0">
                <a:solidFill>
                  <a:srgbClr val="40464F"/>
                </a:solidFill>
                <a:effectLst/>
                <a:latin typeface="Cantarell"/>
              </a:rPr>
              <a:t>最佳路径</a:t>
            </a:r>
            <a:endParaRPr lang="zh-CN" altLang="en-US" b="0" i="0" u="none" strike="noStrike" dirty="0">
              <a:solidFill>
                <a:srgbClr val="40464F"/>
              </a:solidFill>
              <a:effectLst/>
              <a:latin typeface="Cantarell"/>
            </a:endParaRPr>
          </a:p>
          <a:p>
            <a:pPr marL="0" indent="0" algn="just">
              <a:buNone/>
            </a:pPr>
            <a:endParaRPr lang="zh-CN" altLang="en-US" b="0" i="0" u="none" strike="noStrike" dirty="0">
              <a:solidFill>
                <a:srgbClr val="40464F"/>
              </a:solidFill>
              <a:effectLst/>
              <a:latin typeface="Cantarel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2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4B411-3715-AFC1-B710-E0808216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选路算法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A4E33-4ABC-12F5-D883-FBDBC958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全局算法和分布式算法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静态算法和动态算法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72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8A2FD-EEE8-C5E7-39B4-063F09B4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effectLst/>
                <a:latin typeface="SourceHanSerifCN"/>
              </a:rPr>
              <a:t>链路状态（</a:t>
            </a:r>
            <a:r>
              <a:rPr lang="en" altLang="zh-CN" b="1" i="0" u="none" strike="noStrike" dirty="0">
                <a:effectLst/>
                <a:latin typeface="SourceHanSerifCN"/>
              </a:rPr>
              <a:t>LS</a:t>
            </a:r>
            <a:r>
              <a:rPr lang="zh-CN" altLang="en" b="1" i="0" u="none" strike="noStrike" dirty="0">
                <a:effectLst/>
                <a:latin typeface="SourceHanSerifCN"/>
              </a:rPr>
              <a:t>）</a:t>
            </a:r>
            <a:r>
              <a:rPr lang="zh-CN" altLang="en-US" b="1" i="0" u="none" strike="noStrike" dirty="0">
                <a:effectLst/>
                <a:latin typeface="SourceHanSerifCN"/>
              </a:rPr>
              <a:t>选路算法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54853-E175-80A8-E097-EE73A4BF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链路状态选路算法为</a:t>
            </a:r>
            <a:r>
              <a:rPr lang="zh-CN" altLang="en-US" b="1" i="0" u="none" strike="noStrike" dirty="0">
                <a:solidFill>
                  <a:srgbClr val="40464F"/>
                </a:solidFill>
                <a:effectLst/>
                <a:latin typeface="Cantarell"/>
              </a:rPr>
              <a:t>全局算法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：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发现邻居 探测链路代价 构建链路状态分组 扩散链路状态分组 计算路由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可使用</a:t>
            </a:r>
            <a:r>
              <a:rPr lang="en" altLang="zh-CN" b="0" i="0" u="none" strike="noStrike" dirty="0" err="1">
                <a:solidFill>
                  <a:srgbClr val="40464F"/>
                </a:solidFill>
                <a:effectLst/>
                <a:latin typeface="Cantarell"/>
              </a:rPr>
              <a:t>Dijsktra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算法</a:t>
            </a:r>
          </a:p>
          <a:p>
            <a:pPr algn="just"/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O</a:t>
            </a:r>
            <a:r>
              <a:rPr lang="en-US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(|N|*|E|)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个报文发送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计算复杂度为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O(N^2)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节点仅传播可靠信息，亲自测量的本地链路代价。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5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4B7D3-8045-8F87-DC73-9B781A20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40464F"/>
                </a:solidFill>
                <a:effectLst/>
                <a:latin typeface="Cantarell"/>
              </a:rPr>
              <a:t>距离矢量算法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3A8A7-0664-3825-490B-73D4B8EF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距离矢量算法为</a:t>
            </a:r>
            <a:r>
              <a:rPr lang="zh-CN" altLang="en-US" b="1" i="0" u="none" strike="noStrike" dirty="0">
                <a:solidFill>
                  <a:srgbClr val="40464F"/>
                </a:solidFill>
                <a:effectLst/>
                <a:latin typeface="Cantarell"/>
              </a:rPr>
              <a:t>分布式算法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 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使用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B-F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方程更新最短路径和距离，好消息传播快，坏消息传播慢。</a:t>
            </a:r>
          </a:p>
          <a:p>
            <a:pPr algn="just"/>
            <a:r>
              <a:rPr lang="zh-CN" altLang="en-US" b="1" i="0" u="none" strike="noStrike" dirty="0">
                <a:solidFill>
                  <a:srgbClr val="40464F"/>
                </a:solidFill>
                <a:effectLst/>
                <a:latin typeface="Cantarell"/>
              </a:rPr>
              <a:t>毒性逆转</a:t>
            </a:r>
            <a:endParaRPr lang="en-US" altLang="zh-CN" b="1" i="0" u="none" strike="noStrike" dirty="0">
              <a:solidFill>
                <a:srgbClr val="40464F"/>
              </a:solidFill>
              <a:effectLst/>
              <a:latin typeface="Cantarell"/>
            </a:endParaRP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邻居的距离矢量是“道听途说”的，可能不正确，结点计算的路由要传播，可能造成错误扩散。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2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9C685-2593-6552-7339-E34C8A5D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i="0" u="none" strike="noStrike" dirty="0">
                <a:effectLst/>
                <a:latin typeface="SourceHanSerifCN"/>
              </a:rPr>
              <a:t>intra-AS protocols: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EEF75-0661-9DAE-5286-F6BE120A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将路由器组织到一系列自治系统中，称为域。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自治系统：由同一个管理域下的网络和路由器组成的集合，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ICANN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为每个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AS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分配一个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AS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编号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域内选路：在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AS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内部进行的选路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网关路由器：在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AS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内部，直接连接到其他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AS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的路由器</a:t>
            </a:r>
          </a:p>
          <a:p>
            <a:pPr algn="just"/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域间选路：网关路由器之间运行 </a:t>
            </a:r>
            <a:r>
              <a:rPr lang="en" altLang="zh-CN" b="0" i="0" u="none" strike="noStrike" dirty="0">
                <a:solidFill>
                  <a:srgbClr val="40464F"/>
                </a:solidFill>
                <a:effectLst/>
                <a:latin typeface="Cantarell"/>
              </a:rPr>
              <a:t>Inter-AS</a:t>
            </a:r>
            <a:r>
              <a:rPr lang="zh-CN" altLang="en-US" b="0" i="0" u="none" strike="noStrike" dirty="0">
                <a:solidFill>
                  <a:srgbClr val="40464F"/>
                </a:solidFill>
                <a:effectLst/>
                <a:latin typeface="Cantarell"/>
              </a:rPr>
              <a:t>选路协议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99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694</Words>
  <Application>Microsoft Office PowerPoint</Application>
  <PresentationFormat>宽屏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Cantarell</vt:lpstr>
      <vt:lpstr>SourceHanSerifCN</vt:lpstr>
      <vt:lpstr>等线</vt:lpstr>
      <vt:lpstr>等线 Light</vt:lpstr>
      <vt:lpstr>Arial</vt:lpstr>
      <vt:lpstr>Helvetica</vt:lpstr>
      <vt:lpstr>Times New Roman</vt:lpstr>
      <vt:lpstr>Office 主题​​</vt:lpstr>
      <vt:lpstr>计算机网络习题课</vt:lpstr>
      <vt:lpstr>PowerPoint 演示文稿</vt:lpstr>
      <vt:lpstr>PowerPoint 演示文稿</vt:lpstr>
      <vt:lpstr>PowerPoint 演示文稿</vt:lpstr>
      <vt:lpstr>第五章 网络层控制面</vt:lpstr>
      <vt:lpstr>选路算法</vt:lpstr>
      <vt:lpstr>链路状态（LS）选路算法</vt:lpstr>
      <vt:lpstr>距离矢量算法</vt:lpstr>
      <vt:lpstr>intra-AS protocols:</vt:lpstr>
      <vt:lpstr>RIP域内选路协议（应用层协议）</vt:lpstr>
      <vt:lpstr>PowerPoint 演示文稿</vt:lpstr>
      <vt:lpstr>网络安全</vt:lpstr>
      <vt:lpstr>网络中的通信安全</vt:lpstr>
      <vt:lpstr>对称加密</vt:lpstr>
      <vt:lpstr>RSA 算法</vt:lpstr>
      <vt:lpstr>报文完整性</vt:lpstr>
      <vt:lpstr>PowerPoint 演示文稿</vt:lpstr>
      <vt:lpstr>VPN 与 IPsec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计算机网络习题课</dc:title>
  <dc:creator>子昂 叶</dc:creator>
  <cp:lastModifiedBy>子昂 叶</cp:lastModifiedBy>
  <cp:revision>2</cp:revision>
  <dcterms:created xsi:type="dcterms:W3CDTF">2024-01-11T13:24:35Z</dcterms:created>
  <dcterms:modified xsi:type="dcterms:W3CDTF">2024-01-12T02:01:31Z</dcterms:modified>
</cp:coreProperties>
</file>