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  <p:sldMasterId id="2147483672" r:id="rId3"/>
    <p:sldMasterId id="2147483678" r:id="rId4"/>
    <p:sldMasterId id="2147483684" r:id="rId5"/>
  </p:sldMasterIdLst>
  <p:notesMasterIdLst>
    <p:notesMasterId r:id="rId38"/>
  </p:notesMasterIdLst>
  <p:sldIdLst>
    <p:sldId id="257" r:id="rId6"/>
    <p:sldId id="258" r:id="rId7"/>
    <p:sldId id="259" r:id="rId8"/>
    <p:sldId id="261" r:id="rId9"/>
    <p:sldId id="262" r:id="rId10"/>
    <p:sldId id="263" r:id="rId11"/>
    <p:sldId id="265" r:id="rId12"/>
    <p:sldId id="266" r:id="rId13"/>
    <p:sldId id="267" r:id="rId14"/>
    <p:sldId id="268" r:id="rId15"/>
    <p:sldId id="270" r:id="rId16"/>
    <p:sldId id="286" r:id="rId17"/>
    <p:sldId id="287" r:id="rId18"/>
    <p:sldId id="288" r:id="rId19"/>
    <p:sldId id="272" r:id="rId20"/>
    <p:sldId id="273" r:id="rId21"/>
    <p:sldId id="289" r:id="rId22"/>
    <p:sldId id="290" r:id="rId23"/>
    <p:sldId id="278" r:id="rId24"/>
    <p:sldId id="274" r:id="rId25"/>
    <p:sldId id="276" r:id="rId26"/>
    <p:sldId id="275" r:id="rId27"/>
    <p:sldId id="279" r:id="rId28"/>
    <p:sldId id="291" r:id="rId29"/>
    <p:sldId id="277" r:id="rId30"/>
    <p:sldId id="280" r:id="rId31"/>
    <p:sldId id="282" r:id="rId32"/>
    <p:sldId id="281" r:id="rId33"/>
    <p:sldId id="283" r:id="rId34"/>
    <p:sldId id="284" r:id="rId35"/>
    <p:sldId id="285" r:id="rId36"/>
    <p:sldId id="292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193" autoAdjust="0"/>
  </p:normalViewPr>
  <p:slideViewPr>
    <p:cSldViewPr snapToGrid="0">
      <p:cViewPr varScale="1">
        <p:scale>
          <a:sx n="43" d="100"/>
          <a:sy n="43" d="100"/>
        </p:scale>
        <p:origin x="6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microsoft.com/office/2015/10/relationships/revisionInfo" Target="revisionInfo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BFF97-2D4B-46B3-B64B-5BC558B9F6A6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B9EB7-09D4-481A-900E-B001C1581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490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prstClr val="white"/>
                </a:solidFill>
              </a:rPr>
              <a:t>ㅇㄹㅇㄹㅇㄹ</a:t>
            </a:r>
            <a:fld id="{E5D2EFE4-2B6C-449B-8B5F-5EA0C6F96090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101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2017</a:t>
            </a:r>
            <a:r>
              <a:rPr lang="ko-KR" altLang="en-US"/>
              <a:t>년 까지 </a:t>
            </a:r>
            <a:r>
              <a:rPr lang="en-US" altLang="ko-KR" dirty="0"/>
              <a:t>DRAM </a:t>
            </a:r>
            <a:r>
              <a:rPr lang="ko-KR" altLang="en-US"/>
              <a:t>공급부족 현상 이후 </a:t>
            </a:r>
            <a:r>
              <a:rPr lang="en-US" altLang="ko-KR" dirty="0"/>
              <a:t>2018</a:t>
            </a:r>
            <a:r>
              <a:rPr lang="ko-KR" altLang="en-US"/>
              <a:t>년 부터 공급이 수요를 조금씩 따라잡을 전망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2018</a:t>
            </a:r>
            <a:r>
              <a:rPr lang="ko-KR" altLang="en-US"/>
              <a:t>년 이후</a:t>
            </a:r>
            <a:r>
              <a:rPr lang="en-US" altLang="ko-KR" dirty="0"/>
              <a:t>, </a:t>
            </a:r>
            <a:r>
              <a:rPr lang="ko-KR" altLang="en-US"/>
              <a:t>수요 공급 </a:t>
            </a:r>
            <a:r>
              <a:rPr lang="en-US" altLang="ko-KR" dirty="0"/>
              <a:t>balance</a:t>
            </a:r>
            <a:r>
              <a:rPr lang="ko-KR" altLang="en-US"/>
              <a:t>는 불 분명</a:t>
            </a:r>
            <a:r>
              <a:rPr lang="en-US" altLang="ko-KR" dirty="0"/>
              <a:t>, </a:t>
            </a:r>
            <a:r>
              <a:rPr lang="ko-KR" altLang="en-US"/>
              <a:t>하지만 이미 수요 대비 공급 부족으로 인한 가격상승치 를 유지하기 위해</a:t>
            </a:r>
            <a:r>
              <a:rPr lang="en-US" altLang="ko-KR" dirty="0"/>
              <a:t>, Vendor</a:t>
            </a:r>
            <a:r>
              <a:rPr lang="ko-KR" altLang="en-US"/>
              <a:t>들은 </a:t>
            </a:r>
            <a:r>
              <a:rPr lang="en-US" altLang="ko-KR" dirty="0" err="1"/>
              <a:t>Capa</a:t>
            </a:r>
            <a:r>
              <a:rPr lang="en-US" altLang="ko-KR" dirty="0"/>
              <a:t> </a:t>
            </a:r>
            <a:r>
              <a:rPr lang="ko-KR" altLang="en-US"/>
              <a:t>조절</a:t>
            </a:r>
            <a:r>
              <a:rPr lang="en-US" altLang="ko-KR" dirty="0"/>
              <a:t>(</a:t>
            </a:r>
            <a:r>
              <a:rPr lang="ko-KR" altLang="en-US"/>
              <a:t>보수적인 공급 정책</a:t>
            </a:r>
            <a:r>
              <a:rPr lang="en-US" altLang="ko-KR" dirty="0"/>
              <a:t>) </a:t>
            </a:r>
            <a:r>
              <a:rPr lang="ko-KR" altLang="en-US"/>
              <a:t> 할 것으로 전망하는 것이 일반적인 견해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ㅇㄹㅇㄹㅇㄹ</a:t>
            </a:r>
            <a:fld id="{E5D2EFE4-2B6C-449B-8B5F-5EA0C6F96090}" type="slidenum">
              <a:rPr lang="ko-KR" altLang="en-US" smtClean="0">
                <a:solidFill>
                  <a:schemeClr val="tx1"/>
                </a:solidFill>
              </a:rPr>
              <a:pPr>
                <a:defRPr/>
              </a:pPr>
              <a:t>13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064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NAND</a:t>
            </a:r>
            <a:r>
              <a:rPr lang="ko-KR" altLang="en-US" dirty="0"/>
              <a:t>가 </a:t>
            </a:r>
            <a:r>
              <a:rPr lang="en-US" altLang="ko-KR" dirty="0"/>
              <a:t>DRAM </a:t>
            </a:r>
            <a:r>
              <a:rPr lang="ko-KR" altLang="en-US" dirty="0"/>
              <a:t>보다 수요 잠재력이 높음을 강조 </a:t>
            </a:r>
            <a:r>
              <a:rPr lang="en-US" altLang="ko-KR" dirty="0"/>
              <a:t>-&gt; SSD tester</a:t>
            </a:r>
            <a:r>
              <a:rPr lang="ko-KR" altLang="en-US" dirty="0"/>
              <a:t> 시장의 중요도 커짐 </a:t>
            </a:r>
            <a:r>
              <a:rPr lang="en-US" altLang="ko-KR" dirty="0"/>
              <a:t>(</a:t>
            </a:r>
            <a:r>
              <a:rPr lang="ko-KR" altLang="en-US" dirty="0"/>
              <a:t>하이닉스</a:t>
            </a:r>
            <a:r>
              <a:rPr lang="en-US" altLang="ko-KR" dirty="0"/>
              <a:t>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91K , 92K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ㅇㄹㅇㄹㅇㄹ</a:t>
            </a:r>
            <a:fld id="{E5D2EFE4-2B6C-449B-8B5F-5EA0C6F96090}" type="slidenum">
              <a:rPr lang="ko-KR" altLang="en-US" smtClean="0">
                <a:solidFill>
                  <a:schemeClr val="tx1"/>
                </a:solidFill>
              </a:rPr>
              <a:pPr>
                <a:defRPr/>
              </a:pPr>
              <a:t>14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1721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2017</a:t>
            </a:r>
            <a:r>
              <a:rPr lang="ko-KR" altLang="en-US"/>
              <a:t>년 까지 </a:t>
            </a:r>
            <a:r>
              <a:rPr lang="en-US" altLang="ko-KR" dirty="0"/>
              <a:t>DRAM </a:t>
            </a:r>
            <a:r>
              <a:rPr lang="ko-KR" altLang="en-US"/>
              <a:t>공급부족 현상 이후 </a:t>
            </a:r>
            <a:r>
              <a:rPr lang="en-US" altLang="ko-KR" dirty="0"/>
              <a:t>2018</a:t>
            </a:r>
            <a:r>
              <a:rPr lang="ko-KR" altLang="en-US"/>
              <a:t>년 부터 공급이 수요를 조금씩 따라잡을 전망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2018</a:t>
            </a:r>
            <a:r>
              <a:rPr lang="ko-KR" altLang="en-US"/>
              <a:t>년 이후</a:t>
            </a:r>
            <a:r>
              <a:rPr lang="en-US" altLang="ko-KR" dirty="0"/>
              <a:t>, </a:t>
            </a:r>
            <a:r>
              <a:rPr lang="ko-KR" altLang="en-US"/>
              <a:t>수요 공급 </a:t>
            </a:r>
            <a:r>
              <a:rPr lang="en-US" altLang="ko-KR" dirty="0"/>
              <a:t>balance</a:t>
            </a:r>
            <a:r>
              <a:rPr lang="ko-KR" altLang="en-US"/>
              <a:t>는 불 분명</a:t>
            </a:r>
            <a:r>
              <a:rPr lang="en-US" altLang="ko-KR" dirty="0"/>
              <a:t>, </a:t>
            </a:r>
            <a:r>
              <a:rPr lang="ko-KR" altLang="en-US"/>
              <a:t>하지만 이미 수요 대비 공급 부족으로 인한 가격상승치 를 유지하기 위해</a:t>
            </a:r>
            <a:r>
              <a:rPr lang="en-US" altLang="ko-KR" dirty="0"/>
              <a:t>, Vendor</a:t>
            </a:r>
            <a:r>
              <a:rPr lang="ko-KR" altLang="en-US"/>
              <a:t>들은 </a:t>
            </a:r>
            <a:r>
              <a:rPr lang="en-US" altLang="ko-KR" dirty="0" err="1"/>
              <a:t>Capa</a:t>
            </a:r>
            <a:r>
              <a:rPr lang="en-US" altLang="ko-KR" dirty="0"/>
              <a:t> </a:t>
            </a:r>
            <a:r>
              <a:rPr lang="ko-KR" altLang="en-US"/>
              <a:t>조절</a:t>
            </a:r>
            <a:r>
              <a:rPr lang="en-US" altLang="ko-KR" dirty="0"/>
              <a:t>(</a:t>
            </a:r>
            <a:r>
              <a:rPr lang="ko-KR" altLang="en-US"/>
              <a:t>보수적인 공급 정책</a:t>
            </a:r>
            <a:r>
              <a:rPr lang="en-US" altLang="ko-KR" dirty="0"/>
              <a:t>) </a:t>
            </a:r>
            <a:r>
              <a:rPr lang="ko-KR" altLang="en-US"/>
              <a:t> 할 것으로 전망하는 것이 일반적인 견해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prstClr val="white"/>
                </a:solidFill>
              </a:rPr>
              <a:t>ㅇㄹㅇㄹㅇㄹ</a:t>
            </a:r>
            <a:fld id="{E5D2EFE4-2B6C-449B-8B5F-5EA0C6F96090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8590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2017</a:t>
            </a:r>
            <a:r>
              <a:rPr lang="ko-KR" altLang="en-US" sz="1200"/>
              <a:t>년 하반기 혹은 </a:t>
            </a:r>
            <a:r>
              <a:rPr lang="en-US" altLang="ko-KR" sz="1200" dirty="0"/>
              <a:t>2018</a:t>
            </a:r>
            <a:r>
              <a:rPr lang="ko-KR" altLang="en-US" sz="1200"/>
              <a:t>년 부터 본격적인 양산에 돌입할 것으로 보임 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중국 내 </a:t>
            </a:r>
            <a:r>
              <a:rPr lang="en-US" altLang="ko-KR" sz="1200" dirty="0"/>
              <a:t>Engineer </a:t>
            </a:r>
            <a:r>
              <a:rPr lang="ko-KR" altLang="en-US" sz="1200"/>
              <a:t>들과의 </a:t>
            </a:r>
            <a:r>
              <a:rPr lang="en-US" altLang="ko-KR" sz="1200" dirty="0"/>
              <a:t>meeting </a:t>
            </a:r>
            <a:r>
              <a:rPr lang="ko-KR" altLang="en-US" sz="1200"/>
              <a:t>시 대체적인 반응은 기술력에 있어 한국 </a:t>
            </a:r>
            <a:r>
              <a:rPr lang="en-US" altLang="ko-KR" sz="1200" dirty="0"/>
              <a:t>major DRAM vendor</a:t>
            </a:r>
            <a:r>
              <a:rPr lang="ko-KR" altLang="en-US" sz="1200"/>
              <a:t>들을 따라 잡을 수 없음</a:t>
            </a:r>
            <a:r>
              <a:rPr lang="en-US" altLang="ko-KR" sz="1200" dirty="0"/>
              <a:t>, </a:t>
            </a:r>
            <a:r>
              <a:rPr lang="ko-KR" altLang="en-US" sz="1200"/>
              <a:t>따라서 </a:t>
            </a:r>
            <a:r>
              <a:rPr lang="en-US" altLang="ko-KR" sz="1200" dirty="0"/>
              <a:t>2018</a:t>
            </a:r>
            <a:r>
              <a:rPr lang="ko-KR" altLang="en-US" sz="1200"/>
              <a:t>년 </a:t>
            </a:r>
            <a:r>
              <a:rPr lang="en-US" altLang="ko-KR" sz="1200" dirty="0"/>
              <a:t>Samsung , SKH </a:t>
            </a:r>
            <a:r>
              <a:rPr lang="ko-KR" altLang="en-US" sz="1200"/>
              <a:t>를 </a:t>
            </a:r>
            <a:r>
              <a:rPr lang="en-US" altLang="ko-KR" sz="1200" dirty="0"/>
              <a:t>targeting </a:t>
            </a:r>
            <a:r>
              <a:rPr lang="ko-KR" altLang="en-US" sz="1200"/>
              <a:t>하기보다는 </a:t>
            </a:r>
            <a:r>
              <a:rPr lang="en-US" altLang="ko-KR" sz="1200" dirty="0" err="1"/>
              <a:t>Nanya</a:t>
            </a:r>
            <a:r>
              <a:rPr lang="en-US" altLang="ko-KR" sz="1200" dirty="0"/>
              <a:t>, </a:t>
            </a:r>
            <a:r>
              <a:rPr lang="ko-KR" altLang="en-US" sz="1200"/>
              <a:t>윈본드 와 같이 후발주자들과 경쟁하며 시장 확대를 노릴 것으로 전망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prstClr val="white"/>
                </a:solidFill>
              </a:rPr>
              <a:t>ㅇㄹㅇㄹㅇㄹ</a:t>
            </a:r>
            <a:fld id="{E5D2EFE4-2B6C-449B-8B5F-5EA0C6F96090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7095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2017</a:t>
            </a:r>
            <a:r>
              <a:rPr lang="ko-KR" altLang="en-US" sz="1200"/>
              <a:t>년 하반기 혹은 </a:t>
            </a:r>
            <a:r>
              <a:rPr lang="en-US" altLang="ko-KR" sz="1200" dirty="0"/>
              <a:t>2018</a:t>
            </a:r>
            <a:r>
              <a:rPr lang="ko-KR" altLang="en-US" sz="1200"/>
              <a:t>년 부터 본격적인 양산에 돌입할 것으로 보임 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중국 내 </a:t>
            </a:r>
            <a:r>
              <a:rPr lang="en-US" altLang="ko-KR" sz="1200" dirty="0"/>
              <a:t>Engineer </a:t>
            </a:r>
            <a:r>
              <a:rPr lang="ko-KR" altLang="en-US" sz="1200"/>
              <a:t>들과의 </a:t>
            </a:r>
            <a:r>
              <a:rPr lang="en-US" altLang="ko-KR" sz="1200" dirty="0"/>
              <a:t>meeting </a:t>
            </a:r>
            <a:r>
              <a:rPr lang="ko-KR" altLang="en-US" sz="1200"/>
              <a:t>시 대체적인 반응은 기술력에 있어 한국 </a:t>
            </a:r>
            <a:r>
              <a:rPr lang="en-US" altLang="ko-KR" sz="1200" dirty="0"/>
              <a:t>major DRAM vendor</a:t>
            </a:r>
            <a:r>
              <a:rPr lang="ko-KR" altLang="en-US" sz="1200"/>
              <a:t>들을 따라 잡을 수 없음</a:t>
            </a:r>
            <a:r>
              <a:rPr lang="en-US" altLang="ko-KR" sz="1200" dirty="0"/>
              <a:t>, </a:t>
            </a:r>
            <a:r>
              <a:rPr lang="ko-KR" altLang="en-US" sz="1200"/>
              <a:t>따라서 </a:t>
            </a:r>
            <a:r>
              <a:rPr lang="en-US" altLang="ko-KR" sz="1200" dirty="0"/>
              <a:t>2018</a:t>
            </a:r>
            <a:r>
              <a:rPr lang="ko-KR" altLang="en-US" sz="1200"/>
              <a:t>년 </a:t>
            </a:r>
            <a:r>
              <a:rPr lang="en-US" altLang="ko-KR" sz="1200" dirty="0"/>
              <a:t>Samsung , SKH </a:t>
            </a:r>
            <a:r>
              <a:rPr lang="ko-KR" altLang="en-US" sz="1200"/>
              <a:t>를 </a:t>
            </a:r>
            <a:r>
              <a:rPr lang="en-US" altLang="ko-KR" sz="1200" dirty="0"/>
              <a:t>targeting </a:t>
            </a:r>
            <a:r>
              <a:rPr lang="ko-KR" altLang="en-US" sz="1200"/>
              <a:t>하기보다는 </a:t>
            </a:r>
            <a:r>
              <a:rPr lang="en-US" altLang="ko-KR" sz="1200" dirty="0" err="1"/>
              <a:t>Nanya</a:t>
            </a:r>
            <a:r>
              <a:rPr lang="en-US" altLang="ko-KR" sz="1200" dirty="0"/>
              <a:t>, </a:t>
            </a:r>
            <a:r>
              <a:rPr lang="ko-KR" altLang="en-US" sz="1200"/>
              <a:t>윈본드 와 같이 후발주자들과 경쟁하며 시장 확대를 노릴 것으로 전망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prstClr val="white"/>
                </a:solidFill>
              </a:rPr>
              <a:t>ㅇㄹㅇㄹㅇㄹ</a:t>
            </a:r>
            <a:fld id="{E5D2EFE4-2B6C-449B-8B5F-5EA0C6F96090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3212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이미 치킨게임이 끝난 후 임</a:t>
            </a:r>
            <a:r>
              <a:rPr lang="en-US" altLang="ko-KR" dirty="0"/>
              <a:t>, </a:t>
            </a:r>
            <a:r>
              <a:rPr lang="ko-KR" altLang="en-US" dirty="0"/>
              <a:t>다만 중국 리스크</a:t>
            </a:r>
            <a:r>
              <a:rPr lang="en-US" altLang="ko-KR" dirty="0"/>
              <a:t>, </a:t>
            </a:r>
            <a:r>
              <a:rPr lang="ko-KR" altLang="en-US" dirty="0" err="1"/>
              <a:t>이얘기는</a:t>
            </a:r>
            <a:r>
              <a:rPr lang="ko-KR" altLang="en-US" dirty="0"/>
              <a:t> </a:t>
            </a:r>
            <a:r>
              <a:rPr lang="ko-KR" altLang="en-US" dirty="0" err="1"/>
              <a:t>낸드</a:t>
            </a:r>
            <a:r>
              <a:rPr lang="ko-KR" altLang="en-US" dirty="0"/>
              <a:t> 시장이후 종합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B9EB7-09D4-481A-900E-B001C158189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767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18</a:t>
            </a:r>
            <a:r>
              <a:rPr lang="ko-KR" altLang="en-US" dirty="0"/>
              <a:t>세기 </a:t>
            </a:r>
            <a:r>
              <a:rPr lang="en-US" altLang="ko-KR" dirty="0"/>
              <a:t>1</a:t>
            </a:r>
            <a:r>
              <a:rPr lang="ko-KR" altLang="en-US" dirty="0"/>
              <a:t>차</a:t>
            </a:r>
            <a:r>
              <a:rPr lang="ko-KR" altLang="en-US" baseline="0" dirty="0"/>
              <a:t> 산업혁명</a:t>
            </a:r>
            <a:r>
              <a:rPr lang="en-US" altLang="ko-KR" baseline="0" dirty="0"/>
              <a:t>(</a:t>
            </a:r>
            <a:r>
              <a:rPr lang="ko-KR" altLang="en-US" baseline="0" dirty="0"/>
              <a:t>증기기관</a:t>
            </a:r>
            <a:r>
              <a:rPr lang="en-US" altLang="ko-KR" baseline="0" dirty="0"/>
              <a:t>) : </a:t>
            </a:r>
            <a:r>
              <a:rPr lang="ko-KR" altLang="en-US" baseline="0" dirty="0"/>
              <a:t>기계가 사람의 노동력 일부를 대체</a:t>
            </a:r>
            <a:endParaRPr lang="en-US" altLang="ko-KR" baseline="0" dirty="0"/>
          </a:p>
          <a:p>
            <a:r>
              <a:rPr lang="en-US" altLang="ko-KR" baseline="0" dirty="0"/>
              <a:t>20</a:t>
            </a:r>
            <a:r>
              <a:rPr lang="ko-KR" altLang="en-US" baseline="0" dirty="0"/>
              <a:t>세기 초 </a:t>
            </a:r>
            <a:r>
              <a:rPr lang="en-US" altLang="ko-KR" baseline="0" dirty="0"/>
              <a:t>2</a:t>
            </a:r>
            <a:r>
              <a:rPr lang="ko-KR" altLang="en-US" baseline="0" dirty="0"/>
              <a:t>차 산업혁명 </a:t>
            </a:r>
            <a:r>
              <a:rPr lang="en-US" altLang="ko-KR" baseline="0" dirty="0"/>
              <a:t>: </a:t>
            </a:r>
            <a:r>
              <a:rPr lang="ko-KR" altLang="en-US" baseline="0" dirty="0"/>
              <a:t>전기에너지 활용</a:t>
            </a:r>
            <a:r>
              <a:rPr lang="en-US" altLang="ko-KR" baseline="0" dirty="0"/>
              <a:t>, </a:t>
            </a:r>
            <a:r>
              <a:rPr lang="ko-KR" altLang="en-US" baseline="0" dirty="0"/>
              <a:t>발전기 도입</a:t>
            </a:r>
            <a:r>
              <a:rPr lang="en-US" altLang="ko-KR" baseline="0" dirty="0"/>
              <a:t>, </a:t>
            </a:r>
            <a:r>
              <a:rPr lang="ko-KR" altLang="en-US" baseline="0" dirty="0"/>
              <a:t>생산성 향상 </a:t>
            </a:r>
            <a:r>
              <a:rPr lang="en-US" altLang="ko-KR" baseline="0" dirty="0"/>
              <a:t> </a:t>
            </a:r>
            <a:r>
              <a:rPr lang="ko-KR" altLang="en-US" baseline="0" dirty="0"/>
              <a:t>이후 인터넷 및 컴퓨터 기술의 발달로 인하여 </a:t>
            </a:r>
            <a:r>
              <a:rPr lang="en-US" altLang="ko-KR" baseline="0" dirty="0"/>
              <a:t>3</a:t>
            </a:r>
            <a:r>
              <a:rPr lang="ko-KR" altLang="en-US" baseline="0" dirty="0"/>
              <a:t>차 </a:t>
            </a:r>
            <a:r>
              <a:rPr lang="ko-KR" altLang="en-US" baseline="0" dirty="0" err="1"/>
              <a:t>산업형멱으로</a:t>
            </a:r>
            <a:r>
              <a:rPr lang="ko-KR" altLang="en-US" baseline="0" dirty="0"/>
              <a:t> 업무 효율의 극대화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B9EB7-09D4-481A-900E-B001C158189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269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Super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cyle</a:t>
            </a:r>
            <a:r>
              <a:rPr lang="en-US" altLang="ko-KR" baseline="0" dirty="0" smtClean="0"/>
              <a:t> </a:t>
            </a:r>
            <a:r>
              <a:rPr lang="ko-KR" altLang="en-US" baseline="0" smtClean="0"/>
              <a:t>맞이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옜날에도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2</a:t>
            </a:r>
            <a:r>
              <a:rPr lang="ko-KR" altLang="en-US" baseline="0" smtClean="0"/>
              <a:t>번</a:t>
            </a:r>
            <a:r>
              <a:rPr lang="en-US" altLang="ko-KR" baseline="0" dirty="0" smtClean="0"/>
              <a:t>cycle</a:t>
            </a:r>
            <a:r>
              <a:rPr lang="ko-KR" altLang="en-US" baseline="0" smtClean="0"/>
              <a:t>이 있었다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SD card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prstClr val="white"/>
                </a:solidFill>
              </a:rPr>
              <a:t>ㅇㄹㅇㄹㅇㄹ</a:t>
            </a:r>
            <a:fld id="{E5D2EFE4-2B6C-449B-8B5F-5EA0C6F96090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489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B9EB7-09D4-481A-900E-B001C158189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2025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B9EB7-09D4-481A-900E-B001C158189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643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2017</a:t>
            </a:r>
            <a:r>
              <a:rPr lang="ko-KR" altLang="en-US" dirty="0"/>
              <a:t>년 까지 </a:t>
            </a:r>
            <a:r>
              <a:rPr lang="en-US" altLang="ko-KR" dirty="0"/>
              <a:t>DRAM </a:t>
            </a:r>
            <a:r>
              <a:rPr lang="ko-KR" altLang="en-US" dirty="0"/>
              <a:t>공급부족 현상 이후 </a:t>
            </a:r>
            <a:r>
              <a:rPr lang="en-US" altLang="ko-KR" dirty="0"/>
              <a:t>2018</a:t>
            </a:r>
            <a:r>
              <a:rPr lang="ko-KR" altLang="en-US" dirty="0"/>
              <a:t>년 부터 공급이 수요를 조금씩 따라잡을 전망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2018</a:t>
            </a:r>
            <a:r>
              <a:rPr lang="ko-KR" altLang="en-US" dirty="0"/>
              <a:t>년 이후</a:t>
            </a:r>
            <a:r>
              <a:rPr lang="en-US" altLang="ko-KR" dirty="0"/>
              <a:t>, </a:t>
            </a:r>
            <a:r>
              <a:rPr lang="ko-KR" altLang="en-US" dirty="0"/>
              <a:t>수요 공급 </a:t>
            </a:r>
            <a:r>
              <a:rPr lang="en-US" altLang="ko-KR" dirty="0"/>
              <a:t>balance</a:t>
            </a:r>
            <a:r>
              <a:rPr lang="ko-KR" altLang="en-US" dirty="0"/>
              <a:t>는 불 분명</a:t>
            </a:r>
            <a:r>
              <a:rPr lang="en-US" altLang="ko-KR" dirty="0"/>
              <a:t>, </a:t>
            </a:r>
            <a:r>
              <a:rPr lang="ko-KR" altLang="en-US" dirty="0"/>
              <a:t>하지만 이미 수요 대비 공급 부족으로 인한 가격상승치 를 유지하기 위해</a:t>
            </a:r>
            <a:r>
              <a:rPr lang="en-US" altLang="ko-KR" dirty="0"/>
              <a:t>, Vendor</a:t>
            </a:r>
            <a:r>
              <a:rPr lang="ko-KR" altLang="en-US" dirty="0"/>
              <a:t>들은 </a:t>
            </a:r>
            <a:r>
              <a:rPr lang="en-US" altLang="ko-KR" dirty="0" err="1"/>
              <a:t>Capa</a:t>
            </a:r>
            <a:r>
              <a:rPr lang="en-US" altLang="ko-KR" dirty="0"/>
              <a:t> </a:t>
            </a:r>
            <a:r>
              <a:rPr lang="ko-KR" altLang="en-US" dirty="0"/>
              <a:t>조절</a:t>
            </a:r>
            <a:r>
              <a:rPr lang="en-US" altLang="ko-KR" dirty="0"/>
              <a:t>(</a:t>
            </a:r>
            <a:r>
              <a:rPr lang="ko-KR" altLang="en-US" dirty="0"/>
              <a:t>보수적인 공급 정책</a:t>
            </a:r>
            <a:r>
              <a:rPr lang="en-US" altLang="ko-KR" dirty="0"/>
              <a:t>) </a:t>
            </a:r>
            <a:r>
              <a:rPr lang="ko-KR" altLang="en-US" dirty="0"/>
              <a:t> 할 것으로 전망하는 것이 일반적인 견해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___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2</a:t>
            </a:r>
            <a:r>
              <a:rPr lang="ko-KR" altLang="en-US" dirty="0"/>
              <a:t>가지 견해 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보수적 투자</a:t>
            </a:r>
            <a:r>
              <a:rPr lang="en-US" altLang="ko-KR" dirty="0"/>
              <a:t>:</a:t>
            </a:r>
            <a:r>
              <a:rPr lang="en-US" altLang="ko-KR" baseline="0" dirty="0"/>
              <a:t> </a:t>
            </a:r>
            <a:r>
              <a:rPr lang="ko-KR" altLang="en-US" baseline="0" dirty="0"/>
              <a:t> 지난 과거 공급 </a:t>
            </a:r>
            <a:r>
              <a:rPr lang="ko-KR" altLang="en-US" baseline="0" dirty="0" err="1"/>
              <a:t>과잉으로인한</a:t>
            </a:r>
            <a:r>
              <a:rPr lang="ko-KR" altLang="en-US" baseline="0" dirty="0"/>
              <a:t> 슈퍼사이클의 종료</a:t>
            </a:r>
            <a:r>
              <a:rPr lang="en-US" altLang="ko-KR" baseline="0" dirty="0"/>
              <a:t>, </a:t>
            </a:r>
            <a:r>
              <a:rPr lang="ko-KR" altLang="en-US" baseline="0" dirty="0"/>
              <a:t>반도체 경기악화 </a:t>
            </a:r>
            <a:endParaRPr lang="en-US" altLang="ko-KR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baseline="0" dirty="0"/>
              <a:t>자료출처</a:t>
            </a:r>
            <a:r>
              <a:rPr lang="en-US" altLang="ko-KR" baseline="0" dirty="0"/>
              <a:t>: IDC </a:t>
            </a:r>
            <a:r>
              <a:rPr lang="ko-KR" altLang="en-US" baseline="0" dirty="0"/>
              <a:t>에서 수치 </a:t>
            </a:r>
            <a:r>
              <a:rPr lang="ko-KR" altLang="en-US" baseline="0" dirty="0" err="1"/>
              <a:t>따옴</a:t>
            </a:r>
            <a:endParaRPr lang="en-US" altLang="ko-KR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prstClr val="white"/>
                </a:solidFill>
              </a:rPr>
              <a:t>ㅇㄹㅇㄹㅇㄹ</a:t>
            </a:r>
            <a:fld id="{E5D2EFE4-2B6C-449B-8B5F-5EA0C6F96090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3905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인공지능</a:t>
            </a:r>
            <a:r>
              <a:rPr lang="en-US" altLang="ko-KR" dirty="0"/>
              <a:t> </a:t>
            </a:r>
            <a:r>
              <a:rPr lang="ko-KR" altLang="en-US"/>
              <a:t>기술의 기반 형성 을 위해서는 고속의 </a:t>
            </a:r>
            <a:r>
              <a:rPr lang="en-US" altLang="ko-KR" dirty="0"/>
              <a:t>computing </a:t>
            </a:r>
            <a:r>
              <a:rPr lang="ko-KR" altLang="en-US"/>
              <a:t>환경이 필수 불가결</a:t>
            </a:r>
            <a:r>
              <a:rPr lang="en-US" altLang="ko-KR" dirty="0"/>
              <a:t>, memory</a:t>
            </a:r>
            <a:r>
              <a:rPr lang="ko-KR" altLang="en-US"/>
              <a:t>의 </a:t>
            </a:r>
            <a:r>
              <a:rPr lang="en-US" altLang="ko-KR" dirty="0"/>
              <a:t>capacity, access latency, bandwidth </a:t>
            </a:r>
            <a:r>
              <a:rPr lang="ko-KR" altLang="en-US"/>
              <a:t>↑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SCM</a:t>
            </a:r>
            <a:r>
              <a:rPr lang="ko-KR" altLang="en-US"/>
              <a:t>의 개발</a:t>
            </a:r>
            <a:r>
              <a:rPr lang="en-US" altLang="ko-KR" dirty="0"/>
              <a:t>(memory </a:t>
            </a:r>
            <a:r>
              <a:rPr lang="ko-KR" altLang="en-US"/>
              <a:t>기술의 발전</a:t>
            </a:r>
            <a:r>
              <a:rPr lang="en-US" altLang="ko-KR" dirty="0"/>
              <a:t>) : </a:t>
            </a:r>
            <a:r>
              <a:rPr lang="en-US" altLang="ko-KR" dirty="0" err="1"/>
              <a:t>Optane</a:t>
            </a:r>
            <a:r>
              <a:rPr lang="en-US" altLang="ko-KR" dirty="0"/>
              <a:t>(PCM) , </a:t>
            </a:r>
            <a:r>
              <a:rPr lang="en-US" altLang="ko-KR" dirty="0" err="1"/>
              <a:t>ReRAM</a:t>
            </a:r>
            <a:r>
              <a:rPr lang="en-US" altLang="ko-KR" dirty="0"/>
              <a:t>,  MRAM </a:t>
            </a:r>
            <a:r>
              <a:rPr lang="ko-KR" altLang="en-US"/>
              <a:t>등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Computer architecture </a:t>
            </a:r>
            <a:r>
              <a:rPr lang="ko-KR" altLang="en-US"/>
              <a:t>의 구조 개선 및 인터페이스 속도개선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※SCM </a:t>
            </a:r>
            <a:r>
              <a:rPr lang="ko-KR" altLang="en-US" sz="1400"/>
              <a:t>메모리</a:t>
            </a:r>
            <a:r>
              <a:rPr lang="en-US" altLang="ko-KR" sz="1400" dirty="0"/>
              <a:t>, </a:t>
            </a:r>
            <a:r>
              <a:rPr lang="ko-KR" altLang="en-US" sz="1400"/>
              <a:t>저장장치 사이에서 어느쪽으로도 사용가능한 메모리 </a:t>
            </a:r>
            <a:r>
              <a:rPr lang="en-US" altLang="ko-KR" sz="1400" dirty="0"/>
              <a:t>-  fast &amp; nonvolatile</a:t>
            </a:r>
            <a:endParaRPr lang="ko-KR" altLang="en-US" sz="140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prstClr val="white"/>
                </a:solidFill>
              </a:rPr>
              <a:t>ㅇㄹㅇㄹㅇㄹ</a:t>
            </a:r>
            <a:fld id="{E5D2EFE4-2B6C-449B-8B5F-5EA0C6F96090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2964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인공지능</a:t>
            </a:r>
            <a:r>
              <a:rPr lang="en-US" altLang="ko-KR" dirty="0"/>
              <a:t> </a:t>
            </a:r>
            <a:r>
              <a:rPr lang="ko-KR" altLang="en-US"/>
              <a:t>기술의 기반 형성 을 위해서는 고속의 </a:t>
            </a:r>
            <a:r>
              <a:rPr lang="en-US" altLang="ko-KR" dirty="0"/>
              <a:t>computing </a:t>
            </a:r>
            <a:r>
              <a:rPr lang="ko-KR" altLang="en-US"/>
              <a:t>환경이 필수 불가결</a:t>
            </a:r>
            <a:r>
              <a:rPr lang="en-US" altLang="ko-KR" dirty="0"/>
              <a:t>, memory</a:t>
            </a:r>
            <a:r>
              <a:rPr lang="ko-KR" altLang="en-US"/>
              <a:t>의 </a:t>
            </a:r>
            <a:r>
              <a:rPr lang="en-US" altLang="ko-KR" dirty="0"/>
              <a:t>capacity, access latency, bandwidth </a:t>
            </a:r>
            <a:r>
              <a:rPr lang="ko-KR" altLang="en-US"/>
              <a:t>↑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SCM</a:t>
            </a:r>
            <a:r>
              <a:rPr lang="ko-KR" altLang="en-US"/>
              <a:t>의 개발</a:t>
            </a:r>
            <a:r>
              <a:rPr lang="en-US" altLang="ko-KR" dirty="0"/>
              <a:t>(memory </a:t>
            </a:r>
            <a:r>
              <a:rPr lang="ko-KR" altLang="en-US"/>
              <a:t>기술의 발전</a:t>
            </a:r>
            <a:r>
              <a:rPr lang="en-US" altLang="ko-KR" dirty="0"/>
              <a:t>) : </a:t>
            </a:r>
            <a:r>
              <a:rPr lang="en-US" altLang="ko-KR" dirty="0" err="1"/>
              <a:t>Optane</a:t>
            </a:r>
            <a:r>
              <a:rPr lang="en-US" altLang="ko-KR" dirty="0"/>
              <a:t>(PCM) , </a:t>
            </a:r>
            <a:r>
              <a:rPr lang="en-US" altLang="ko-KR" dirty="0" err="1"/>
              <a:t>ReRAM</a:t>
            </a:r>
            <a:r>
              <a:rPr lang="en-US" altLang="ko-KR" dirty="0"/>
              <a:t>,  MRAM </a:t>
            </a:r>
            <a:r>
              <a:rPr lang="ko-KR" altLang="en-US"/>
              <a:t>등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Computer architecture </a:t>
            </a:r>
            <a:r>
              <a:rPr lang="ko-KR" altLang="en-US"/>
              <a:t>의 구조 개선 및 인터페이스 속도개선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※SCM </a:t>
            </a:r>
            <a:r>
              <a:rPr lang="ko-KR" altLang="en-US" sz="1400"/>
              <a:t>메모리</a:t>
            </a:r>
            <a:r>
              <a:rPr lang="en-US" altLang="ko-KR" sz="1400" dirty="0"/>
              <a:t>, </a:t>
            </a:r>
            <a:r>
              <a:rPr lang="ko-KR" altLang="en-US" sz="1400"/>
              <a:t>저장장치 사이에서 어느쪽으로도 사용가능한 메모리 </a:t>
            </a:r>
            <a:r>
              <a:rPr lang="en-US" altLang="ko-KR" sz="1400" dirty="0"/>
              <a:t>-  fast &amp; nonvolatile</a:t>
            </a:r>
            <a:endParaRPr lang="ko-KR" altLang="en-US" sz="140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prstClr val="white"/>
                </a:solidFill>
              </a:rPr>
              <a:t>ㅇㄹㅇㄹㅇㄹ</a:t>
            </a:r>
            <a:fld id="{E5D2EFE4-2B6C-449B-8B5F-5EA0C6F96090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1017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인공지능</a:t>
            </a:r>
            <a:r>
              <a:rPr lang="en-US" altLang="ko-KR" dirty="0"/>
              <a:t> </a:t>
            </a:r>
            <a:r>
              <a:rPr lang="ko-KR" altLang="en-US"/>
              <a:t>기술의 기반 형성 을 위해서는 고속의 </a:t>
            </a:r>
            <a:r>
              <a:rPr lang="en-US" altLang="ko-KR" dirty="0"/>
              <a:t>computing </a:t>
            </a:r>
            <a:r>
              <a:rPr lang="ko-KR" altLang="en-US"/>
              <a:t>환경이 필수 불가결</a:t>
            </a:r>
            <a:r>
              <a:rPr lang="en-US" altLang="ko-KR" dirty="0"/>
              <a:t>, memory</a:t>
            </a:r>
            <a:r>
              <a:rPr lang="ko-KR" altLang="en-US"/>
              <a:t>의 </a:t>
            </a:r>
            <a:r>
              <a:rPr lang="en-US" altLang="ko-KR" dirty="0"/>
              <a:t>capacity, access latency, bandwidth </a:t>
            </a:r>
            <a:r>
              <a:rPr lang="ko-KR" altLang="en-US"/>
              <a:t>↑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SCM</a:t>
            </a:r>
            <a:r>
              <a:rPr lang="ko-KR" altLang="en-US"/>
              <a:t>의 개발</a:t>
            </a:r>
            <a:r>
              <a:rPr lang="en-US" altLang="ko-KR" dirty="0"/>
              <a:t>(memory </a:t>
            </a:r>
            <a:r>
              <a:rPr lang="ko-KR" altLang="en-US"/>
              <a:t>기술의 발전</a:t>
            </a:r>
            <a:r>
              <a:rPr lang="en-US" altLang="ko-KR" dirty="0"/>
              <a:t>) : </a:t>
            </a:r>
            <a:r>
              <a:rPr lang="en-US" altLang="ko-KR" dirty="0" err="1"/>
              <a:t>Optane</a:t>
            </a:r>
            <a:r>
              <a:rPr lang="en-US" altLang="ko-KR" dirty="0"/>
              <a:t>(PCM) , </a:t>
            </a:r>
            <a:r>
              <a:rPr lang="en-US" altLang="ko-KR" dirty="0" err="1"/>
              <a:t>ReRAM</a:t>
            </a:r>
            <a:r>
              <a:rPr lang="en-US" altLang="ko-KR" dirty="0"/>
              <a:t>,  MRAM </a:t>
            </a:r>
            <a:r>
              <a:rPr lang="ko-KR" altLang="en-US"/>
              <a:t>등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Computer architecture </a:t>
            </a:r>
            <a:r>
              <a:rPr lang="ko-KR" altLang="en-US"/>
              <a:t>의 구조 개선 및 인터페이스 속도개선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※SCM </a:t>
            </a:r>
            <a:r>
              <a:rPr lang="ko-KR" altLang="en-US" sz="1400"/>
              <a:t>메모리</a:t>
            </a:r>
            <a:r>
              <a:rPr lang="en-US" altLang="ko-KR" sz="1400" dirty="0"/>
              <a:t>, </a:t>
            </a:r>
            <a:r>
              <a:rPr lang="ko-KR" altLang="en-US" sz="1400"/>
              <a:t>저장장치 사이에서 어느쪽으로도 사용가능한 메모리 </a:t>
            </a:r>
            <a:r>
              <a:rPr lang="en-US" altLang="ko-KR" sz="1400" dirty="0"/>
              <a:t>-  fast &amp; nonvolatile</a:t>
            </a:r>
            <a:endParaRPr lang="ko-KR" altLang="en-US" sz="140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prstClr val="white"/>
                </a:solidFill>
              </a:rPr>
              <a:t>ㅇㄹㅇㄹㅇㄹ</a:t>
            </a:r>
            <a:fld id="{E5D2EFE4-2B6C-449B-8B5F-5EA0C6F96090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6037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인공지능</a:t>
            </a:r>
            <a:r>
              <a:rPr lang="en-US" altLang="ko-KR" dirty="0"/>
              <a:t> </a:t>
            </a:r>
            <a:r>
              <a:rPr lang="ko-KR" altLang="en-US"/>
              <a:t>기술의 기반 형성 을 위해서는 고속의 </a:t>
            </a:r>
            <a:r>
              <a:rPr lang="en-US" altLang="ko-KR" dirty="0"/>
              <a:t>computing </a:t>
            </a:r>
            <a:r>
              <a:rPr lang="ko-KR" altLang="en-US"/>
              <a:t>환경이 필수 불가결</a:t>
            </a:r>
            <a:r>
              <a:rPr lang="en-US" altLang="ko-KR" dirty="0"/>
              <a:t>, memory</a:t>
            </a:r>
            <a:r>
              <a:rPr lang="ko-KR" altLang="en-US"/>
              <a:t>의 </a:t>
            </a:r>
            <a:r>
              <a:rPr lang="en-US" altLang="ko-KR" dirty="0"/>
              <a:t>capacity, access latency, bandwidth </a:t>
            </a:r>
            <a:r>
              <a:rPr lang="ko-KR" altLang="en-US"/>
              <a:t>↑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SCM</a:t>
            </a:r>
            <a:r>
              <a:rPr lang="ko-KR" altLang="en-US"/>
              <a:t>의 개발</a:t>
            </a:r>
            <a:r>
              <a:rPr lang="en-US" altLang="ko-KR" dirty="0"/>
              <a:t>(memory </a:t>
            </a:r>
            <a:r>
              <a:rPr lang="ko-KR" altLang="en-US"/>
              <a:t>기술의 발전</a:t>
            </a:r>
            <a:r>
              <a:rPr lang="en-US" altLang="ko-KR" dirty="0"/>
              <a:t>) : </a:t>
            </a:r>
            <a:r>
              <a:rPr lang="en-US" altLang="ko-KR" dirty="0" err="1"/>
              <a:t>Optane</a:t>
            </a:r>
            <a:r>
              <a:rPr lang="en-US" altLang="ko-KR" dirty="0"/>
              <a:t>(PCM) , </a:t>
            </a:r>
            <a:r>
              <a:rPr lang="en-US" altLang="ko-KR" dirty="0" err="1"/>
              <a:t>ReRAM</a:t>
            </a:r>
            <a:r>
              <a:rPr lang="en-US" altLang="ko-KR" dirty="0"/>
              <a:t>,  MRAM </a:t>
            </a:r>
            <a:r>
              <a:rPr lang="ko-KR" altLang="en-US"/>
              <a:t>등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Computer architecture </a:t>
            </a:r>
            <a:r>
              <a:rPr lang="ko-KR" altLang="en-US"/>
              <a:t>의 구조 개선 및 인터페이스 속도개선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※SCM </a:t>
            </a:r>
            <a:r>
              <a:rPr lang="ko-KR" altLang="en-US" sz="1400"/>
              <a:t>메모리</a:t>
            </a:r>
            <a:r>
              <a:rPr lang="en-US" altLang="ko-KR" sz="1400" dirty="0"/>
              <a:t>, </a:t>
            </a:r>
            <a:r>
              <a:rPr lang="ko-KR" altLang="en-US" sz="1400"/>
              <a:t>저장장치 사이에서 어느쪽으로도 사용가능한 메모리 </a:t>
            </a:r>
            <a:r>
              <a:rPr lang="en-US" altLang="ko-KR" sz="1400" dirty="0"/>
              <a:t>-  fast &amp; nonvolatile</a:t>
            </a:r>
            <a:endParaRPr lang="ko-KR" altLang="en-US" sz="140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prstClr val="white"/>
                </a:solidFill>
              </a:rPr>
              <a:t>ㅇㄹㅇㄹㅇㄹ</a:t>
            </a:r>
            <a:fld id="{E5D2EFE4-2B6C-449B-8B5F-5EA0C6F96090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3636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인공지능</a:t>
            </a:r>
            <a:r>
              <a:rPr lang="en-US" altLang="ko-KR" dirty="0"/>
              <a:t> </a:t>
            </a:r>
            <a:r>
              <a:rPr lang="ko-KR" altLang="en-US"/>
              <a:t>기술의 기반 형성 을 위해서는 고속의 </a:t>
            </a:r>
            <a:r>
              <a:rPr lang="en-US" altLang="ko-KR" dirty="0"/>
              <a:t>computing </a:t>
            </a:r>
            <a:r>
              <a:rPr lang="ko-KR" altLang="en-US"/>
              <a:t>환경이 필수 불가결</a:t>
            </a:r>
            <a:r>
              <a:rPr lang="en-US" altLang="ko-KR" dirty="0"/>
              <a:t>, memory</a:t>
            </a:r>
            <a:r>
              <a:rPr lang="ko-KR" altLang="en-US"/>
              <a:t>의 </a:t>
            </a:r>
            <a:r>
              <a:rPr lang="en-US" altLang="ko-KR" dirty="0"/>
              <a:t>capacity, access latency, bandwidth </a:t>
            </a:r>
            <a:r>
              <a:rPr lang="ko-KR" altLang="en-US"/>
              <a:t>↑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SCM</a:t>
            </a:r>
            <a:r>
              <a:rPr lang="ko-KR" altLang="en-US"/>
              <a:t>의 개발</a:t>
            </a:r>
            <a:r>
              <a:rPr lang="en-US" altLang="ko-KR" dirty="0"/>
              <a:t>(memory </a:t>
            </a:r>
            <a:r>
              <a:rPr lang="ko-KR" altLang="en-US"/>
              <a:t>기술의 발전</a:t>
            </a:r>
            <a:r>
              <a:rPr lang="en-US" altLang="ko-KR" dirty="0"/>
              <a:t>) : </a:t>
            </a:r>
            <a:r>
              <a:rPr lang="en-US" altLang="ko-KR" dirty="0" err="1"/>
              <a:t>Optane</a:t>
            </a:r>
            <a:r>
              <a:rPr lang="en-US" altLang="ko-KR" dirty="0"/>
              <a:t>(PCM) , </a:t>
            </a:r>
            <a:r>
              <a:rPr lang="en-US" altLang="ko-KR" dirty="0" err="1"/>
              <a:t>ReRAM</a:t>
            </a:r>
            <a:r>
              <a:rPr lang="en-US" altLang="ko-KR" dirty="0"/>
              <a:t>,  MRAM </a:t>
            </a:r>
            <a:r>
              <a:rPr lang="ko-KR" altLang="en-US"/>
              <a:t>등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Computer architecture </a:t>
            </a:r>
            <a:r>
              <a:rPr lang="ko-KR" altLang="en-US"/>
              <a:t>의 구조 개선 및 인터페이스 속도개선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※SCM </a:t>
            </a:r>
            <a:r>
              <a:rPr lang="ko-KR" altLang="en-US" sz="1400"/>
              <a:t>메모리</a:t>
            </a:r>
            <a:r>
              <a:rPr lang="en-US" altLang="ko-KR" sz="1400" dirty="0"/>
              <a:t>, </a:t>
            </a:r>
            <a:r>
              <a:rPr lang="ko-KR" altLang="en-US" sz="1400"/>
              <a:t>저장장치 사이에서 어느쪽으로도 사용가능한 메모리 </a:t>
            </a:r>
            <a:r>
              <a:rPr lang="en-US" altLang="ko-KR" sz="1400" dirty="0"/>
              <a:t>-  fast &amp; nonvolatile</a:t>
            </a:r>
            <a:endParaRPr lang="ko-KR" altLang="en-US" sz="140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prstClr val="white"/>
                </a:solidFill>
              </a:rPr>
              <a:t>ㅇㄹㅇㄹㅇㄹ</a:t>
            </a:r>
            <a:fld id="{E5D2EFE4-2B6C-449B-8B5F-5EA0C6F96090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4589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초당 </a:t>
            </a:r>
            <a:r>
              <a:rPr lang="en-US" altLang="ko-KR" dirty="0"/>
              <a:t>100G/s</a:t>
            </a:r>
            <a:r>
              <a:rPr lang="en-US" altLang="ko-KR" baseline="0" dirty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ㅇㄹㅇㄹㅇㄹ</a:t>
            </a:r>
            <a:fld id="{E5D2EFE4-2B6C-449B-8B5F-5EA0C6F96090}" type="slidenum">
              <a:rPr lang="ko-KR" altLang="en-US" smtClean="0">
                <a:solidFill>
                  <a:schemeClr val="tx1"/>
                </a:solidFill>
              </a:rPr>
              <a:pPr>
                <a:defRPr/>
              </a:pPr>
              <a:t>30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799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2017</a:t>
            </a:r>
            <a:r>
              <a:rPr lang="ko-KR" altLang="en-US"/>
              <a:t>년 까지 </a:t>
            </a:r>
            <a:r>
              <a:rPr lang="en-US" altLang="ko-KR" dirty="0"/>
              <a:t>DRAM </a:t>
            </a:r>
            <a:r>
              <a:rPr lang="ko-KR" altLang="en-US"/>
              <a:t>공급부족 현상 이후 </a:t>
            </a:r>
            <a:r>
              <a:rPr lang="en-US" altLang="ko-KR" dirty="0"/>
              <a:t>2018</a:t>
            </a:r>
            <a:r>
              <a:rPr lang="ko-KR" altLang="en-US"/>
              <a:t>년 부터 공급이 수요를 조금씩 따라잡을 전망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2018</a:t>
            </a:r>
            <a:r>
              <a:rPr lang="ko-KR" altLang="en-US"/>
              <a:t>년 이후</a:t>
            </a:r>
            <a:r>
              <a:rPr lang="en-US" altLang="ko-KR" dirty="0"/>
              <a:t>, </a:t>
            </a:r>
            <a:r>
              <a:rPr lang="ko-KR" altLang="en-US"/>
              <a:t>수요 공급 </a:t>
            </a:r>
            <a:r>
              <a:rPr lang="en-US" altLang="ko-KR" dirty="0"/>
              <a:t>balance</a:t>
            </a:r>
            <a:r>
              <a:rPr lang="ko-KR" altLang="en-US"/>
              <a:t>는 불 분명</a:t>
            </a:r>
            <a:r>
              <a:rPr lang="en-US" altLang="ko-KR" dirty="0"/>
              <a:t>, </a:t>
            </a:r>
            <a:r>
              <a:rPr lang="ko-KR" altLang="en-US"/>
              <a:t>하지만 이미 수요 대비 공급 부족으로 인한 가격상승치 를 유지하기 위해</a:t>
            </a:r>
            <a:r>
              <a:rPr lang="en-US" altLang="ko-KR" dirty="0"/>
              <a:t>, Vendor</a:t>
            </a:r>
            <a:r>
              <a:rPr lang="ko-KR" altLang="en-US"/>
              <a:t>들은 </a:t>
            </a:r>
            <a:r>
              <a:rPr lang="en-US" altLang="ko-KR" dirty="0" err="1"/>
              <a:t>Capa</a:t>
            </a:r>
            <a:r>
              <a:rPr lang="en-US" altLang="ko-KR" dirty="0"/>
              <a:t> </a:t>
            </a:r>
            <a:r>
              <a:rPr lang="ko-KR" altLang="en-US"/>
              <a:t>조절</a:t>
            </a:r>
            <a:r>
              <a:rPr lang="en-US" altLang="ko-KR" dirty="0"/>
              <a:t>(</a:t>
            </a:r>
            <a:r>
              <a:rPr lang="ko-KR" altLang="en-US"/>
              <a:t>보수적인 공급 정책</a:t>
            </a:r>
            <a:r>
              <a:rPr lang="en-US" altLang="ko-KR" dirty="0"/>
              <a:t>) </a:t>
            </a:r>
            <a:r>
              <a:rPr lang="ko-KR" altLang="en-US"/>
              <a:t> 할 것으로 전망하는 것이 일반적인 견해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prstClr val="white"/>
                </a:solidFill>
              </a:rPr>
              <a:t>ㅇㄹㅇㄹㅇㄹ</a:t>
            </a:r>
            <a:fld id="{E5D2EFE4-2B6C-449B-8B5F-5EA0C6F96090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520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Samsung</a:t>
            </a:r>
            <a:r>
              <a:rPr lang="en-US" altLang="ko-KR" baseline="0" dirty="0"/>
              <a:t> 48%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prstClr val="white"/>
                </a:solidFill>
              </a:rPr>
              <a:t>ㅇㄹㅇㄹㅇㄹ</a:t>
            </a:r>
            <a:fld id="{E5D2EFE4-2B6C-449B-8B5F-5EA0C6F96090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002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DRAM </a:t>
            </a:r>
            <a:r>
              <a:rPr lang="ko-KR" altLang="en-US" sz="1400" dirty="0"/>
              <a:t>수요가 지속적으로 증가하는 가운데</a:t>
            </a:r>
            <a:r>
              <a:rPr lang="en-US" altLang="ko-KR" sz="1400" dirty="0"/>
              <a:t>, Mobile DRAM</a:t>
            </a:r>
            <a:r>
              <a:rPr lang="ko-KR" altLang="en-US" sz="1400" dirty="0"/>
              <a:t>수요가 강세 </a:t>
            </a:r>
            <a:r>
              <a:rPr lang="ko-KR" altLang="en-US" sz="1400" dirty="0" err="1"/>
              <a:t>일것으로</a:t>
            </a:r>
            <a:r>
              <a:rPr lang="ko-KR" altLang="en-US" sz="1400" dirty="0"/>
              <a:t> 전망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Low-end server </a:t>
            </a:r>
            <a:r>
              <a:rPr lang="ko-KR" altLang="en-US" sz="1400" dirty="0"/>
              <a:t>시장에서의 </a:t>
            </a:r>
            <a:r>
              <a:rPr lang="en-US" altLang="ko-KR" sz="1400" dirty="0"/>
              <a:t>DRAM </a:t>
            </a:r>
            <a:r>
              <a:rPr lang="ko-KR" altLang="en-US" sz="1400" dirty="0"/>
              <a:t>수요</a:t>
            </a:r>
            <a:r>
              <a:rPr lang="en-US" altLang="ko-KR" sz="1400" dirty="0"/>
              <a:t>,</a:t>
            </a:r>
            <a:r>
              <a:rPr lang="ko-KR" altLang="en-US" sz="1400" dirty="0"/>
              <a:t> 가시적으로 증가 할 것</a:t>
            </a: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주요원인 분석 </a:t>
            </a:r>
            <a:r>
              <a:rPr lang="en-US" altLang="ko-KR" sz="1400" dirty="0"/>
              <a:t>: Cloud computing </a:t>
            </a:r>
            <a:r>
              <a:rPr lang="ko-KR" altLang="en-US" sz="1400" dirty="0"/>
              <a:t>및 </a:t>
            </a:r>
            <a:r>
              <a:rPr lang="en-US" altLang="ko-KR" sz="1400" dirty="0"/>
              <a:t>unstructured</a:t>
            </a:r>
            <a:r>
              <a:rPr lang="ko-KR" altLang="en-US" sz="1400" dirty="0"/>
              <a:t> </a:t>
            </a:r>
            <a:r>
              <a:rPr lang="en-US" altLang="ko-KR" sz="1400" dirty="0"/>
              <a:t>&amp; structured </a:t>
            </a:r>
            <a:r>
              <a:rPr lang="ko-KR" altLang="en-US" sz="1400" dirty="0"/>
              <a:t>데이터의 처리위해 </a:t>
            </a:r>
            <a:r>
              <a:rPr lang="en-US" altLang="ko-KR" sz="1400" dirty="0"/>
              <a:t>Data Center</a:t>
            </a:r>
            <a:r>
              <a:rPr lang="ko-KR" altLang="en-US" sz="1400" dirty="0"/>
              <a:t>에서 인프라 구축 및 성능향상을 본격화 했기 때문으로 추측 </a:t>
            </a:r>
            <a:r>
              <a:rPr lang="en-US" altLang="ko-KR" sz="1400" dirty="0"/>
              <a:t>(</a:t>
            </a:r>
            <a:r>
              <a:rPr lang="ko-KR" altLang="en-US" sz="1400" dirty="0"/>
              <a:t>고용량 메모리에 대한 수요 증가 </a:t>
            </a:r>
            <a:r>
              <a:rPr lang="en-US" altLang="ko-KR" sz="1400" dirty="0"/>
              <a:t>=&gt; </a:t>
            </a:r>
            <a:r>
              <a:rPr lang="ko-KR" altLang="en-US" sz="1400" dirty="0"/>
              <a:t>서버당 메모리 용량 증가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/>
              <a:t>수년간 수요 증가가 지속적으로 </a:t>
            </a:r>
            <a:r>
              <a:rPr lang="ko-KR" altLang="en-US" sz="1400" dirty="0" err="1"/>
              <a:t>이어질것으로</a:t>
            </a:r>
            <a:r>
              <a:rPr lang="ko-KR" altLang="en-US" sz="1400" dirty="0"/>
              <a:t> 전망</a:t>
            </a: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2020</a:t>
            </a:r>
            <a:r>
              <a:rPr lang="ko-KR" altLang="en-US" sz="1400" dirty="0"/>
              <a:t>년 수치임</a:t>
            </a: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prstClr val="white"/>
                </a:solidFill>
              </a:rPr>
              <a:t>ㅇㄹㅇㄹㅇㄹ</a:t>
            </a:r>
            <a:fld id="{E5D2EFE4-2B6C-449B-8B5F-5EA0C6F96090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521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Test time </a:t>
            </a:r>
            <a:r>
              <a:rPr lang="ko-KR" altLang="en-US" smtClean="0"/>
              <a:t>대비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B9EB7-09D4-481A-900E-B001C158189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171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이미 치킨게임이 끝난 후 임</a:t>
            </a:r>
            <a:r>
              <a:rPr lang="en-US" altLang="ko-KR" dirty="0"/>
              <a:t>, </a:t>
            </a:r>
            <a:r>
              <a:rPr lang="ko-KR" altLang="en-US" dirty="0"/>
              <a:t>다만 중국 리스크</a:t>
            </a:r>
            <a:r>
              <a:rPr lang="en-US" altLang="ko-KR" dirty="0"/>
              <a:t>, </a:t>
            </a:r>
            <a:r>
              <a:rPr lang="ko-KR" altLang="en-US" dirty="0" err="1"/>
              <a:t>이얘기는</a:t>
            </a:r>
            <a:r>
              <a:rPr lang="ko-KR" altLang="en-US" dirty="0"/>
              <a:t> </a:t>
            </a:r>
            <a:r>
              <a:rPr lang="ko-KR" altLang="en-US" dirty="0" err="1"/>
              <a:t>낸드</a:t>
            </a:r>
            <a:r>
              <a:rPr lang="ko-KR" altLang="en-US" dirty="0"/>
              <a:t> 시장이후 </a:t>
            </a:r>
            <a:r>
              <a:rPr lang="ko-KR" altLang="en-US"/>
              <a:t>종합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국내 </a:t>
            </a:r>
            <a:r>
              <a:rPr lang="en-US" altLang="ko-KR" dirty="0" smtClean="0"/>
              <a:t>&amp; </a:t>
            </a:r>
            <a:r>
              <a:rPr lang="ko-KR" altLang="en-US" smtClean="0"/>
              <a:t>해외 영업 문의하여 타 사이트에서 우리 장비</a:t>
            </a:r>
            <a:r>
              <a:rPr lang="ko-KR" altLang="en-US" baseline="0" smtClean="0"/>
              <a:t> 매출비율 비중계산</a:t>
            </a:r>
            <a:r>
              <a:rPr lang="en-US" altLang="ko-KR" baseline="0" dirty="0" smtClean="0"/>
              <a:t>, (SKH, </a:t>
            </a:r>
            <a:r>
              <a:rPr lang="en-US" altLang="ko-KR" baseline="0" dirty="0" err="1" smtClean="0"/>
              <a:t>Nanya</a:t>
            </a:r>
            <a:r>
              <a:rPr lang="en-US" altLang="ko-KR" baseline="0" dirty="0" smtClean="0"/>
              <a:t>)</a:t>
            </a:r>
            <a:r>
              <a:rPr lang="ko-KR" altLang="en-US" baseline="0" smtClean="0"/>
              <a:t> 이를 바탕으로 삼성 마이크론의 경우를 짐작하여 우리 매출 을 얼마나 해당 업체에서 뽑을 수 있는지 짐작하기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B9EB7-09D4-481A-900E-B001C158189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923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2017</a:t>
            </a:r>
            <a:r>
              <a:rPr lang="ko-KR" altLang="en-US"/>
              <a:t>년 까지 </a:t>
            </a:r>
            <a:r>
              <a:rPr lang="en-US" altLang="ko-KR" dirty="0"/>
              <a:t>DRAM </a:t>
            </a:r>
            <a:r>
              <a:rPr lang="ko-KR" altLang="en-US"/>
              <a:t>공급부족 현상 이후 </a:t>
            </a:r>
            <a:r>
              <a:rPr lang="en-US" altLang="ko-KR" dirty="0"/>
              <a:t>2018</a:t>
            </a:r>
            <a:r>
              <a:rPr lang="ko-KR" altLang="en-US"/>
              <a:t>년 부터 공급이 수요를 조금씩 따라잡을 전망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2018</a:t>
            </a:r>
            <a:r>
              <a:rPr lang="ko-KR" altLang="en-US"/>
              <a:t>년 이후</a:t>
            </a:r>
            <a:r>
              <a:rPr lang="en-US" altLang="ko-KR" dirty="0"/>
              <a:t>, </a:t>
            </a:r>
            <a:r>
              <a:rPr lang="ko-KR" altLang="en-US"/>
              <a:t>수요 공급 </a:t>
            </a:r>
            <a:r>
              <a:rPr lang="en-US" altLang="ko-KR" dirty="0"/>
              <a:t>balance</a:t>
            </a:r>
            <a:r>
              <a:rPr lang="ko-KR" altLang="en-US"/>
              <a:t>는 불 분명</a:t>
            </a:r>
            <a:r>
              <a:rPr lang="en-US" altLang="ko-KR" dirty="0"/>
              <a:t>, </a:t>
            </a:r>
            <a:r>
              <a:rPr lang="ko-KR" altLang="en-US"/>
              <a:t>하지만 이미 수요 대비 공급 부족으로 인한 가격상승치 를 유지하기 위해</a:t>
            </a:r>
            <a:r>
              <a:rPr lang="en-US" altLang="ko-KR" dirty="0"/>
              <a:t>, Vendor</a:t>
            </a:r>
            <a:r>
              <a:rPr lang="ko-KR" altLang="en-US"/>
              <a:t>들은 </a:t>
            </a:r>
            <a:r>
              <a:rPr lang="en-US" altLang="ko-KR" dirty="0" err="1"/>
              <a:t>Capa</a:t>
            </a:r>
            <a:r>
              <a:rPr lang="en-US" altLang="ko-KR" dirty="0"/>
              <a:t> </a:t>
            </a:r>
            <a:r>
              <a:rPr lang="ko-KR" altLang="en-US"/>
              <a:t>조절</a:t>
            </a:r>
            <a:r>
              <a:rPr lang="en-US" altLang="ko-KR" dirty="0"/>
              <a:t>(</a:t>
            </a:r>
            <a:r>
              <a:rPr lang="ko-KR" altLang="en-US"/>
              <a:t>보수적인 공급 정책</a:t>
            </a:r>
            <a:r>
              <a:rPr lang="en-US" altLang="ko-KR" dirty="0"/>
              <a:t>) </a:t>
            </a:r>
            <a:r>
              <a:rPr lang="ko-KR" altLang="en-US"/>
              <a:t> 할 것으로 전망하는 것이 일반적인 견해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prstClr val="white"/>
                </a:solidFill>
              </a:rPr>
              <a:t>ㅇㄹㅇㄹㅇㄹ</a:t>
            </a:r>
            <a:fld id="{E5D2EFE4-2B6C-449B-8B5F-5EA0C6F96090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543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2017</a:t>
            </a:r>
            <a:r>
              <a:rPr lang="ko-KR" altLang="en-US"/>
              <a:t>년 까지 </a:t>
            </a:r>
            <a:r>
              <a:rPr lang="en-US" altLang="ko-KR" dirty="0"/>
              <a:t>DRAM </a:t>
            </a:r>
            <a:r>
              <a:rPr lang="ko-KR" altLang="en-US"/>
              <a:t>공급부족 현상 이후 </a:t>
            </a:r>
            <a:r>
              <a:rPr lang="en-US" altLang="ko-KR" dirty="0"/>
              <a:t>2018</a:t>
            </a:r>
            <a:r>
              <a:rPr lang="ko-KR" altLang="en-US"/>
              <a:t>년 부터 공급이 수요를 조금씩 따라잡을 전망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2018</a:t>
            </a:r>
            <a:r>
              <a:rPr lang="ko-KR" altLang="en-US"/>
              <a:t>년 이후</a:t>
            </a:r>
            <a:r>
              <a:rPr lang="en-US" altLang="ko-KR" dirty="0"/>
              <a:t>, </a:t>
            </a:r>
            <a:r>
              <a:rPr lang="ko-KR" altLang="en-US"/>
              <a:t>수요 공급 </a:t>
            </a:r>
            <a:r>
              <a:rPr lang="en-US" altLang="ko-KR" dirty="0"/>
              <a:t>balance</a:t>
            </a:r>
            <a:r>
              <a:rPr lang="ko-KR" altLang="en-US"/>
              <a:t>는 불 분명</a:t>
            </a:r>
            <a:r>
              <a:rPr lang="en-US" altLang="ko-KR" dirty="0"/>
              <a:t>, </a:t>
            </a:r>
            <a:r>
              <a:rPr lang="ko-KR" altLang="en-US"/>
              <a:t>하지만 이미 수요 대비 공급 부족으로 인한 가격상승치 를 유지하기 위해</a:t>
            </a:r>
            <a:r>
              <a:rPr lang="en-US" altLang="ko-KR" dirty="0"/>
              <a:t>, Vendor</a:t>
            </a:r>
            <a:r>
              <a:rPr lang="ko-KR" altLang="en-US"/>
              <a:t>들은 </a:t>
            </a:r>
            <a:r>
              <a:rPr lang="en-US" altLang="ko-KR" dirty="0" err="1"/>
              <a:t>Capa</a:t>
            </a:r>
            <a:r>
              <a:rPr lang="en-US" altLang="ko-KR" dirty="0"/>
              <a:t> </a:t>
            </a:r>
            <a:r>
              <a:rPr lang="ko-KR" altLang="en-US"/>
              <a:t>조절</a:t>
            </a:r>
            <a:r>
              <a:rPr lang="en-US" altLang="ko-KR" dirty="0"/>
              <a:t>(</a:t>
            </a:r>
            <a:r>
              <a:rPr lang="ko-KR" altLang="en-US"/>
              <a:t>보수적인 공급 정책</a:t>
            </a:r>
            <a:r>
              <a:rPr lang="en-US" altLang="ko-KR" dirty="0"/>
              <a:t>) </a:t>
            </a:r>
            <a:r>
              <a:rPr lang="ko-KR" altLang="en-US"/>
              <a:t> 할 것으로 전망하는 것이 일반적인 견해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prstClr val="white"/>
                </a:solidFill>
              </a:rPr>
              <a:t>ㅇㄹㅇㄹㅇㄹ</a:t>
            </a:r>
            <a:fld id="{E5D2EFE4-2B6C-449B-8B5F-5EA0C6F96090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098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1" descr="p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7" y="0"/>
            <a:ext cx="12223751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503712" y="2132856"/>
            <a:ext cx="8592277" cy="13955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8112225" y="5013177"/>
            <a:ext cx="3744383" cy="1152525"/>
          </a:xfrm>
        </p:spPr>
        <p:txBody>
          <a:bodyPr anchor="ctr"/>
          <a:lstStyle>
            <a:lvl1pPr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>
                <a:solidFill>
                  <a:schemeClr val="bg1"/>
                </a:solidFill>
              </a:defRPr>
            </a:lvl2pPr>
            <a:lvl3pPr>
              <a:buNone/>
              <a:defRPr>
                <a:solidFill>
                  <a:schemeClr val="bg1"/>
                </a:solidFill>
              </a:defRPr>
            </a:lvl3pPr>
            <a:lvl4pPr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185350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0370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1" descr="p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7" y="0"/>
            <a:ext cx="12223751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503712" y="2132856"/>
            <a:ext cx="8592277" cy="13955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8112225" y="5013177"/>
            <a:ext cx="3744383" cy="1152525"/>
          </a:xfrm>
        </p:spPr>
        <p:txBody>
          <a:bodyPr anchor="ctr"/>
          <a:lstStyle>
            <a:lvl1pPr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>
                <a:solidFill>
                  <a:schemeClr val="bg1"/>
                </a:solidFill>
              </a:defRPr>
            </a:lvl2pPr>
            <a:lvl3pPr>
              <a:buNone/>
              <a:defRPr>
                <a:solidFill>
                  <a:schemeClr val="bg1"/>
                </a:solidFill>
              </a:defRPr>
            </a:lvl3pPr>
            <a:lvl4pPr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215562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22324"/>
          </a:xfrm>
        </p:spPr>
        <p:txBody>
          <a:bodyPr/>
          <a:lstStyle>
            <a:lvl1pPr algn="l">
              <a:defRPr sz="3200" b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36713"/>
            <a:ext cx="12192000" cy="5688631"/>
          </a:xfrm>
        </p:spPr>
        <p:txBody>
          <a:bodyPr/>
          <a:lstStyle>
            <a:lvl1pPr>
              <a:buFont typeface="맑은 고딕" pitchFamily="50" charset="-127"/>
              <a:buChar char="▣"/>
              <a:defRPr sz="2000" b="1"/>
            </a:lvl1pPr>
            <a:lvl2pPr>
              <a:buFont typeface="Wingdings" pitchFamily="2" charset="2"/>
              <a:buChar char="Ø"/>
              <a:defRPr sz="1800" b="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29411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184888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22324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96538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4043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1" descr="p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7" y="0"/>
            <a:ext cx="12223751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503712" y="2132856"/>
            <a:ext cx="8592277" cy="13955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8112225" y="5013177"/>
            <a:ext cx="3744383" cy="1152525"/>
          </a:xfrm>
        </p:spPr>
        <p:txBody>
          <a:bodyPr anchor="ctr"/>
          <a:lstStyle>
            <a:lvl1pPr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>
                <a:solidFill>
                  <a:schemeClr val="bg1"/>
                </a:solidFill>
              </a:defRPr>
            </a:lvl2pPr>
            <a:lvl3pPr>
              <a:buNone/>
              <a:defRPr>
                <a:solidFill>
                  <a:schemeClr val="bg1"/>
                </a:solidFill>
              </a:defRPr>
            </a:lvl3pPr>
            <a:lvl4pPr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3580145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22324"/>
          </a:xfrm>
        </p:spPr>
        <p:txBody>
          <a:bodyPr/>
          <a:lstStyle>
            <a:lvl1pPr algn="l">
              <a:defRPr sz="3200" b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36713"/>
            <a:ext cx="12192000" cy="5688631"/>
          </a:xfrm>
        </p:spPr>
        <p:txBody>
          <a:bodyPr/>
          <a:lstStyle>
            <a:lvl1pPr>
              <a:buFont typeface="맑은 고딕" pitchFamily="50" charset="-127"/>
              <a:buChar char="▣"/>
              <a:defRPr sz="2000" b="1"/>
            </a:lvl1pPr>
            <a:lvl2pPr>
              <a:buFont typeface="Wingdings" pitchFamily="2" charset="2"/>
              <a:buChar char="Ø"/>
              <a:defRPr sz="1800" b="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678190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01580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22324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02322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22324"/>
          </a:xfrm>
        </p:spPr>
        <p:txBody>
          <a:bodyPr/>
          <a:lstStyle>
            <a:lvl1pPr algn="l">
              <a:defRPr sz="3200" b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36713"/>
            <a:ext cx="12192000" cy="5688631"/>
          </a:xfrm>
        </p:spPr>
        <p:txBody>
          <a:bodyPr/>
          <a:lstStyle>
            <a:lvl1pPr>
              <a:buFont typeface="맑은 고딕" pitchFamily="50" charset="-127"/>
              <a:buChar char="▣"/>
              <a:defRPr sz="2000" b="1"/>
            </a:lvl1pPr>
            <a:lvl2pPr>
              <a:buFont typeface="Wingdings" pitchFamily="2" charset="2"/>
              <a:buChar char="Ø"/>
              <a:defRPr sz="1800" b="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361976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70120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1" descr="p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7" y="0"/>
            <a:ext cx="12223751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503712" y="2132856"/>
            <a:ext cx="8592277" cy="13955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8112225" y="5013177"/>
            <a:ext cx="3744383" cy="1152525"/>
          </a:xfrm>
        </p:spPr>
        <p:txBody>
          <a:bodyPr anchor="ctr"/>
          <a:lstStyle>
            <a:lvl1pPr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>
                <a:solidFill>
                  <a:schemeClr val="bg1"/>
                </a:solidFill>
              </a:defRPr>
            </a:lvl2pPr>
            <a:lvl3pPr>
              <a:buNone/>
              <a:defRPr>
                <a:solidFill>
                  <a:schemeClr val="bg1"/>
                </a:solidFill>
              </a:defRPr>
            </a:lvl3pPr>
            <a:lvl4pPr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93787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22324"/>
          </a:xfrm>
        </p:spPr>
        <p:txBody>
          <a:bodyPr/>
          <a:lstStyle>
            <a:lvl1pPr algn="l">
              <a:defRPr sz="3200" b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36713"/>
            <a:ext cx="12192000" cy="5688631"/>
          </a:xfrm>
        </p:spPr>
        <p:txBody>
          <a:bodyPr/>
          <a:lstStyle>
            <a:lvl1pPr>
              <a:buFont typeface="맑은 고딕" pitchFamily="50" charset="-127"/>
              <a:buChar char="▣"/>
              <a:defRPr sz="2000" b="1"/>
            </a:lvl1pPr>
            <a:lvl2pPr>
              <a:buFont typeface="Wingdings" pitchFamily="2" charset="2"/>
              <a:buChar char="Ø"/>
              <a:defRPr sz="1800" b="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762288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8948550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22324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276813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472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82389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22324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035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25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1" descr="p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7" y="0"/>
            <a:ext cx="12223751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503712" y="2132856"/>
            <a:ext cx="8592277" cy="13955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8112225" y="5013177"/>
            <a:ext cx="3744383" cy="1152525"/>
          </a:xfrm>
        </p:spPr>
        <p:txBody>
          <a:bodyPr anchor="ctr"/>
          <a:lstStyle>
            <a:lvl1pPr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>
                <a:solidFill>
                  <a:schemeClr val="bg1"/>
                </a:solidFill>
              </a:defRPr>
            </a:lvl2pPr>
            <a:lvl3pPr>
              <a:buNone/>
              <a:defRPr>
                <a:solidFill>
                  <a:schemeClr val="bg1"/>
                </a:solidFill>
              </a:defRPr>
            </a:lvl3pPr>
            <a:lvl4pPr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6572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22324"/>
          </a:xfrm>
        </p:spPr>
        <p:txBody>
          <a:bodyPr/>
          <a:lstStyle>
            <a:lvl1pPr algn="l">
              <a:defRPr sz="3200" b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36713"/>
            <a:ext cx="12192000" cy="5688631"/>
          </a:xfrm>
        </p:spPr>
        <p:txBody>
          <a:bodyPr/>
          <a:lstStyle>
            <a:lvl1pPr>
              <a:buFont typeface="맑은 고딕" pitchFamily="50" charset="-127"/>
              <a:buChar char="▣"/>
              <a:defRPr sz="2000" b="1"/>
            </a:lvl1pPr>
            <a:lvl2pPr>
              <a:buFont typeface="Wingdings" pitchFamily="2" charset="2"/>
              <a:buChar char="Ø"/>
              <a:defRPr sz="1800" b="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5832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8540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22324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5557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4.jpe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4.jpeg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10" Type="http://schemas.openxmlformats.org/officeDocument/2006/relationships/image" Target="../media/image4.jpeg"/><Relationship Id="rId4" Type="http://schemas.openxmlformats.org/officeDocument/2006/relationships/slideLayout" Target="../slideLayouts/slideLayout19.xml"/><Relationship Id="rId9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5.xml"/><Relationship Id="rId10" Type="http://schemas.openxmlformats.org/officeDocument/2006/relationships/image" Target="../media/image4.jpeg"/><Relationship Id="rId4" Type="http://schemas.openxmlformats.org/officeDocument/2006/relationships/slideLayout" Target="../slideLayouts/slideLayout2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 noChangeArrowheads="1"/>
          </p:cNvPicPr>
          <p:nvPr userDrawn="1"/>
        </p:nvPicPr>
        <p:blipFill>
          <a:blip r:embed="rId7">
            <a:lum bright="26000" contrast="-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0" y="836613"/>
            <a:ext cx="12192000" cy="568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28" name="그림 7" descr="pt.png"/>
          <p:cNvPicPr>
            <a:picLocks noChangeAspect="1"/>
          </p:cNvPicPr>
          <p:nvPr userDrawn="1"/>
        </p:nvPicPr>
        <p:blipFill>
          <a:blip r:embed="rId8">
            <a:lum bright="-18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24"/>
          <a:stretch>
            <a:fillRect/>
          </a:stretch>
        </p:blipFill>
        <p:spPr bwMode="auto">
          <a:xfrm>
            <a:off x="2117" y="-26988"/>
            <a:ext cx="12189883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제목 개체 틀 1"/>
          <p:cNvSpPr>
            <a:spLocks noGrp="1"/>
          </p:cNvSpPr>
          <p:nvPr>
            <p:ph type="title"/>
          </p:nvPr>
        </p:nvSpPr>
        <p:spPr bwMode="auto">
          <a:xfrm>
            <a:off x="0" y="1"/>
            <a:ext cx="12192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0" name="Rectangle 39"/>
          <p:cNvSpPr>
            <a:spLocks/>
          </p:cNvSpPr>
          <p:nvPr userDrawn="1"/>
        </p:nvSpPr>
        <p:spPr bwMode="auto">
          <a:xfrm rot="1205583">
            <a:off x="9789585" y="300038"/>
            <a:ext cx="196638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57783" bIns="0"/>
          <a:lstStyle>
            <a:lvl1pPr marL="55563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ko-KR" sz="1700" b="1">
                <a:solidFill>
                  <a:srgbClr val="FF0000"/>
                </a:solidFill>
                <a:latin typeface="맑은 고딕" pitchFamily="50" charset="-127"/>
                <a:cs typeface="Times New Roman" pitchFamily="18" charset="0"/>
              </a:rPr>
              <a:t>Confidential</a:t>
            </a:r>
          </a:p>
        </p:txBody>
      </p:sp>
      <p:pic>
        <p:nvPicPr>
          <p:cNvPr id="1031" name="그림 9" descr="pt-1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273" r="14505" b="3133"/>
          <a:stretch>
            <a:fillRect/>
          </a:stretch>
        </p:blipFill>
        <p:spPr bwMode="auto">
          <a:xfrm>
            <a:off x="0" y="6524626"/>
            <a:ext cx="121920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9" descr="유니테스트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017" y="6562726"/>
            <a:ext cx="134620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75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▣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 noChangeArrowheads="1"/>
          </p:cNvPicPr>
          <p:nvPr userDrawn="1"/>
        </p:nvPicPr>
        <p:blipFill>
          <a:blip r:embed="rId7">
            <a:lum bright="26000" contrast="-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0" y="836613"/>
            <a:ext cx="12192000" cy="568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28" name="그림 7" descr="pt.png"/>
          <p:cNvPicPr>
            <a:picLocks noChangeAspect="1"/>
          </p:cNvPicPr>
          <p:nvPr userDrawn="1"/>
        </p:nvPicPr>
        <p:blipFill>
          <a:blip r:embed="rId8">
            <a:lum bright="-18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24"/>
          <a:stretch>
            <a:fillRect/>
          </a:stretch>
        </p:blipFill>
        <p:spPr bwMode="auto">
          <a:xfrm>
            <a:off x="2117" y="-26988"/>
            <a:ext cx="12189883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제목 개체 틀 1"/>
          <p:cNvSpPr>
            <a:spLocks noGrp="1"/>
          </p:cNvSpPr>
          <p:nvPr>
            <p:ph type="title"/>
          </p:nvPr>
        </p:nvSpPr>
        <p:spPr bwMode="auto">
          <a:xfrm>
            <a:off x="0" y="1"/>
            <a:ext cx="12192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0" name="Rectangle 39"/>
          <p:cNvSpPr>
            <a:spLocks/>
          </p:cNvSpPr>
          <p:nvPr userDrawn="1"/>
        </p:nvSpPr>
        <p:spPr bwMode="auto">
          <a:xfrm rot="1205583">
            <a:off x="9789585" y="300038"/>
            <a:ext cx="196638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57783" bIns="0"/>
          <a:lstStyle>
            <a:lvl1pPr marL="55563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ko-KR" sz="1700" b="1">
                <a:solidFill>
                  <a:srgbClr val="FF0000"/>
                </a:solidFill>
                <a:latin typeface="맑은 고딕" pitchFamily="50" charset="-127"/>
                <a:cs typeface="Times New Roman" pitchFamily="18" charset="0"/>
              </a:rPr>
              <a:t>Confidential</a:t>
            </a:r>
          </a:p>
        </p:txBody>
      </p:sp>
      <p:pic>
        <p:nvPicPr>
          <p:cNvPr id="1031" name="그림 9" descr="pt-1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273" r="14505" b="3133"/>
          <a:stretch>
            <a:fillRect/>
          </a:stretch>
        </p:blipFill>
        <p:spPr bwMode="auto">
          <a:xfrm>
            <a:off x="0" y="6524626"/>
            <a:ext cx="121920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9" descr="유니테스트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017" y="6562726"/>
            <a:ext cx="134620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0370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hf hdr="0" ftr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▣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 noChangeArrowheads="1"/>
          </p:cNvPicPr>
          <p:nvPr userDrawn="1"/>
        </p:nvPicPr>
        <p:blipFill>
          <a:blip r:embed="rId7">
            <a:lum bright="26000" contrast="-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0" y="836613"/>
            <a:ext cx="12192000" cy="568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28" name="그림 7" descr="pt.png"/>
          <p:cNvPicPr>
            <a:picLocks noChangeAspect="1"/>
          </p:cNvPicPr>
          <p:nvPr userDrawn="1"/>
        </p:nvPicPr>
        <p:blipFill>
          <a:blip r:embed="rId8">
            <a:lum bright="-18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24"/>
          <a:stretch>
            <a:fillRect/>
          </a:stretch>
        </p:blipFill>
        <p:spPr bwMode="auto">
          <a:xfrm>
            <a:off x="2117" y="-26988"/>
            <a:ext cx="12189883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제목 개체 틀 1"/>
          <p:cNvSpPr>
            <a:spLocks noGrp="1"/>
          </p:cNvSpPr>
          <p:nvPr>
            <p:ph type="title"/>
          </p:nvPr>
        </p:nvSpPr>
        <p:spPr bwMode="auto">
          <a:xfrm>
            <a:off x="0" y="1"/>
            <a:ext cx="12192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0" name="Rectangle 39"/>
          <p:cNvSpPr>
            <a:spLocks/>
          </p:cNvSpPr>
          <p:nvPr userDrawn="1"/>
        </p:nvSpPr>
        <p:spPr bwMode="auto">
          <a:xfrm rot="1205583">
            <a:off x="9789585" y="300038"/>
            <a:ext cx="196638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57783" bIns="0"/>
          <a:lstStyle>
            <a:lvl1pPr marL="55563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ko-KR" sz="1700" b="1">
                <a:solidFill>
                  <a:srgbClr val="FF0000"/>
                </a:solidFill>
                <a:latin typeface="맑은 고딕" pitchFamily="50" charset="-127"/>
                <a:cs typeface="Times New Roman" pitchFamily="18" charset="0"/>
              </a:rPr>
              <a:t>Confidential</a:t>
            </a:r>
          </a:p>
        </p:txBody>
      </p:sp>
      <p:pic>
        <p:nvPicPr>
          <p:cNvPr id="1031" name="그림 9" descr="pt-1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273" r="14505" b="3133"/>
          <a:stretch>
            <a:fillRect/>
          </a:stretch>
        </p:blipFill>
        <p:spPr bwMode="auto">
          <a:xfrm>
            <a:off x="0" y="6524626"/>
            <a:ext cx="121920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9" descr="유니테스트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017" y="6562726"/>
            <a:ext cx="134620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0885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hf hdr="0" ftr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▣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 noChangeArrowheads="1"/>
          </p:cNvPicPr>
          <p:nvPr userDrawn="1"/>
        </p:nvPicPr>
        <p:blipFill>
          <a:blip r:embed="rId7">
            <a:lum bright="26000" contrast="-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0" y="836613"/>
            <a:ext cx="12192000" cy="568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28" name="그림 7" descr="pt.png"/>
          <p:cNvPicPr>
            <a:picLocks noChangeAspect="1"/>
          </p:cNvPicPr>
          <p:nvPr userDrawn="1"/>
        </p:nvPicPr>
        <p:blipFill>
          <a:blip r:embed="rId8">
            <a:lum bright="-18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24"/>
          <a:stretch>
            <a:fillRect/>
          </a:stretch>
        </p:blipFill>
        <p:spPr bwMode="auto">
          <a:xfrm>
            <a:off x="2117" y="-26988"/>
            <a:ext cx="12189883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제목 개체 틀 1"/>
          <p:cNvSpPr>
            <a:spLocks noGrp="1"/>
          </p:cNvSpPr>
          <p:nvPr>
            <p:ph type="title"/>
          </p:nvPr>
        </p:nvSpPr>
        <p:spPr bwMode="auto">
          <a:xfrm>
            <a:off x="0" y="1"/>
            <a:ext cx="12192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0" name="Rectangle 39"/>
          <p:cNvSpPr>
            <a:spLocks/>
          </p:cNvSpPr>
          <p:nvPr userDrawn="1"/>
        </p:nvSpPr>
        <p:spPr bwMode="auto">
          <a:xfrm rot="1205583">
            <a:off x="9789585" y="300038"/>
            <a:ext cx="196638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57783" bIns="0"/>
          <a:lstStyle>
            <a:lvl1pPr marL="55563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ko-KR" sz="1700" b="1">
                <a:solidFill>
                  <a:srgbClr val="FF0000"/>
                </a:solidFill>
                <a:latin typeface="맑은 고딕" pitchFamily="50" charset="-127"/>
                <a:cs typeface="Times New Roman" pitchFamily="18" charset="0"/>
              </a:rPr>
              <a:t>Confidential</a:t>
            </a:r>
          </a:p>
        </p:txBody>
      </p:sp>
      <p:pic>
        <p:nvPicPr>
          <p:cNvPr id="1031" name="그림 9" descr="pt-1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273" r="14505" b="3133"/>
          <a:stretch>
            <a:fillRect/>
          </a:stretch>
        </p:blipFill>
        <p:spPr bwMode="auto">
          <a:xfrm>
            <a:off x="0" y="6524626"/>
            <a:ext cx="121920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9" descr="유니테스트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017" y="6562726"/>
            <a:ext cx="134620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975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hf hdr="0" ftr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▣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 noChangeArrowheads="1"/>
          </p:cNvPicPr>
          <p:nvPr userDrawn="1"/>
        </p:nvPicPr>
        <p:blipFill>
          <a:blip r:embed="rId7">
            <a:lum bright="26000" contrast="-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0" y="836613"/>
            <a:ext cx="12192000" cy="568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28" name="그림 7" descr="pt.png"/>
          <p:cNvPicPr>
            <a:picLocks noChangeAspect="1"/>
          </p:cNvPicPr>
          <p:nvPr userDrawn="1"/>
        </p:nvPicPr>
        <p:blipFill>
          <a:blip r:embed="rId8">
            <a:lum bright="-18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24"/>
          <a:stretch>
            <a:fillRect/>
          </a:stretch>
        </p:blipFill>
        <p:spPr bwMode="auto">
          <a:xfrm>
            <a:off x="2117" y="-26988"/>
            <a:ext cx="12189883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제목 개체 틀 1"/>
          <p:cNvSpPr>
            <a:spLocks noGrp="1"/>
          </p:cNvSpPr>
          <p:nvPr>
            <p:ph type="title"/>
          </p:nvPr>
        </p:nvSpPr>
        <p:spPr bwMode="auto">
          <a:xfrm>
            <a:off x="0" y="1"/>
            <a:ext cx="12192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0" name="Rectangle 39"/>
          <p:cNvSpPr>
            <a:spLocks/>
          </p:cNvSpPr>
          <p:nvPr userDrawn="1"/>
        </p:nvSpPr>
        <p:spPr bwMode="auto">
          <a:xfrm rot="1205583">
            <a:off x="9789585" y="300038"/>
            <a:ext cx="196638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57783" bIns="0"/>
          <a:lstStyle>
            <a:lvl1pPr marL="55563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ko-KR" sz="1700" b="1">
                <a:solidFill>
                  <a:srgbClr val="FF0000"/>
                </a:solidFill>
                <a:latin typeface="맑은 고딕" pitchFamily="50" charset="-127"/>
                <a:cs typeface="Times New Roman" pitchFamily="18" charset="0"/>
              </a:rPr>
              <a:t>Confidential</a:t>
            </a:r>
          </a:p>
        </p:txBody>
      </p:sp>
      <p:pic>
        <p:nvPicPr>
          <p:cNvPr id="1031" name="그림 9" descr="pt-1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273" r="14505" b="3133"/>
          <a:stretch>
            <a:fillRect/>
          </a:stretch>
        </p:blipFill>
        <p:spPr bwMode="auto">
          <a:xfrm>
            <a:off x="0" y="6524626"/>
            <a:ext cx="121920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9" descr="유니테스트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017" y="6562726"/>
            <a:ext cx="134620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616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hf hdr="0" ftr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▣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png"/><Relationship Id="rId11" Type="http://schemas.openxmlformats.org/officeDocument/2006/relationships/image" Target="../media/image41.png"/><Relationship Id="rId5" Type="http://schemas.openxmlformats.org/officeDocument/2006/relationships/image" Target="../media/image34.png"/><Relationship Id="rId10" Type="http://schemas.openxmlformats.org/officeDocument/2006/relationships/image" Target="../media/image37.png"/><Relationship Id="rId4" Type="http://schemas.openxmlformats.org/officeDocument/2006/relationships/image" Target="../media/image38.png"/><Relationship Id="rId9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1.png"/><Relationship Id="rId5" Type="http://schemas.openxmlformats.org/officeDocument/2006/relationships/image" Target="../media/image20.png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4.png"/><Relationship Id="rId4" Type="http://schemas.openxmlformats.org/officeDocument/2006/relationships/image" Target="../media/image5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ctrTitle"/>
          </p:nvPr>
        </p:nvSpPr>
        <p:spPr>
          <a:xfrm>
            <a:off x="4151313" y="2133601"/>
            <a:ext cx="6445250" cy="1395413"/>
          </a:xfrm>
        </p:spPr>
        <p:txBody>
          <a:bodyPr/>
          <a:lstStyle/>
          <a:p>
            <a:pPr algn="r"/>
            <a:r>
              <a:rPr lang="en-US" altLang="ko-KR" dirty="0">
                <a:latin typeface="Calibri" pitchFamily="34" charset="0"/>
              </a:rPr>
              <a:t>DRAM &amp; NAND FLASH market</a:t>
            </a:r>
            <a:br>
              <a:rPr lang="en-US" altLang="ko-KR" dirty="0">
                <a:latin typeface="Calibri" pitchFamily="34" charset="0"/>
              </a:rPr>
            </a:br>
            <a:r>
              <a:rPr lang="en-US" altLang="ko-KR" dirty="0">
                <a:latin typeface="Calibri" pitchFamily="34" charset="0"/>
              </a:rPr>
              <a:t>current &amp; future </a:t>
            </a:r>
            <a:br>
              <a:rPr lang="en-US" altLang="ko-KR" dirty="0">
                <a:latin typeface="Calibri" pitchFamily="34" charset="0"/>
              </a:rPr>
            </a:br>
            <a:r>
              <a:rPr lang="en-US" altLang="ko-KR" dirty="0">
                <a:latin typeface="Calibri" pitchFamily="34" charset="0"/>
              </a:rPr>
              <a:t>Nov 2017</a:t>
            </a:r>
            <a:endParaRPr lang="ko-KR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56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내용 개체 틀 9"/>
          <p:cNvSpPr>
            <a:spLocks noGrp="1"/>
          </p:cNvSpPr>
          <p:nvPr>
            <p:ph idx="1"/>
          </p:nvPr>
        </p:nvSpPr>
        <p:spPr>
          <a:xfrm>
            <a:off x="1524000" y="822325"/>
            <a:ext cx="9144000" cy="5702300"/>
          </a:xfrm>
        </p:spPr>
        <p:txBody>
          <a:bodyPr anchor="ctr"/>
          <a:lstStyle/>
          <a:p>
            <a:pPr marL="457200" lvl="1" indent="0" algn="ctr">
              <a:buNone/>
            </a:pPr>
            <a:r>
              <a:rPr lang="en-US" altLang="ko-KR" sz="4000" dirty="0">
                <a:latin typeface="Calibri" pitchFamily="34" charset="0"/>
              </a:rPr>
              <a:t>NAND market</a:t>
            </a:r>
          </a:p>
        </p:txBody>
      </p:sp>
      <p:sp>
        <p:nvSpPr>
          <p:cNvPr id="16387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85151" cy="822325"/>
          </a:xfrm>
        </p:spPr>
        <p:txBody>
          <a:bodyPr/>
          <a:lstStyle/>
          <a:p>
            <a:r>
              <a:rPr lang="en-US" altLang="ko-KR" b="1" dirty="0">
                <a:latin typeface="Calibri" pitchFamily="34" charset="0"/>
              </a:rPr>
              <a:t>Contents</a:t>
            </a:r>
            <a:endParaRPr lang="ko-KR" altLang="en-US" b="1" dirty="0">
              <a:latin typeface="Calibri" pitchFamily="34" charset="0"/>
            </a:endParaRPr>
          </a:p>
        </p:txBody>
      </p:sp>
      <p:sp>
        <p:nvSpPr>
          <p:cNvPr id="16408" name="TextBox 1"/>
          <p:cNvSpPr txBox="1">
            <a:spLocks noChangeArrowheads="1"/>
          </p:cNvSpPr>
          <p:nvPr/>
        </p:nvSpPr>
        <p:spPr bwMode="auto">
          <a:xfrm>
            <a:off x="8112125" y="6524625"/>
            <a:ext cx="12969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맑은 고딕" pitchFamily="50" charset="-127"/>
              <a:buChar char="▣"/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ko-KR" sz="1600">
                <a:solidFill>
                  <a:srgbClr val="FF0000"/>
                </a:solidFill>
                <a:latin typeface="Calibri" pitchFamily="34" charset="0"/>
                <a:ea typeface="굴림" charset="-127"/>
              </a:rPr>
              <a:t>Preliminary</a:t>
            </a:r>
            <a:endParaRPr kumimoji="1" lang="ko-KR" altLang="en-US" sz="1600">
              <a:solidFill>
                <a:srgbClr val="FF0000"/>
              </a:solidFill>
              <a:latin typeface="Calibri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159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7"/>
          <p:cNvSpPr>
            <a:spLocks noGrp="1"/>
          </p:cNvSpPr>
          <p:nvPr>
            <p:ph idx="1"/>
          </p:nvPr>
        </p:nvSpPr>
        <p:spPr>
          <a:xfrm>
            <a:off x="1524000" y="981348"/>
            <a:ext cx="9144000" cy="5688012"/>
          </a:xfrm>
        </p:spPr>
        <p:txBody>
          <a:bodyPr/>
          <a:lstStyle/>
          <a:p>
            <a:endParaRPr lang="en-US" altLang="ko-KR" dirty="0">
              <a:latin typeface="Calibri" pitchFamily="34" charset="0"/>
            </a:endParaRPr>
          </a:p>
          <a:p>
            <a:endParaRPr lang="en-US" altLang="ko-KR" dirty="0">
              <a:latin typeface="Calibri" pitchFamily="34" charset="0"/>
            </a:endParaRPr>
          </a:p>
        </p:txBody>
      </p:sp>
      <p:sp>
        <p:nvSpPr>
          <p:cNvPr id="17411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22325"/>
          </a:xfrm>
        </p:spPr>
        <p:txBody>
          <a:bodyPr/>
          <a:lstStyle/>
          <a:p>
            <a:r>
              <a:rPr lang="en-US" altLang="ko-KR" b="1" dirty="0">
                <a:latin typeface="Calibri" pitchFamily="34" charset="0"/>
              </a:rPr>
              <a:t>NAND market</a:t>
            </a:r>
            <a:endParaRPr lang="ko-KR" altLang="en-US" b="1" dirty="0">
              <a:latin typeface="Calibri" pitchFamily="34" charset="0"/>
            </a:endParaRPr>
          </a:p>
        </p:txBody>
      </p:sp>
      <p:sp>
        <p:nvSpPr>
          <p:cNvPr id="17413" name="TextBox 18"/>
          <p:cNvSpPr txBox="1">
            <a:spLocks noChangeArrowheads="1"/>
          </p:cNvSpPr>
          <p:nvPr/>
        </p:nvSpPr>
        <p:spPr bwMode="auto">
          <a:xfrm>
            <a:off x="8112125" y="6524625"/>
            <a:ext cx="12969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맑은 고딕" pitchFamily="50" charset="-127"/>
              <a:buChar char="▣"/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ko-KR" sz="1600" dirty="0">
                <a:solidFill>
                  <a:srgbClr val="FF0000"/>
                </a:solidFill>
                <a:latin typeface="Calibri" pitchFamily="34" charset="0"/>
                <a:ea typeface="굴림" charset="-127"/>
              </a:rPr>
              <a:t>Preliminary</a:t>
            </a:r>
            <a:endParaRPr kumimoji="1" lang="ko-KR" altLang="en-US" sz="1600">
              <a:solidFill>
                <a:srgbClr val="FF0000"/>
              </a:solidFill>
              <a:latin typeface="Calibri" pitchFamily="34" charset="0"/>
              <a:ea typeface="굴림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64352" y="6673334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kumimoji="1" lang="ko-KR" altLang="en-US" dirty="0">
              <a:solidFill>
                <a:prstClr val="black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438906" y="2492897"/>
            <a:ext cx="4229093" cy="22322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3600" b="1" dirty="0">
                <a:solidFill>
                  <a:prstClr val="black"/>
                </a:solidFill>
              </a:rPr>
              <a:t>Supply</a:t>
            </a:r>
            <a:br>
              <a:rPr kumimoji="1" lang="en-US" altLang="ko-KR" sz="3600" b="1" dirty="0">
                <a:solidFill>
                  <a:prstClr val="black"/>
                </a:solidFill>
              </a:rPr>
            </a:br>
            <a:r>
              <a:rPr kumimoji="1" lang="en-US" altLang="ko-KR" sz="3600" b="1" dirty="0">
                <a:solidFill>
                  <a:prstClr val="black"/>
                </a:solidFill>
              </a:rPr>
              <a:t>(16950PB)</a:t>
            </a:r>
            <a:endParaRPr kumimoji="1" lang="ko-KR" altLang="en-US" sz="3600" b="1" dirty="0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951984" y="822325"/>
            <a:ext cx="0" cy="57023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4000" y="51571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800" b="1" dirty="0" smtClean="0">
                <a:solidFill>
                  <a:prstClr val="black"/>
                </a:solidFill>
                <a:latin typeface="Calibri" panose="020F0502020204030204" pitchFamily="34" charset="0"/>
                <a:ea typeface="굴림" charset="-127"/>
              </a:rPr>
              <a:t>2017</a:t>
            </a:r>
            <a:endParaRPr kumimoji="1" lang="ko-KR" altLang="en-US" sz="4800" b="1" dirty="0">
              <a:solidFill>
                <a:prstClr val="black"/>
              </a:solidFill>
              <a:latin typeface="Calibri" panose="020F0502020204030204" pitchFamily="34" charset="0"/>
              <a:ea typeface="굴림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23999" y="2492897"/>
            <a:ext cx="4914905" cy="22322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3600" b="1" dirty="0">
                <a:solidFill>
                  <a:prstClr val="white"/>
                </a:solidFill>
              </a:rPr>
              <a:t/>
            </a:r>
            <a:br>
              <a:rPr kumimoji="1" lang="en-US" altLang="ko-KR" sz="3600" b="1" dirty="0">
                <a:solidFill>
                  <a:prstClr val="white"/>
                </a:solidFill>
              </a:rPr>
            </a:br>
            <a:r>
              <a:rPr kumimoji="1" lang="en-US" altLang="ko-KR" sz="3600" b="1" dirty="0">
                <a:solidFill>
                  <a:prstClr val="white"/>
                </a:solidFill>
              </a:rPr>
              <a:t>Demand</a:t>
            </a:r>
            <a:br>
              <a:rPr kumimoji="1" lang="en-US" altLang="ko-KR" sz="3600" b="1" dirty="0">
                <a:solidFill>
                  <a:prstClr val="white"/>
                </a:solidFill>
              </a:rPr>
            </a:br>
            <a:r>
              <a:rPr kumimoji="1" lang="en-US" altLang="ko-KR" sz="3600" b="1" dirty="0">
                <a:solidFill>
                  <a:prstClr val="white"/>
                </a:solidFill>
              </a:rPr>
              <a:t>(17400PB)</a:t>
            </a:r>
            <a:br>
              <a:rPr kumimoji="1" lang="en-US" altLang="ko-KR" sz="3600" b="1" dirty="0">
                <a:solidFill>
                  <a:prstClr val="white"/>
                </a:solidFill>
              </a:rPr>
            </a:br>
            <a:endParaRPr kumimoji="1" lang="ko-KR" altLang="en-US" sz="3600" b="1" dirty="0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2E1D4C9-6887-4608-8F18-EC7C7FF8DDC5}"/>
              </a:ext>
            </a:extLst>
          </p:cNvPr>
          <p:cNvSpPr txBox="1"/>
          <p:nvPr/>
        </p:nvSpPr>
        <p:spPr>
          <a:xfrm>
            <a:off x="-129303" y="6165153"/>
            <a:ext cx="324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>
                <a:solidFill>
                  <a:prstClr val="black"/>
                </a:solidFill>
                <a:latin typeface="Calibri" panose="020F0502020204030204" pitchFamily="34" charset="0"/>
                <a:ea typeface="굴림" charset="-127"/>
              </a:rPr>
              <a:t>Source: </a:t>
            </a:r>
            <a:r>
              <a:rPr kumimoji="1" lang="en-US" altLang="ko-KR" b="1" dirty="0" smtClean="0">
                <a:solidFill>
                  <a:prstClr val="black"/>
                </a:solidFill>
                <a:latin typeface="Calibri" panose="020F0502020204030204" pitchFamily="34" charset="0"/>
                <a:ea typeface="굴림" charset="-127"/>
              </a:rPr>
              <a:t>Gartner</a:t>
            </a:r>
            <a:endParaRPr kumimoji="1" lang="ko-KR" altLang="en-US" b="1" dirty="0">
              <a:solidFill>
                <a:prstClr val="black"/>
              </a:solidFill>
              <a:latin typeface="Calibri" panose="020F0502020204030204" pitchFamily="34" charset="0"/>
              <a:ea typeface="굴림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50A272A8-D7F9-47E5-A5BB-84B107ED8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017" y="1256510"/>
            <a:ext cx="625567" cy="10773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7082821-FD8A-4174-AA80-9B3C6B41D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8047" y="1213812"/>
            <a:ext cx="1052707" cy="104662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6FA9AA9-B258-4EEB-900F-F1B4B5B93D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3209" y="1402152"/>
            <a:ext cx="1085850" cy="8191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4BC42A16-B693-43B9-9611-0F8E6CEA0F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3179" y="1223035"/>
            <a:ext cx="1125811" cy="83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23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7"/>
          <p:cNvSpPr>
            <a:spLocks noGrp="1"/>
          </p:cNvSpPr>
          <p:nvPr>
            <p:ph idx="1"/>
          </p:nvPr>
        </p:nvSpPr>
        <p:spPr>
          <a:xfrm>
            <a:off x="1524000" y="981348"/>
            <a:ext cx="9144000" cy="5688012"/>
          </a:xfrm>
        </p:spPr>
        <p:txBody>
          <a:bodyPr/>
          <a:lstStyle/>
          <a:p>
            <a:endParaRPr lang="en-US" altLang="ko-KR" dirty="0">
              <a:latin typeface="Calibri" pitchFamily="34" charset="0"/>
            </a:endParaRPr>
          </a:p>
          <a:p>
            <a:endParaRPr lang="en-US" altLang="ko-KR" dirty="0">
              <a:latin typeface="Calibri" pitchFamily="34" charset="0"/>
            </a:endParaRPr>
          </a:p>
        </p:txBody>
      </p:sp>
      <p:sp>
        <p:nvSpPr>
          <p:cNvPr id="17413" name="TextBox 18"/>
          <p:cNvSpPr txBox="1">
            <a:spLocks noChangeArrowheads="1"/>
          </p:cNvSpPr>
          <p:nvPr/>
        </p:nvSpPr>
        <p:spPr bwMode="auto">
          <a:xfrm>
            <a:off x="8112125" y="6524625"/>
            <a:ext cx="12969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맑은 고딕" pitchFamily="50" charset="-127"/>
              <a:buChar char="▣"/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ko-KR" sz="1600" dirty="0">
                <a:solidFill>
                  <a:srgbClr val="FF0000"/>
                </a:solidFill>
                <a:latin typeface="Calibri" pitchFamily="34" charset="0"/>
                <a:ea typeface="굴림" charset="-127"/>
              </a:rPr>
              <a:t>Preliminary</a:t>
            </a:r>
            <a:endParaRPr kumimoji="1" lang="ko-KR" altLang="en-US" sz="1600">
              <a:solidFill>
                <a:srgbClr val="FF0000"/>
              </a:solidFill>
              <a:latin typeface="Calibri" pitchFamily="34" charset="0"/>
              <a:ea typeface="굴림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64352" y="6673334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kumimoji="1" lang="ko-KR" altLang="en-US" dirty="0">
              <a:solidFill>
                <a:prstClr val="black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24000" y="2492897"/>
            <a:ext cx="9144000" cy="22322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3600" b="1" dirty="0">
                <a:solidFill>
                  <a:prstClr val="white"/>
                </a:solidFill>
              </a:rPr>
              <a:t>        Demand</a:t>
            </a:r>
            <a:endParaRPr kumimoji="1" lang="ko-KR" altLang="en-US" sz="3600" b="1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951984" y="2492897"/>
            <a:ext cx="4716016" cy="22322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3600" b="1" dirty="0">
                <a:solidFill>
                  <a:prstClr val="black"/>
                </a:solidFill>
              </a:rPr>
              <a:t>Supply</a:t>
            </a:r>
            <a:endParaRPr kumimoji="1" lang="ko-KR" altLang="en-US" sz="3600" b="1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951984" y="822325"/>
            <a:ext cx="0" cy="57023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4000" y="51571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800" b="1" dirty="0" smtClean="0">
                <a:solidFill>
                  <a:prstClr val="black"/>
                </a:solidFill>
                <a:latin typeface="Calibri" panose="020F0502020204030204" pitchFamily="34" charset="0"/>
                <a:ea typeface="굴림" charset="-127"/>
              </a:rPr>
              <a:t>2018~</a:t>
            </a:r>
            <a:endParaRPr kumimoji="1" lang="ko-KR" altLang="en-US" sz="4800" b="1" dirty="0">
              <a:solidFill>
                <a:prstClr val="black"/>
              </a:solidFill>
              <a:latin typeface="Calibri" panose="020F0502020204030204" pitchFamily="34" charset="0"/>
              <a:ea typeface="굴림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ADFC31D-02C6-4CD8-A3C3-27E417A802CD}"/>
              </a:ext>
            </a:extLst>
          </p:cNvPr>
          <p:cNvSpPr txBox="1"/>
          <p:nvPr/>
        </p:nvSpPr>
        <p:spPr>
          <a:xfrm>
            <a:off x="-129303" y="6165153"/>
            <a:ext cx="324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>
                <a:solidFill>
                  <a:prstClr val="black"/>
                </a:solidFill>
                <a:latin typeface="Calibri" panose="020F0502020204030204" pitchFamily="34" charset="0"/>
                <a:ea typeface="굴림" charset="-127"/>
              </a:rPr>
              <a:t>Source: Gartner</a:t>
            </a:r>
            <a:endParaRPr kumimoji="1" lang="ko-KR" altLang="en-US" b="1" dirty="0">
              <a:solidFill>
                <a:prstClr val="black"/>
              </a:solidFill>
              <a:latin typeface="Calibri" panose="020F0502020204030204" pitchFamily="34" charset="0"/>
              <a:ea typeface="굴림" charset="-127"/>
            </a:endParaRPr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22325"/>
          </a:xfrm>
        </p:spPr>
        <p:txBody>
          <a:bodyPr/>
          <a:lstStyle/>
          <a:p>
            <a:r>
              <a:rPr lang="en-US" altLang="ko-KR" b="1" dirty="0">
                <a:latin typeface="Calibri" pitchFamily="34" charset="0"/>
              </a:rPr>
              <a:t>NAND market</a:t>
            </a:r>
            <a:endParaRPr lang="ko-KR" altLang="en-US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56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Box 18"/>
          <p:cNvSpPr txBox="1">
            <a:spLocks noChangeArrowheads="1"/>
          </p:cNvSpPr>
          <p:nvPr/>
        </p:nvSpPr>
        <p:spPr bwMode="auto">
          <a:xfrm>
            <a:off x="8112125" y="6524625"/>
            <a:ext cx="12969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맑은 고딕" pitchFamily="50" charset="-127"/>
              <a:buChar char="▣"/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>
                <a:solidFill>
                  <a:srgbClr val="FF0000"/>
                </a:solidFill>
                <a:latin typeface="Calibri" pitchFamily="34" charset="0"/>
                <a:ea typeface="굴림" charset="-127"/>
              </a:rPr>
              <a:t>Preliminary</a:t>
            </a:r>
            <a:endParaRPr lang="ko-KR" altLang="en-US" sz="1600">
              <a:solidFill>
                <a:srgbClr val="FF0000"/>
              </a:solidFill>
              <a:latin typeface="Calibri" pitchFamily="34" charset="0"/>
              <a:ea typeface="굴림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64352" y="6673334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8701" y="2484102"/>
            <a:ext cx="555784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Arial Black" panose="020B0A04020102020204" pitchFamily="34" charset="0"/>
              </a:rPr>
              <a:t>2D &amp; 3D  MLC </a:t>
            </a:r>
            <a:r>
              <a:rPr lang="en-US" altLang="ko-KR" sz="2000" b="1" dirty="0">
                <a:latin typeface="Arial Black" panose="020B0A04020102020204" pitchFamily="34" charset="0"/>
              </a:rPr>
              <a:t/>
            </a:r>
            <a:br>
              <a:rPr lang="en-US" altLang="ko-KR" sz="2000" b="1" dirty="0">
                <a:latin typeface="Arial Black" panose="020B0A04020102020204" pitchFamily="34" charset="0"/>
              </a:rPr>
            </a:br>
            <a:r>
              <a:rPr lang="en-US" altLang="ko-KR" b="1" dirty="0">
                <a:latin typeface="Arial Black" panose="020B0A04020102020204" pitchFamily="34" charset="0"/>
              </a:rPr>
              <a:t>(25%)</a:t>
            </a:r>
            <a:endParaRPr lang="ko-KR" altLang="en-US" sz="2000" b="1" dirty="0">
              <a:latin typeface="Arial Black" panose="020B0A040201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71630" y="3873997"/>
            <a:ext cx="46519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atin typeface="Arial Black" panose="020B0A04020102020204" pitchFamily="34" charset="0"/>
              </a:rPr>
              <a:t>2D &amp; 3D TLC</a:t>
            </a:r>
            <a:br>
              <a:rPr lang="en-US" altLang="ko-KR" sz="4800" b="1" dirty="0">
                <a:latin typeface="Arial Black" panose="020B0A04020102020204" pitchFamily="34" charset="0"/>
              </a:rPr>
            </a:br>
            <a:r>
              <a:rPr lang="en-US" altLang="ko-KR" sz="1600" b="1" dirty="0">
                <a:latin typeface="Arial Black" panose="020B0A04020102020204" pitchFamily="34" charset="0"/>
              </a:rPr>
              <a:t>(60%)</a:t>
            </a:r>
            <a:endParaRPr lang="ko-KR" altLang="en-US" sz="3200" b="1" dirty="0">
              <a:latin typeface="Arial Black" panose="020B0A040201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316716" y="2140361"/>
            <a:ext cx="5328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latin typeface="Arial Black" panose="020B0A04020102020204" pitchFamily="34" charset="0"/>
              </a:rPr>
              <a:t>3D TLC</a:t>
            </a:r>
            <a:r>
              <a:rPr lang="en-US" altLang="ko-KR" sz="6000" b="1" dirty="0">
                <a:latin typeface="Arial Black" panose="020B0A04020102020204" pitchFamily="34" charset="0"/>
              </a:rPr>
              <a:t/>
            </a:r>
            <a:br>
              <a:rPr lang="en-US" altLang="ko-KR" sz="6000" b="1" dirty="0">
                <a:latin typeface="Arial Black" panose="020B0A04020102020204" pitchFamily="34" charset="0"/>
              </a:rPr>
            </a:br>
            <a:r>
              <a:rPr lang="en-US" altLang="ko-KR" sz="2400" b="1" dirty="0">
                <a:latin typeface="Arial Black" panose="020B0A04020102020204" pitchFamily="34" charset="0"/>
              </a:rPr>
              <a:t>(80%)</a:t>
            </a:r>
            <a:endParaRPr lang="ko-KR" altLang="en-US" sz="8000" b="1" dirty="0">
              <a:latin typeface="Arial Black" panose="020B0A040201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99141" y="3959128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Arial Black" panose="020B0A04020102020204" pitchFamily="34" charset="0"/>
              </a:rPr>
              <a:t>3D QLC</a:t>
            </a:r>
            <a:r>
              <a:rPr lang="en-US" altLang="ko-KR" b="1" dirty="0">
                <a:latin typeface="Arial Black" panose="020B0A04020102020204" pitchFamily="34" charset="0"/>
              </a:rPr>
              <a:t/>
            </a:r>
            <a:br>
              <a:rPr lang="en-US" altLang="ko-KR" b="1" dirty="0">
                <a:latin typeface="Arial Black" panose="020B0A04020102020204" pitchFamily="34" charset="0"/>
              </a:rPr>
            </a:br>
            <a:r>
              <a:rPr lang="en-US" altLang="ko-KR" b="1" dirty="0">
                <a:latin typeface="Arial Black" panose="020B0A04020102020204" pitchFamily="34" charset="0"/>
              </a:rPr>
              <a:t>(15%)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47" name="오른쪽 화살표 46"/>
          <p:cNvSpPr/>
          <p:nvPr/>
        </p:nvSpPr>
        <p:spPr>
          <a:xfrm>
            <a:off x="5376866" y="2695466"/>
            <a:ext cx="1791189" cy="161904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2021</a:t>
            </a:r>
            <a:endParaRPr lang="ko-KR" altLang="en-US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2E1D4C9-6887-4608-8F18-EC7C7FF8DDC5}"/>
              </a:ext>
            </a:extLst>
          </p:cNvPr>
          <p:cNvSpPr txBox="1"/>
          <p:nvPr/>
        </p:nvSpPr>
        <p:spPr>
          <a:xfrm>
            <a:off x="-129303" y="6165153"/>
            <a:ext cx="324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>
                <a:solidFill>
                  <a:prstClr val="black"/>
                </a:solidFill>
                <a:latin typeface="Calibri" panose="020F0502020204030204" pitchFamily="34" charset="0"/>
                <a:ea typeface="굴림" charset="-127"/>
              </a:rPr>
              <a:t>Source: </a:t>
            </a:r>
            <a:r>
              <a:rPr kumimoji="1" lang="en-US" altLang="ko-KR" b="1" dirty="0" smtClean="0">
                <a:solidFill>
                  <a:prstClr val="black"/>
                </a:solidFill>
                <a:latin typeface="Calibri" panose="020F0502020204030204" pitchFamily="34" charset="0"/>
                <a:ea typeface="굴림" charset="-127"/>
              </a:rPr>
              <a:t>Gartner</a:t>
            </a:r>
            <a:endParaRPr kumimoji="1" lang="ko-KR" altLang="en-US" b="1" dirty="0">
              <a:solidFill>
                <a:prstClr val="black"/>
              </a:solidFill>
              <a:latin typeface="Calibri" panose="020F0502020204030204" pitchFamily="34" charset="0"/>
              <a:ea typeface="굴림" charset="-127"/>
            </a:endParaRPr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22325"/>
          </a:xfrm>
        </p:spPr>
        <p:txBody>
          <a:bodyPr/>
          <a:lstStyle/>
          <a:p>
            <a:r>
              <a:rPr lang="en-US" altLang="ko-KR" b="1" dirty="0">
                <a:latin typeface="Calibri" pitchFamily="34" charset="0"/>
              </a:rPr>
              <a:t>NAND market</a:t>
            </a:r>
            <a:endParaRPr lang="ko-KR" altLang="en-US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94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7"/>
          <p:cNvSpPr>
            <a:spLocks noGrp="1"/>
          </p:cNvSpPr>
          <p:nvPr>
            <p:ph idx="1"/>
          </p:nvPr>
        </p:nvSpPr>
        <p:spPr>
          <a:xfrm>
            <a:off x="1524000" y="822326"/>
            <a:ext cx="9144000" cy="5847035"/>
          </a:xfrm>
        </p:spPr>
        <p:txBody>
          <a:bodyPr/>
          <a:lstStyle/>
          <a:p>
            <a:endParaRPr lang="en-US" altLang="ko-KR" dirty="0">
              <a:latin typeface="Calibri" pitchFamily="34" charset="0"/>
            </a:endParaRPr>
          </a:p>
          <a:p>
            <a:endParaRPr lang="en-US" altLang="ko-KR" dirty="0">
              <a:latin typeface="Calibri" pitchFamily="34" charset="0"/>
            </a:endParaRPr>
          </a:p>
        </p:txBody>
      </p:sp>
      <p:sp>
        <p:nvSpPr>
          <p:cNvPr id="17413" name="TextBox 18"/>
          <p:cNvSpPr txBox="1">
            <a:spLocks noChangeArrowheads="1"/>
          </p:cNvSpPr>
          <p:nvPr/>
        </p:nvSpPr>
        <p:spPr bwMode="auto">
          <a:xfrm>
            <a:off x="8112125" y="6524625"/>
            <a:ext cx="12969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맑은 고딕" pitchFamily="50" charset="-127"/>
              <a:buChar char="▣"/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>
                <a:solidFill>
                  <a:srgbClr val="FF0000"/>
                </a:solidFill>
                <a:latin typeface="Calibri" pitchFamily="34" charset="0"/>
                <a:ea typeface="굴림" charset="-127"/>
              </a:rPr>
              <a:t>Preliminary</a:t>
            </a:r>
            <a:endParaRPr lang="ko-KR" altLang="en-US" sz="1600">
              <a:solidFill>
                <a:srgbClr val="FF0000"/>
              </a:solidFill>
              <a:latin typeface="Calibri" pitchFamily="34" charset="0"/>
              <a:ea typeface="굴림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64352" y="6673334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3B99FE7-222F-4D19-B984-96E501CAD453}"/>
              </a:ext>
            </a:extLst>
          </p:cNvPr>
          <p:cNvSpPr txBox="1"/>
          <p:nvPr/>
        </p:nvSpPr>
        <p:spPr>
          <a:xfrm>
            <a:off x="-599203" y="6117350"/>
            <a:ext cx="324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>
                <a:solidFill>
                  <a:prstClr val="black"/>
                </a:solidFill>
                <a:latin typeface="Calibri" panose="020F0502020204030204" pitchFamily="34" charset="0"/>
                <a:ea typeface="굴림" charset="-127"/>
              </a:rPr>
              <a:t>Source: </a:t>
            </a:r>
            <a:r>
              <a:rPr kumimoji="1" lang="en-US" altLang="ko-KR" b="1" dirty="0" smtClean="0">
                <a:solidFill>
                  <a:prstClr val="black"/>
                </a:solidFill>
                <a:latin typeface="Calibri" panose="020F0502020204030204" pitchFamily="34" charset="0"/>
                <a:ea typeface="굴림" charset="-127"/>
              </a:rPr>
              <a:t>Gartner</a:t>
            </a:r>
            <a:endParaRPr kumimoji="1" lang="ko-KR" altLang="en-US" b="1" dirty="0">
              <a:solidFill>
                <a:prstClr val="black"/>
              </a:solidFill>
              <a:latin typeface="Calibri" panose="020F0502020204030204" pitchFamily="34" charset="0"/>
              <a:ea typeface="굴림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60BA57D-9008-4262-A0B6-8D28ED337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672" y="1309175"/>
            <a:ext cx="1685925" cy="12668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91F0D461-4590-4FD9-AD2F-A34AFD114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672" y="2672838"/>
            <a:ext cx="1685925" cy="126682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AC5B1316-249A-4CBB-8421-DCB989E13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234" y="2672837"/>
            <a:ext cx="1685925" cy="126682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3AAB23D1-4DD0-4E2F-9D4B-BB6FA1E51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922" y="1309175"/>
            <a:ext cx="1685925" cy="12668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D60BA57D-9008-4262-A0B6-8D28ED337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089" y="1675287"/>
            <a:ext cx="1685925" cy="12668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91F0D461-4590-4FD9-AD2F-A34AFD114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089" y="3038950"/>
            <a:ext cx="1685925" cy="12668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AC5B1316-249A-4CBB-8421-DCB989E13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651" y="3038949"/>
            <a:ext cx="1685925" cy="12668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3AAB23D1-4DD0-4E2F-9D4B-BB6FA1E51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339" y="1675287"/>
            <a:ext cx="1685925" cy="12668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D60BA57D-9008-4262-A0B6-8D28ED337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591" y="2020782"/>
            <a:ext cx="1685925" cy="126682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91F0D461-4590-4FD9-AD2F-A34AFD114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591" y="3384445"/>
            <a:ext cx="1685925" cy="126682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AC5B1316-249A-4CBB-8421-DCB989E13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153" y="3384444"/>
            <a:ext cx="1685925" cy="126682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3AAB23D1-4DD0-4E2F-9D4B-BB6FA1E51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841" y="2020782"/>
            <a:ext cx="1685925" cy="126682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D60BA57D-9008-4262-A0B6-8D28ED337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928" y="2342280"/>
            <a:ext cx="1685925" cy="126682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91F0D461-4590-4FD9-AD2F-A34AFD114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928" y="3705943"/>
            <a:ext cx="1685925" cy="126682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AC5B1316-249A-4CBB-8421-DCB989E13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490" y="3705942"/>
            <a:ext cx="1685925" cy="126682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3AAB23D1-4DD0-4E2F-9D4B-BB6FA1E51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178" y="2342280"/>
            <a:ext cx="1685925" cy="12668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24000" y="924910"/>
            <a:ext cx="4334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74616-&gt;240000PB (2020)</a:t>
            </a:r>
            <a:endParaRPr lang="ko-KR" altLang="en-US" b="1"/>
          </a:p>
        </p:txBody>
      </p:sp>
      <p:grpSp>
        <p:nvGrpSpPr>
          <p:cNvPr id="5" name="그룹 4"/>
          <p:cNvGrpSpPr/>
          <p:nvPr/>
        </p:nvGrpSpPr>
        <p:grpSpPr>
          <a:xfrm>
            <a:off x="7714048" y="1495314"/>
            <a:ext cx="2228161" cy="3446250"/>
            <a:chOff x="7451291" y="1421742"/>
            <a:chExt cx="2228161" cy="3446250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51291" y="1421742"/>
              <a:ext cx="1281050" cy="2324101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39660" y="1780061"/>
              <a:ext cx="1281050" cy="2324101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28029" y="2144198"/>
              <a:ext cx="1281050" cy="2324101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98402" y="2543891"/>
              <a:ext cx="1281050" cy="2324101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7008879" y="1014745"/>
            <a:ext cx="3094225" cy="37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42500-&gt;89000PB (2020)</a:t>
            </a:r>
            <a:endParaRPr lang="ko-KR" altLang="en-US" b="1"/>
          </a:p>
        </p:txBody>
      </p:sp>
      <p:sp>
        <p:nvSpPr>
          <p:cNvPr id="37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22325"/>
          </a:xfrm>
        </p:spPr>
        <p:txBody>
          <a:bodyPr/>
          <a:lstStyle/>
          <a:p>
            <a:r>
              <a:rPr lang="en-US" altLang="ko-KR" b="1" dirty="0">
                <a:latin typeface="Calibri" pitchFamily="34" charset="0"/>
              </a:rPr>
              <a:t>NAND market</a:t>
            </a:r>
            <a:endParaRPr lang="ko-KR" altLang="en-US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49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제목 1"/>
          <p:cNvSpPr>
            <a:spLocks noGrp="1"/>
          </p:cNvSpPr>
          <p:nvPr>
            <p:ph type="title"/>
          </p:nvPr>
        </p:nvSpPr>
        <p:spPr>
          <a:xfrm>
            <a:off x="1524000" y="1"/>
            <a:ext cx="9144000" cy="822325"/>
          </a:xfrm>
        </p:spPr>
        <p:txBody>
          <a:bodyPr/>
          <a:lstStyle/>
          <a:p>
            <a:r>
              <a:rPr lang="en-US" altLang="ko-KR" b="1" dirty="0">
                <a:latin typeface="Calibri" pitchFamily="34" charset="0"/>
              </a:rPr>
              <a:t>NAND market</a:t>
            </a:r>
            <a:endParaRPr lang="ko-KR" altLang="en-US" b="1" dirty="0">
              <a:latin typeface="Calibri" pitchFamily="34" charset="0"/>
            </a:endParaRPr>
          </a:p>
        </p:txBody>
      </p:sp>
      <p:sp>
        <p:nvSpPr>
          <p:cNvPr id="17413" name="TextBox 18"/>
          <p:cNvSpPr txBox="1">
            <a:spLocks noChangeArrowheads="1"/>
          </p:cNvSpPr>
          <p:nvPr/>
        </p:nvSpPr>
        <p:spPr bwMode="auto">
          <a:xfrm>
            <a:off x="8112125" y="6524625"/>
            <a:ext cx="12969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맑은 고딕" pitchFamily="50" charset="-127"/>
              <a:buChar char="▣"/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ko-KR" sz="1600" dirty="0">
                <a:solidFill>
                  <a:srgbClr val="FF0000"/>
                </a:solidFill>
                <a:latin typeface="Calibri" pitchFamily="34" charset="0"/>
                <a:ea typeface="굴림" charset="-127"/>
              </a:rPr>
              <a:t>Preliminary</a:t>
            </a:r>
            <a:endParaRPr kumimoji="1" lang="ko-KR" altLang="en-US" sz="1600">
              <a:solidFill>
                <a:srgbClr val="FF0000"/>
              </a:solidFill>
              <a:latin typeface="Calibri" pitchFamily="34" charset="0"/>
              <a:ea typeface="굴림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64352" y="6673334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kumimoji="1" lang="ko-KR" altLang="en-US" dirty="0">
              <a:solidFill>
                <a:prstClr val="black"/>
              </a:solidFill>
              <a:latin typeface="굴림" charset="-127"/>
              <a:ea typeface="굴림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680" y="1014495"/>
            <a:ext cx="976196" cy="2223965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4909574" y="1038016"/>
            <a:ext cx="1802828" cy="2246724"/>
            <a:chOff x="2339752" y="1301923"/>
            <a:chExt cx="1802828" cy="224672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30639" y="1930714"/>
              <a:ext cx="1051189" cy="1271808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429086" y="3148537"/>
              <a:ext cx="16561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2000" b="1" dirty="0">
                  <a:solidFill>
                    <a:prstClr val="black"/>
                  </a:solidFill>
                  <a:latin typeface="Calibri" panose="020F0502020204030204" pitchFamily="34" charset="0"/>
                  <a:ea typeface="굴림" charset="-127"/>
                </a:rPr>
                <a:t>100G</a:t>
              </a:r>
              <a:endParaRPr kumimoji="1" lang="ko-KR" altLang="en-US" sz="2000" b="1">
                <a:solidFill>
                  <a:prstClr val="black"/>
                </a:solidFill>
                <a:latin typeface="Calibri" panose="020F0502020204030204" pitchFamily="34" charset="0"/>
                <a:ea typeface="굴림" charset="-127"/>
              </a:endParaRPr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39752" y="1301923"/>
              <a:ext cx="453354" cy="418255"/>
            </a:xfrm>
            <a:prstGeom prst="rect">
              <a:avLst/>
            </a:prstGeom>
          </p:spPr>
        </p:pic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03824" y="1301923"/>
              <a:ext cx="453354" cy="418255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57178" y="1301923"/>
              <a:ext cx="453354" cy="418255"/>
            </a:xfrm>
            <a:prstGeom prst="rect">
              <a:avLst/>
            </a:prstGeom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89226" y="1301923"/>
              <a:ext cx="453354" cy="418255"/>
            </a:xfrm>
            <a:prstGeom prst="rect">
              <a:avLst/>
            </a:prstGeom>
          </p:spPr>
        </p:pic>
      </p:grpSp>
      <p:grpSp>
        <p:nvGrpSpPr>
          <p:cNvPr id="13" name="그룹 12"/>
          <p:cNvGrpSpPr/>
          <p:nvPr/>
        </p:nvGrpSpPr>
        <p:grpSpPr>
          <a:xfrm>
            <a:off x="7316585" y="1038016"/>
            <a:ext cx="1656184" cy="2246322"/>
            <a:chOff x="4529998" y="1301923"/>
            <a:chExt cx="1656184" cy="2246322"/>
          </a:xfrm>
        </p:grpSpPr>
        <p:pic>
          <p:nvPicPr>
            <p:cNvPr id="45" name="그림 44"/>
            <p:cNvPicPr preferRelativeResize="0"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70622" y="1928845"/>
              <a:ext cx="1051200" cy="1270800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4529998" y="3148135"/>
              <a:ext cx="16561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2000" b="1" dirty="0">
                  <a:solidFill>
                    <a:prstClr val="black"/>
                  </a:solidFill>
                  <a:latin typeface="Calibri" panose="020F0502020204030204" pitchFamily="34" charset="0"/>
                  <a:ea typeface="굴림" charset="-127"/>
                </a:rPr>
                <a:t>100G</a:t>
              </a:r>
              <a:endParaRPr kumimoji="1" lang="ko-KR" altLang="en-US" sz="2000" b="1">
                <a:solidFill>
                  <a:prstClr val="black"/>
                </a:solidFill>
                <a:latin typeface="Calibri" panose="020F0502020204030204" pitchFamily="34" charset="0"/>
                <a:ea typeface="굴림" charset="-127"/>
              </a:endParaRPr>
            </a:p>
          </p:txBody>
        </p:sp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87925" y="1301923"/>
              <a:ext cx="453354" cy="418255"/>
            </a:xfrm>
            <a:prstGeom prst="rect">
              <a:avLst/>
            </a:prstGeom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1997" y="1301923"/>
              <a:ext cx="453354" cy="418255"/>
            </a:xfrm>
            <a:prstGeom prst="rect">
              <a:avLst/>
            </a:prstGeom>
          </p:spPr>
        </p:pic>
      </p:grpSp>
      <p:grpSp>
        <p:nvGrpSpPr>
          <p:cNvPr id="14" name="그룹 13"/>
          <p:cNvGrpSpPr/>
          <p:nvPr/>
        </p:nvGrpSpPr>
        <p:grpSpPr>
          <a:xfrm>
            <a:off x="7157358" y="3533228"/>
            <a:ext cx="1850902" cy="2928827"/>
            <a:chOff x="5911392" y="1787587"/>
            <a:chExt cx="1850902" cy="2928827"/>
          </a:xfrm>
        </p:grpSpPr>
        <p:grpSp>
          <p:nvGrpSpPr>
            <p:cNvPr id="52" name="그룹 51"/>
            <p:cNvGrpSpPr/>
            <p:nvPr/>
          </p:nvGrpSpPr>
          <p:grpSpPr>
            <a:xfrm>
              <a:off x="5911392" y="1791111"/>
              <a:ext cx="1800200" cy="2925303"/>
              <a:chOff x="4787925" y="1301923"/>
              <a:chExt cx="1800200" cy="2925303"/>
            </a:xfrm>
          </p:grpSpPr>
          <p:pic>
            <p:nvPicPr>
              <p:cNvPr id="53" name="그림 5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59933" y="1797152"/>
                <a:ext cx="1728192" cy="2090898"/>
              </a:xfrm>
              <a:prstGeom prst="rect">
                <a:avLst/>
              </a:prstGeom>
            </p:spPr>
          </p:pic>
          <p:sp>
            <p:nvSpPr>
              <p:cNvPr id="54" name="TextBox 53"/>
              <p:cNvSpPr txBox="1"/>
              <p:nvPr/>
            </p:nvSpPr>
            <p:spPr>
              <a:xfrm>
                <a:off x="4931941" y="3827116"/>
                <a:ext cx="16561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20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굴림" charset="-127"/>
                  </a:rPr>
                  <a:t>200G</a:t>
                </a:r>
                <a:endParaRPr kumimoji="1" lang="ko-KR" altLang="en-US" sz="2000" b="1">
                  <a:solidFill>
                    <a:prstClr val="black"/>
                  </a:solidFill>
                  <a:latin typeface="Calibri" panose="020F0502020204030204" pitchFamily="34" charset="0"/>
                  <a:ea typeface="굴림" charset="-127"/>
                </a:endParaRPr>
              </a:p>
            </p:txBody>
          </p:sp>
          <p:pic>
            <p:nvPicPr>
              <p:cNvPr id="55" name="그림 5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87925" y="1301923"/>
                <a:ext cx="453354" cy="418255"/>
              </a:xfrm>
              <a:prstGeom prst="rect">
                <a:avLst/>
              </a:prstGeom>
            </p:spPr>
          </p:pic>
          <p:pic>
            <p:nvPicPr>
              <p:cNvPr id="56" name="그림 5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51997" y="1301923"/>
                <a:ext cx="453354" cy="418255"/>
              </a:xfrm>
              <a:prstGeom prst="rect">
                <a:avLst/>
              </a:prstGeom>
            </p:spPr>
          </p:pic>
        </p:grpSp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66174" y="1792523"/>
              <a:ext cx="453354" cy="418255"/>
            </a:xfrm>
            <a:prstGeom prst="rect">
              <a:avLst/>
            </a:prstGeom>
          </p:spPr>
        </p:pic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08940" y="1787587"/>
              <a:ext cx="453354" cy="418255"/>
            </a:xfrm>
            <a:prstGeom prst="rect">
              <a:avLst/>
            </a:prstGeom>
          </p:spPr>
        </p:pic>
      </p:grpSp>
      <p:pic>
        <p:nvPicPr>
          <p:cNvPr id="59" name="그림 5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6573" y="4502563"/>
            <a:ext cx="667300" cy="626922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93015" y="4293096"/>
            <a:ext cx="667300" cy="626922"/>
          </a:xfrm>
          <a:prstGeom prst="rect">
            <a:avLst/>
          </a:prstGeom>
        </p:spPr>
      </p:pic>
      <p:sp>
        <p:nvSpPr>
          <p:cNvPr id="61" name="오른쪽 화살표 60"/>
          <p:cNvSpPr/>
          <p:nvPr/>
        </p:nvSpPr>
        <p:spPr>
          <a:xfrm>
            <a:off x="6655093" y="2126476"/>
            <a:ext cx="661493" cy="29441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603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7037E-6 L -1.38889E-6 0.42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264352" y="6673334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kumimoji="1" lang="ko-KR" altLang="en-US" dirty="0">
              <a:solidFill>
                <a:prstClr val="black"/>
              </a:solidFill>
              <a:latin typeface="굴림" charset="-127"/>
              <a:ea typeface="굴림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474" t="1482" r="474" b="-1482"/>
          <a:stretch/>
        </p:blipFill>
        <p:spPr>
          <a:xfrm>
            <a:off x="6805026" y="2694053"/>
            <a:ext cx="2277210" cy="181812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232155" y="2232388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 err="1">
                <a:solidFill>
                  <a:prstClr val="black"/>
                </a:solidFill>
                <a:latin typeface="Calibri" panose="020F0502020204030204" pitchFamily="34" charset="0"/>
                <a:ea typeface="굴림" charset="-127"/>
              </a:rPr>
              <a:t>Unigroup</a:t>
            </a:r>
            <a:endParaRPr kumimoji="1" lang="ko-KR" altLang="en-US" sz="2400" b="1" dirty="0">
              <a:solidFill>
                <a:prstClr val="black"/>
              </a:solidFill>
              <a:latin typeface="Calibri" panose="020F0502020204030204" pitchFamily="34" charset="0"/>
              <a:ea typeface="굴림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232155" y="291941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>
                <a:solidFill>
                  <a:prstClr val="black"/>
                </a:solidFill>
                <a:latin typeface="Calibri" panose="020F0502020204030204" pitchFamily="34" charset="0"/>
                <a:ea typeface="굴림" charset="-127"/>
              </a:rPr>
              <a:t>JHICC</a:t>
            </a:r>
            <a:endParaRPr kumimoji="1" lang="ko-KR" altLang="en-US" sz="2400" b="1">
              <a:solidFill>
                <a:prstClr val="black"/>
              </a:solidFill>
              <a:latin typeface="Calibri" panose="020F0502020204030204" pitchFamily="34" charset="0"/>
              <a:ea typeface="굴림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232155" y="3631838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 err="1">
                <a:solidFill>
                  <a:prstClr val="black"/>
                </a:solidFill>
                <a:latin typeface="Calibri" panose="020F0502020204030204" pitchFamily="34" charset="0"/>
                <a:ea typeface="굴림" charset="-127"/>
              </a:rPr>
              <a:t>Changxin</a:t>
            </a:r>
            <a:endParaRPr kumimoji="1" lang="ko-KR" altLang="en-US" sz="2400" b="1">
              <a:solidFill>
                <a:prstClr val="black"/>
              </a:solidFill>
              <a:latin typeface="Calibri" panose="020F0502020204030204" pitchFamily="34" charset="0"/>
              <a:ea typeface="굴림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297888" y="4340361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>
                <a:solidFill>
                  <a:prstClr val="black"/>
                </a:solidFill>
                <a:latin typeface="Calibri" panose="020F0502020204030204" pitchFamily="34" charset="0"/>
                <a:ea typeface="굴림" charset="-127"/>
              </a:rPr>
              <a:t>YMTC</a:t>
            </a:r>
            <a:endParaRPr kumimoji="1" lang="ko-KR" altLang="en-US" sz="2400" b="1">
              <a:solidFill>
                <a:prstClr val="black"/>
              </a:solidFill>
              <a:latin typeface="Calibri" panose="020F0502020204030204" pitchFamily="34" charset="0"/>
              <a:ea typeface="굴림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8022" y="2669493"/>
            <a:ext cx="1167150" cy="867616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7337" y="1846481"/>
            <a:ext cx="1167150" cy="867616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3534834" y="1196766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3200" b="1" dirty="0">
                <a:solidFill>
                  <a:prstClr val="black"/>
                </a:solidFill>
                <a:latin typeface="Calibri" panose="020F0502020204030204" pitchFamily="34" charset="0"/>
                <a:ea typeface="굴림" charset="-127"/>
              </a:rPr>
              <a:t>4~7 years</a:t>
            </a:r>
            <a:endParaRPr kumimoji="1" lang="ko-KR" altLang="en-US" sz="3200" b="1" dirty="0">
              <a:solidFill>
                <a:prstClr val="black"/>
              </a:solidFill>
              <a:latin typeface="Calibri" panose="020F0502020204030204" pitchFamily="34" charset="0"/>
              <a:ea typeface="굴림" charset="-127"/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5142" y="1893687"/>
            <a:ext cx="1886856" cy="3070625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23FE4F3D-3379-4EDA-A964-CB58F9578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7337" y="3579675"/>
            <a:ext cx="1167150" cy="867616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D25E326F-E583-4BEF-A3F8-277116995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7337" y="4512180"/>
            <a:ext cx="1167150" cy="867616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xmlns="" id="{E4418EE9-F258-4BAB-9DD3-488AEBF65569}"/>
              </a:ext>
            </a:extLst>
          </p:cNvPr>
          <p:cNvCxnSpPr/>
          <p:nvPr/>
        </p:nvCxnSpPr>
        <p:spPr>
          <a:xfrm flipH="1">
            <a:off x="5181600" y="2232388"/>
            <a:ext cx="1344026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xmlns="" id="{EC9D0FBD-35B4-4701-9D8F-DCDA13471D5A}"/>
              </a:ext>
            </a:extLst>
          </p:cNvPr>
          <p:cNvCxnSpPr/>
          <p:nvPr/>
        </p:nvCxnSpPr>
        <p:spPr>
          <a:xfrm flipH="1">
            <a:off x="5181600" y="3032488"/>
            <a:ext cx="1344026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4F1BCEB6-DF3D-4F21-989F-1538161E28D1}"/>
              </a:ext>
            </a:extLst>
          </p:cNvPr>
          <p:cNvCxnSpPr/>
          <p:nvPr/>
        </p:nvCxnSpPr>
        <p:spPr>
          <a:xfrm flipH="1">
            <a:off x="5181600" y="3921488"/>
            <a:ext cx="1344026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3D65023F-5C5E-42D4-9C6F-26AB225CBABE}"/>
              </a:ext>
            </a:extLst>
          </p:cNvPr>
          <p:cNvCxnSpPr/>
          <p:nvPr/>
        </p:nvCxnSpPr>
        <p:spPr>
          <a:xfrm flipH="1">
            <a:off x="5181600" y="4802026"/>
            <a:ext cx="1344026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A45B4A52-4366-4BF7-B94D-DCB795C19B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1342" y="2582568"/>
            <a:ext cx="1323036" cy="1136783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FC86B56B-D028-4B2B-909E-485A66743E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0788" y="4100366"/>
            <a:ext cx="1613134" cy="400839"/>
          </a:xfrm>
          <a:prstGeom prst="rect">
            <a:avLst/>
          </a:prstGeom>
        </p:spPr>
      </p:pic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22325"/>
          </a:xfrm>
        </p:spPr>
        <p:txBody>
          <a:bodyPr/>
          <a:lstStyle/>
          <a:p>
            <a:r>
              <a:rPr lang="en-US" altLang="ko-KR" b="1" dirty="0">
                <a:latin typeface="Calibri" pitchFamily="34" charset="0"/>
              </a:rPr>
              <a:t>NAND market</a:t>
            </a:r>
            <a:endParaRPr lang="ko-KR" altLang="en-US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26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7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264352" y="6673334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kumimoji="1" lang="ko-KR" altLang="en-US" dirty="0">
              <a:solidFill>
                <a:prstClr val="black"/>
              </a:solidFill>
              <a:latin typeface="굴림" charset="-127"/>
              <a:ea typeface="굴림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474" t="1482" r="474" b="-1482"/>
          <a:stretch/>
        </p:blipFill>
        <p:spPr>
          <a:xfrm>
            <a:off x="6843126" y="1230109"/>
            <a:ext cx="2277210" cy="181812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05896" y="3105178"/>
            <a:ext cx="822103" cy="69945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05896" y="3804866"/>
            <a:ext cx="822103" cy="699451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05896" y="4491344"/>
            <a:ext cx="822103" cy="69945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20357" y="5177822"/>
            <a:ext cx="822103" cy="699451"/>
          </a:xfrm>
          <a:prstGeom prst="rect">
            <a:avLst/>
          </a:prstGeom>
        </p:spPr>
      </p:pic>
      <p:sp>
        <p:nvSpPr>
          <p:cNvPr id="12" name="타원 11"/>
          <p:cNvSpPr/>
          <p:nvPr/>
        </p:nvSpPr>
        <p:spPr>
          <a:xfrm flipH="1" flipV="1">
            <a:off x="7470657" y="3117201"/>
            <a:ext cx="227345" cy="1745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white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 flipH="1" flipV="1">
            <a:off x="7470657" y="3804866"/>
            <a:ext cx="227345" cy="1745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 flipH="1" flipV="1">
            <a:off x="7471984" y="4568280"/>
            <a:ext cx="227345" cy="1745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 flipH="1" flipV="1">
            <a:off x="7471984" y="5240832"/>
            <a:ext cx="227345" cy="1745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22555" y="322407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 err="1">
                <a:solidFill>
                  <a:prstClr val="black"/>
                </a:solidFill>
                <a:latin typeface="Calibri" panose="020F0502020204030204" pitchFamily="34" charset="0"/>
                <a:ea typeface="굴림" charset="-127"/>
              </a:rPr>
              <a:t>Unigroup</a:t>
            </a:r>
            <a:endParaRPr kumimoji="1" lang="ko-KR" altLang="en-US" sz="2400" b="1">
              <a:solidFill>
                <a:prstClr val="black"/>
              </a:solidFill>
              <a:latin typeface="Calibri" panose="020F0502020204030204" pitchFamily="34" charset="0"/>
              <a:ea typeface="굴림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622555" y="3911092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>
                <a:solidFill>
                  <a:prstClr val="black"/>
                </a:solidFill>
                <a:latin typeface="Calibri" panose="020F0502020204030204" pitchFamily="34" charset="0"/>
                <a:ea typeface="굴림" charset="-127"/>
              </a:rPr>
              <a:t>JHICC</a:t>
            </a:r>
            <a:endParaRPr kumimoji="1" lang="ko-KR" altLang="en-US" sz="2400" b="1">
              <a:solidFill>
                <a:prstClr val="black"/>
              </a:solidFill>
              <a:latin typeface="Calibri" panose="020F0502020204030204" pitchFamily="34" charset="0"/>
              <a:ea typeface="굴림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622555" y="462352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 err="1">
                <a:solidFill>
                  <a:prstClr val="black"/>
                </a:solidFill>
                <a:latin typeface="Calibri" panose="020F0502020204030204" pitchFamily="34" charset="0"/>
                <a:ea typeface="굴림" charset="-127"/>
              </a:rPr>
              <a:t>Changxin</a:t>
            </a:r>
            <a:endParaRPr kumimoji="1" lang="ko-KR" altLang="en-US" sz="2400" b="1">
              <a:solidFill>
                <a:prstClr val="black"/>
              </a:solidFill>
              <a:latin typeface="Calibri" panose="020F0502020204030204" pitchFamily="34" charset="0"/>
              <a:ea typeface="굴림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688288" y="5332043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>
                <a:solidFill>
                  <a:prstClr val="black"/>
                </a:solidFill>
                <a:latin typeface="Calibri" panose="020F0502020204030204" pitchFamily="34" charset="0"/>
                <a:ea typeface="굴림" charset="-127"/>
              </a:rPr>
              <a:t>YMTC</a:t>
            </a:r>
            <a:endParaRPr kumimoji="1" lang="ko-KR" altLang="en-US" sz="2400" b="1">
              <a:solidFill>
                <a:prstClr val="black"/>
              </a:solidFill>
              <a:latin typeface="Calibri" panose="020F0502020204030204" pitchFamily="34" charset="0"/>
              <a:ea typeface="굴림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453" y="2427322"/>
            <a:ext cx="1167150" cy="867616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5768" y="3274307"/>
            <a:ext cx="1167150" cy="867616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5768" y="4117950"/>
            <a:ext cx="1167150" cy="867616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453" y="4964935"/>
            <a:ext cx="1167150" cy="867616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5768" y="1604310"/>
            <a:ext cx="1167150" cy="867616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3953265" y="954595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3200" b="1" dirty="0">
                <a:solidFill>
                  <a:prstClr val="black"/>
                </a:solidFill>
                <a:latin typeface="Calibri" panose="020F0502020204030204" pitchFamily="34" charset="0"/>
                <a:ea typeface="굴림" charset="-127"/>
              </a:rPr>
              <a:t>4~7 years</a:t>
            </a:r>
            <a:endParaRPr kumimoji="1" lang="ko-KR" altLang="en-US" sz="3200" b="1">
              <a:solidFill>
                <a:prstClr val="black"/>
              </a:solidFill>
              <a:latin typeface="Calibri" panose="020F0502020204030204" pitchFamily="34" charset="0"/>
              <a:ea typeface="굴림" charset="-127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28112" y="804197"/>
            <a:ext cx="876300" cy="885825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1360" y="2284311"/>
            <a:ext cx="1886856" cy="3070625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15561" y="2398871"/>
            <a:ext cx="393492" cy="477661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38513" y="2137752"/>
            <a:ext cx="393492" cy="477661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31111" y="3094989"/>
            <a:ext cx="1323036" cy="1136783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10557" y="4612787"/>
            <a:ext cx="1613134" cy="400839"/>
          </a:xfrm>
          <a:prstGeom prst="rect">
            <a:avLst/>
          </a:prstGeom>
        </p:spPr>
      </p:pic>
      <p:sp>
        <p:nvSpPr>
          <p:cNvPr id="67" name="타원 66"/>
          <p:cNvSpPr/>
          <p:nvPr/>
        </p:nvSpPr>
        <p:spPr>
          <a:xfrm flipH="1" flipV="1">
            <a:off x="7545427" y="3080590"/>
            <a:ext cx="227345" cy="1745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white"/>
              </a:solidFill>
            </a:endParaRPr>
          </a:p>
        </p:txBody>
      </p:sp>
      <p:sp>
        <p:nvSpPr>
          <p:cNvPr id="68" name="타원 67"/>
          <p:cNvSpPr/>
          <p:nvPr/>
        </p:nvSpPr>
        <p:spPr>
          <a:xfrm flipH="1" flipV="1">
            <a:off x="7545427" y="3768255"/>
            <a:ext cx="227345" cy="1745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white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 flipH="1" flipV="1">
            <a:off x="7546754" y="4531669"/>
            <a:ext cx="227345" cy="1745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white"/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 flipH="1" flipV="1">
            <a:off x="7546754" y="5204221"/>
            <a:ext cx="227345" cy="1745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white"/>
              </a:solidFill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52799" y="2788032"/>
            <a:ext cx="1091325" cy="842668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93834" y="3930682"/>
            <a:ext cx="1091325" cy="842668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69516" y="1015410"/>
            <a:ext cx="393492" cy="477661"/>
          </a:xfrm>
          <a:prstGeom prst="rect">
            <a:avLst/>
          </a:prstGeom>
        </p:spPr>
      </p:pic>
      <p:sp>
        <p:nvSpPr>
          <p:cNvPr id="38" name="제목 1">
            <a:extLst>
              <a:ext uri="{FF2B5EF4-FFF2-40B4-BE49-F238E27FC236}">
                <a16:creationId xmlns:a16="http://schemas.microsoft.com/office/drawing/2014/main" xmlns="" id="{BA10A1AE-7BA3-40FE-9EB7-28E316602445}"/>
              </a:ext>
            </a:extLst>
          </p:cNvPr>
          <p:cNvSpPr txBox="1">
            <a:spLocks/>
          </p:cNvSpPr>
          <p:nvPr/>
        </p:nvSpPr>
        <p:spPr bwMode="auto">
          <a:xfrm>
            <a:off x="1524000" y="1"/>
            <a:ext cx="9144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b="1">
                <a:latin typeface="Calibri" pitchFamily="34" charset="0"/>
              </a:rPr>
              <a:t>NAND market</a:t>
            </a:r>
            <a:endParaRPr lang="ko-KR" altLang="en-US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524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468 -1.11111E-6 L -0.15017 -0.04884 C -0.13854 -0.05995 -0.12135 -0.06574 -0.10347 -0.06574 C -0.08298 -0.06574 -0.06684 -0.05995 -0.05503 -0.04884 L -3.61111E-6 -1.11111E-6 " pathEditMode="relative" rAng="0" ptsTypes="AAAAA">
                                      <p:cBhvr>
                                        <p:cTn id="6" dur="2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6" y="-328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468 -2.59259E-6 L -0.15017 -0.04884 C -0.13854 -0.05995 -0.12135 -0.06574 -0.10347 -0.06574 C -0.08298 -0.06574 -0.06684 -0.05995 -0.05503 -0.04884 L -3.61111E-6 -2.59259E-6 " pathEditMode="relative" rAng="0" ptsTypes="AAAAA">
                                      <p:cBhvr>
                                        <p:cTn id="8" dur="20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6" y="-328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469 4.81481E-6 L -0.15018 -0.04885 C -0.13854 -0.05996 -0.12136 -0.06575 -0.10347 -0.06575 C -0.08299 -0.06575 -0.06684 -0.05996 -0.05504 -0.04885 L 2.77778E-6 4.81481E-6 " pathEditMode="relative" rAng="0" ptsTypes="AAAAA">
                                      <p:cBhvr>
                                        <p:cTn id="10" dur="20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6" y="-328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469 -1.85185E-6 L -0.15018 -0.04884 C -0.13854 -0.05995 -0.12136 -0.06574 -0.10347 -0.06574 C -0.08299 -0.06574 -0.06684 -0.05995 -0.05504 -0.04884 L 2.77778E-6 -1.85185E-6 " pathEditMode="relative" rAng="0" ptsTypes="AAAAA">
                                      <p:cBhvr>
                                        <p:cTn id="12" dur="20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6" y="-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128 3.7037E-7 L -0.22847 -0.04884 C -0.21076 -0.05995 -0.18472 -0.06574 -0.15746 -0.06574 C -0.12621 -0.06574 -0.10173 -0.05995 -0.08385 -0.04884 L -4.16667E-6 3.7037E-7 " pathEditMode="relative" rAng="0" ptsTypes="AAAAA">
                                      <p:cBhvr>
                                        <p:cTn id="115" dur="2000" spd="-10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56" y="-3287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4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128 -2.59259E-6 L -0.22847 -0.04884 C -0.21076 -0.05995 -0.18472 -0.06574 -0.15746 -0.06574 C -0.12621 -0.06574 -0.10173 -0.05995 -0.08385 -0.04884 L -4.16667E-6 -2.59259E-6 " pathEditMode="relative" rAng="0" ptsTypes="AAAAA">
                                      <p:cBhvr>
                                        <p:cTn id="117" dur="2000" spd="-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56" y="-3287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4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129 4.81481E-6 L -0.22847 -0.04885 C -0.21077 -0.05996 -0.18472 -0.06575 -0.15747 -0.06575 C -0.12622 -0.06575 -0.10174 -0.05996 -0.08386 -0.04885 L 2.22222E-6 4.81481E-6 " pathEditMode="relative" rAng="0" ptsTypes="AAAAA">
                                      <p:cBhvr>
                                        <p:cTn id="119" dur="2000" spd="-10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56" y="-3287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4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129 -1.85185E-6 L -0.22847 -0.04884 C -0.21077 -0.05995 -0.18472 -0.06574 -0.15747 -0.06574 C -0.12622 -0.06574 -0.10174 -0.05995 -0.08386 -0.04884 L 2.22222E-6 -1.85185E-6 " pathEditMode="relative" rAng="0" ptsTypes="AAAAA">
                                      <p:cBhvr>
                                        <p:cTn id="121" dur="2000" spd="-10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56" y="-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7" grpId="0"/>
      <p:bldP spid="37" grpId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3754" y="4155025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1" lang="ko-KR" altLang="en-US" dirty="0">
              <a:solidFill>
                <a:prstClr val="black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207568" y="2132856"/>
            <a:ext cx="7920880" cy="3342704"/>
            <a:chOff x="827584" y="2780928"/>
            <a:chExt cx="7920880" cy="3342704"/>
          </a:xfrm>
          <a:solidFill>
            <a:schemeClr val="accent1"/>
          </a:solidFill>
        </p:grpSpPr>
        <p:sp>
          <p:nvSpPr>
            <p:cNvPr id="8" name="모서리가 둥근 직사각형 7"/>
            <p:cNvSpPr/>
            <p:nvPr/>
          </p:nvSpPr>
          <p:spPr>
            <a:xfrm>
              <a:off x="827584" y="2780928"/>
              <a:ext cx="1944216" cy="334270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4800" b="1" dirty="0">
                  <a:solidFill>
                    <a:prstClr val="white"/>
                  </a:solidFill>
                </a:rPr>
                <a:t>1</a:t>
              </a:r>
              <a:endParaRPr kumimoji="1" lang="ko-KR" altLang="en-US" sz="4800" b="1">
                <a:solidFill>
                  <a:prstClr val="white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2819980" y="3557608"/>
              <a:ext cx="1944216" cy="255061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4800" b="1" dirty="0">
                  <a:solidFill>
                    <a:prstClr val="white"/>
                  </a:solidFill>
                </a:rPr>
                <a:t>2</a:t>
              </a:r>
              <a:endParaRPr kumimoji="1" lang="ko-KR" altLang="en-US" sz="4800" b="1">
                <a:solidFill>
                  <a:prstClr val="white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4812376" y="4164488"/>
              <a:ext cx="1944216" cy="194373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4800" b="1" dirty="0">
                  <a:solidFill>
                    <a:prstClr val="white"/>
                  </a:solidFill>
                </a:rPr>
                <a:t>3</a:t>
              </a:r>
              <a:endParaRPr kumimoji="1" lang="ko-KR" altLang="en-US" sz="4800" b="1">
                <a:solidFill>
                  <a:prstClr val="white"/>
                </a:solidFill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6804248" y="4941168"/>
              <a:ext cx="1944216" cy="115164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4800" b="1" dirty="0">
                  <a:solidFill>
                    <a:prstClr val="white"/>
                  </a:solidFill>
                </a:rPr>
                <a:t>4</a:t>
              </a:r>
              <a:endParaRPr kumimoji="1" lang="ko-KR" altLang="en-US" sz="4800" b="1" dirty="0">
                <a:solidFill>
                  <a:prstClr val="white"/>
                </a:solidFill>
              </a:endParaRPr>
            </a:p>
          </p:txBody>
        </p:sp>
      </p:grp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444" y="1891933"/>
            <a:ext cx="15716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470" y="1376772"/>
            <a:ext cx="17764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684" y="2788081"/>
            <a:ext cx="1946548" cy="636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288" y="3088789"/>
            <a:ext cx="1143580" cy="1066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207568" y="5517232"/>
            <a:ext cx="8208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0" b="1" dirty="0">
                <a:solidFill>
                  <a:prstClr val="black"/>
                </a:solidFill>
                <a:latin typeface="Calibri" panose="020F0502020204030204" pitchFamily="34" charset="0"/>
                <a:ea typeface="굴림" charset="-127"/>
              </a:rPr>
              <a:t>2016</a:t>
            </a:r>
            <a:endParaRPr kumimoji="1" lang="ko-KR" altLang="en-US" sz="4000" b="1" dirty="0">
              <a:solidFill>
                <a:prstClr val="black"/>
              </a:solidFill>
              <a:latin typeface="Calibri" panose="020F0502020204030204" pitchFamily="34" charset="0"/>
              <a:ea typeface="굴림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03A49CE-654E-42DA-8721-D59D8CFA4EFC}"/>
              </a:ext>
            </a:extLst>
          </p:cNvPr>
          <p:cNvSpPr txBox="1"/>
          <p:nvPr/>
        </p:nvSpPr>
        <p:spPr>
          <a:xfrm>
            <a:off x="2412449" y="5119360"/>
            <a:ext cx="174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21</a:t>
            </a:r>
            <a:r>
              <a:rPr lang="ko-KR" altLang="en-US" b="1" dirty="0">
                <a:solidFill>
                  <a:schemeClr val="bg1"/>
                </a:solidFill>
              </a:rPr>
              <a:t>조 </a:t>
            </a:r>
            <a:r>
              <a:rPr lang="en-US" altLang="ko-KR" b="1" dirty="0">
                <a:solidFill>
                  <a:schemeClr val="bg1"/>
                </a:solidFill>
              </a:rPr>
              <a:t>4000</a:t>
            </a:r>
            <a:r>
              <a:rPr lang="ko-KR" altLang="en-US" b="1" dirty="0">
                <a:solidFill>
                  <a:schemeClr val="bg1"/>
                </a:solidFill>
              </a:rPr>
              <a:t>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C3A92CB-11A0-4C3D-A48E-FAC554CDB4C4}"/>
              </a:ext>
            </a:extLst>
          </p:cNvPr>
          <p:cNvSpPr txBox="1"/>
          <p:nvPr/>
        </p:nvSpPr>
        <p:spPr>
          <a:xfrm>
            <a:off x="4403530" y="5090820"/>
            <a:ext cx="174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11</a:t>
            </a:r>
            <a:r>
              <a:rPr lang="ko-KR" altLang="en-US" b="1" dirty="0">
                <a:solidFill>
                  <a:schemeClr val="bg1"/>
                </a:solidFill>
              </a:rPr>
              <a:t>조 </a:t>
            </a:r>
            <a:r>
              <a:rPr lang="en-US" altLang="ko-KR" b="1" dirty="0">
                <a:solidFill>
                  <a:schemeClr val="bg1"/>
                </a:solidFill>
              </a:rPr>
              <a:t>6000</a:t>
            </a:r>
            <a:r>
              <a:rPr lang="ko-KR" altLang="en-US" b="1" dirty="0">
                <a:solidFill>
                  <a:schemeClr val="bg1"/>
                </a:solidFill>
              </a:rPr>
              <a:t>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356399D-895E-4F10-A554-9FA23C76E37C}"/>
              </a:ext>
            </a:extLst>
          </p:cNvPr>
          <p:cNvSpPr txBox="1"/>
          <p:nvPr/>
        </p:nvSpPr>
        <p:spPr>
          <a:xfrm>
            <a:off x="6545909" y="5075412"/>
            <a:ext cx="174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8</a:t>
            </a:r>
            <a:r>
              <a:rPr lang="ko-KR" altLang="en-US" b="1" dirty="0">
                <a:solidFill>
                  <a:schemeClr val="bg1"/>
                </a:solidFill>
              </a:rPr>
              <a:t>조 </a:t>
            </a:r>
            <a:r>
              <a:rPr lang="en-US" altLang="ko-KR" b="1" dirty="0">
                <a:solidFill>
                  <a:schemeClr val="bg1"/>
                </a:solidFill>
              </a:rPr>
              <a:t>8000</a:t>
            </a:r>
            <a:r>
              <a:rPr lang="ko-KR" altLang="en-US" b="1" dirty="0">
                <a:solidFill>
                  <a:schemeClr val="bg1"/>
                </a:solidFill>
              </a:rPr>
              <a:t>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D14B072D-3F34-4AE0-82D0-4D1E62BD1059}"/>
              </a:ext>
            </a:extLst>
          </p:cNvPr>
          <p:cNvSpPr txBox="1"/>
          <p:nvPr/>
        </p:nvSpPr>
        <p:spPr>
          <a:xfrm>
            <a:off x="8460351" y="5070145"/>
            <a:ext cx="174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</a:t>
            </a:r>
            <a:r>
              <a:rPr lang="ko-KR" altLang="en-US" b="1" dirty="0">
                <a:solidFill>
                  <a:schemeClr val="bg1"/>
                </a:solidFill>
              </a:rPr>
              <a:t>조 </a:t>
            </a:r>
            <a:r>
              <a:rPr lang="en-US" altLang="ko-KR" b="1" dirty="0">
                <a:solidFill>
                  <a:schemeClr val="bg1"/>
                </a:solidFill>
              </a:rPr>
              <a:t>4000</a:t>
            </a:r>
            <a:r>
              <a:rPr lang="ko-KR" altLang="en-US" b="1" dirty="0">
                <a:solidFill>
                  <a:schemeClr val="bg1"/>
                </a:solidFill>
              </a:rPr>
              <a:t>억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3E5616F-61AE-436A-A0A9-0C9CD321F0F9}"/>
              </a:ext>
            </a:extLst>
          </p:cNvPr>
          <p:cNvSpPr txBox="1"/>
          <p:nvPr/>
        </p:nvSpPr>
        <p:spPr>
          <a:xfrm>
            <a:off x="-129303" y="6165153"/>
            <a:ext cx="324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>
                <a:solidFill>
                  <a:prstClr val="black"/>
                </a:solidFill>
                <a:latin typeface="Calibri" panose="020F0502020204030204" pitchFamily="34" charset="0"/>
                <a:ea typeface="굴림" charset="-127"/>
              </a:rPr>
              <a:t>Source: Gartner</a:t>
            </a:r>
            <a:endParaRPr kumimoji="1" lang="ko-KR" altLang="en-US" b="1" dirty="0">
              <a:solidFill>
                <a:prstClr val="black"/>
              </a:solidFill>
              <a:latin typeface="Calibri" panose="020F0502020204030204" pitchFamily="34" charset="0"/>
              <a:ea typeface="굴림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D503A1B-67EA-4693-AC56-1BAD140982D1}"/>
              </a:ext>
            </a:extLst>
          </p:cNvPr>
          <p:cNvSpPr txBox="1"/>
          <p:nvPr/>
        </p:nvSpPr>
        <p:spPr>
          <a:xfrm>
            <a:off x="2207568" y="5522499"/>
            <a:ext cx="8208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0" b="1" dirty="0">
                <a:solidFill>
                  <a:prstClr val="black"/>
                </a:solidFill>
                <a:latin typeface="Calibri" panose="020F0502020204030204" pitchFamily="34" charset="0"/>
                <a:ea typeface="굴림" charset="-127"/>
              </a:rPr>
              <a:t>2017</a:t>
            </a:r>
            <a:endParaRPr kumimoji="1" lang="ko-KR" altLang="en-US" sz="4000" b="1" dirty="0">
              <a:solidFill>
                <a:prstClr val="black"/>
              </a:solidFill>
              <a:latin typeface="Calibri" panose="020F0502020204030204" pitchFamily="34" charset="0"/>
              <a:ea typeface="굴림" charset="-127"/>
            </a:endParaRPr>
          </a:p>
        </p:txBody>
      </p:sp>
      <p:sp>
        <p:nvSpPr>
          <p:cNvPr id="23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22325"/>
          </a:xfrm>
        </p:spPr>
        <p:txBody>
          <a:bodyPr/>
          <a:lstStyle/>
          <a:p>
            <a:r>
              <a:rPr lang="en-US" altLang="ko-KR" b="1" dirty="0">
                <a:latin typeface="Calibri" pitchFamily="34" charset="0"/>
              </a:rPr>
              <a:t>NAND market</a:t>
            </a:r>
            <a:endParaRPr lang="ko-KR" altLang="en-US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51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내용 개체 틀 9"/>
          <p:cNvSpPr>
            <a:spLocks noGrp="1"/>
          </p:cNvSpPr>
          <p:nvPr>
            <p:ph idx="1"/>
          </p:nvPr>
        </p:nvSpPr>
        <p:spPr>
          <a:xfrm>
            <a:off x="1524000" y="822325"/>
            <a:ext cx="9144000" cy="5702300"/>
          </a:xfrm>
        </p:spPr>
        <p:txBody>
          <a:bodyPr anchor="ctr"/>
          <a:lstStyle/>
          <a:p>
            <a:pPr marL="457200" lvl="1" indent="0" algn="ctr">
              <a:buNone/>
            </a:pPr>
            <a:r>
              <a:rPr lang="ko-KR" altLang="en-US" sz="4000" dirty="0">
                <a:latin typeface="Calibri" pitchFamily="34" charset="0"/>
              </a:rPr>
              <a:t>반도체 시장 전망 세미나</a:t>
            </a:r>
            <a:endParaRPr lang="en-US" altLang="ko-KR" sz="4000" dirty="0">
              <a:latin typeface="Calibri" pitchFamily="34" charset="0"/>
            </a:endParaRPr>
          </a:p>
        </p:txBody>
      </p:sp>
      <p:sp>
        <p:nvSpPr>
          <p:cNvPr id="16387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0668000" cy="822325"/>
          </a:xfrm>
        </p:spPr>
        <p:txBody>
          <a:bodyPr/>
          <a:lstStyle/>
          <a:p>
            <a:r>
              <a:rPr lang="en-US" altLang="ko-KR" b="1" dirty="0">
                <a:latin typeface="Calibri" pitchFamily="34" charset="0"/>
              </a:rPr>
              <a:t>Contents</a:t>
            </a:r>
            <a:endParaRPr lang="ko-KR" altLang="en-US" b="1" dirty="0">
              <a:latin typeface="Calibri" pitchFamily="34" charset="0"/>
            </a:endParaRPr>
          </a:p>
        </p:txBody>
      </p:sp>
      <p:sp>
        <p:nvSpPr>
          <p:cNvPr id="16408" name="TextBox 1"/>
          <p:cNvSpPr txBox="1">
            <a:spLocks noChangeArrowheads="1"/>
          </p:cNvSpPr>
          <p:nvPr/>
        </p:nvSpPr>
        <p:spPr bwMode="auto">
          <a:xfrm>
            <a:off x="8112125" y="6524625"/>
            <a:ext cx="12969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맑은 고딕" pitchFamily="50" charset="-127"/>
              <a:buChar char="▣"/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ko-KR" sz="1600">
                <a:solidFill>
                  <a:srgbClr val="FF0000"/>
                </a:solidFill>
                <a:latin typeface="Calibri" pitchFamily="34" charset="0"/>
                <a:ea typeface="굴림" charset="-127"/>
              </a:rPr>
              <a:t>Preliminary</a:t>
            </a:r>
            <a:endParaRPr kumimoji="1" lang="ko-KR" altLang="en-US" sz="1600">
              <a:solidFill>
                <a:srgbClr val="FF0000"/>
              </a:solidFill>
              <a:latin typeface="Calibri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838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내용 개체 틀 9"/>
          <p:cNvSpPr>
            <a:spLocks noGrp="1"/>
          </p:cNvSpPr>
          <p:nvPr>
            <p:ph idx="1"/>
          </p:nvPr>
        </p:nvSpPr>
        <p:spPr>
          <a:xfrm>
            <a:off x="3359323" y="1453188"/>
            <a:ext cx="5473353" cy="3218616"/>
          </a:xfrm>
        </p:spPr>
        <p:txBody>
          <a:bodyPr/>
          <a:lstStyle/>
          <a:p>
            <a:endParaRPr lang="en-US" altLang="ko-KR" sz="3200" dirty="0">
              <a:latin typeface="Calibri" pitchFamily="34" charset="0"/>
            </a:endParaRPr>
          </a:p>
          <a:p>
            <a:pPr lvl="1"/>
            <a:endParaRPr lang="en-US" altLang="ko-KR" sz="2800" dirty="0">
              <a:latin typeface="Calibri" pitchFamily="34" charset="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sz="2800" dirty="0">
                <a:latin typeface="Calibri" pitchFamily="34" charset="0"/>
              </a:rPr>
              <a:t>DRAM market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sz="2800" dirty="0">
                <a:latin typeface="Calibri" pitchFamily="34" charset="0"/>
              </a:rPr>
              <a:t>NAND market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sz="2800" dirty="0">
                <a:latin typeface="Calibri" pitchFamily="34" charset="0"/>
              </a:rPr>
              <a:t>China risk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ko-KR" altLang="en-US" sz="2800" dirty="0" smtClean="0">
                <a:latin typeface="Calibri" pitchFamily="34" charset="0"/>
              </a:rPr>
              <a:t>반도체시장전망세미나</a:t>
            </a:r>
            <a:endParaRPr lang="en-US" altLang="ko-KR" sz="2800" dirty="0">
              <a:latin typeface="Calibri" pitchFamily="34" charset="0"/>
            </a:endParaRPr>
          </a:p>
          <a:p>
            <a:pPr lvl="1"/>
            <a:endParaRPr lang="en-US" altLang="ko-KR" sz="2800" dirty="0">
              <a:latin typeface="Calibri" pitchFamily="34" charset="0"/>
            </a:endParaRPr>
          </a:p>
        </p:txBody>
      </p:sp>
      <p:sp>
        <p:nvSpPr>
          <p:cNvPr id="16387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22325"/>
          </a:xfrm>
        </p:spPr>
        <p:txBody>
          <a:bodyPr/>
          <a:lstStyle/>
          <a:p>
            <a:r>
              <a:rPr lang="en-US" altLang="ko-KR" b="1" dirty="0">
                <a:latin typeface="Calibri" pitchFamily="34" charset="0"/>
              </a:rPr>
              <a:t>Contents</a:t>
            </a:r>
            <a:endParaRPr lang="ko-KR" altLang="en-US" b="1" dirty="0">
              <a:latin typeface="Calibri" pitchFamily="34" charset="0"/>
            </a:endParaRPr>
          </a:p>
        </p:txBody>
      </p:sp>
      <p:sp>
        <p:nvSpPr>
          <p:cNvPr id="16408" name="TextBox 1"/>
          <p:cNvSpPr txBox="1">
            <a:spLocks noChangeArrowheads="1"/>
          </p:cNvSpPr>
          <p:nvPr/>
        </p:nvSpPr>
        <p:spPr bwMode="auto">
          <a:xfrm>
            <a:off x="8112125" y="6524625"/>
            <a:ext cx="12969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맑은 고딕" pitchFamily="50" charset="-127"/>
              <a:buChar char="▣"/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ko-KR" sz="1600">
                <a:solidFill>
                  <a:srgbClr val="FF0000"/>
                </a:solidFill>
                <a:latin typeface="Calibri" pitchFamily="34" charset="0"/>
                <a:ea typeface="굴림" charset="-127"/>
              </a:rPr>
              <a:t>Preliminary</a:t>
            </a:r>
            <a:endParaRPr kumimoji="1" lang="ko-KR" altLang="en-US" sz="1600">
              <a:solidFill>
                <a:srgbClr val="FF0000"/>
              </a:solidFill>
              <a:latin typeface="Calibri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546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Calibri" panose="020F0502020204030204" pitchFamily="34" charset="0"/>
              </a:rPr>
              <a:t> </a:t>
            </a:r>
            <a:endParaRPr lang="ko-KR" altLang="en-US" b="1" dirty="0">
              <a:latin typeface="Calibri" panose="020F050202020403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>
                <a:latin typeface="Calibri" panose="020F0502020204030204" pitchFamily="34" charset="0"/>
              </a:rPr>
              <a:t>4th industrial revolution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3961460" y="2973622"/>
            <a:ext cx="544289" cy="39604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white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7823962" y="2903638"/>
            <a:ext cx="544289" cy="39604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93164" y="4515267"/>
            <a:ext cx="2168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/>
                </a:solidFill>
                <a:latin typeface="굴림" charset="-127"/>
                <a:ea typeface="굴림" charset="-127"/>
              </a:rPr>
              <a:t>제</a:t>
            </a:r>
            <a:r>
              <a:rPr kumimoji="1" lang="en-US" altLang="ko-KR" sz="1200" b="1" dirty="0">
                <a:solidFill>
                  <a:prstClr val="black"/>
                </a:solidFill>
                <a:latin typeface="굴림" charset="-127"/>
                <a:ea typeface="굴림" charset="-127"/>
              </a:rPr>
              <a:t>1</a:t>
            </a:r>
            <a:r>
              <a:rPr kumimoji="1" lang="ko-KR" altLang="en-US" sz="1200" b="1">
                <a:solidFill>
                  <a:prstClr val="black"/>
                </a:solidFill>
                <a:latin typeface="굴림" charset="-127"/>
                <a:ea typeface="굴림" charset="-127"/>
              </a:rPr>
              <a:t>차 산업혁명</a:t>
            </a:r>
            <a:r>
              <a:rPr kumimoji="1" lang="en-US" altLang="ko-KR" sz="1200" b="1" dirty="0">
                <a:solidFill>
                  <a:prstClr val="black"/>
                </a:solidFill>
                <a:latin typeface="굴림" charset="-127"/>
                <a:ea typeface="굴림" charset="-127"/>
              </a:rPr>
              <a:t/>
            </a:r>
            <a:br>
              <a:rPr kumimoji="1" lang="en-US" altLang="ko-KR" sz="1200" b="1" dirty="0">
                <a:solidFill>
                  <a:prstClr val="black"/>
                </a:solidFill>
                <a:latin typeface="굴림" charset="-127"/>
                <a:ea typeface="굴림" charset="-127"/>
              </a:rPr>
            </a:br>
            <a:endParaRPr kumimoji="1" lang="en-US" altLang="ko-KR" sz="1200" b="1" dirty="0">
              <a:solidFill>
                <a:prstClr val="black"/>
              </a:solidFill>
              <a:latin typeface="굴림" charset="-127"/>
              <a:ea typeface="굴림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dirty="0">
                <a:solidFill>
                  <a:prstClr val="black"/>
                </a:solidFill>
                <a:latin typeface="굴림" charset="-127"/>
                <a:ea typeface="굴림" charset="-127"/>
              </a:rPr>
              <a:t>(</a:t>
            </a:r>
            <a:r>
              <a:rPr kumimoji="1" lang="ko-KR" altLang="en-US" sz="1200" b="1">
                <a:solidFill>
                  <a:prstClr val="black"/>
                </a:solidFill>
                <a:latin typeface="굴림" charset="-127"/>
                <a:ea typeface="굴림" charset="-127"/>
              </a:rPr>
              <a:t>생산의 기계화</a:t>
            </a:r>
            <a:r>
              <a:rPr kumimoji="1" lang="en-US" altLang="ko-KR" sz="1200" b="1" dirty="0">
                <a:solidFill>
                  <a:prstClr val="black"/>
                </a:solidFill>
                <a:latin typeface="굴림" charset="-127"/>
                <a:ea typeface="굴림" charset="-127"/>
              </a:rPr>
              <a:t>)</a:t>
            </a:r>
            <a:endParaRPr kumimoji="1" lang="ko-KR" altLang="en-US" sz="1200" b="1" dirty="0">
              <a:solidFill>
                <a:prstClr val="black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06530" y="4544627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/>
                </a:solidFill>
                <a:latin typeface="굴림" charset="-127"/>
                <a:ea typeface="굴림" charset="-127"/>
              </a:rPr>
              <a:t>제</a:t>
            </a:r>
            <a:r>
              <a:rPr kumimoji="1" lang="en-US" altLang="ko-KR" sz="1200" b="1" dirty="0">
                <a:solidFill>
                  <a:prstClr val="black"/>
                </a:solidFill>
                <a:latin typeface="굴림" charset="-127"/>
                <a:ea typeface="굴림" charset="-127"/>
              </a:rPr>
              <a:t>2</a:t>
            </a:r>
            <a:r>
              <a:rPr kumimoji="1" lang="ko-KR" altLang="en-US" sz="1200" b="1">
                <a:solidFill>
                  <a:prstClr val="black"/>
                </a:solidFill>
                <a:latin typeface="굴림" charset="-127"/>
                <a:ea typeface="굴림" charset="-127"/>
              </a:rPr>
              <a:t>차 산업혁명</a:t>
            </a:r>
            <a:endParaRPr kumimoji="1" lang="en-US" altLang="ko-KR" sz="1200" b="1" dirty="0">
              <a:solidFill>
                <a:prstClr val="black"/>
              </a:solidFill>
              <a:latin typeface="굴림" charset="-127"/>
              <a:ea typeface="굴림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200" b="1" dirty="0">
              <a:solidFill>
                <a:prstClr val="black"/>
              </a:solidFill>
              <a:latin typeface="굴림" charset="-127"/>
              <a:ea typeface="굴림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dirty="0">
                <a:solidFill>
                  <a:prstClr val="black"/>
                </a:solidFill>
                <a:latin typeface="굴림" charset="-127"/>
                <a:ea typeface="굴림" charset="-127"/>
              </a:rPr>
              <a:t>(</a:t>
            </a:r>
            <a:r>
              <a:rPr kumimoji="1" lang="ko-KR" altLang="en-US" sz="1200" b="1">
                <a:solidFill>
                  <a:prstClr val="black"/>
                </a:solidFill>
                <a:latin typeface="굴림" charset="-127"/>
                <a:ea typeface="굴림" charset="-127"/>
              </a:rPr>
              <a:t>대량생산</a:t>
            </a:r>
            <a:r>
              <a:rPr kumimoji="1" lang="en-US" altLang="ko-KR" sz="1200" b="1" dirty="0">
                <a:solidFill>
                  <a:prstClr val="black"/>
                </a:solidFill>
                <a:latin typeface="굴림" charset="-127"/>
                <a:ea typeface="굴림" charset="-127"/>
              </a:rPr>
              <a:t>)</a:t>
            </a:r>
            <a:endParaRPr kumimoji="1" lang="ko-KR" altLang="en-US" sz="1200" b="1" dirty="0">
              <a:solidFill>
                <a:prstClr val="black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50466" y="4515267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/>
                </a:solidFill>
                <a:latin typeface="굴림" charset="-127"/>
                <a:ea typeface="굴림" charset="-127"/>
              </a:rPr>
              <a:t>제</a:t>
            </a:r>
            <a:r>
              <a:rPr kumimoji="1" lang="en-US" altLang="ko-KR" sz="1200" b="1" dirty="0">
                <a:solidFill>
                  <a:prstClr val="black"/>
                </a:solidFill>
                <a:latin typeface="굴림" charset="-127"/>
                <a:ea typeface="굴림" charset="-127"/>
              </a:rPr>
              <a:t>3</a:t>
            </a:r>
            <a:r>
              <a:rPr kumimoji="1" lang="ko-KR" altLang="en-US" sz="1200" b="1">
                <a:solidFill>
                  <a:prstClr val="black"/>
                </a:solidFill>
                <a:latin typeface="굴림" charset="-127"/>
                <a:ea typeface="굴림" charset="-127"/>
              </a:rPr>
              <a:t>차 산업혁명</a:t>
            </a:r>
            <a:endParaRPr kumimoji="1" lang="en-US" altLang="ko-KR" sz="1200" b="1" dirty="0">
              <a:solidFill>
                <a:prstClr val="black"/>
              </a:solidFill>
              <a:latin typeface="굴림" charset="-127"/>
              <a:ea typeface="굴림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200" b="1" dirty="0">
              <a:solidFill>
                <a:prstClr val="black"/>
              </a:solidFill>
              <a:latin typeface="굴림" charset="-127"/>
              <a:ea typeface="굴림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dirty="0">
                <a:solidFill>
                  <a:prstClr val="black"/>
                </a:solidFill>
                <a:latin typeface="굴림" charset="-127"/>
                <a:ea typeface="굴림" charset="-127"/>
              </a:rPr>
              <a:t>(</a:t>
            </a:r>
            <a:r>
              <a:rPr kumimoji="1" lang="ko-KR" altLang="en-US" sz="1200" b="1">
                <a:solidFill>
                  <a:prstClr val="black"/>
                </a:solidFill>
                <a:latin typeface="굴림" charset="-127"/>
                <a:ea typeface="굴림" charset="-127"/>
              </a:rPr>
              <a:t>자동화</a:t>
            </a:r>
            <a:r>
              <a:rPr kumimoji="1" lang="en-US" altLang="ko-KR" sz="1200" b="1" dirty="0">
                <a:solidFill>
                  <a:prstClr val="black"/>
                </a:solidFill>
                <a:latin typeface="굴림" charset="-127"/>
                <a:ea typeface="굴림" charset="-127"/>
              </a:rPr>
              <a:t>)</a:t>
            </a:r>
            <a:endParaRPr kumimoji="1" lang="ko-KR" altLang="en-US" sz="1200" b="1" dirty="0">
              <a:solidFill>
                <a:prstClr val="black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31445" y="5838555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/>
                </a:solidFill>
                <a:latin typeface="굴림" charset="-127"/>
                <a:ea typeface="굴림" charset="-127"/>
              </a:rPr>
              <a:t>제</a:t>
            </a:r>
            <a:r>
              <a:rPr kumimoji="1" lang="en-US" altLang="ko-KR" sz="1200" b="1" dirty="0">
                <a:solidFill>
                  <a:prstClr val="black"/>
                </a:solidFill>
                <a:latin typeface="굴림" charset="-127"/>
                <a:ea typeface="굴림" charset="-127"/>
              </a:rPr>
              <a:t>4</a:t>
            </a:r>
            <a:r>
              <a:rPr kumimoji="1" lang="ko-KR" altLang="en-US" sz="1200" b="1">
                <a:solidFill>
                  <a:prstClr val="black"/>
                </a:solidFill>
                <a:latin typeface="굴림" charset="-127"/>
                <a:ea typeface="굴림" charset="-127"/>
              </a:rPr>
              <a:t>차 산업혁명</a:t>
            </a:r>
            <a:endParaRPr kumimoji="1" lang="en-US" altLang="ko-KR" sz="1200" b="1" dirty="0">
              <a:solidFill>
                <a:prstClr val="black"/>
              </a:solidFill>
              <a:latin typeface="굴림" charset="-127"/>
              <a:ea typeface="굴림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200" b="1" dirty="0">
              <a:solidFill>
                <a:prstClr val="black"/>
              </a:solidFill>
              <a:latin typeface="굴림" charset="-127"/>
              <a:ea typeface="굴림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dirty="0" smtClean="0">
                <a:solidFill>
                  <a:prstClr val="black"/>
                </a:solidFill>
                <a:latin typeface="굴림" charset="-127"/>
                <a:ea typeface="굴림" charset="-127"/>
              </a:rPr>
              <a:t>(AI)</a:t>
            </a:r>
            <a:endParaRPr kumimoji="1" lang="ko-KR" altLang="en-US" sz="1200" b="1" dirty="0">
              <a:solidFill>
                <a:prstClr val="black"/>
              </a:solidFill>
              <a:latin typeface="굴림" charset="-127"/>
              <a:ea typeface="굴림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167" y="2131369"/>
            <a:ext cx="2190750" cy="21240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6780" y="2239972"/>
            <a:ext cx="2211508" cy="190435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0561" y="2316856"/>
            <a:ext cx="2484872" cy="18454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89148" y="1464492"/>
            <a:ext cx="4008818" cy="415798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48343" y="1959429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Calibri" panose="020F0502020204030204" pitchFamily="34" charset="0"/>
              </a:rPr>
              <a:t>Hyper-Connected</a:t>
            </a:r>
            <a:endParaRPr lang="ko-KR" altLang="en-US" sz="4000" b="1">
              <a:latin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010939" y="4666343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Calibri" panose="020F0502020204030204" pitchFamily="34" charset="0"/>
              </a:rPr>
              <a:t>Hyper-intelligent</a:t>
            </a:r>
            <a:endParaRPr lang="ko-KR" altLang="en-US" sz="4000" b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9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1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Calibri" panose="020F0502020204030204" pitchFamily="34" charset="0"/>
              </a:rPr>
              <a:t>History of Evolution </a:t>
            </a:r>
            <a:endParaRPr lang="ko-KR" altLang="en-US" b="1" dirty="0">
              <a:latin typeface="Calibri" panose="020F050202020403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538515" y="992204"/>
            <a:ext cx="9629972" cy="5377647"/>
            <a:chOff x="1654629" y="992204"/>
            <a:chExt cx="9629972" cy="537764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54629" y="992204"/>
              <a:ext cx="9629972" cy="5377647"/>
            </a:xfrm>
            <a:prstGeom prst="rect">
              <a:avLst/>
            </a:prstGeom>
          </p:spPr>
        </p:pic>
        <p:cxnSp>
          <p:nvCxnSpPr>
            <p:cNvPr id="7" name="직선 연결선 6"/>
            <p:cNvCxnSpPr/>
            <p:nvPr/>
          </p:nvCxnSpPr>
          <p:spPr>
            <a:xfrm>
              <a:off x="9488828" y="1471960"/>
              <a:ext cx="32543" cy="4406326"/>
            </a:xfrm>
            <a:prstGeom prst="line">
              <a:avLst/>
            </a:prstGeom>
            <a:ln w="28575">
              <a:solidFill>
                <a:schemeClr val="bg2">
                  <a:lumMod val="1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타원 3">
            <a:extLst>
              <a:ext uri="{FF2B5EF4-FFF2-40B4-BE49-F238E27FC236}">
                <a16:creationId xmlns:a16="http://schemas.microsoft.com/office/drawing/2014/main" xmlns="" id="{B04BFB7F-A834-4B74-AB81-8775C3D1D0E2}"/>
              </a:ext>
            </a:extLst>
          </p:cNvPr>
          <p:cNvSpPr/>
          <p:nvPr/>
        </p:nvSpPr>
        <p:spPr>
          <a:xfrm>
            <a:off x="4102100" y="5308600"/>
            <a:ext cx="1504157" cy="381000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Super cycle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3B57EF04-7DEA-49F9-A0E4-B756BF04A6AA}"/>
              </a:ext>
            </a:extLst>
          </p:cNvPr>
          <p:cNvSpPr/>
          <p:nvPr/>
        </p:nvSpPr>
        <p:spPr>
          <a:xfrm>
            <a:off x="6737408" y="4520242"/>
            <a:ext cx="1095378" cy="510875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Super cycle</a:t>
            </a:r>
            <a:endParaRPr lang="ko-KR" altLang="en-US" sz="11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64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b="1" dirty="0">
              <a:latin typeface="Calibri" panose="020F050202020403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750" y="2269475"/>
            <a:ext cx="2290420" cy="2384180"/>
          </a:xfrm>
          <a:prstGeom prst="rect">
            <a:avLst/>
          </a:prstGeom>
        </p:spPr>
      </p:pic>
      <p:sp>
        <p:nvSpPr>
          <p:cNvPr id="6" name="오른쪽으로 구부러진 화살표 5"/>
          <p:cNvSpPr/>
          <p:nvPr/>
        </p:nvSpPr>
        <p:spPr>
          <a:xfrm>
            <a:off x="1554576" y="1607847"/>
            <a:ext cx="2869200" cy="4395600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오른쪽으로 구부러진 화살표 6"/>
          <p:cNvSpPr/>
          <p:nvPr/>
        </p:nvSpPr>
        <p:spPr>
          <a:xfrm rot="10800000">
            <a:off x="8213909" y="1482551"/>
            <a:ext cx="2867890" cy="4396954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02099" y="4668043"/>
            <a:ext cx="303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en-US" altLang="ko-KR" b="1" baseline="30000" dirty="0"/>
              <a:t>th</a:t>
            </a:r>
            <a:r>
              <a:rPr lang="en-US" altLang="ko-KR" b="1" dirty="0"/>
              <a:t> industrial revolution</a:t>
            </a:r>
            <a:endParaRPr lang="ko-KR" altLang="en-US" b="1"/>
          </a:p>
        </p:txBody>
      </p:sp>
      <p:sp>
        <p:nvSpPr>
          <p:cNvPr id="9" name="TextBox 8"/>
          <p:cNvSpPr txBox="1"/>
          <p:nvPr/>
        </p:nvSpPr>
        <p:spPr>
          <a:xfrm>
            <a:off x="7378339" y="1368428"/>
            <a:ext cx="83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IOT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613366" y="1390201"/>
            <a:ext cx="165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Healthcare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912395" y="1745800"/>
            <a:ext cx="1654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Biotechnology</a:t>
            </a:r>
            <a:endParaRPr lang="ko-KR" altLang="en-US" sz="1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A4CF756-EE36-40DB-8A93-0883772ACB0C}"/>
              </a:ext>
            </a:extLst>
          </p:cNvPr>
          <p:cNvSpPr txBox="1"/>
          <p:nvPr/>
        </p:nvSpPr>
        <p:spPr>
          <a:xfrm>
            <a:off x="4578011" y="2143744"/>
            <a:ext cx="1654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VR/AR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6601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b="1" dirty="0">
              <a:latin typeface="Calibri" panose="020F0502020204030204" pitchFamily="34" charset="0"/>
            </a:endParaRPr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99466" y="1778827"/>
            <a:ext cx="6393068" cy="293831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44533" y="3310697"/>
            <a:ext cx="1698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AI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430" y="1649304"/>
            <a:ext cx="1952625" cy="195262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5183" y="1649304"/>
            <a:ext cx="1962150" cy="18097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272971" y="4913115"/>
            <a:ext cx="56460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err="1">
                <a:latin typeface="Calibri" panose="020F0502020204030204" pitchFamily="34" charset="0"/>
              </a:rPr>
              <a:t>Concensus</a:t>
            </a:r>
            <a:endParaRPr lang="ko-KR" altLang="en-US" b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02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2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화살표 연결선 21"/>
          <p:cNvCxnSpPr/>
          <p:nvPr/>
        </p:nvCxnSpPr>
        <p:spPr>
          <a:xfrm flipV="1">
            <a:off x="895933" y="4745090"/>
            <a:ext cx="9667982" cy="797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844562" y="5064691"/>
            <a:ext cx="9719353" cy="10602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1000028" y="2848874"/>
            <a:ext cx="9667982" cy="797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948657" y="3168475"/>
            <a:ext cx="9719353" cy="10602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b="1" dirty="0"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44533" y="3310697"/>
            <a:ext cx="1698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AI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401525" y="994986"/>
            <a:ext cx="56460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atin typeface="Calibri" panose="020F0502020204030204" pitchFamily="34" charset="0"/>
              </a:rPr>
              <a:t>Bandwidth</a:t>
            </a:r>
            <a:endParaRPr lang="ko-KR" altLang="en-US" b="1" dirty="0">
              <a:latin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5948907-1B78-4813-9960-446D770271AD}"/>
              </a:ext>
            </a:extLst>
          </p:cNvPr>
          <p:cNvSpPr txBox="1"/>
          <p:nvPr/>
        </p:nvSpPr>
        <p:spPr>
          <a:xfrm>
            <a:off x="2871225" y="984936"/>
            <a:ext cx="56460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atin typeface="Calibri" panose="020F0502020204030204" pitchFamily="34" charset="0"/>
              </a:rPr>
              <a:t>Latency</a:t>
            </a:r>
            <a:endParaRPr lang="ko-KR" altLang="en-US" b="1" dirty="0">
              <a:latin typeface="Calibri" panose="020F050202020403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213" y="2687742"/>
            <a:ext cx="1215961" cy="85549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64634" y="3709530"/>
            <a:ext cx="630843" cy="6370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5948907-1B78-4813-9960-446D770271AD}"/>
              </a:ext>
            </a:extLst>
          </p:cNvPr>
          <p:cNvSpPr txBox="1"/>
          <p:nvPr/>
        </p:nvSpPr>
        <p:spPr>
          <a:xfrm>
            <a:off x="6093619" y="1000597"/>
            <a:ext cx="56460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>
                <a:latin typeface="Calibri" panose="020F0502020204030204" pitchFamily="34" charset="0"/>
              </a:rPr>
              <a:t>Capacity</a:t>
            </a:r>
            <a:endParaRPr lang="ko-KR" altLang="en-US" b="1" dirty="0">
              <a:latin typeface="Calibri" panose="020F0502020204030204" pitchFamily="34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7276" y="4637026"/>
            <a:ext cx="1025560" cy="65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1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2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2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Change of Computing architecture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 flipV="1">
            <a:off x="9048328" y="3048658"/>
            <a:ext cx="0" cy="2205539"/>
          </a:xfrm>
          <a:prstGeom prst="straightConnector1">
            <a:avLst/>
          </a:prstGeom>
          <a:ln w="104775">
            <a:solidFill>
              <a:srgbClr val="3998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8616280" y="2636912"/>
            <a:ext cx="0" cy="2714114"/>
          </a:xfrm>
          <a:prstGeom prst="straightConnector1">
            <a:avLst/>
          </a:prstGeom>
          <a:ln w="104775">
            <a:solidFill>
              <a:srgbClr val="3998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b="1" dirty="0">
              <a:latin typeface="Calibri" panose="020F0502020204030204" pitchFamily="34" charset="0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955032" y="1468905"/>
            <a:ext cx="5154800" cy="4843290"/>
            <a:chOff x="431032" y="1468905"/>
            <a:chExt cx="5154800" cy="4843290"/>
          </a:xfrm>
        </p:grpSpPr>
        <p:grpSp>
          <p:nvGrpSpPr>
            <p:cNvPr id="19" name="그룹 18"/>
            <p:cNvGrpSpPr/>
            <p:nvPr/>
          </p:nvGrpSpPr>
          <p:grpSpPr>
            <a:xfrm>
              <a:off x="431032" y="1468905"/>
              <a:ext cx="5154800" cy="4843290"/>
              <a:chOff x="1696987" y="1255549"/>
              <a:chExt cx="5154800" cy="4843290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3610758" y="1255549"/>
                <a:ext cx="1327258" cy="1152173"/>
              </a:xfrm>
              <a:prstGeom prst="rect">
                <a:avLst/>
              </a:prstGeom>
            </p:spPr>
          </p:pic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3610758" y="4946666"/>
                <a:ext cx="1327258" cy="1152173"/>
              </a:xfrm>
              <a:prstGeom prst="rect">
                <a:avLst/>
              </a:prstGeom>
            </p:spPr>
          </p:pic>
          <p:grpSp>
            <p:nvGrpSpPr>
              <p:cNvPr id="18" name="그룹 17"/>
              <p:cNvGrpSpPr/>
              <p:nvPr/>
            </p:nvGrpSpPr>
            <p:grpSpPr>
              <a:xfrm>
                <a:off x="1696987" y="1824918"/>
                <a:ext cx="5154800" cy="3643893"/>
                <a:chOff x="1696987" y="1824918"/>
                <a:chExt cx="5154800" cy="3643893"/>
              </a:xfrm>
            </p:grpSpPr>
            <p:pic>
              <p:nvPicPr>
                <p:cNvPr id="7" name="그림 6"/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1696987" y="3156470"/>
                  <a:ext cx="1199706" cy="1041447"/>
                </a:xfrm>
                <a:prstGeom prst="rect">
                  <a:avLst/>
                </a:prstGeom>
              </p:spPr>
            </p:pic>
            <p:pic>
              <p:nvPicPr>
                <p:cNvPr id="12" name="그림 11"/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5652081" y="3156469"/>
                  <a:ext cx="1199706" cy="1041447"/>
                </a:xfrm>
                <a:prstGeom prst="rect">
                  <a:avLst/>
                </a:prstGeom>
              </p:spPr>
            </p:pic>
            <p:pic>
              <p:nvPicPr>
                <p:cNvPr id="14" name="그림 13"/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2233064" y="1851972"/>
                  <a:ext cx="1327258" cy="1152173"/>
                </a:xfrm>
                <a:prstGeom prst="rect">
                  <a:avLst/>
                </a:prstGeom>
              </p:spPr>
            </p:pic>
            <p:pic>
              <p:nvPicPr>
                <p:cNvPr id="15" name="그림 14"/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4924676" y="1824918"/>
                  <a:ext cx="1327258" cy="1152173"/>
                </a:xfrm>
                <a:prstGeom prst="rect">
                  <a:avLst/>
                </a:prstGeom>
              </p:spPr>
            </p:pic>
            <p:pic>
              <p:nvPicPr>
                <p:cNvPr id="16" name="그림 15"/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2229748" y="4232684"/>
                  <a:ext cx="1327258" cy="1152173"/>
                </a:xfrm>
                <a:prstGeom prst="rect">
                  <a:avLst/>
                </a:prstGeom>
              </p:spPr>
            </p:pic>
            <p:pic>
              <p:nvPicPr>
                <p:cNvPr id="17" name="그림 16"/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4924676" y="4316638"/>
                  <a:ext cx="1327258" cy="1152173"/>
                </a:xfrm>
                <a:prstGeom prst="rect">
                  <a:avLst/>
                </a:prstGeom>
              </p:spPr>
            </p:pic>
          </p:grpSp>
        </p:grp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05069" y="3168174"/>
              <a:ext cx="1356968" cy="1349672"/>
            </a:xfrm>
            <a:prstGeom prst="rect">
              <a:avLst/>
            </a:prstGeom>
          </p:spPr>
        </p:pic>
      </p:grpSp>
      <p:cxnSp>
        <p:nvCxnSpPr>
          <p:cNvPr id="24" name="직선 화살표 연결선 23"/>
          <p:cNvCxnSpPr/>
          <p:nvPr/>
        </p:nvCxnSpPr>
        <p:spPr>
          <a:xfrm flipV="1">
            <a:off x="4507553" y="2564904"/>
            <a:ext cx="0" cy="62280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5162916" y="3848020"/>
            <a:ext cx="622974" cy="610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 flipV="1">
            <a:off x="3224555" y="3849260"/>
            <a:ext cx="622800" cy="972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4507553" y="4529994"/>
            <a:ext cx="0" cy="62280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그림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9353" y="1485227"/>
            <a:ext cx="1030858" cy="1612140"/>
          </a:xfrm>
          <a:prstGeom prst="rect">
            <a:avLst/>
          </a:prstGeom>
        </p:spPr>
      </p:pic>
      <p:sp>
        <p:nvSpPr>
          <p:cNvPr id="48" name="타원 47"/>
          <p:cNvSpPr/>
          <p:nvPr/>
        </p:nvSpPr>
        <p:spPr>
          <a:xfrm>
            <a:off x="7641980" y="1122409"/>
            <a:ext cx="2425605" cy="2337776"/>
          </a:xfrm>
          <a:prstGeom prst="ellipse">
            <a:avLst/>
          </a:prstGeom>
          <a:noFill/>
          <a:ln>
            <a:solidFill>
              <a:srgbClr val="399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white"/>
              </a:solidFill>
            </a:endParaRPr>
          </a:p>
        </p:txBody>
      </p:sp>
      <p:cxnSp>
        <p:nvCxnSpPr>
          <p:cNvPr id="50" name="직선 연결선 49"/>
          <p:cNvCxnSpPr>
            <a:stCxn id="12" idx="0"/>
          </p:cNvCxnSpPr>
          <p:nvPr/>
        </p:nvCxnSpPr>
        <p:spPr>
          <a:xfrm flipV="1">
            <a:off x="6509979" y="2038275"/>
            <a:ext cx="1132000" cy="1331551"/>
          </a:xfrm>
          <a:prstGeom prst="line">
            <a:avLst/>
          </a:prstGeom>
          <a:ln w="25400">
            <a:solidFill>
              <a:srgbClr val="3998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6960097" y="3357679"/>
            <a:ext cx="1379257" cy="654062"/>
          </a:xfrm>
          <a:prstGeom prst="line">
            <a:avLst/>
          </a:prstGeom>
          <a:ln w="25400">
            <a:solidFill>
              <a:srgbClr val="3998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923042" y="3717033"/>
            <a:ext cx="1971507" cy="25769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>
                <a:solidFill>
                  <a:prstClr val="white"/>
                </a:solidFill>
                <a:latin typeface="Calibri" panose="020F0502020204030204" pitchFamily="34" charset="0"/>
              </a:rPr>
              <a:t>CPU</a:t>
            </a:r>
            <a:endParaRPr kumimoji="1" lang="ko-KR" altLang="en-US" b="1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923041" y="4479184"/>
            <a:ext cx="1971507" cy="2784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>
                <a:solidFill>
                  <a:prstClr val="white"/>
                </a:solidFill>
                <a:latin typeface="Calibri" panose="020F0502020204030204" pitchFamily="34" charset="0"/>
              </a:rPr>
              <a:t>Memory</a:t>
            </a:r>
            <a:endParaRPr kumimoji="1" lang="ko-KR" altLang="en-US" b="1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923042" y="5376133"/>
            <a:ext cx="1971507" cy="2784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>
                <a:solidFill>
                  <a:prstClr val="white"/>
                </a:solidFill>
                <a:latin typeface="Calibri" panose="020F0502020204030204" pitchFamily="34" charset="0"/>
              </a:rPr>
              <a:t>Disk</a:t>
            </a:r>
            <a:endParaRPr kumimoji="1" lang="ko-KR" altLang="en-US" b="1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53472" y="2833003"/>
            <a:ext cx="798730" cy="806560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61079" y="5665916"/>
            <a:ext cx="695759" cy="848084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56838" y="5656390"/>
            <a:ext cx="695759" cy="848084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74142" y="5638561"/>
            <a:ext cx="695759" cy="84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9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b="1" dirty="0">
              <a:latin typeface="Calibri" panose="020F0502020204030204" pitchFamily="34" charset="0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044" y="2094474"/>
            <a:ext cx="1030858" cy="1612140"/>
          </a:xfrm>
          <a:prstGeom prst="rect">
            <a:avLst/>
          </a:prstGeom>
        </p:spPr>
      </p:pic>
      <p:sp>
        <p:nvSpPr>
          <p:cNvPr id="59" name="직사각형 58"/>
          <p:cNvSpPr/>
          <p:nvPr/>
        </p:nvSpPr>
        <p:spPr>
          <a:xfrm>
            <a:off x="6467589" y="3915358"/>
            <a:ext cx="1971507" cy="25769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>
                <a:solidFill>
                  <a:prstClr val="white"/>
                </a:solidFill>
                <a:latin typeface="Calibri" panose="020F0502020204030204" pitchFamily="34" charset="0"/>
              </a:rPr>
              <a:t>CPU</a:t>
            </a:r>
            <a:endParaRPr kumimoji="1" lang="ko-KR" altLang="en-US" b="1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67588" y="4677509"/>
            <a:ext cx="1971507" cy="2784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>
                <a:solidFill>
                  <a:prstClr val="white"/>
                </a:solidFill>
                <a:latin typeface="Calibri" panose="020F0502020204030204" pitchFamily="34" charset="0"/>
              </a:rPr>
              <a:t>Memory</a:t>
            </a:r>
            <a:endParaRPr kumimoji="1" lang="ko-KR" altLang="en-US" b="1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467589" y="5574458"/>
            <a:ext cx="1971507" cy="2784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>
                <a:solidFill>
                  <a:prstClr val="white"/>
                </a:solidFill>
                <a:latin typeface="Calibri" panose="020F0502020204030204" pitchFamily="34" charset="0"/>
              </a:rPr>
              <a:t>Disk</a:t>
            </a:r>
            <a:endParaRPr kumimoji="1" lang="ko-KR" altLang="en-US" b="1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8062809" y="3744686"/>
            <a:ext cx="4396" cy="2300239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8047209" y="6044925"/>
            <a:ext cx="464457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왼쪽 대괄호 24"/>
          <p:cNvSpPr/>
          <p:nvPr/>
        </p:nvSpPr>
        <p:spPr>
          <a:xfrm>
            <a:off x="8511666" y="3439886"/>
            <a:ext cx="204285" cy="2887666"/>
          </a:xfrm>
          <a:prstGeom prst="leftBracket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화살표 연결선 64"/>
          <p:cNvCxnSpPr/>
          <p:nvPr/>
        </p:nvCxnSpPr>
        <p:spPr>
          <a:xfrm flipH="1">
            <a:off x="6989937" y="6222301"/>
            <a:ext cx="1485444" cy="1465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V="1">
            <a:off x="6989937" y="3744686"/>
            <a:ext cx="0" cy="248494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4114929" y="2804619"/>
            <a:ext cx="2766540" cy="398"/>
          </a:xfrm>
          <a:prstGeom prst="line">
            <a:avLst/>
          </a:prstGeom>
          <a:ln w="635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그림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300" y="2210400"/>
            <a:ext cx="1030858" cy="1612140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02699" y="2272458"/>
            <a:ext cx="966411" cy="925933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65575" y="4972618"/>
            <a:ext cx="648724" cy="621552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391886" y="1030514"/>
            <a:ext cx="6894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b="1" dirty="0">
                <a:latin typeface="Calibri" panose="020F0502020204030204" pitchFamily="34" charset="0"/>
              </a:rPr>
              <a:t>Processor centric architecture</a:t>
            </a:r>
            <a:endParaRPr lang="ko-KR" altLang="en-US" sz="2800" b="1">
              <a:latin typeface="Calibri" panose="020F0502020204030204" pitchFamily="34" charset="0"/>
            </a:endParaRPr>
          </a:p>
        </p:txBody>
      </p:sp>
      <p:pic>
        <p:nvPicPr>
          <p:cNvPr id="87" name="그림 8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89724" y="3744685"/>
            <a:ext cx="531999" cy="648471"/>
          </a:xfrm>
          <a:prstGeom prst="rect">
            <a:avLst/>
          </a:prstGeom>
        </p:spPr>
      </p:pic>
      <p:pic>
        <p:nvPicPr>
          <p:cNvPr id="103" name="그림 10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89723" y="4433610"/>
            <a:ext cx="531999" cy="648471"/>
          </a:xfrm>
          <a:prstGeom prst="rect">
            <a:avLst/>
          </a:prstGeom>
        </p:spPr>
      </p:pic>
      <p:pic>
        <p:nvPicPr>
          <p:cNvPr id="104" name="그림 10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76752" y="5095618"/>
            <a:ext cx="531999" cy="648471"/>
          </a:xfrm>
          <a:prstGeom prst="rect">
            <a:avLst/>
          </a:prstGeom>
        </p:spPr>
      </p:pic>
      <p:pic>
        <p:nvPicPr>
          <p:cNvPr id="105" name="그림 10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76752" y="5784543"/>
            <a:ext cx="531999" cy="648471"/>
          </a:xfrm>
          <a:prstGeom prst="rect">
            <a:avLst/>
          </a:prstGeom>
        </p:spPr>
      </p:pic>
      <p:pic>
        <p:nvPicPr>
          <p:cNvPr id="106" name="그림 10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37310" y="3734140"/>
            <a:ext cx="531999" cy="648471"/>
          </a:xfrm>
          <a:prstGeom prst="rect">
            <a:avLst/>
          </a:prstGeom>
        </p:spPr>
      </p:pic>
      <p:pic>
        <p:nvPicPr>
          <p:cNvPr id="107" name="그림 10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37310" y="4394987"/>
            <a:ext cx="531999" cy="648471"/>
          </a:xfrm>
          <a:prstGeom prst="rect">
            <a:avLst/>
          </a:prstGeom>
        </p:spPr>
      </p:pic>
      <p:pic>
        <p:nvPicPr>
          <p:cNvPr id="108" name="그림 10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39323" y="5065206"/>
            <a:ext cx="531999" cy="648471"/>
          </a:xfrm>
          <a:prstGeom prst="rect">
            <a:avLst/>
          </a:prstGeom>
        </p:spPr>
      </p:pic>
      <p:pic>
        <p:nvPicPr>
          <p:cNvPr id="109" name="그림 10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60018" y="5762662"/>
            <a:ext cx="531999" cy="648471"/>
          </a:xfrm>
          <a:prstGeom prst="rect">
            <a:avLst/>
          </a:prstGeom>
        </p:spPr>
      </p:pic>
      <p:pic>
        <p:nvPicPr>
          <p:cNvPr id="110" name="그림 10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28773" y="3751739"/>
            <a:ext cx="531999" cy="648471"/>
          </a:xfrm>
          <a:prstGeom prst="rect">
            <a:avLst/>
          </a:prstGeom>
        </p:spPr>
      </p:pic>
      <p:pic>
        <p:nvPicPr>
          <p:cNvPr id="111" name="그림 110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28772" y="4440664"/>
            <a:ext cx="531999" cy="648471"/>
          </a:xfrm>
          <a:prstGeom prst="rect">
            <a:avLst/>
          </a:prstGeom>
        </p:spPr>
      </p:pic>
      <p:pic>
        <p:nvPicPr>
          <p:cNvPr id="112" name="그림 11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15801" y="5102672"/>
            <a:ext cx="531999" cy="648471"/>
          </a:xfrm>
          <a:prstGeom prst="rect">
            <a:avLst/>
          </a:prstGeom>
        </p:spPr>
      </p:pic>
      <p:pic>
        <p:nvPicPr>
          <p:cNvPr id="113" name="그림 11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15801" y="5791597"/>
            <a:ext cx="531999" cy="648471"/>
          </a:xfrm>
          <a:prstGeom prst="rect">
            <a:avLst/>
          </a:prstGeom>
        </p:spPr>
      </p:pic>
      <p:pic>
        <p:nvPicPr>
          <p:cNvPr id="114" name="그림 11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76359" y="3741194"/>
            <a:ext cx="531999" cy="648471"/>
          </a:xfrm>
          <a:prstGeom prst="rect">
            <a:avLst/>
          </a:prstGeom>
        </p:spPr>
      </p:pic>
      <p:pic>
        <p:nvPicPr>
          <p:cNvPr id="115" name="그림 11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76359" y="4402041"/>
            <a:ext cx="531999" cy="648471"/>
          </a:xfrm>
          <a:prstGeom prst="rect">
            <a:avLst/>
          </a:prstGeom>
        </p:spPr>
      </p:pic>
      <p:pic>
        <p:nvPicPr>
          <p:cNvPr id="116" name="그림 11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78372" y="5072260"/>
            <a:ext cx="531999" cy="648471"/>
          </a:xfrm>
          <a:prstGeom prst="rect">
            <a:avLst/>
          </a:prstGeom>
        </p:spPr>
      </p:pic>
      <p:pic>
        <p:nvPicPr>
          <p:cNvPr id="117" name="그림 11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99067" y="5769716"/>
            <a:ext cx="531999" cy="648471"/>
          </a:xfrm>
          <a:prstGeom prst="rect">
            <a:avLst/>
          </a:prstGeom>
        </p:spPr>
      </p:pic>
      <p:pic>
        <p:nvPicPr>
          <p:cNvPr id="118" name="그림 11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40922" y="3536238"/>
            <a:ext cx="531999" cy="648471"/>
          </a:xfrm>
          <a:prstGeom prst="rect">
            <a:avLst/>
          </a:prstGeom>
        </p:spPr>
      </p:pic>
      <p:pic>
        <p:nvPicPr>
          <p:cNvPr id="119" name="그림 11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40921" y="4225163"/>
            <a:ext cx="531999" cy="648471"/>
          </a:xfrm>
          <a:prstGeom prst="rect">
            <a:avLst/>
          </a:prstGeom>
        </p:spPr>
      </p:pic>
      <p:pic>
        <p:nvPicPr>
          <p:cNvPr id="120" name="그림 11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27950" y="4887171"/>
            <a:ext cx="531999" cy="648471"/>
          </a:xfrm>
          <a:prstGeom prst="rect">
            <a:avLst/>
          </a:prstGeom>
        </p:spPr>
      </p:pic>
      <p:pic>
        <p:nvPicPr>
          <p:cNvPr id="121" name="그림 120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27950" y="5576096"/>
            <a:ext cx="531999" cy="648471"/>
          </a:xfrm>
          <a:prstGeom prst="rect">
            <a:avLst/>
          </a:prstGeom>
        </p:spPr>
      </p:pic>
      <p:pic>
        <p:nvPicPr>
          <p:cNvPr id="122" name="그림 12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88508" y="3525693"/>
            <a:ext cx="531999" cy="648471"/>
          </a:xfrm>
          <a:prstGeom prst="rect">
            <a:avLst/>
          </a:prstGeom>
        </p:spPr>
      </p:pic>
      <p:pic>
        <p:nvPicPr>
          <p:cNvPr id="123" name="그림 12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88508" y="4186540"/>
            <a:ext cx="531999" cy="648471"/>
          </a:xfrm>
          <a:prstGeom prst="rect">
            <a:avLst/>
          </a:prstGeom>
        </p:spPr>
      </p:pic>
      <p:pic>
        <p:nvPicPr>
          <p:cNvPr id="124" name="그림 12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90521" y="4856759"/>
            <a:ext cx="531999" cy="648471"/>
          </a:xfrm>
          <a:prstGeom prst="rect">
            <a:avLst/>
          </a:prstGeom>
        </p:spPr>
      </p:pic>
      <p:pic>
        <p:nvPicPr>
          <p:cNvPr id="125" name="그림 12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11216" y="5554215"/>
            <a:ext cx="531999" cy="648471"/>
          </a:xfrm>
          <a:prstGeom prst="rect">
            <a:avLst/>
          </a:prstGeom>
        </p:spPr>
      </p:pic>
      <p:pic>
        <p:nvPicPr>
          <p:cNvPr id="126" name="그림 12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79971" y="3543292"/>
            <a:ext cx="531999" cy="648471"/>
          </a:xfrm>
          <a:prstGeom prst="rect">
            <a:avLst/>
          </a:prstGeom>
        </p:spPr>
      </p:pic>
      <p:pic>
        <p:nvPicPr>
          <p:cNvPr id="127" name="그림 12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79970" y="4232217"/>
            <a:ext cx="531999" cy="648471"/>
          </a:xfrm>
          <a:prstGeom prst="rect">
            <a:avLst/>
          </a:prstGeom>
        </p:spPr>
      </p:pic>
      <p:pic>
        <p:nvPicPr>
          <p:cNvPr id="128" name="그림 12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66999" y="4894225"/>
            <a:ext cx="531999" cy="648471"/>
          </a:xfrm>
          <a:prstGeom prst="rect">
            <a:avLst/>
          </a:prstGeom>
        </p:spPr>
      </p:pic>
      <p:pic>
        <p:nvPicPr>
          <p:cNvPr id="129" name="그림 12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66999" y="5583150"/>
            <a:ext cx="531999" cy="648471"/>
          </a:xfrm>
          <a:prstGeom prst="rect">
            <a:avLst/>
          </a:prstGeom>
        </p:spPr>
      </p:pic>
      <p:pic>
        <p:nvPicPr>
          <p:cNvPr id="130" name="그림 12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27557" y="3532747"/>
            <a:ext cx="531999" cy="648471"/>
          </a:xfrm>
          <a:prstGeom prst="rect">
            <a:avLst/>
          </a:prstGeom>
        </p:spPr>
      </p:pic>
      <p:pic>
        <p:nvPicPr>
          <p:cNvPr id="131" name="그림 130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27557" y="4193594"/>
            <a:ext cx="531999" cy="648471"/>
          </a:xfrm>
          <a:prstGeom prst="rect">
            <a:avLst/>
          </a:prstGeom>
        </p:spPr>
      </p:pic>
      <p:pic>
        <p:nvPicPr>
          <p:cNvPr id="132" name="그림 13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29570" y="4863813"/>
            <a:ext cx="531999" cy="648471"/>
          </a:xfrm>
          <a:prstGeom prst="rect">
            <a:avLst/>
          </a:prstGeom>
        </p:spPr>
      </p:pic>
      <p:pic>
        <p:nvPicPr>
          <p:cNvPr id="133" name="그림 13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50265" y="5561269"/>
            <a:ext cx="531999" cy="648471"/>
          </a:xfrm>
          <a:prstGeom prst="rect">
            <a:avLst/>
          </a:prstGeom>
        </p:spPr>
      </p:pic>
      <p:pic>
        <p:nvPicPr>
          <p:cNvPr id="134" name="그림 13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86991" y="4961598"/>
            <a:ext cx="648724" cy="62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9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b="1" dirty="0">
              <a:latin typeface="Calibri" panose="020F050202020403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91886" y="1030514"/>
            <a:ext cx="6894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b="1" dirty="0">
                <a:latin typeface="Calibri" panose="020F0502020204030204" pitchFamily="34" charset="0"/>
              </a:rPr>
              <a:t>Processor centric architecture</a:t>
            </a:r>
            <a:endParaRPr lang="ko-KR" altLang="en-US" sz="2800" b="1">
              <a:latin typeface="Calibri" panose="020F0502020204030204" pitchFamily="34" charset="0"/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611" y="4054476"/>
            <a:ext cx="546605" cy="124527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7887" y="1643865"/>
            <a:ext cx="2215410" cy="132536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7887" y="3974386"/>
            <a:ext cx="2215410" cy="1325365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7613" y="1643864"/>
            <a:ext cx="2215410" cy="1325365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7613" y="3974385"/>
            <a:ext cx="2215410" cy="1325365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611" y="1775718"/>
            <a:ext cx="546605" cy="1245274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89" y="1723955"/>
            <a:ext cx="546605" cy="1245274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89" y="3974385"/>
            <a:ext cx="546605" cy="12452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33303" y="1938660"/>
            <a:ext cx="1071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data!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2913017" y="3148149"/>
            <a:ext cx="4885074" cy="811633"/>
            <a:chOff x="2913017" y="3148149"/>
            <a:chExt cx="4885074" cy="811633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913017" y="3496935"/>
              <a:ext cx="48850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/>
            <p:nvPr/>
          </p:nvCxnSpPr>
          <p:spPr>
            <a:xfrm flipV="1">
              <a:off x="3969913" y="3148149"/>
              <a:ext cx="0" cy="3487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/>
            <p:nvPr/>
          </p:nvCxnSpPr>
          <p:spPr>
            <a:xfrm flipV="1">
              <a:off x="7792541" y="3148149"/>
              <a:ext cx="0" cy="3487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/>
            <p:nvPr/>
          </p:nvCxnSpPr>
          <p:spPr>
            <a:xfrm>
              <a:off x="4232876" y="3511538"/>
              <a:ext cx="10340" cy="4482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/>
            <p:nvPr/>
          </p:nvCxnSpPr>
          <p:spPr>
            <a:xfrm>
              <a:off x="7514449" y="3496934"/>
              <a:ext cx="10340" cy="4482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949986" y="1331775"/>
            <a:ext cx="168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I have!</a:t>
            </a:r>
            <a:endParaRPr lang="ko-KR" altLang="en-US" b="1"/>
          </a:p>
        </p:txBody>
      </p:sp>
      <p:grpSp>
        <p:nvGrpSpPr>
          <p:cNvPr id="21" name="그룹 20"/>
          <p:cNvGrpSpPr/>
          <p:nvPr/>
        </p:nvGrpSpPr>
        <p:grpSpPr>
          <a:xfrm>
            <a:off x="2913017" y="3148149"/>
            <a:ext cx="5055326" cy="572907"/>
            <a:chOff x="2913017" y="3148149"/>
            <a:chExt cx="5055326" cy="572907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7968343" y="3148149"/>
              <a:ext cx="0" cy="572907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 flipH="1">
              <a:off x="2913017" y="3721056"/>
              <a:ext cx="5055326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/>
          <p:cNvGrpSpPr/>
          <p:nvPr/>
        </p:nvGrpSpPr>
        <p:grpSpPr>
          <a:xfrm>
            <a:off x="906421" y="2123326"/>
            <a:ext cx="1205874" cy="2747219"/>
            <a:chOff x="906421" y="2123326"/>
            <a:chExt cx="1205874" cy="2747219"/>
          </a:xfrm>
        </p:grpSpPr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6421" y="2123326"/>
              <a:ext cx="1205874" cy="2747219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199848" y="2856297"/>
              <a:ext cx="577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A</a:t>
              </a:r>
              <a:endParaRPr lang="ko-KR" altLang="en-US" b="1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7493813" y="2029023"/>
            <a:ext cx="577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Calibri" panose="020F0502020204030204" pitchFamily="34" charset="0"/>
              </a:rPr>
              <a:t>B</a:t>
            </a:r>
            <a:endParaRPr lang="ko-KR" altLang="en-US" b="1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20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2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3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02741"/>
            <a:ext cx="12192000" cy="822324"/>
          </a:xfrm>
        </p:spPr>
        <p:txBody>
          <a:bodyPr/>
          <a:lstStyle/>
          <a:p>
            <a:endParaRPr lang="ko-KR" altLang="en-US" b="1" dirty="0">
              <a:latin typeface="Calibri" panose="020F050202020403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91886" y="1030514"/>
            <a:ext cx="6894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b="1" dirty="0">
                <a:latin typeface="Calibri" panose="020F0502020204030204" pitchFamily="34" charset="0"/>
              </a:rPr>
              <a:t>Memory driven architecture</a:t>
            </a:r>
            <a:endParaRPr lang="ko-KR" altLang="en-US" sz="2800" b="1">
              <a:latin typeface="Calibri" panose="020F0502020204030204" pitchFamily="34" charset="0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148396" y="1453700"/>
            <a:ext cx="5066354" cy="4666504"/>
            <a:chOff x="933017" y="1659183"/>
            <a:chExt cx="5066354" cy="4666504"/>
          </a:xfrm>
        </p:grpSpPr>
        <p:sp>
          <p:nvSpPr>
            <p:cNvPr id="33" name="타원 32"/>
            <p:cNvSpPr/>
            <p:nvPr/>
          </p:nvSpPr>
          <p:spPr>
            <a:xfrm>
              <a:off x="1324563" y="2292662"/>
              <a:ext cx="4336497" cy="34814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933017" y="1659183"/>
              <a:ext cx="5066354" cy="4666504"/>
              <a:chOff x="4446779" y="1483340"/>
              <a:chExt cx="5066354" cy="4666504"/>
            </a:xfrm>
          </p:grpSpPr>
          <p:pic>
            <p:nvPicPr>
              <p:cNvPr id="49" name="그림 4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99382" y="1483340"/>
                <a:ext cx="783094" cy="1224666"/>
              </a:xfrm>
              <a:prstGeom prst="rect">
                <a:avLst/>
              </a:prstGeom>
            </p:spPr>
          </p:pic>
          <p:pic>
            <p:nvPicPr>
              <p:cNvPr id="50" name="그림 4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96238" y="2025278"/>
                <a:ext cx="783094" cy="1224666"/>
              </a:xfrm>
              <a:prstGeom prst="rect">
                <a:avLst/>
              </a:prstGeom>
            </p:spPr>
          </p:pic>
          <p:pic>
            <p:nvPicPr>
              <p:cNvPr id="51" name="그림 5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07796" y="2025278"/>
                <a:ext cx="783094" cy="1224666"/>
              </a:xfrm>
              <a:prstGeom prst="rect">
                <a:avLst/>
              </a:prstGeom>
            </p:spPr>
          </p:pic>
          <p:pic>
            <p:nvPicPr>
              <p:cNvPr id="52" name="그림 5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46779" y="3244984"/>
                <a:ext cx="783094" cy="1224666"/>
              </a:xfrm>
              <a:prstGeom prst="rect">
                <a:avLst/>
              </a:prstGeom>
            </p:spPr>
          </p:pic>
          <p:pic>
            <p:nvPicPr>
              <p:cNvPr id="53" name="그림 5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30039" y="3232456"/>
                <a:ext cx="783094" cy="1224666"/>
              </a:xfrm>
              <a:prstGeom prst="rect">
                <a:avLst/>
              </a:prstGeom>
            </p:spPr>
          </p:pic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40261" y="4925178"/>
                <a:ext cx="783094" cy="1224666"/>
              </a:xfrm>
              <a:prstGeom prst="rect">
                <a:avLst/>
              </a:prstGeom>
            </p:spPr>
          </p:pic>
          <p:pic>
            <p:nvPicPr>
              <p:cNvPr id="55" name="그림 5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53517" y="4571640"/>
                <a:ext cx="783094" cy="1224666"/>
              </a:xfrm>
              <a:prstGeom prst="rect">
                <a:avLst/>
              </a:prstGeom>
            </p:spPr>
          </p:pic>
          <p:pic>
            <p:nvPicPr>
              <p:cNvPr id="56" name="그림 5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06657" y="4571640"/>
                <a:ext cx="783094" cy="1224666"/>
              </a:xfrm>
              <a:prstGeom prst="rect">
                <a:avLst/>
              </a:prstGeom>
            </p:spPr>
          </p:pic>
          <p:sp>
            <p:nvSpPr>
              <p:cNvPr id="3" name="타원 2"/>
              <p:cNvSpPr/>
              <p:nvPr/>
            </p:nvSpPr>
            <p:spPr>
              <a:xfrm>
                <a:off x="6008706" y="2942179"/>
                <a:ext cx="2005509" cy="174882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Memory</a:t>
                </a:r>
                <a:br>
                  <a:rPr lang="en-US" altLang="ko-KR" sz="2400" b="1" dirty="0"/>
                </a:br>
                <a:r>
                  <a:rPr lang="en-US" altLang="ko-KR" sz="2400" b="1" dirty="0"/>
                  <a:t>pool</a:t>
                </a:r>
                <a:endParaRPr lang="ko-KR" altLang="en-US" sz="2400" b="1"/>
              </a:p>
            </p:txBody>
          </p:sp>
          <p:cxnSp>
            <p:nvCxnSpPr>
              <p:cNvPr id="70" name="직선 화살표 연결선 69"/>
              <p:cNvCxnSpPr/>
              <p:nvPr/>
            </p:nvCxnSpPr>
            <p:spPr>
              <a:xfrm>
                <a:off x="5711901" y="2958495"/>
                <a:ext cx="792751" cy="457603"/>
              </a:xfrm>
              <a:prstGeom prst="straightConnector1">
                <a:avLst/>
              </a:prstGeom>
              <a:ln w="539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화살표 연결선 71"/>
              <p:cNvCxnSpPr/>
              <p:nvPr/>
            </p:nvCxnSpPr>
            <p:spPr>
              <a:xfrm>
                <a:off x="5286726" y="3816592"/>
                <a:ext cx="1083252" cy="28197"/>
              </a:xfrm>
              <a:prstGeom prst="straightConnector1">
                <a:avLst/>
              </a:prstGeom>
              <a:ln w="539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화살표 연결선 73"/>
              <p:cNvCxnSpPr/>
              <p:nvPr/>
            </p:nvCxnSpPr>
            <p:spPr>
              <a:xfrm>
                <a:off x="7001056" y="2508075"/>
                <a:ext cx="10404" cy="795646"/>
              </a:xfrm>
              <a:prstGeom prst="straightConnector1">
                <a:avLst/>
              </a:prstGeom>
              <a:ln w="539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화살표 연결선 81"/>
              <p:cNvCxnSpPr/>
              <p:nvPr/>
            </p:nvCxnSpPr>
            <p:spPr>
              <a:xfrm flipV="1">
                <a:off x="5739341" y="4166845"/>
                <a:ext cx="765311" cy="724407"/>
              </a:xfrm>
              <a:prstGeom prst="straightConnector1">
                <a:avLst/>
              </a:prstGeom>
              <a:ln w="539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화살표 연결선 87"/>
              <p:cNvCxnSpPr/>
              <p:nvPr/>
            </p:nvCxnSpPr>
            <p:spPr>
              <a:xfrm flipH="1" flipV="1">
                <a:off x="6997046" y="4367442"/>
                <a:ext cx="14414" cy="953393"/>
              </a:xfrm>
              <a:prstGeom prst="straightConnector1">
                <a:avLst/>
              </a:prstGeom>
              <a:ln w="539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화살표 연결선 88"/>
              <p:cNvCxnSpPr/>
              <p:nvPr/>
            </p:nvCxnSpPr>
            <p:spPr>
              <a:xfrm flipH="1" flipV="1">
                <a:off x="7679080" y="3828668"/>
                <a:ext cx="1011810" cy="4044"/>
              </a:xfrm>
              <a:prstGeom prst="straightConnector1">
                <a:avLst/>
              </a:prstGeom>
              <a:ln w="539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화살표 연결선 89"/>
              <p:cNvCxnSpPr/>
              <p:nvPr/>
            </p:nvCxnSpPr>
            <p:spPr>
              <a:xfrm flipH="1">
                <a:off x="7400988" y="2958495"/>
                <a:ext cx="783997" cy="513526"/>
              </a:xfrm>
              <a:prstGeom prst="straightConnector1">
                <a:avLst/>
              </a:prstGeom>
              <a:ln w="539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화살표 연결선 92"/>
              <p:cNvCxnSpPr/>
              <p:nvPr/>
            </p:nvCxnSpPr>
            <p:spPr>
              <a:xfrm flipH="1" flipV="1">
                <a:off x="7400988" y="4281434"/>
                <a:ext cx="783997" cy="562704"/>
              </a:xfrm>
              <a:prstGeom prst="straightConnector1">
                <a:avLst/>
              </a:prstGeom>
              <a:ln w="539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0" name="TextBox 39"/>
          <p:cNvSpPr txBox="1"/>
          <p:nvPr/>
        </p:nvSpPr>
        <p:spPr>
          <a:xfrm>
            <a:off x="7142950" y="2429587"/>
            <a:ext cx="2455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latin typeface="Calibri" panose="020F0502020204030204" pitchFamily="34" charset="0"/>
              </a:rPr>
              <a:t>SCM</a:t>
            </a:r>
            <a:endParaRPr lang="ko-KR" altLang="en-US" sz="7200" b="1">
              <a:latin typeface="Calibri" panose="020F050202020403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92263" y="3629916"/>
            <a:ext cx="3122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Calibri" panose="020F0502020204030204" pitchFamily="34" charset="0"/>
              </a:rPr>
              <a:t>Photonics</a:t>
            </a:r>
            <a:endParaRPr lang="ko-KR" altLang="en-US" sz="4000" b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84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b="1" dirty="0">
              <a:latin typeface="Calibri" panose="020F0502020204030204" pitchFamily="34" charset="0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3187337" y="3657298"/>
            <a:ext cx="431645" cy="92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8393871" y="3699961"/>
            <a:ext cx="371306" cy="53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6270426" y="1825838"/>
            <a:ext cx="0" cy="3787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5642572" y="5311675"/>
            <a:ext cx="0" cy="412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3839026" y="2304649"/>
            <a:ext cx="304932" cy="2791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 flipV="1">
            <a:off x="8305850" y="5164958"/>
            <a:ext cx="362341" cy="2902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3432282" y="5166755"/>
            <a:ext cx="349700" cy="3166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8308292" y="2025540"/>
            <a:ext cx="271232" cy="2791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그림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204316" y="2963729"/>
            <a:ext cx="561859" cy="1280027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65661" y="1088306"/>
            <a:ext cx="561859" cy="1280027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635636" y="956202"/>
            <a:ext cx="561859" cy="128002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786540" y="1091827"/>
            <a:ext cx="561859" cy="1280027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175722" y="2963729"/>
            <a:ext cx="561859" cy="1280027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708567" y="5405879"/>
            <a:ext cx="561859" cy="1280027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766175" y="5149751"/>
            <a:ext cx="561859" cy="1280027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8786540" y="4896123"/>
            <a:ext cx="561859" cy="1280027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2568" y="2368802"/>
            <a:ext cx="3216323" cy="292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49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4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4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내용 개체 틀 9"/>
          <p:cNvSpPr>
            <a:spLocks noGrp="1"/>
          </p:cNvSpPr>
          <p:nvPr>
            <p:ph idx="1"/>
          </p:nvPr>
        </p:nvSpPr>
        <p:spPr>
          <a:xfrm>
            <a:off x="1524000" y="822325"/>
            <a:ext cx="9144000" cy="5702300"/>
          </a:xfrm>
        </p:spPr>
        <p:txBody>
          <a:bodyPr anchor="ctr"/>
          <a:lstStyle/>
          <a:p>
            <a:pPr marL="457200" lvl="1" indent="0" algn="ctr">
              <a:buNone/>
            </a:pPr>
            <a:r>
              <a:rPr lang="en-US" altLang="ko-KR" sz="4000" dirty="0">
                <a:latin typeface="Calibri" pitchFamily="34" charset="0"/>
              </a:rPr>
              <a:t>DRAM market</a:t>
            </a:r>
          </a:p>
        </p:txBody>
      </p:sp>
      <p:sp>
        <p:nvSpPr>
          <p:cNvPr id="16387" name="제목 1"/>
          <p:cNvSpPr>
            <a:spLocks noGrp="1"/>
          </p:cNvSpPr>
          <p:nvPr>
            <p:ph type="title"/>
          </p:nvPr>
        </p:nvSpPr>
        <p:spPr>
          <a:xfrm>
            <a:off x="1524000" y="1"/>
            <a:ext cx="9144000" cy="822325"/>
          </a:xfrm>
        </p:spPr>
        <p:txBody>
          <a:bodyPr/>
          <a:lstStyle/>
          <a:p>
            <a:endParaRPr lang="ko-KR" altLang="en-US" b="1" dirty="0">
              <a:latin typeface="Calibri" pitchFamily="34" charset="0"/>
            </a:endParaRPr>
          </a:p>
        </p:txBody>
      </p:sp>
      <p:sp>
        <p:nvSpPr>
          <p:cNvPr id="16408" name="TextBox 1"/>
          <p:cNvSpPr txBox="1">
            <a:spLocks noChangeArrowheads="1"/>
          </p:cNvSpPr>
          <p:nvPr/>
        </p:nvSpPr>
        <p:spPr bwMode="auto">
          <a:xfrm>
            <a:off x="8112125" y="6524625"/>
            <a:ext cx="12969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맑은 고딕" pitchFamily="50" charset="-127"/>
              <a:buChar char="▣"/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ko-KR" sz="1600">
                <a:solidFill>
                  <a:srgbClr val="FF0000"/>
                </a:solidFill>
                <a:latin typeface="Calibri" pitchFamily="34" charset="0"/>
                <a:ea typeface="굴림" charset="-127"/>
              </a:rPr>
              <a:t>Preliminary</a:t>
            </a:r>
            <a:endParaRPr kumimoji="1" lang="ko-KR" altLang="en-US" sz="1600">
              <a:solidFill>
                <a:srgbClr val="FF0000"/>
              </a:solidFill>
              <a:latin typeface="Calibri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881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HPE - </a:t>
            </a:r>
            <a:r>
              <a:rPr lang="en-US" altLang="ko-KR" dirty="0"/>
              <a:t>the machine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b="1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6709" y="1412776"/>
            <a:ext cx="871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Node </a:t>
            </a:r>
            <a:r>
              <a:rPr lang="ko-KR" altLang="en-US"/>
              <a:t>간 그리고 </a:t>
            </a:r>
            <a:r>
              <a:rPr lang="en-US" altLang="ko-KR" dirty="0" err="1"/>
              <a:t>Soc</a:t>
            </a:r>
            <a:r>
              <a:rPr lang="ko-KR" altLang="en-US"/>
              <a:t>와 </a:t>
            </a:r>
            <a:r>
              <a:rPr lang="en-US" altLang="ko-KR" dirty="0"/>
              <a:t>Fabric attached memory</a:t>
            </a:r>
            <a:r>
              <a:rPr lang="ko-KR" altLang="en-US"/>
              <a:t>간은 </a:t>
            </a:r>
            <a:r>
              <a:rPr lang="en-US" altLang="ko-KR" dirty="0"/>
              <a:t>photonics </a:t>
            </a:r>
            <a:r>
              <a:rPr lang="en-US" altLang="ko-KR" dirty="0" err="1"/>
              <a:t>tranceiver</a:t>
            </a:r>
            <a:r>
              <a:rPr lang="ko-KR" altLang="en-US"/>
              <a:t>를 활용 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1560003" y="2877134"/>
            <a:ext cx="9174832" cy="3720218"/>
            <a:chOff x="122244" y="1988840"/>
            <a:chExt cx="9174832" cy="372021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244" y="2490664"/>
              <a:ext cx="9012256" cy="2380726"/>
            </a:xfrm>
            <a:prstGeom prst="rect">
              <a:avLst/>
            </a:prstGeom>
          </p:spPr>
        </p:pic>
        <p:sp>
          <p:nvSpPr>
            <p:cNvPr id="8" name="모서리가 둥근 직사각형 7"/>
            <p:cNvSpPr/>
            <p:nvPr/>
          </p:nvSpPr>
          <p:spPr>
            <a:xfrm>
              <a:off x="4623420" y="1988840"/>
              <a:ext cx="4673656" cy="3373940"/>
            </a:xfrm>
            <a:prstGeom prst="roundRect">
              <a:avLst/>
            </a:prstGeom>
            <a:solidFill>
              <a:schemeClr val="accent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81786" y="5432059"/>
              <a:ext cx="335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Shared memory pool</a:t>
              </a:r>
              <a:endParaRPr lang="ko-KR" altLang="en-US" sz="1200" b="1" dirty="0"/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1921" y="1993194"/>
            <a:ext cx="5718517" cy="124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7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b="1" dirty="0"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35560" y="1268760"/>
            <a:ext cx="7992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미래를 대비한 업체들의 준비</a:t>
            </a:r>
            <a:endParaRPr lang="en-US" altLang="ko-KR" sz="12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Intel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인지컴퓨팅 업체 샤프론</a:t>
            </a:r>
            <a:r>
              <a:rPr lang="en-US" altLang="ko-KR" sz="1200" dirty="0"/>
              <a:t>, </a:t>
            </a:r>
            <a:r>
              <a:rPr lang="ko-KR" altLang="en-US" sz="1200"/>
              <a:t>비전 처리업체 모비디우스 </a:t>
            </a:r>
            <a:r>
              <a:rPr lang="en-US" altLang="ko-KR" sz="1200" dirty="0"/>
              <a:t>, </a:t>
            </a:r>
            <a:r>
              <a:rPr lang="ko-KR" altLang="en-US" sz="1200"/>
              <a:t>딥러닝 업체 너바나 인수 </a:t>
            </a:r>
            <a:r>
              <a:rPr lang="en-US" altLang="ko-KR" sz="1200" dirty="0"/>
              <a:t>(2016)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AI</a:t>
            </a:r>
            <a:r>
              <a:rPr lang="ko-KR" altLang="en-US" sz="1200"/>
              <a:t>기반 운전자보조시스템 기술 기업  모빌아이 인수 </a:t>
            </a:r>
            <a:r>
              <a:rPr lang="en-US" altLang="ko-KR" sz="1200" dirty="0"/>
              <a:t>– </a:t>
            </a:r>
            <a:r>
              <a:rPr lang="ko-KR" altLang="en-US" sz="1200"/>
              <a:t>자율주행 시장 노리는 상황 </a:t>
            </a:r>
            <a:r>
              <a:rPr lang="en-US" altLang="ko-KR" sz="1200" dirty="0"/>
              <a:t>(2017)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Qualcomm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16</a:t>
            </a:r>
            <a:r>
              <a:rPr lang="ko-KR" altLang="en-US" sz="1200"/>
              <a:t>년 </a:t>
            </a:r>
            <a:r>
              <a:rPr lang="en-US" altLang="ko-KR" sz="1200" dirty="0"/>
              <a:t>NPU(</a:t>
            </a:r>
            <a:r>
              <a:rPr lang="ko-KR" altLang="en-US" sz="1200"/>
              <a:t>학습및 주변환경 인지 처리 칩셋</a:t>
            </a:r>
            <a:r>
              <a:rPr lang="en-US" altLang="ko-KR" sz="1200" dirty="0"/>
              <a:t>) </a:t>
            </a:r>
            <a:r>
              <a:rPr lang="ko-KR" altLang="en-US" sz="1200"/>
              <a:t>제로스 개발</a:t>
            </a:r>
            <a:r>
              <a:rPr lang="en-US" altLang="ko-KR" sz="1200" dirty="0"/>
              <a:t>, snapdragon 820</a:t>
            </a:r>
            <a:r>
              <a:rPr lang="ko-KR" altLang="en-US" sz="1200"/>
              <a:t>에 내장</a:t>
            </a:r>
            <a:endParaRPr lang="en-US" altLang="ko-KR" sz="12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자율주행차</a:t>
            </a:r>
            <a:r>
              <a:rPr lang="ko-KR" altLang="en-US" sz="1200" dirty="0"/>
              <a:t> 시장 장악을 위해 </a:t>
            </a:r>
            <a:r>
              <a:rPr lang="en-US" altLang="ko-KR" sz="1200" dirty="0"/>
              <a:t>NXP</a:t>
            </a:r>
            <a:r>
              <a:rPr lang="ko-KR" altLang="en-US" sz="1200"/>
              <a:t>인수</a:t>
            </a:r>
            <a:endParaRPr lang="en-US" altLang="ko-KR" sz="12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SoftBank</a:t>
            </a:r>
            <a:endParaRPr lang="en-US" altLang="ko-KR" sz="12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IOT </a:t>
            </a:r>
            <a:r>
              <a:rPr lang="ko-KR" altLang="en-US" sz="1200"/>
              <a:t>시장 진출을위해 </a:t>
            </a:r>
            <a:r>
              <a:rPr lang="en-US" altLang="ko-KR" sz="1200" dirty="0"/>
              <a:t>ARM </a:t>
            </a:r>
            <a:r>
              <a:rPr lang="ko-KR" altLang="en-US" sz="1200"/>
              <a:t>인수</a:t>
            </a:r>
            <a:endParaRPr lang="en-US" altLang="ko-KR" sz="12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자율주행용 인공지능 프로세서기술을  보유한 </a:t>
            </a:r>
            <a:r>
              <a:rPr lang="en-US" altLang="ko-KR" sz="1200" dirty="0" err="1"/>
              <a:t>Nvidia</a:t>
            </a:r>
            <a:r>
              <a:rPr lang="ko-KR" altLang="en-US" sz="1200"/>
              <a:t>에 </a:t>
            </a:r>
            <a:r>
              <a:rPr lang="en-US" altLang="ko-KR" sz="1200" dirty="0"/>
              <a:t>40</a:t>
            </a:r>
            <a:r>
              <a:rPr lang="ko-KR" altLang="en-US" sz="1200"/>
              <a:t>억불 투자 </a:t>
            </a:r>
            <a:endParaRPr lang="en-US" altLang="ko-KR" sz="12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Google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2015</a:t>
            </a:r>
            <a:r>
              <a:rPr lang="ko-KR" altLang="en-US" sz="1200"/>
              <a:t>년부터 직접 프로세서 개발에 착수하기시작 </a:t>
            </a:r>
            <a:r>
              <a:rPr lang="en-US" altLang="ko-KR" sz="1200" dirty="0"/>
              <a:t>(for AI)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DNN Research, </a:t>
            </a:r>
            <a:r>
              <a:rPr lang="en-US" altLang="ko-KR" sz="1200" dirty="0" err="1"/>
              <a:t>DeepMind</a:t>
            </a:r>
            <a:r>
              <a:rPr lang="en-US" altLang="ko-KR" sz="1200" dirty="0"/>
              <a:t>, Mood stock </a:t>
            </a:r>
            <a:r>
              <a:rPr lang="ko-KR" altLang="en-US" sz="1200"/>
              <a:t>등 머신러닝 기술 기업 인수 </a:t>
            </a:r>
            <a:endParaRPr lang="en-US" altLang="ko-KR" sz="12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200" dirty="0" err="1"/>
              <a:t>딥러닝용</a:t>
            </a:r>
            <a:r>
              <a:rPr lang="ko-KR" altLang="en-US" sz="1200" dirty="0"/>
              <a:t> 프로세서 </a:t>
            </a:r>
            <a:r>
              <a:rPr lang="en-US" altLang="ko-KR" sz="1200" dirty="0"/>
              <a:t>TPU </a:t>
            </a:r>
            <a:r>
              <a:rPr lang="ko-KR" altLang="en-US" sz="1200"/>
              <a:t>자체개발  </a:t>
            </a:r>
            <a:r>
              <a:rPr lang="en-US" altLang="ko-KR" sz="1200" dirty="0"/>
              <a:t>(</a:t>
            </a:r>
            <a:r>
              <a:rPr lang="ko-KR" altLang="en-US" sz="1200"/>
              <a:t>알파고</a:t>
            </a:r>
            <a:r>
              <a:rPr lang="en-US" altLang="ko-KR" sz="1200" dirty="0"/>
              <a:t>)</a:t>
            </a:r>
          </a:p>
          <a:p>
            <a:endParaRPr lang="ko-KR" altLang="en-US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0337" y="1138541"/>
            <a:ext cx="2295525" cy="15430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1762" y="2751231"/>
            <a:ext cx="2324100" cy="7334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0337" y="3704497"/>
            <a:ext cx="2441663" cy="7763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6338" y="4757886"/>
            <a:ext cx="2396224" cy="98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80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b="1" dirty="0">
              <a:latin typeface="Calibri" panose="020F050202020403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088" y="1772817"/>
            <a:ext cx="62198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47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22325"/>
          </a:xfrm>
        </p:spPr>
        <p:txBody>
          <a:bodyPr/>
          <a:lstStyle/>
          <a:p>
            <a:r>
              <a:rPr lang="en-US" altLang="ko-KR" b="1" dirty="0">
                <a:latin typeface="Calibri" pitchFamily="34" charset="0"/>
              </a:rPr>
              <a:t>DRAM market</a:t>
            </a:r>
            <a:endParaRPr lang="ko-KR" altLang="en-US" b="1" dirty="0">
              <a:latin typeface="Calibri" pitchFamily="34" charset="0"/>
            </a:endParaRPr>
          </a:p>
        </p:txBody>
      </p:sp>
      <p:sp>
        <p:nvSpPr>
          <p:cNvPr id="17413" name="TextBox 18"/>
          <p:cNvSpPr txBox="1">
            <a:spLocks noChangeArrowheads="1"/>
          </p:cNvSpPr>
          <p:nvPr/>
        </p:nvSpPr>
        <p:spPr bwMode="auto">
          <a:xfrm>
            <a:off x="8112125" y="6524625"/>
            <a:ext cx="12969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맑은 고딕" pitchFamily="50" charset="-127"/>
              <a:buChar char="▣"/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ko-KR" sz="1600" dirty="0">
                <a:solidFill>
                  <a:srgbClr val="FF0000"/>
                </a:solidFill>
                <a:latin typeface="Calibri" pitchFamily="34" charset="0"/>
                <a:ea typeface="굴림" charset="-127"/>
              </a:rPr>
              <a:t>Preliminary</a:t>
            </a:r>
            <a:endParaRPr kumimoji="1" lang="ko-KR" altLang="en-US" sz="1600">
              <a:solidFill>
                <a:srgbClr val="FF0000"/>
              </a:solidFill>
              <a:latin typeface="Calibri" pitchFamily="34" charset="0"/>
              <a:ea typeface="굴림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64352" y="6673334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kumimoji="1" lang="ko-KR" altLang="en-US" dirty="0">
              <a:solidFill>
                <a:prstClr val="black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24000" y="980728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5400" b="1" dirty="0">
                <a:solidFill>
                  <a:prstClr val="black"/>
                </a:solidFill>
                <a:ea typeface="굴림" charset="-127"/>
              </a:rPr>
              <a:t>2016~2017</a:t>
            </a:r>
            <a:endParaRPr kumimoji="1" lang="ko-KR" altLang="en-US" sz="5400" b="1" dirty="0">
              <a:solidFill>
                <a:prstClr val="black"/>
              </a:solidFill>
              <a:ea typeface="굴림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071664" y="2348880"/>
            <a:ext cx="3312368" cy="331236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3200" b="1" dirty="0">
                <a:solidFill>
                  <a:prstClr val="white"/>
                </a:solidFill>
                <a:latin typeface="Calibri" panose="020F0502020204030204" pitchFamily="34" charset="0"/>
              </a:rPr>
              <a:t>Demand</a:t>
            </a:r>
            <a:endParaRPr kumimoji="1" lang="ko-KR" altLang="en-US" sz="3200" b="1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663680" y="2753410"/>
            <a:ext cx="2240632" cy="23382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3200" b="1" dirty="0">
                <a:solidFill>
                  <a:prstClr val="white"/>
                </a:solidFill>
                <a:latin typeface="Calibri" panose="020F0502020204030204" pitchFamily="34" charset="0"/>
              </a:rPr>
              <a:t>Supply</a:t>
            </a:r>
            <a:endParaRPr kumimoji="1" lang="ko-KR" altLang="en-US" b="1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12125" y="6160056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>
                <a:solidFill>
                  <a:prstClr val="black"/>
                </a:solidFill>
                <a:latin typeface="Calibri" panose="020F0502020204030204" pitchFamily="34" charset="0"/>
                <a:ea typeface="굴림" charset="-127"/>
              </a:rPr>
              <a:t>Source : IDC &amp; Gartner</a:t>
            </a:r>
            <a:endParaRPr kumimoji="1" lang="ko-KR" altLang="en-US" b="1" dirty="0">
              <a:solidFill>
                <a:prstClr val="black"/>
              </a:solidFill>
              <a:latin typeface="Calibri" panose="020F0502020204030204" pitchFamily="34" charset="0"/>
              <a:ea typeface="굴림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36060" y="576135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>
                <a:solidFill>
                  <a:prstClr val="black"/>
                </a:solidFill>
                <a:latin typeface="Calibri" panose="020F0502020204030204" pitchFamily="34" charset="0"/>
                <a:ea typeface="굴림" charset="-127"/>
              </a:rPr>
              <a:t>11,300 PB</a:t>
            </a:r>
            <a:endParaRPr kumimoji="1" lang="ko-KR" altLang="en-US" b="1" dirty="0">
              <a:solidFill>
                <a:prstClr val="black"/>
              </a:solidFill>
              <a:latin typeface="Calibri" panose="020F0502020204030204" pitchFamily="34" charset="0"/>
              <a:ea typeface="굴림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03712" y="577039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>
                <a:solidFill>
                  <a:prstClr val="black"/>
                </a:solidFill>
                <a:latin typeface="Calibri" panose="020F0502020204030204" pitchFamily="34" charset="0"/>
                <a:ea typeface="굴림" charset="-127"/>
              </a:rPr>
              <a:t>11,700 PB</a:t>
            </a:r>
            <a:endParaRPr kumimoji="1" lang="ko-KR" altLang="en-US" b="1" dirty="0">
              <a:solidFill>
                <a:prstClr val="black"/>
              </a:solidFill>
              <a:latin typeface="Calibri" panose="020F0502020204030204" pitchFamily="34" charset="0"/>
              <a:ea typeface="굴림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55840" y="978205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5400" b="1" dirty="0">
                <a:solidFill>
                  <a:prstClr val="black"/>
                </a:solidFill>
              </a:rPr>
              <a:t>2018~</a:t>
            </a:r>
            <a:endParaRPr kumimoji="1" lang="ko-KR" altLang="en-US" sz="5400" b="1" dirty="0">
              <a:solidFill>
                <a:prstClr val="black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865F4926-8C52-4457-B4E9-559C16BD7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66" y="4257606"/>
            <a:ext cx="1059292" cy="105309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152495C-5393-47AC-88B1-5E689AD31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4069" y="2888440"/>
            <a:ext cx="625567" cy="10773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6ADFAB3-24D7-4AE4-BFC2-78FDC55590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187" y="2753410"/>
            <a:ext cx="994571" cy="12988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DF757122-E200-483A-8278-DA14146E0F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1690" y="4324969"/>
            <a:ext cx="930326" cy="92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4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5" dur="2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4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6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10" grpId="0"/>
      <p:bldP spid="24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직선 화살표 연결선 46"/>
          <p:cNvCxnSpPr/>
          <p:nvPr/>
        </p:nvCxnSpPr>
        <p:spPr>
          <a:xfrm flipV="1">
            <a:off x="3818270" y="3657318"/>
            <a:ext cx="2601766" cy="1"/>
          </a:xfrm>
          <a:prstGeom prst="straightConnector1">
            <a:avLst/>
          </a:prstGeom>
          <a:ln w="1238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0" name="내용 개체 틀 7"/>
          <p:cNvSpPr>
            <a:spLocks noGrp="1"/>
          </p:cNvSpPr>
          <p:nvPr>
            <p:ph idx="1"/>
          </p:nvPr>
        </p:nvSpPr>
        <p:spPr>
          <a:xfrm>
            <a:off x="1524000" y="981348"/>
            <a:ext cx="9144000" cy="5688012"/>
          </a:xfrm>
        </p:spPr>
        <p:txBody>
          <a:bodyPr/>
          <a:lstStyle/>
          <a:p>
            <a:endParaRPr lang="en-US" altLang="ko-KR" dirty="0">
              <a:latin typeface="Calibri" pitchFamily="34" charset="0"/>
            </a:endParaRPr>
          </a:p>
          <a:p>
            <a:endParaRPr lang="en-US" altLang="ko-KR" dirty="0">
              <a:latin typeface="Calibri" pitchFamily="34" charset="0"/>
            </a:endParaRPr>
          </a:p>
        </p:txBody>
      </p:sp>
      <p:sp>
        <p:nvSpPr>
          <p:cNvPr id="17411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22325"/>
          </a:xfrm>
        </p:spPr>
        <p:txBody>
          <a:bodyPr/>
          <a:lstStyle/>
          <a:p>
            <a:r>
              <a:rPr lang="en-US" altLang="ko-KR" b="1" dirty="0">
                <a:latin typeface="Calibri" pitchFamily="34" charset="0"/>
              </a:rPr>
              <a:t>DRAM market</a:t>
            </a:r>
            <a:endParaRPr lang="ko-KR" altLang="en-US" b="1" dirty="0">
              <a:latin typeface="Calibri" pitchFamily="34" charset="0"/>
            </a:endParaRPr>
          </a:p>
        </p:txBody>
      </p:sp>
      <p:sp>
        <p:nvSpPr>
          <p:cNvPr id="17413" name="TextBox 18"/>
          <p:cNvSpPr txBox="1">
            <a:spLocks noChangeArrowheads="1"/>
          </p:cNvSpPr>
          <p:nvPr/>
        </p:nvSpPr>
        <p:spPr bwMode="auto">
          <a:xfrm>
            <a:off x="8112125" y="6524625"/>
            <a:ext cx="12969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맑은 고딕" pitchFamily="50" charset="-127"/>
              <a:buChar char="▣"/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ko-KR" sz="1600" dirty="0">
                <a:solidFill>
                  <a:srgbClr val="FF0000"/>
                </a:solidFill>
                <a:latin typeface="Calibri" pitchFamily="34" charset="0"/>
                <a:ea typeface="굴림" charset="-127"/>
              </a:rPr>
              <a:t>Preliminary</a:t>
            </a:r>
            <a:endParaRPr kumimoji="1" lang="ko-KR" altLang="en-US" sz="1600">
              <a:solidFill>
                <a:srgbClr val="FF0000"/>
              </a:solidFill>
              <a:latin typeface="Calibri" pitchFamily="34" charset="0"/>
              <a:ea typeface="굴림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64352" y="6673334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kumimoji="1" lang="ko-KR" altLang="en-US" dirty="0">
              <a:solidFill>
                <a:prstClr val="black"/>
              </a:solidFill>
              <a:latin typeface="굴림" charset="-127"/>
              <a:ea typeface="굴림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13059" y="1120772"/>
            <a:ext cx="709623" cy="161665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44073" y="1124745"/>
            <a:ext cx="707879" cy="161268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33139" y="1124745"/>
            <a:ext cx="709623" cy="161665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53219" y="1124745"/>
            <a:ext cx="709623" cy="161665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62842" y="1124745"/>
            <a:ext cx="709623" cy="161665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23516" y="2780929"/>
            <a:ext cx="709623" cy="161665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54530" y="2784902"/>
            <a:ext cx="707879" cy="161268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43596" y="2784902"/>
            <a:ext cx="709623" cy="161665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63676" y="2784902"/>
            <a:ext cx="709623" cy="161665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73299" y="2784902"/>
            <a:ext cx="709623" cy="161665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23516" y="4472665"/>
            <a:ext cx="709623" cy="161665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54530" y="4476638"/>
            <a:ext cx="707879" cy="1612686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43596" y="4476638"/>
            <a:ext cx="709623" cy="161665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63676" y="4476638"/>
            <a:ext cx="709623" cy="1616659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73299" y="4476638"/>
            <a:ext cx="709623" cy="1616659"/>
          </a:xfrm>
          <a:prstGeom prst="rect">
            <a:avLst/>
          </a:prstGeom>
        </p:spPr>
      </p:pic>
      <p:cxnSp>
        <p:nvCxnSpPr>
          <p:cNvPr id="32" name="직선 화살표 연결선 31"/>
          <p:cNvCxnSpPr/>
          <p:nvPr/>
        </p:nvCxnSpPr>
        <p:spPr>
          <a:xfrm>
            <a:off x="3914986" y="3657319"/>
            <a:ext cx="2505051" cy="1"/>
          </a:xfrm>
          <a:prstGeom prst="straightConnector1">
            <a:avLst/>
          </a:prstGeom>
          <a:ln w="1238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235" y="3233210"/>
            <a:ext cx="1052908" cy="246978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-705827" y="3471390"/>
            <a:ext cx="3734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>
                <a:solidFill>
                  <a:prstClr val="black"/>
                </a:solidFill>
                <a:latin typeface="Calibri" panose="020F0502020204030204" pitchFamily="34" charset="0"/>
                <a:ea typeface="굴림" charset="-127"/>
              </a:rPr>
              <a:t>conservative investment</a:t>
            </a:r>
            <a:endParaRPr kumimoji="1" lang="ko-KR" altLang="en-US" sz="1400" b="1" dirty="0">
              <a:solidFill>
                <a:prstClr val="black"/>
              </a:solidFill>
              <a:latin typeface="Calibri" panose="020F0502020204030204" pitchFamily="34" charset="0"/>
              <a:ea typeface="굴림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6917" y="2825283"/>
            <a:ext cx="1723855" cy="166154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59399" y="2404490"/>
            <a:ext cx="201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0" b="1" dirty="0">
                <a:solidFill>
                  <a:prstClr val="black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$</a:t>
            </a:r>
            <a:endParaRPr kumimoji="1" lang="ko-KR" altLang="en-US" sz="4000" b="1" dirty="0">
              <a:solidFill>
                <a:prstClr val="black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6917" y="4633798"/>
            <a:ext cx="1723855" cy="1661547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6915" y="1052415"/>
            <a:ext cx="1723855" cy="1661547"/>
          </a:xfrm>
          <a:prstGeom prst="rect">
            <a:avLst/>
          </a:prstGeom>
        </p:spPr>
      </p:pic>
      <p:cxnSp>
        <p:nvCxnSpPr>
          <p:cNvPr id="30" name="직선 화살표 연결선 29"/>
          <p:cNvCxnSpPr/>
          <p:nvPr/>
        </p:nvCxnSpPr>
        <p:spPr>
          <a:xfrm>
            <a:off x="4000770" y="1692918"/>
            <a:ext cx="2505051" cy="1"/>
          </a:xfrm>
          <a:prstGeom prst="straightConnector1">
            <a:avLst/>
          </a:prstGeom>
          <a:ln w="1238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4001361" y="5477201"/>
            <a:ext cx="2505051" cy="1"/>
          </a:xfrm>
          <a:prstGeom prst="straightConnector1">
            <a:avLst/>
          </a:prstGeom>
          <a:ln w="1238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63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1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2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5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6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9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0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3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4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3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4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7"/>
          <p:cNvSpPr>
            <a:spLocks noGrp="1"/>
          </p:cNvSpPr>
          <p:nvPr>
            <p:ph idx="1"/>
          </p:nvPr>
        </p:nvSpPr>
        <p:spPr>
          <a:xfrm>
            <a:off x="1524000" y="981348"/>
            <a:ext cx="9144000" cy="5688012"/>
          </a:xfrm>
        </p:spPr>
        <p:txBody>
          <a:bodyPr/>
          <a:lstStyle/>
          <a:p>
            <a:endParaRPr lang="en-US" altLang="ko-KR" dirty="0">
              <a:latin typeface="Calibri" pitchFamily="34" charset="0"/>
            </a:endParaRPr>
          </a:p>
          <a:p>
            <a:endParaRPr lang="en-US" altLang="ko-KR" dirty="0">
              <a:latin typeface="Calibri" pitchFamily="34" charset="0"/>
            </a:endParaRPr>
          </a:p>
        </p:txBody>
      </p:sp>
      <p:sp>
        <p:nvSpPr>
          <p:cNvPr id="17411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22325"/>
          </a:xfrm>
        </p:spPr>
        <p:txBody>
          <a:bodyPr/>
          <a:lstStyle/>
          <a:p>
            <a:r>
              <a:rPr lang="en-US" altLang="ko-KR" b="1" dirty="0">
                <a:latin typeface="Calibri" pitchFamily="34" charset="0"/>
              </a:rPr>
              <a:t>DRAM market</a:t>
            </a:r>
            <a:endParaRPr lang="ko-KR" altLang="en-US" b="1" dirty="0">
              <a:latin typeface="Calibri" pitchFamily="34" charset="0"/>
            </a:endParaRPr>
          </a:p>
        </p:txBody>
      </p:sp>
      <p:sp>
        <p:nvSpPr>
          <p:cNvPr id="17413" name="TextBox 18"/>
          <p:cNvSpPr txBox="1">
            <a:spLocks noChangeArrowheads="1"/>
          </p:cNvSpPr>
          <p:nvPr/>
        </p:nvSpPr>
        <p:spPr bwMode="auto">
          <a:xfrm>
            <a:off x="8071059" y="6523956"/>
            <a:ext cx="12969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맑은 고딕" pitchFamily="50" charset="-127"/>
              <a:buChar char="▣"/>
              <a:defRPr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ko-KR" sz="1600" dirty="0">
                <a:solidFill>
                  <a:srgbClr val="FF0000"/>
                </a:solidFill>
                <a:latin typeface="Calibri" pitchFamily="34" charset="0"/>
                <a:ea typeface="굴림" charset="-127"/>
              </a:rPr>
              <a:t>Preliminary</a:t>
            </a:r>
            <a:endParaRPr kumimoji="1" lang="ko-KR" altLang="en-US" sz="1600">
              <a:solidFill>
                <a:srgbClr val="FF0000"/>
              </a:solidFill>
              <a:latin typeface="Calibri" pitchFamily="34" charset="0"/>
              <a:ea typeface="굴림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64352" y="6673334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kumimoji="1" lang="ko-KR" altLang="en-US" dirty="0">
              <a:solidFill>
                <a:prstClr val="black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954973" y="4307028"/>
            <a:ext cx="1603259" cy="573886"/>
            <a:chOff x="1687300" y="1700808"/>
            <a:chExt cx="5710216" cy="2099264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7300" y="1700808"/>
              <a:ext cx="5710216" cy="1982714"/>
            </a:xfrm>
            <a:prstGeom prst="rect">
              <a:avLst/>
            </a:prstGeom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9098" y="1909889"/>
              <a:ext cx="585521" cy="358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9654" y="3570946"/>
              <a:ext cx="700727" cy="229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6909" y="2870022"/>
              <a:ext cx="374380" cy="349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그룹 7"/>
          <p:cNvGrpSpPr/>
          <p:nvPr/>
        </p:nvGrpSpPr>
        <p:grpSpPr>
          <a:xfrm>
            <a:off x="5262284" y="4111832"/>
            <a:ext cx="1342049" cy="1460485"/>
            <a:chOff x="1367643" y="4457437"/>
            <a:chExt cx="1342049" cy="1460485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03646" y="4457437"/>
              <a:ext cx="1270041" cy="122413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367643" y="5548590"/>
              <a:ext cx="1342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b="1" dirty="0">
                  <a:solidFill>
                    <a:prstClr val="black"/>
                  </a:solidFill>
                  <a:latin typeface="Calibri" panose="020F0502020204030204" pitchFamily="34" charset="0"/>
                  <a:ea typeface="굴림" charset="-127"/>
                </a:rPr>
                <a:t>NAND</a:t>
              </a:r>
              <a:endParaRPr kumimoji="1" lang="ko-KR" altLang="en-US" b="1">
                <a:solidFill>
                  <a:prstClr val="black"/>
                </a:solidFill>
                <a:latin typeface="Calibri" panose="020F0502020204030204" pitchFamily="34" charset="0"/>
                <a:ea typeface="굴림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7282296" y="4106279"/>
            <a:ext cx="1342049" cy="1460485"/>
            <a:chOff x="1367643" y="4457437"/>
            <a:chExt cx="1342049" cy="1460485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03646" y="4457437"/>
              <a:ext cx="1270041" cy="1224136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367643" y="5548590"/>
              <a:ext cx="1342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b="1" dirty="0">
                  <a:solidFill>
                    <a:prstClr val="black"/>
                  </a:solidFill>
                  <a:latin typeface="Calibri" panose="020F0502020204030204" pitchFamily="34" charset="0"/>
                  <a:ea typeface="굴림" charset="-127"/>
                </a:rPr>
                <a:t>DRAM</a:t>
              </a:r>
              <a:endParaRPr kumimoji="1" lang="ko-KR" altLang="en-US" b="1">
                <a:solidFill>
                  <a:prstClr val="black"/>
                </a:solidFill>
                <a:latin typeface="Calibri" panose="020F0502020204030204" pitchFamily="34" charset="0"/>
                <a:ea typeface="굴림" charset="-127"/>
              </a:endParaRPr>
            </a:p>
          </p:txBody>
        </p:sp>
      </p:grpSp>
      <p:sp>
        <p:nvSpPr>
          <p:cNvPr id="9" name="오른쪽 화살표 8"/>
          <p:cNvSpPr/>
          <p:nvPr/>
        </p:nvSpPr>
        <p:spPr>
          <a:xfrm>
            <a:off x="6689933" y="4545877"/>
            <a:ext cx="551956" cy="3600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white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5205815" y="1696104"/>
            <a:ext cx="1342049" cy="1505504"/>
            <a:chOff x="1367643" y="4457437"/>
            <a:chExt cx="1342049" cy="1505504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03646" y="4457437"/>
              <a:ext cx="1270041" cy="1224136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1367643" y="5593609"/>
              <a:ext cx="1342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b="1" dirty="0">
                  <a:solidFill>
                    <a:prstClr val="black"/>
                  </a:solidFill>
                  <a:latin typeface="Calibri" panose="020F0502020204030204" pitchFamily="34" charset="0"/>
                  <a:ea typeface="굴림" charset="-127"/>
                </a:rPr>
                <a:t>DRAM</a:t>
              </a:r>
              <a:endParaRPr kumimoji="1" lang="ko-KR" altLang="en-US" b="1">
                <a:solidFill>
                  <a:prstClr val="black"/>
                </a:solidFill>
                <a:latin typeface="Calibri" panose="020F0502020204030204" pitchFamily="34" charset="0"/>
                <a:ea typeface="굴림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614445" y="1133369"/>
            <a:ext cx="241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>
                <a:solidFill>
                  <a:prstClr val="black"/>
                </a:solidFill>
                <a:latin typeface="Calibri" panose="020F0502020204030204" pitchFamily="34" charset="0"/>
                <a:ea typeface="굴림" charset="-127"/>
              </a:rPr>
              <a:t>Early in 2017 </a:t>
            </a:r>
            <a:endParaRPr kumimoji="1" lang="ko-KR" altLang="en-US" b="1">
              <a:solidFill>
                <a:prstClr val="black"/>
              </a:solidFill>
              <a:latin typeface="Calibri" panose="020F0502020204030204" pitchFamily="34" charset="0"/>
              <a:ea typeface="굴림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89600" y="3642061"/>
            <a:ext cx="241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>
                <a:solidFill>
                  <a:prstClr val="black"/>
                </a:solidFill>
                <a:latin typeface="Calibri" panose="020F0502020204030204" pitchFamily="34" charset="0"/>
                <a:ea typeface="굴림" charset="-127"/>
              </a:rPr>
              <a:t>Current</a:t>
            </a:r>
            <a:endParaRPr kumimoji="1" lang="ko-KR" altLang="en-US" b="1">
              <a:solidFill>
                <a:prstClr val="black"/>
              </a:solidFill>
              <a:latin typeface="Calibri" panose="020F0502020204030204" pitchFamily="34" charset="0"/>
              <a:ea typeface="굴림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6982" y="4106279"/>
            <a:ext cx="1270041" cy="122413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11576" y="1724964"/>
            <a:ext cx="1361776" cy="1166416"/>
          </a:xfrm>
          <a:prstGeom prst="rect">
            <a:avLst/>
          </a:prstGeom>
        </p:spPr>
      </p:pic>
      <p:sp>
        <p:nvSpPr>
          <p:cNvPr id="34" name="오른쪽 화살표 33"/>
          <p:cNvSpPr/>
          <p:nvPr/>
        </p:nvSpPr>
        <p:spPr>
          <a:xfrm>
            <a:off x="6674476" y="2141004"/>
            <a:ext cx="551956" cy="3600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white"/>
              </a:solidFill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97501" y="2701736"/>
            <a:ext cx="1556069" cy="1556069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3713656" y="2302641"/>
            <a:ext cx="1366344" cy="1339420"/>
            <a:chOff x="4120056" y="2175641"/>
            <a:chExt cx="1366344" cy="1339420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4120056" y="3515061"/>
              <a:ext cx="683172" cy="0"/>
            </a:xfrm>
            <a:prstGeom prst="line">
              <a:avLst/>
            </a:prstGeom>
            <a:ln w="603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4803228" y="2175641"/>
              <a:ext cx="0" cy="1339420"/>
            </a:xfrm>
            <a:prstGeom prst="line">
              <a:avLst/>
            </a:prstGeom>
            <a:ln w="603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4803228" y="2175641"/>
              <a:ext cx="683172" cy="0"/>
            </a:xfrm>
            <a:prstGeom prst="line">
              <a:avLst/>
            </a:prstGeom>
            <a:ln w="603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그룹 31"/>
          <p:cNvGrpSpPr/>
          <p:nvPr/>
        </p:nvGrpSpPr>
        <p:grpSpPr>
          <a:xfrm>
            <a:off x="3707028" y="3607748"/>
            <a:ext cx="1366344" cy="1339420"/>
            <a:chOff x="4120056" y="3841631"/>
            <a:chExt cx="1366344" cy="1339420"/>
          </a:xfrm>
        </p:grpSpPr>
        <p:cxnSp>
          <p:nvCxnSpPr>
            <p:cNvPr id="37" name="직선 연결선 36"/>
            <p:cNvCxnSpPr/>
            <p:nvPr/>
          </p:nvCxnSpPr>
          <p:spPr>
            <a:xfrm flipV="1">
              <a:off x="4803228" y="3841631"/>
              <a:ext cx="0" cy="1339420"/>
            </a:xfrm>
            <a:prstGeom prst="line">
              <a:avLst/>
            </a:prstGeom>
            <a:ln w="603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4120056" y="3867760"/>
              <a:ext cx="683172" cy="0"/>
            </a:xfrm>
            <a:prstGeom prst="line">
              <a:avLst/>
            </a:prstGeom>
            <a:ln w="603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4803228" y="5181051"/>
              <a:ext cx="683172" cy="0"/>
            </a:xfrm>
            <a:prstGeom prst="line">
              <a:avLst/>
            </a:prstGeom>
            <a:ln w="603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425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  <p:bldP spid="14" grpId="1"/>
      <p:bldP spid="27" grpId="0"/>
      <p:bldP spid="34" grpId="0" animBg="1"/>
      <p:bldP spid="3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22325"/>
          </a:xfrm>
        </p:spPr>
        <p:txBody>
          <a:bodyPr/>
          <a:lstStyle/>
          <a:p>
            <a:r>
              <a:rPr lang="en-US" altLang="ko-KR" b="1" dirty="0">
                <a:latin typeface="Calibri" pitchFamily="34" charset="0"/>
              </a:rPr>
              <a:t>DRAM market</a:t>
            </a:r>
            <a:endParaRPr lang="ko-KR" altLang="en-US" b="1" dirty="0"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64352" y="6673334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kumimoji="1" lang="ko-KR" altLang="en-US" dirty="0">
              <a:solidFill>
                <a:prstClr val="black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375447" y="2037530"/>
            <a:ext cx="3707840" cy="3295012"/>
            <a:chOff x="1681710" y="2492896"/>
            <a:chExt cx="2386574" cy="2081818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1710" y="2492896"/>
              <a:ext cx="824556" cy="1468388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63688" y="2645296"/>
              <a:ext cx="824556" cy="1468388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45666" y="2797696"/>
              <a:ext cx="824556" cy="1468388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27644" y="2953926"/>
              <a:ext cx="824556" cy="1468388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23684" y="3106326"/>
              <a:ext cx="824556" cy="1468388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5816" y="2492896"/>
              <a:ext cx="824556" cy="1468388"/>
            </a:xfrm>
            <a:prstGeom prst="rect">
              <a:avLst/>
            </a:prstGeom>
          </p:spPr>
        </p:pic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97794" y="2645296"/>
              <a:ext cx="824556" cy="1468388"/>
            </a:xfrm>
            <a:prstGeom prst="rect">
              <a:avLst/>
            </a:prstGeom>
          </p:spPr>
        </p:pic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79772" y="2797696"/>
              <a:ext cx="824556" cy="1468388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1750" y="2953926"/>
              <a:ext cx="824556" cy="1468388"/>
            </a:xfrm>
            <a:prstGeom prst="rect">
              <a:avLst/>
            </a:prstGeom>
          </p:spPr>
        </p:pic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43728" y="3106326"/>
              <a:ext cx="824556" cy="1468388"/>
            </a:xfrm>
            <a:prstGeom prst="rect">
              <a:avLst/>
            </a:prstGeom>
          </p:spPr>
        </p:pic>
      </p:grpSp>
      <p:grpSp>
        <p:nvGrpSpPr>
          <p:cNvPr id="73" name="그룹 72"/>
          <p:cNvGrpSpPr/>
          <p:nvPr/>
        </p:nvGrpSpPr>
        <p:grpSpPr>
          <a:xfrm>
            <a:off x="7387157" y="2872494"/>
            <a:ext cx="1767404" cy="1567442"/>
            <a:chOff x="6333288" y="1837586"/>
            <a:chExt cx="2003759" cy="2159574"/>
          </a:xfrm>
        </p:grpSpPr>
        <p:grpSp>
          <p:nvGrpSpPr>
            <p:cNvPr id="27" name="그룹 26"/>
            <p:cNvGrpSpPr/>
            <p:nvPr/>
          </p:nvGrpSpPr>
          <p:grpSpPr>
            <a:xfrm>
              <a:off x="6353919" y="2529586"/>
              <a:ext cx="1983128" cy="1467574"/>
              <a:chOff x="1979712" y="4237295"/>
              <a:chExt cx="1983128" cy="1467574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1979712" y="4237295"/>
                <a:ext cx="1983128" cy="727318"/>
                <a:chOff x="2339531" y="4237295"/>
                <a:chExt cx="1983128" cy="727318"/>
              </a:xfrm>
            </p:grpSpPr>
            <p:pic>
              <p:nvPicPr>
                <p:cNvPr id="10" name="그림 9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39531" y="4237295"/>
                  <a:ext cx="485775" cy="723900"/>
                </a:xfrm>
                <a:prstGeom prst="rect">
                  <a:avLst/>
                </a:prstGeom>
              </p:spPr>
            </p:pic>
            <p:pic>
              <p:nvPicPr>
                <p:cNvPr id="59" name="그림 58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825306" y="4240713"/>
                  <a:ext cx="485775" cy="723900"/>
                </a:xfrm>
                <a:prstGeom prst="rect">
                  <a:avLst/>
                </a:prstGeom>
              </p:spPr>
            </p:pic>
            <p:pic>
              <p:nvPicPr>
                <p:cNvPr id="60" name="그림 59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331095" y="4240713"/>
                  <a:ext cx="485775" cy="723900"/>
                </a:xfrm>
                <a:prstGeom prst="rect">
                  <a:avLst/>
                </a:prstGeom>
              </p:spPr>
            </p:pic>
            <p:pic>
              <p:nvPicPr>
                <p:cNvPr id="61" name="그림 60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836884" y="4240713"/>
                  <a:ext cx="485775" cy="723900"/>
                </a:xfrm>
                <a:prstGeom prst="rect">
                  <a:avLst/>
                </a:prstGeom>
              </p:spPr>
            </p:pic>
          </p:grpSp>
          <p:grpSp>
            <p:nvGrpSpPr>
              <p:cNvPr id="62" name="그룹 61"/>
              <p:cNvGrpSpPr/>
              <p:nvPr/>
            </p:nvGrpSpPr>
            <p:grpSpPr>
              <a:xfrm>
                <a:off x="1979712" y="4977551"/>
                <a:ext cx="1983128" cy="727318"/>
                <a:chOff x="-540789" y="4980969"/>
                <a:chExt cx="1983128" cy="727318"/>
              </a:xfrm>
            </p:grpSpPr>
            <p:pic>
              <p:nvPicPr>
                <p:cNvPr id="63" name="그림 62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540789" y="4980969"/>
                  <a:ext cx="485775" cy="723900"/>
                </a:xfrm>
                <a:prstGeom prst="rect">
                  <a:avLst/>
                </a:prstGeom>
              </p:spPr>
            </p:pic>
            <p:pic>
              <p:nvPicPr>
                <p:cNvPr id="64" name="그림 63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55014" y="4984387"/>
                  <a:ext cx="485775" cy="723900"/>
                </a:xfrm>
                <a:prstGeom prst="rect">
                  <a:avLst/>
                </a:prstGeom>
              </p:spPr>
            </p:pic>
            <p:pic>
              <p:nvPicPr>
                <p:cNvPr id="65" name="그림 64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50775" y="4984387"/>
                  <a:ext cx="485775" cy="723900"/>
                </a:xfrm>
                <a:prstGeom prst="rect">
                  <a:avLst/>
                </a:prstGeom>
              </p:spPr>
            </p:pic>
            <p:pic>
              <p:nvPicPr>
                <p:cNvPr id="66" name="그림 65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56564" y="4984387"/>
                  <a:ext cx="485775" cy="7239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72" name="그룹 71"/>
            <p:cNvGrpSpPr/>
            <p:nvPr/>
          </p:nvGrpSpPr>
          <p:grpSpPr>
            <a:xfrm>
              <a:off x="6333288" y="1837586"/>
              <a:ext cx="1983128" cy="727318"/>
              <a:chOff x="6333288" y="1837586"/>
              <a:chExt cx="1983128" cy="727318"/>
            </a:xfrm>
          </p:grpSpPr>
          <p:pic>
            <p:nvPicPr>
              <p:cNvPr id="114" name="그림 11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33288" y="1837586"/>
                <a:ext cx="485775" cy="723900"/>
              </a:xfrm>
              <a:prstGeom prst="rect">
                <a:avLst/>
              </a:prstGeom>
            </p:spPr>
          </p:pic>
          <p:pic>
            <p:nvPicPr>
              <p:cNvPr id="115" name="그림 11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19063" y="1841004"/>
                <a:ext cx="485775" cy="723900"/>
              </a:xfrm>
              <a:prstGeom prst="rect">
                <a:avLst/>
              </a:prstGeom>
            </p:spPr>
          </p:pic>
          <p:pic>
            <p:nvPicPr>
              <p:cNvPr id="116" name="그림 11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24852" y="1841004"/>
                <a:ext cx="485775" cy="723900"/>
              </a:xfrm>
              <a:prstGeom prst="rect">
                <a:avLst/>
              </a:prstGeom>
            </p:spPr>
          </p:pic>
          <p:pic>
            <p:nvPicPr>
              <p:cNvPr id="117" name="그림 11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30641" y="1841004"/>
                <a:ext cx="485775" cy="723900"/>
              </a:xfrm>
              <a:prstGeom prst="rect">
                <a:avLst/>
              </a:prstGeom>
            </p:spPr>
          </p:pic>
        </p:grpSp>
      </p:grpSp>
      <p:sp>
        <p:nvSpPr>
          <p:cNvPr id="122" name="TextBox 121"/>
          <p:cNvSpPr txBox="1"/>
          <p:nvPr/>
        </p:nvSpPr>
        <p:spPr>
          <a:xfrm>
            <a:off x="-229507" y="6162960"/>
            <a:ext cx="324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>
                <a:solidFill>
                  <a:prstClr val="black"/>
                </a:solidFill>
                <a:latin typeface="Calibri" panose="020F0502020204030204" pitchFamily="34" charset="0"/>
                <a:ea typeface="굴림" charset="-127"/>
              </a:rPr>
              <a:t>Source: Gartner &amp; SKH report</a:t>
            </a:r>
            <a:endParaRPr kumimoji="1" lang="ko-KR" altLang="en-US" b="1" dirty="0">
              <a:solidFill>
                <a:prstClr val="black"/>
              </a:solidFill>
              <a:latin typeface="Calibri" panose="020F0502020204030204" pitchFamily="34" charset="0"/>
              <a:ea typeface="굴림" charset="-127"/>
            </a:endParaRPr>
          </a:p>
        </p:txBody>
      </p:sp>
      <p:pic>
        <p:nvPicPr>
          <p:cNvPr id="131" name="그림 130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12363" y="4073584"/>
            <a:ext cx="1450271" cy="1258959"/>
          </a:xfrm>
          <a:prstGeom prst="rect">
            <a:avLst/>
          </a:prstGeom>
        </p:spPr>
      </p:pic>
      <p:pic>
        <p:nvPicPr>
          <p:cNvPr id="134" name="그림 13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58770" y="5175600"/>
            <a:ext cx="1450271" cy="1258959"/>
          </a:xfrm>
          <a:prstGeom prst="rect">
            <a:avLst/>
          </a:prstGeom>
        </p:spPr>
      </p:pic>
      <p:pic>
        <p:nvPicPr>
          <p:cNvPr id="138" name="그림 13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49643" y="5175599"/>
            <a:ext cx="1450271" cy="1258959"/>
          </a:xfrm>
          <a:prstGeom prst="rect">
            <a:avLst/>
          </a:prstGeom>
        </p:spPr>
      </p:pic>
      <p:sp>
        <p:nvSpPr>
          <p:cNvPr id="137" name="위쪽 화살표 136"/>
          <p:cNvSpPr/>
          <p:nvPr/>
        </p:nvSpPr>
        <p:spPr>
          <a:xfrm>
            <a:off x="7026246" y="3849073"/>
            <a:ext cx="586116" cy="713213"/>
          </a:xfrm>
          <a:prstGeom prst="upArrow">
            <a:avLst/>
          </a:prstGeom>
          <a:solidFill>
            <a:srgbClr val="3797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white"/>
              </a:solidFill>
            </a:endParaRPr>
          </a:p>
        </p:txBody>
      </p:sp>
      <p:sp>
        <p:nvSpPr>
          <p:cNvPr id="146" name="위쪽 화살표 145"/>
          <p:cNvSpPr/>
          <p:nvPr/>
        </p:nvSpPr>
        <p:spPr>
          <a:xfrm>
            <a:off x="9003734" y="3849072"/>
            <a:ext cx="586116" cy="713213"/>
          </a:xfrm>
          <a:prstGeom prst="upArrow">
            <a:avLst/>
          </a:prstGeom>
          <a:solidFill>
            <a:srgbClr val="3797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white"/>
              </a:solidFill>
            </a:endParaRPr>
          </a:p>
        </p:txBody>
      </p:sp>
      <p:sp>
        <p:nvSpPr>
          <p:cNvPr id="147" name="위쪽 화살표 146"/>
          <p:cNvSpPr/>
          <p:nvPr/>
        </p:nvSpPr>
        <p:spPr>
          <a:xfrm>
            <a:off x="8014990" y="3251392"/>
            <a:ext cx="586116" cy="713213"/>
          </a:xfrm>
          <a:prstGeom prst="upArrow">
            <a:avLst/>
          </a:prstGeom>
          <a:solidFill>
            <a:srgbClr val="3797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964E6D6-1EE8-4A10-87CF-8DB358D4E5BF}"/>
              </a:ext>
            </a:extLst>
          </p:cNvPr>
          <p:cNvSpPr txBox="1"/>
          <p:nvPr/>
        </p:nvSpPr>
        <p:spPr>
          <a:xfrm>
            <a:off x="2312029" y="831717"/>
            <a:ext cx="3453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Calibri" panose="020F0502020204030204" pitchFamily="34" charset="0"/>
              </a:rPr>
              <a:t>4700 -&gt; </a:t>
            </a:r>
            <a:r>
              <a:rPr lang="en-US" altLang="ko-KR" b="1" dirty="0" smtClean="0">
                <a:latin typeface="Calibri" panose="020F0502020204030204" pitchFamily="34" charset="0"/>
              </a:rPr>
              <a:t>8150PB (2020)</a:t>
            </a:r>
            <a:endParaRPr lang="ko-KR" altLang="en-US" b="1" dirty="0">
              <a:latin typeface="Calibri" panose="020F05020202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C2AB5C9C-ADBB-478F-80E9-7ABE1DDFC1CD}"/>
              </a:ext>
            </a:extLst>
          </p:cNvPr>
          <p:cNvSpPr txBox="1"/>
          <p:nvPr/>
        </p:nvSpPr>
        <p:spPr>
          <a:xfrm>
            <a:off x="6553401" y="865379"/>
            <a:ext cx="3453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1800 -&gt; </a:t>
            </a:r>
            <a:r>
              <a:rPr lang="en-US" altLang="ko-KR" b="1" dirty="0" smtClean="0"/>
              <a:t>3700PB (2020)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6A335C1-9285-48A0-9B62-61919347CDAA}"/>
              </a:ext>
            </a:extLst>
          </p:cNvPr>
          <p:cNvSpPr txBox="1"/>
          <p:nvPr/>
        </p:nvSpPr>
        <p:spPr>
          <a:xfrm>
            <a:off x="2757536" y="5731020"/>
            <a:ext cx="326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Performance up!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2801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85185E-6 L 0.00017 -0.20092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  <p:bldP spid="146" grpId="0" animBg="1"/>
      <p:bldP spid="147" grpId="0" animBg="1"/>
      <p:bldP spid="4" grpId="0"/>
      <p:bldP spid="41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/>
          <p:cNvSpPr/>
          <p:nvPr/>
        </p:nvSpPr>
        <p:spPr>
          <a:xfrm>
            <a:off x="4489922" y="2427872"/>
            <a:ext cx="1881670" cy="188939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>
                <a:solidFill>
                  <a:prstClr val="white"/>
                </a:solidFill>
              </a:rPr>
              <a:t>12G</a:t>
            </a:r>
            <a:endParaRPr kumimoji="1" lang="ko-KR" altLang="en-US" b="1">
              <a:solidFill>
                <a:prstClr val="white"/>
              </a:solidFill>
            </a:endParaRPr>
          </a:p>
        </p:txBody>
      </p:sp>
      <p:sp>
        <p:nvSpPr>
          <p:cNvPr id="17411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22325"/>
          </a:xfrm>
        </p:spPr>
        <p:txBody>
          <a:bodyPr/>
          <a:lstStyle/>
          <a:p>
            <a:r>
              <a:rPr lang="en-US" altLang="ko-KR" b="1" dirty="0">
                <a:latin typeface="Calibri" pitchFamily="34" charset="0"/>
              </a:rPr>
              <a:t>DRAM market</a:t>
            </a:r>
            <a:endParaRPr lang="ko-KR" altLang="en-US" b="1" dirty="0">
              <a:latin typeface="Calibri" pitchFamily="34" charset="0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8057935" y="5226856"/>
            <a:ext cx="1008112" cy="93610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>
                <a:solidFill>
                  <a:prstClr val="white"/>
                </a:solidFill>
              </a:rPr>
              <a:t>2G</a:t>
            </a:r>
            <a:endParaRPr kumimoji="1" lang="ko-KR" altLang="en-US" b="1">
              <a:solidFill>
                <a:prstClr val="white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7083386" y="4937946"/>
            <a:ext cx="1008112" cy="93610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>
                <a:solidFill>
                  <a:prstClr val="white"/>
                </a:solidFill>
              </a:rPr>
              <a:t>4G</a:t>
            </a:r>
            <a:endParaRPr kumimoji="1" lang="ko-KR" altLang="en-US" b="1">
              <a:solidFill>
                <a:prstClr val="white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9032484" y="5515766"/>
            <a:ext cx="1008112" cy="93610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>
                <a:solidFill>
                  <a:prstClr val="white"/>
                </a:solidFill>
              </a:rPr>
              <a:t>1G</a:t>
            </a:r>
            <a:endParaRPr kumimoji="1" lang="ko-KR" altLang="en-US" b="1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2099591" y="2104255"/>
            <a:ext cx="2413424" cy="2326566"/>
          </a:xfrm>
          <a:prstGeom prst="ellipse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>
                <a:solidFill>
                  <a:prstClr val="white"/>
                </a:solidFill>
              </a:rPr>
              <a:t>16G</a:t>
            </a:r>
            <a:endParaRPr kumimoji="1" lang="ko-KR" altLang="en-US" b="1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6108837" y="3547769"/>
            <a:ext cx="1589018" cy="158901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>
                <a:solidFill>
                  <a:prstClr val="white"/>
                </a:solidFill>
              </a:rPr>
              <a:t>8G</a:t>
            </a:r>
            <a:endParaRPr kumimoji="1" lang="ko-KR" altLang="en-US" b="1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229507" y="6162960"/>
            <a:ext cx="324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>
                <a:solidFill>
                  <a:prstClr val="black"/>
                </a:solidFill>
                <a:latin typeface="Calibri" panose="020F0502020204030204" pitchFamily="34" charset="0"/>
                <a:ea typeface="굴림" charset="-127"/>
              </a:rPr>
              <a:t>Source: </a:t>
            </a:r>
            <a:r>
              <a:rPr kumimoji="1" lang="en-US" altLang="ko-KR" b="1" dirty="0" smtClean="0">
                <a:solidFill>
                  <a:prstClr val="black"/>
                </a:solidFill>
                <a:latin typeface="Calibri" panose="020F0502020204030204" pitchFamily="34" charset="0"/>
                <a:ea typeface="굴림" charset="-127"/>
              </a:rPr>
              <a:t>Gartner</a:t>
            </a:r>
            <a:endParaRPr kumimoji="1" lang="ko-KR" altLang="en-US" b="1" dirty="0">
              <a:solidFill>
                <a:prstClr val="black"/>
              </a:solidFill>
              <a:latin typeface="Calibri" panose="020F0502020204030204" pitchFamily="34" charset="0"/>
              <a:ea typeface="굴림" charset="-127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1041352" y="3354664"/>
            <a:ext cx="10582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7697855" y="4342278"/>
            <a:ext cx="768051" cy="4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 flipV="1">
            <a:off x="8956800" y="5445638"/>
            <a:ext cx="1159479" cy="14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18166" y="2938645"/>
            <a:ext cx="1551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12.4 -&gt;4.5$</a:t>
            </a:r>
            <a:endParaRPr lang="ko-KR" altLang="en-US" b="1"/>
          </a:p>
        </p:txBody>
      </p:sp>
      <p:sp>
        <p:nvSpPr>
          <p:cNvPr id="24" name="TextBox 23"/>
          <p:cNvSpPr txBox="1"/>
          <p:nvPr/>
        </p:nvSpPr>
        <p:spPr>
          <a:xfrm>
            <a:off x="9264897" y="5134734"/>
            <a:ext cx="1551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1$</a:t>
            </a:r>
            <a:endParaRPr lang="ko-KR" altLang="en-US" b="1"/>
          </a:p>
        </p:txBody>
      </p:sp>
      <p:sp>
        <p:nvSpPr>
          <p:cNvPr id="25" name="TextBox 24"/>
          <p:cNvSpPr txBox="1"/>
          <p:nvPr/>
        </p:nvSpPr>
        <p:spPr>
          <a:xfrm>
            <a:off x="8290348" y="3972846"/>
            <a:ext cx="1551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2.8$</a:t>
            </a:r>
            <a:endParaRPr lang="ko-KR" altLang="en-US" b="1"/>
          </a:p>
        </p:txBody>
      </p:sp>
      <p:sp>
        <p:nvSpPr>
          <p:cNvPr id="10" name="TextBox 9"/>
          <p:cNvSpPr txBox="1"/>
          <p:nvPr/>
        </p:nvSpPr>
        <p:spPr>
          <a:xfrm>
            <a:off x="359596" y="1078787"/>
            <a:ext cx="5465851" cy="36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2017 to 2021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84844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207568" y="2132856"/>
            <a:ext cx="7920880" cy="3342704"/>
            <a:chOff x="827584" y="2780928"/>
            <a:chExt cx="7920880" cy="3342704"/>
          </a:xfrm>
          <a:solidFill>
            <a:schemeClr val="accent1"/>
          </a:solidFill>
        </p:grpSpPr>
        <p:sp>
          <p:nvSpPr>
            <p:cNvPr id="8" name="모서리가 둥근 직사각형 7"/>
            <p:cNvSpPr/>
            <p:nvPr/>
          </p:nvSpPr>
          <p:spPr>
            <a:xfrm>
              <a:off x="827584" y="2780928"/>
              <a:ext cx="1944216" cy="334270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4800" b="1" dirty="0">
                  <a:solidFill>
                    <a:prstClr val="white"/>
                  </a:solidFill>
                </a:rPr>
                <a:t>1</a:t>
              </a:r>
              <a:endParaRPr kumimoji="1" lang="ko-KR" altLang="en-US" sz="4800" b="1">
                <a:solidFill>
                  <a:prstClr val="white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2819980" y="3557608"/>
              <a:ext cx="1944216" cy="255061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4800" b="1" dirty="0">
                  <a:solidFill>
                    <a:prstClr val="white"/>
                  </a:solidFill>
                </a:rPr>
                <a:t>2</a:t>
              </a:r>
              <a:endParaRPr kumimoji="1" lang="ko-KR" altLang="en-US" sz="4800" b="1">
                <a:solidFill>
                  <a:prstClr val="white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4812376" y="4164488"/>
              <a:ext cx="1944216" cy="194373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4800" b="1" dirty="0">
                  <a:solidFill>
                    <a:prstClr val="white"/>
                  </a:solidFill>
                </a:rPr>
                <a:t>3</a:t>
              </a:r>
              <a:endParaRPr kumimoji="1" lang="ko-KR" altLang="en-US" sz="4800" b="1">
                <a:solidFill>
                  <a:prstClr val="white"/>
                </a:solidFill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6804248" y="4941168"/>
              <a:ext cx="1944216" cy="115164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4800" b="1" dirty="0">
                  <a:solidFill>
                    <a:prstClr val="white"/>
                  </a:solidFill>
                </a:rPr>
                <a:t>4</a:t>
              </a:r>
              <a:endParaRPr kumimoji="1" lang="ko-KR" altLang="en-US" sz="4800" b="1" dirty="0">
                <a:solidFill>
                  <a:prstClr val="white"/>
                </a:solidFill>
              </a:endParaRPr>
            </a:p>
          </p:txBody>
        </p:sp>
      </p:grp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444" y="1891933"/>
            <a:ext cx="15716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470" y="1376772"/>
            <a:ext cx="17764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684" y="2788081"/>
            <a:ext cx="1946548" cy="636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288" y="3088789"/>
            <a:ext cx="1143580" cy="1066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207568" y="5517232"/>
            <a:ext cx="8208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0" b="1" dirty="0">
                <a:solidFill>
                  <a:prstClr val="black"/>
                </a:solidFill>
                <a:latin typeface="Calibri" panose="020F0502020204030204" pitchFamily="34" charset="0"/>
                <a:ea typeface="굴림" charset="-127"/>
              </a:rPr>
              <a:t>2016</a:t>
            </a:r>
            <a:endParaRPr kumimoji="1" lang="ko-KR" altLang="en-US" sz="4000" b="1" dirty="0">
              <a:solidFill>
                <a:prstClr val="black"/>
              </a:solidFill>
              <a:latin typeface="Calibri" panose="020F0502020204030204" pitchFamily="34" charset="0"/>
              <a:ea typeface="굴림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03A49CE-654E-42DA-8721-D59D8CFA4EFC}"/>
              </a:ext>
            </a:extLst>
          </p:cNvPr>
          <p:cNvSpPr txBox="1"/>
          <p:nvPr/>
        </p:nvSpPr>
        <p:spPr>
          <a:xfrm>
            <a:off x="2412449" y="5119360"/>
            <a:ext cx="174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21</a:t>
            </a:r>
            <a:r>
              <a:rPr lang="ko-KR" altLang="en-US" b="1" dirty="0">
                <a:solidFill>
                  <a:schemeClr val="bg1"/>
                </a:solidFill>
              </a:rPr>
              <a:t>조 </a:t>
            </a:r>
            <a:r>
              <a:rPr lang="en-US" altLang="ko-KR" b="1" dirty="0">
                <a:solidFill>
                  <a:schemeClr val="bg1"/>
                </a:solidFill>
              </a:rPr>
              <a:t>4000</a:t>
            </a:r>
            <a:r>
              <a:rPr lang="ko-KR" altLang="en-US" b="1" dirty="0">
                <a:solidFill>
                  <a:schemeClr val="bg1"/>
                </a:solidFill>
              </a:rPr>
              <a:t>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C3A92CB-11A0-4C3D-A48E-FAC554CDB4C4}"/>
              </a:ext>
            </a:extLst>
          </p:cNvPr>
          <p:cNvSpPr txBox="1"/>
          <p:nvPr/>
        </p:nvSpPr>
        <p:spPr>
          <a:xfrm>
            <a:off x="4403530" y="5090820"/>
            <a:ext cx="174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11</a:t>
            </a:r>
            <a:r>
              <a:rPr lang="ko-KR" altLang="en-US" b="1" dirty="0">
                <a:solidFill>
                  <a:schemeClr val="bg1"/>
                </a:solidFill>
              </a:rPr>
              <a:t>조 </a:t>
            </a:r>
            <a:r>
              <a:rPr lang="en-US" altLang="ko-KR" b="1" dirty="0">
                <a:solidFill>
                  <a:schemeClr val="bg1"/>
                </a:solidFill>
              </a:rPr>
              <a:t>6000</a:t>
            </a:r>
            <a:r>
              <a:rPr lang="ko-KR" altLang="en-US" b="1" dirty="0">
                <a:solidFill>
                  <a:schemeClr val="bg1"/>
                </a:solidFill>
              </a:rPr>
              <a:t>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356399D-895E-4F10-A554-9FA23C76E37C}"/>
              </a:ext>
            </a:extLst>
          </p:cNvPr>
          <p:cNvSpPr txBox="1"/>
          <p:nvPr/>
        </p:nvSpPr>
        <p:spPr>
          <a:xfrm>
            <a:off x="6545909" y="5075412"/>
            <a:ext cx="174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8</a:t>
            </a:r>
            <a:r>
              <a:rPr lang="ko-KR" altLang="en-US" b="1" dirty="0">
                <a:solidFill>
                  <a:schemeClr val="bg1"/>
                </a:solidFill>
              </a:rPr>
              <a:t>조 </a:t>
            </a:r>
            <a:r>
              <a:rPr lang="en-US" altLang="ko-KR" b="1" dirty="0">
                <a:solidFill>
                  <a:schemeClr val="bg1"/>
                </a:solidFill>
              </a:rPr>
              <a:t>8000</a:t>
            </a:r>
            <a:r>
              <a:rPr lang="ko-KR" altLang="en-US" b="1" dirty="0">
                <a:solidFill>
                  <a:schemeClr val="bg1"/>
                </a:solidFill>
              </a:rPr>
              <a:t>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D14B072D-3F34-4AE0-82D0-4D1E62BD1059}"/>
              </a:ext>
            </a:extLst>
          </p:cNvPr>
          <p:cNvSpPr txBox="1"/>
          <p:nvPr/>
        </p:nvSpPr>
        <p:spPr>
          <a:xfrm>
            <a:off x="8460351" y="5070145"/>
            <a:ext cx="174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</a:t>
            </a:r>
            <a:r>
              <a:rPr lang="ko-KR" altLang="en-US" b="1" dirty="0">
                <a:solidFill>
                  <a:schemeClr val="bg1"/>
                </a:solidFill>
              </a:rPr>
              <a:t>조 </a:t>
            </a:r>
            <a:r>
              <a:rPr lang="en-US" altLang="ko-KR" b="1" dirty="0">
                <a:solidFill>
                  <a:schemeClr val="bg1"/>
                </a:solidFill>
              </a:rPr>
              <a:t>4000</a:t>
            </a:r>
            <a:r>
              <a:rPr lang="ko-KR" altLang="en-US" b="1" dirty="0">
                <a:solidFill>
                  <a:schemeClr val="bg1"/>
                </a:solidFill>
              </a:rPr>
              <a:t>억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3E5616F-61AE-436A-A0A9-0C9CD321F0F9}"/>
              </a:ext>
            </a:extLst>
          </p:cNvPr>
          <p:cNvSpPr txBox="1"/>
          <p:nvPr/>
        </p:nvSpPr>
        <p:spPr>
          <a:xfrm>
            <a:off x="-129303" y="6165153"/>
            <a:ext cx="324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>
                <a:solidFill>
                  <a:prstClr val="black"/>
                </a:solidFill>
                <a:latin typeface="Calibri" panose="020F0502020204030204" pitchFamily="34" charset="0"/>
                <a:ea typeface="굴림" charset="-127"/>
              </a:rPr>
              <a:t>Source: Gartner</a:t>
            </a:r>
            <a:endParaRPr kumimoji="1" lang="ko-KR" altLang="en-US" b="1" dirty="0">
              <a:solidFill>
                <a:prstClr val="black"/>
              </a:solidFill>
              <a:latin typeface="Calibri" panose="020F0502020204030204" pitchFamily="34" charset="0"/>
              <a:ea typeface="굴림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D503A1B-67EA-4693-AC56-1BAD140982D1}"/>
              </a:ext>
            </a:extLst>
          </p:cNvPr>
          <p:cNvSpPr txBox="1"/>
          <p:nvPr/>
        </p:nvSpPr>
        <p:spPr>
          <a:xfrm>
            <a:off x="2207568" y="5522499"/>
            <a:ext cx="8208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0" b="1" dirty="0">
                <a:solidFill>
                  <a:prstClr val="black"/>
                </a:solidFill>
                <a:latin typeface="Calibri" panose="020F0502020204030204" pitchFamily="34" charset="0"/>
                <a:ea typeface="굴림" charset="-127"/>
              </a:rPr>
              <a:t>2017</a:t>
            </a:r>
            <a:endParaRPr kumimoji="1" lang="ko-KR" altLang="en-US" sz="4000" b="1" dirty="0">
              <a:solidFill>
                <a:prstClr val="black"/>
              </a:solidFill>
              <a:latin typeface="Calibri" panose="020F0502020204030204" pitchFamily="34" charset="0"/>
              <a:ea typeface="굴림" charset="-127"/>
            </a:endParaRPr>
          </a:p>
        </p:txBody>
      </p:sp>
      <p:sp>
        <p:nvSpPr>
          <p:cNvPr id="23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22325"/>
          </a:xfrm>
        </p:spPr>
        <p:txBody>
          <a:bodyPr/>
          <a:lstStyle/>
          <a:p>
            <a:r>
              <a:rPr lang="en-US" altLang="ko-KR" b="1" dirty="0">
                <a:latin typeface="Calibri" pitchFamily="34" charset="0"/>
              </a:rPr>
              <a:t>DRAM market</a:t>
            </a:r>
            <a:endParaRPr lang="ko-KR" altLang="en-US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09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2" grpId="0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2873</TotalTime>
  <Words>1420</Words>
  <Application>Microsoft Office PowerPoint</Application>
  <PresentationFormat>와이드스크린</PresentationFormat>
  <Paragraphs>292</Paragraphs>
  <Slides>32</Slides>
  <Notes>25</Notes>
  <HiddenSlides>2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32</vt:i4>
      </vt:variant>
    </vt:vector>
  </HeadingPairs>
  <TitlesOfParts>
    <vt:vector size="45" baseType="lpstr">
      <vt:lpstr>굴림</vt:lpstr>
      <vt:lpstr>맑은 고딕</vt:lpstr>
      <vt:lpstr>휴먼둥근헤드라인</vt:lpstr>
      <vt:lpstr>Arial</vt:lpstr>
      <vt:lpstr>Arial Black</vt:lpstr>
      <vt:lpstr>Calibri</vt:lpstr>
      <vt:lpstr>Times New Roman</vt:lpstr>
      <vt:lpstr>Wingdings</vt:lpstr>
      <vt:lpstr>1_Office 테마</vt:lpstr>
      <vt:lpstr>2_Office 테마</vt:lpstr>
      <vt:lpstr>3_Office 테마</vt:lpstr>
      <vt:lpstr>4_Office 테마</vt:lpstr>
      <vt:lpstr>5_Office 테마</vt:lpstr>
      <vt:lpstr>DRAM &amp; NAND FLASH market current &amp; future  Nov 2017</vt:lpstr>
      <vt:lpstr>Contents</vt:lpstr>
      <vt:lpstr>PowerPoint 프레젠테이션</vt:lpstr>
      <vt:lpstr>DRAM market</vt:lpstr>
      <vt:lpstr>DRAM market</vt:lpstr>
      <vt:lpstr>DRAM market</vt:lpstr>
      <vt:lpstr>DRAM market</vt:lpstr>
      <vt:lpstr>DRAM market</vt:lpstr>
      <vt:lpstr>DRAM market</vt:lpstr>
      <vt:lpstr>Contents</vt:lpstr>
      <vt:lpstr>NAND market</vt:lpstr>
      <vt:lpstr>NAND market</vt:lpstr>
      <vt:lpstr>NAND market</vt:lpstr>
      <vt:lpstr>NAND market</vt:lpstr>
      <vt:lpstr>NAND market</vt:lpstr>
      <vt:lpstr>NAND market</vt:lpstr>
      <vt:lpstr>PowerPoint 프레젠테이션</vt:lpstr>
      <vt:lpstr>NAND market</vt:lpstr>
      <vt:lpstr>Contents</vt:lpstr>
      <vt:lpstr> </vt:lpstr>
      <vt:lpstr>History of Evolution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hmkim</dc:creator>
  <cp:keywords>marketing;unitest</cp:keywords>
  <cp:lastModifiedBy>User</cp:lastModifiedBy>
  <cp:revision>73</cp:revision>
  <dcterms:created xsi:type="dcterms:W3CDTF">2017-11-20T00:22:44Z</dcterms:created>
  <dcterms:modified xsi:type="dcterms:W3CDTF">2017-11-23T12:07:04Z</dcterms:modified>
</cp:coreProperties>
</file>