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G\Downloads\Kirana%20final%20assgn%20cleaned%20file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[Kirana final assgn cleaned file - Copy.xlsx]Sheet4!PivotTable8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Tier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Shina Mehandi / Shina Herbal Powder (MRP 15/-)</c:v>
                </c:pt>
                <c:pt idx="1">
                  <c:v>Powai Rich Creme Rs 15/- Mini Pack</c:v>
                </c:pt>
                <c:pt idx="2">
                  <c:v>Sell Both</c:v>
                </c:pt>
                <c:pt idx="3">
                  <c:v>Sell neither of them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1">
                  <c:v>5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9-42A3-9C0A-6ED037F627F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Tier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Shina Mehandi / Shina Herbal Powder (MRP 15/-)</c:v>
                </c:pt>
                <c:pt idx="1">
                  <c:v>Powai Rich Creme Rs 15/- Mini Pack</c:v>
                </c:pt>
                <c:pt idx="2">
                  <c:v>Sell Both</c:v>
                </c:pt>
                <c:pt idx="3">
                  <c:v>Sell neither of them</c:v>
                </c:pt>
              </c:strCache>
            </c:strRef>
          </c:cat>
          <c:val>
            <c:numRef>
              <c:f>Sheet4!$C$5:$C$9</c:f>
              <c:numCache>
                <c:formatCode>General</c:formatCode>
                <c:ptCount val="4"/>
                <c:pt idx="0">
                  <c:v>6</c:v>
                </c:pt>
                <c:pt idx="1">
                  <c:v>16</c:v>
                </c:pt>
                <c:pt idx="2">
                  <c:v>57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9-42A3-9C0A-6ED037F627F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Tier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Shina Mehandi / Shina Herbal Powder (MRP 15/-)</c:v>
                </c:pt>
                <c:pt idx="1">
                  <c:v>Powai Rich Creme Rs 15/- Mini Pack</c:v>
                </c:pt>
                <c:pt idx="2">
                  <c:v>Sell Both</c:v>
                </c:pt>
                <c:pt idx="3">
                  <c:v>Sell neither of them</c:v>
                </c:pt>
              </c:strCache>
            </c:strRef>
          </c:cat>
          <c:val>
            <c:numRef>
              <c:f>Sheet4!$D$5:$D$9</c:f>
              <c:numCache>
                <c:formatCode>General</c:formatCode>
                <c:ptCount val="4"/>
                <c:pt idx="0">
                  <c:v>22</c:v>
                </c:pt>
                <c:pt idx="1">
                  <c:v>39</c:v>
                </c:pt>
                <c:pt idx="2">
                  <c:v>93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A9-42A3-9C0A-6ED037F627F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Village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Shina Mehandi / Shina Herbal Powder (MRP 15/-)</c:v>
                </c:pt>
                <c:pt idx="1">
                  <c:v>Powai Rich Creme Rs 15/- Mini Pack</c:v>
                </c:pt>
                <c:pt idx="2">
                  <c:v>Sell Both</c:v>
                </c:pt>
                <c:pt idx="3">
                  <c:v>Sell neither of them</c:v>
                </c:pt>
              </c:strCache>
            </c:strRef>
          </c:cat>
          <c:val>
            <c:numRef>
              <c:f>Sheet4!$E$5:$E$9</c:f>
              <c:numCache>
                <c:formatCode>General</c:formatCode>
                <c:ptCount val="4"/>
                <c:pt idx="0">
                  <c:v>135</c:v>
                </c:pt>
                <c:pt idx="1">
                  <c:v>96</c:v>
                </c:pt>
                <c:pt idx="2">
                  <c:v>281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9-42A3-9C0A-6ED037F627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6028703"/>
        <c:axId val="1466045023"/>
      </c:barChart>
      <c:catAx>
        <c:axId val="146602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45023"/>
        <c:crosses val="autoZero"/>
        <c:auto val="1"/>
        <c:lblAlgn val="ctr"/>
        <c:lblOffset val="100"/>
        <c:noMultiLvlLbl val="0"/>
      </c:catAx>
      <c:valAx>
        <c:axId val="146604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2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Sheet6!$B$68</c:f>
              <c:strCache>
                <c:ptCount val="1"/>
                <c:pt idx="0">
                  <c:v>Shina source_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Sheet6!$A$69:$A$72</c:f>
              <c:strCache>
                <c:ptCount val="4"/>
                <c:pt idx="0">
                  <c:v>Buy directly From distributor</c:v>
                </c:pt>
                <c:pt idx="1">
                  <c:v>From a nearby wholesaler</c:v>
                </c:pt>
                <c:pt idx="2">
                  <c:v>From city wholesaler</c:v>
                </c:pt>
                <c:pt idx="3">
                  <c:v>From other places</c:v>
                </c:pt>
              </c:strCache>
            </c:strRef>
          </c:cat>
          <c:val>
            <c:numRef>
              <c:f>Sheet6!$B$69:$B$72</c:f>
              <c:numCache>
                <c:formatCode>0%</c:formatCode>
                <c:ptCount val="4"/>
                <c:pt idx="0">
                  <c:v>0.15525876460767946</c:v>
                </c:pt>
                <c:pt idx="1">
                  <c:v>0.44908180300500833</c:v>
                </c:pt>
                <c:pt idx="2">
                  <c:v>0.36727879799666108</c:v>
                </c:pt>
                <c:pt idx="3">
                  <c:v>2.8380634390651086E-2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F-4081-9C91-4DA0D6CD9960}"/>
            </c:ext>
          </c:extLst>
        </c:ser>
        <c:ser>
          <c:idx val="1"/>
          <c:order val="1"/>
          <c:tx>
            <c:strRef>
              <c:f>Sheet6!$C$68</c:f>
              <c:strCache>
                <c:ptCount val="1"/>
                <c:pt idx="0">
                  <c:v>Powai source_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Sheet6!$A$69:$A$72</c:f>
              <c:strCache>
                <c:ptCount val="4"/>
                <c:pt idx="0">
                  <c:v>Buy directly From distributor</c:v>
                </c:pt>
                <c:pt idx="1">
                  <c:v>From a nearby wholesaler</c:v>
                </c:pt>
                <c:pt idx="2">
                  <c:v>From city wholesaler</c:v>
                </c:pt>
                <c:pt idx="3">
                  <c:v>From other places</c:v>
                </c:pt>
              </c:strCache>
            </c:strRef>
          </c:cat>
          <c:val>
            <c:numRef>
              <c:f>Sheet6!$C$69:$C$72</c:f>
              <c:numCache>
                <c:formatCode>0%</c:formatCode>
                <c:ptCount val="4"/>
                <c:pt idx="0">
                  <c:v>0.21530249110320285</c:v>
                </c:pt>
                <c:pt idx="1">
                  <c:v>0.41281138790035588</c:v>
                </c:pt>
                <c:pt idx="2">
                  <c:v>0.3487544483985765</c:v>
                </c:pt>
                <c:pt idx="3">
                  <c:v>2.3131672597864767E-2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F-4081-9C91-4DA0D6CD99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6114432"/>
        <c:axId val="826114912"/>
      </c:barChart>
      <c:catAx>
        <c:axId val="826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14912"/>
        <c:crosses val="autoZero"/>
        <c:auto val="1"/>
        <c:lblAlgn val="ctr"/>
        <c:lblOffset val="100"/>
        <c:noMultiLvlLbl val="0"/>
      </c:catAx>
      <c:valAx>
        <c:axId val="8261149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[Kirana final assgn cleaned file - Copy.xlsx]Sheet4!PivotTable9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Shina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Sheet4!$B$16:$B$17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Sheet4!$B$18:$B$21</c:f>
              <c:numCache>
                <c:formatCode>General</c:formatCode>
                <c:ptCount val="3"/>
                <c:pt idx="0">
                  <c:v>63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2-4E9E-BC05-18190503E2F4}"/>
            </c:ext>
          </c:extLst>
        </c:ser>
        <c:ser>
          <c:idx val="1"/>
          <c:order val="1"/>
          <c:tx>
            <c:strRef>
              <c:f>Sheet4!$C$16:$C$17</c:f>
              <c:strCache>
                <c:ptCount val="1"/>
                <c:pt idx="0">
                  <c:v>2 to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Sheet4!$C$18:$C$21</c:f>
              <c:numCache>
                <c:formatCode>General</c:formatCode>
                <c:ptCount val="3"/>
                <c:pt idx="0">
                  <c:v>69</c:v>
                </c:pt>
                <c:pt idx="1">
                  <c:v>11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2-4E9E-BC05-18190503E2F4}"/>
            </c:ext>
          </c:extLst>
        </c:ser>
        <c:ser>
          <c:idx val="2"/>
          <c:order val="2"/>
          <c:tx>
            <c:strRef>
              <c:f>Sheet4!$D$16:$D$17</c:f>
              <c:strCache>
                <c:ptCount val="1"/>
                <c:pt idx="0">
                  <c:v>5 to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Sheet4!$D$18:$D$21</c:f>
              <c:numCache>
                <c:formatCode>General</c:formatCode>
                <c:ptCount val="3"/>
                <c:pt idx="0">
                  <c:v>29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C2-4E9E-BC05-18190503E2F4}"/>
            </c:ext>
          </c:extLst>
        </c:ser>
        <c:ser>
          <c:idx val="3"/>
          <c:order val="3"/>
          <c:tx>
            <c:strRef>
              <c:f>Sheet4!$E$16:$E$17</c:f>
              <c:strCache>
                <c:ptCount val="1"/>
                <c:pt idx="0">
                  <c:v>&gt;10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Sheet4!$E$18:$E$21</c:f>
              <c:numCache>
                <c:formatCode>General</c:formatCode>
                <c:ptCount val="3"/>
                <c:pt idx="0">
                  <c:v>17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C2-4E9E-BC05-18190503E2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4191007"/>
        <c:axId val="1664191967"/>
      </c:barChart>
      <c:catAx>
        <c:axId val="166419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191967"/>
        <c:crosses val="autoZero"/>
        <c:auto val="1"/>
        <c:lblAlgn val="ctr"/>
        <c:lblOffset val="100"/>
        <c:noMultiLvlLbl val="0"/>
      </c:catAx>
      <c:valAx>
        <c:axId val="1664191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19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[Kirana final assgn cleaned file - Copy.xlsx]Sheet4!PivotTable10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Powai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Sheet4!$B$25:$B$26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Sheet4!$A$27:$A$30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Sheet4!$B$27:$B$30</c:f>
              <c:numCache>
                <c:formatCode>General</c:formatCode>
                <c:ptCount val="3"/>
                <c:pt idx="0">
                  <c:v>47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7-4CB3-812F-957CD9AFA5C8}"/>
            </c:ext>
          </c:extLst>
        </c:ser>
        <c:ser>
          <c:idx val="1"/>
          <c:order val="1"/>
          <c:tx>
            <c:strRef>
              <c:f>Sheet4!$C$25:$C$26</c:f>
              <c:strCache>
                <c:ptCount val="1"/>
                <c:pt idx="0">
                  <c:v>2 to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Sheet4!$A$27:$A$30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Sheet4!$C$27:$C$30</c:f>
              <c:numCache>
                <c:formatCode>General</c:formatCode>
                <c:ptCount val="3"/>
                <c:pt idx="0">
                  <c:v>67</c:v>
                </c:pt>
                <c:pt idx="1">
                  <c:v>17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E7-4CB3-812F-957CD9AFA5C8}"/>
            </c:ext>
          </c:extLst>
        </c:ser>
        <c:ser>
          <c:idx val="2"/>
          <c:order val="2"/>
          <c:tx>
            <c:strRef>
              <c:f>Sheet4!$D$25:$D$26</c:f>
              <c:strCache>
                <c:ptCount val="1"/>
                <c:pt idx="0">
                  <c:v>5 to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Sheet4!$A$27:$A$30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Sheet4!$D$27:$D$30</c:f>
              <c:numCache>
                <c:formatCode>General</c:formatCode>
                <c:ptCount val="3"/>
                <c:pt idx="0">
                  <c:v>27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E7-4CB3-812F-957CD9AFA5C8}"/>
            </c:ext>
          </c:extLst>
        </c:ser>
        <c:ser>
          <c:idx val="3"/>
          <c:order val="3"/>
          <c:tx>
            <c:strRef>
              <c:f>Sheet4!$E$25:$E$26</c:f>
              <c:strCache>
                <c:ptCount val="1"/>
                <c:pt idx="0">
                  <c:v>&gt;10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Sheet4!$A$27:$A$30</c:f>
              <c:strCache>
                <c:ptCount val="3"/>
                <c:pt idx="0">
                  <c:v>Sell ​​mostly to customers, also Sell a little to shopkeepers</c:v>
                </c:pt>
                <c:pt idx="1">
                  <c:v>Sell ​​mostly to shopkeepers, some to customers too</c:v>
                </c:pt>
                <c:pt idx="2">
                  <c:v>Sell only to shopkeepers</c:v>
                </c:pt>
              </c:strCache>
            </c:strRef>
          </c:cat>
          <c:val>
            <c:numRef>
              <c:f>Sheet4!$E$27:$E$30</c:f>
              <c:numCache>
                <c:formatCode>General</c:formatCode>
                <c:ptCount val="3"/>
                <c:pt idx="0">
                  <c:v>7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E7-4CB3-812F-957CD9AFA5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4186687"/>
        <c:axId val="1664187167"/>
      </c:barChart>
      <c:catAx>
        <c:axId val="1664186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187167"/>
        <c:crosses val="autoZero"/>
        <c:auto val="1"/>
        <c:lblAlgn val="ctr"/>
        <c:lblOffset val="100"/>
        <c:noMultiLvlLbl val="0"/>
      </c:catAx>
      <c:valAx>
        <c:axId val="16641871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1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[Kirana final assgn cleaned file - Copy.xlsx]Sheet6!PivotTable17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Shina avg. profit</a:t>
            </a:r>
            <a:r>
              <a:rPr lang="en-IN" baseline="0" dirty="0"/>
              <a:t> per unit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Shina Mehandi / Shina Herbal Powder (MRP 15/-)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Tier 2</c:v>
                </c:pt>
                <c:pt idx="1">
                  <c:v>Tier 3</c:v>
                </c:pt>
                <c:pt idx="2">
                  <c:v>Village</c:v>
                </c:pt>
              </c:strCache>
            </c:strRef>
          </c:cat>
          <c:val>
            <c:numRef>
              <c:f>Sheet6!$B$5:$B$8</c:f>
              <c:numCache>
                <c:formatCode>0.00</c:formatCode>
                <c:ptCount val="3"/>
                <c:pt idx="0">
                  <c:v>2.6</c:v>
                </c:pt>
                <c:pt idx="1">
                  <c:v>1.3047619047619048</c:v>
                </c:pt>
                <c:pt idx="2">
                  <c:v>1.65496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4-43BB-8D1A-C22B3376EC5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Sell Both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Tier 2</c:v>
                </c:pt>
                <c:pt idx="1">
                  <c:v>Tier 3</c:v>
                </c:pt>
                <c:pt idx="2">
                  <c:v>Village</c:v>
                </c:pt>
              </c:strCache>
            </c:strRef>
          </c:cat>
          <c:val>
            <c:numRef>
              <c:f>Sheet6!$C$5:$C$8</c:f>
              <c:numCache>
                <c:formatCode>0.00</c:formatCode>
                <c:ptCount val="3"/>
                <c:pt idx="0">
                  <c:v>1.9480392156862747</c:v>
                </c:pt>
                <c:pt idx="1">
                  <c:v>2.2339560439560442</c:v>
                </c:pt>
                <c:pt idx="2">
                  <c:v>2.0036259541984731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B4-43BB-8D1A-C22B3376EC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6022943"/>
        <c:axId val="1466024863"/>
      </c:barChart>
      <c:catAx>
        <c:axId val="146602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24863"/>
        <c:crosses val="autoZero"/>
        <c:auto val="1"/>
        <c:lblAlgn val="ctr"/>
        <c:lblOffset val="100"/>
        <c:noMultiLvlLbl val="0"/>
      </c:catAx>
      <c:valAx>
        <c:axId val="146602486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2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[Kirana final assgn cleaned file - Copy.xlsx]Sheet6!PivotTable18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Powai avg. profit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Sheet6!$B$21:$B$22</c:f>
              <c:strCache>
                <c:ptCount val="1"/>
                <c:pt idx="0">
                  <c:v>Powai Rich Creme Rs 15/- Mini Pack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Sheet6!$A$23:$A$26</c:f>
              <c:strCache>
                <c:ptCount val="3"/>
                <c:pt idx="0">
                  <c:v>Tier 2</c:v>
                </c:pt>
                <c:pt idx="1">
                  <c:v>Tier 3</c:v>
                </c:pt>
                <c:pt idx="2">
                  <c:v>Village</c:v>
                </c:pt>
              </c:strCache>
            </c:strRef>
          </c:cat>
          <c:val>
            <c:numRef>
              <c:f>Sheet6!$B$23:$B$26</c:f>
              <c:numCache>
                <c:formatCode>0.00</c:formatCode>
                <c:ptCount val="3"/>
                <c:pt idx="0">
                  <c:v>2.15</c:v>
                </c:pt>
                <c:pt idx="1">
                  <c:v>1.8526315789473686</c:v>
                </c:pt>
                <c:pt idx="2">
                  <c:v>1.5892473118279571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5-422B-B978-ADE261CA81F3}"/>
            </c:ext>
          </c:extLst>
        </c:ser>
        <c:ser>
          <c:idx val="1"/>
          <c:order val="1"/>
          <c:tx>
            <c:strRef>
              <c:f>Sheet6!$C$21:$C$22</c:f>
              <c:strCache>
                <c:ptCount val="1"/>
                <c:pt idx="0">
                  <c:v>Sell Both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Sheet6!$A$23:$A$26</c:f>
              <c:strCache>
                <c:ptCount val="3"/>
                <c:pt idx="0">
                  <c:v>Tier 2</c:v>
                </c:pt>
                <c:pt idx="1">
                  <c:v>Tier 3</c:v>
                </c:pt>
                <c:pt idx="2">
                  <c:v>Village</c:v>
                </c:pt>
              </c:strCache>
            </c:strRef>
          </c:cat>
          <c:val>
            <c:numRef>
              <c:f>Sheet6!$C$23:$C$26</c:f>
              <c:numCache>
                <c:formatCode>0.00</c:formatCode>
                <c:ptCount val="3"/>
                <c:pt idx="0">
                  <c:v>2.3918367346938778</c:v>
                </c:pt>
                <c:pt idx="1">
                  <c:v>1.8904444444444444</c:v>
                </c:pt>
                <c:pt idx="2">
                  <c:v>2.0851792828685261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D5-422B-B978-ADE261CA81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3477759"/>
        <c:axId val="1673472479"/>
      </c:barChart>
      <c:catAx>
        <c:axId val="167347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472479"/>
        <c:crosses val="autoZero"/>
        <c:auto val="1"/>
        <c:lblAlgn val="ctr"/>
        <c:lblOffset val="100"/>
        <c:noMultiLvlLbl val="0"/>
      </c:catAx>
      <c:valAx>
        <c:axId val="1673472479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47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[Kirana final assgn cleaned file - Copy.xlsx]Sheet4!PivotTable12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latin typeface="+mn-lt"/>
              </a:rPr>
              <a:t>Is</a:t>
            </a:r>
            <a:r>
              <a:rPr lang="en-IN" baseline="0" dirty="0">
                <a:latin typeface="+mn-lt"/>
              </a:rPr>
              <a:t> Powai Better?</a:t>
            </a:r>
            <a:endParaRPr lang="en-IN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7901428904401931"/>
          <c:y val="0.18096974001059202"/>
          <c:w val="0.45871629205589326"/>
          <c:h val="0.67259458594750765"/>
        </c:manualLayout>
      </c:layout>
      <c:pieChart>
        <c:varyColors val="1"/>
        <c:ser>
          <c:idx val="0"/>
          <c:order val="0"/>
          <c:tx>
            <c:strRef>
              <c:f>Sheet4!$G$40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57-4586-BF3A-0D52A484D6C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57-4586-BF3A-0D52A484D6C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F57-4586-BF3A-0D52A484D6C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F57-4586-BF3A-0D52A484D6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Sheet4!$F$41:$F$43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Sheet4!$G$41:$G$43</c:f>
              <c:numCache>
                <c:formatCode>General</c:formatCode>
                <c:ptCount val="2"/>
                <c:pt idx="0">
                  <c:v>37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57-4586-BF3A-0D52A484D6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A375-7637-69C7-5319-1AC97CA8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622CF-98BD-1DE8-08AE-0245D030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2C-E81D-C67B-0B61-4A1182D7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A31-9674-9AC9-9B52-9F125FF4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97BA-EB66-FA59-17B3-B3F6FC68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A5C-D732-38E7-EDD5-D05BB35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2FC5-F816-F427-AF19-994A42514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66CB-F602-7621-2820-3F72F9A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9137-62C2-BE74-BDB3-C47D9340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EC57-673B-EC22-B090-4E5D3F3C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D15A8-FA3D-FD70-4837-D5D35F0F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C31A-7287-B2CB-766B-89E460145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6E92-AC80-952B-FEEE-8EF9FD8A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E3CD-BA0D-50B2-8941-B40580AB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242B-7503-B688-3605-A5964BAE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08E2-27ED-4C8B-C3C5-E3A11940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01C-93B3-1B03-222C-A29C69EA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183C-9E62-D51A-9813-50C81E25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47CC-0CE1-97F9-B727-F037F83F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5A77-FBE0-F401-97F3-F3813948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6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4C85-D0B6-3B0A-ECFF-6F624097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E60A-4AFF-7819-87E5-1764B0EF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9DBE-15D5-A3CB-F0E4-F8AAC20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87BD-EB1C-7333-5C1F-F7FDF7B5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D182-39C2-4F99-8C17-405F8D2C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8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E649-5329-F792-3726-83E2C799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80EA-150D-23D6-BC54-1DC3C58D8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6816-7C23-9161-D57F-007937E8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914E-D91A-0CC3-D88E-71646F4A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915A9-DB40-F57E-76BD-9F674558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310C-0F48-6FB6-C8C4-A5CA36C4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8E68-8530-0898-1FF8-1455C62F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FB467-2656-0835-E3C5-3603798B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0CC65-4B97-0F62-B3E5-D8E99DD5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BB20-6273-CC23-2245-B9792741C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AFC76-203B-0526-EC22-047E037C7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2D737-83AE-84C3-61B9-A634CB7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68114-E5E3-D033-8BAB-B906D3C6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2C9EE-7FD6-A5DD-94E7-9B8416A8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7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229-3544-65E0-414C-8B5AE83D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B6BBC-CEFC-05A4-394F-CFFCC18B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D48E-E49F-5F56-5FB6-C13AB84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65090-0B31-05D3-70B9-8CE63F19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7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DF253-A853-34A0-7494-CA123E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FE155-35B5-5E3B-7C69-E3BC3D9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E396-ECAC-346B-8E5A-945AAE5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B97-3A3A-5DE6-C1C1-07CA89F0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AF90-79CD-6509-280A-7A98DDF6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172E-97E3-72F2-BD4B-6D5B805B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A487-A7DF-386F-0B8D-C714EB3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84C1-C988-411E-DF32-AFDC8AC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45D1-1146-4172-7F5C-F3FC5559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80BA-7190-D816-C442-7E14C3CB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33485-7C42-6138-A306-5767D79E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10597-B908-5A80-D5F1-CB59D18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A75E-9E8F-8F3B-0B17-6E82BDD5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D3CF-5C36-57E2-D88C-EF1DD9A4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08AE-B4FB-146B-3379-E5CE605C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9B35-7237-1795-E8C6-835B4635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A5FC-EE2E-A5FC-772A-F30E329F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502-160F-202E-1DA2-931188059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0358-1BA0-45A5-A4C2-2AE96D2D331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AEE5-D32F-B4A3-6FE9-2AD50D67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FC91-7568-0DA0-4B24-003289873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4ED8-8C92-4FD7-841F-8E505142B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2F2B3C-CAED-1050-DE86-69D1C2C006A8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8E9FF-A0E2-2948-CDE4-5908F2D8CC1E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70BFBBC-E9A2-73FA-455F-623DB82C8F4E}"/>
              </a:ext>
            </a:extLst>
          </p:cNvPr>
          <p:cNvSpPr/>
          <p:nvPr/>
        </p:nvSpPr>
        <p:spPr>
          <a:xfrm>
            <a:off x="6867726" y="-197860"/>
            <a:ext cx="7081735" cy="6495353"/>
          </a:xfrm>
          <a:custGeom>
            <a:avLst/>
            <a:gdLst>
              <a:gd name="connsiteX0" fmla="*/ 0 w 7276288"/>
              <a:gd name="connsiteY0" fmla="*/ 3179583 h 6359166"/>
              <a:gd name="connsiteX1" fmla="*/ 1589792 w 7276288"/>
              <a:gd name="connsiteY1" fmla="*/ 1 h 6359166"/>
              <a:gd name="connsiteX2" fmla="*/ 5686497 w 7276288"/>
              <a:gd name="connsiteY2" fmla="*/ 1 h 6359166"/>
              <a:gd name="connsiteX3" fmla="*/ 7276288 w 7276288"/>
              <a:gd name="connsiteY3" fmla="*/ 3179583 h 6359166"/>
              <a:gd name="connsiteX4" fmla="*/ 5686497 w 7276288"/>
              <a:gd name="connsiteY4" fmla="*/ 6359165 h 6359166"/>
              <a:gd name="connsiteX5" fmla="*/ 1589792 w 7276288"/>
              <a:gd name="connsiteY5" fmla="*/ 6359165 h 6359166"/>
              <a:gd name="connsiteX6" fmla="*/ 0 w 7276288"/>
              <a:gd name="connsiteY6" fmla="*/ 3179583 h 6359166"/>
              <a:gd name="connsiteX0" fmla="*/ 0 w 7354109"/>
              <a:gd name="connsiteY0" fmla="*/ 2878024 h 6359164"/>
              <a:gd name="connsiteX1" fmla="*/ 1667613 w 7354109"/>
              <a:gd name="connsiteY1" fmla="*/ 0 h 6359164"/>
              <a:gd name="connsiteX2" fmla="*/ 5764318 w 7354109"/>
              <a:gd name="connsiteY2" fmla="*/ 0 h 6359164"/>
              <a:gd name="connsiteX3" fmla="*/ 7354109 w 7354109"/>
              <a:gd name="connsiteY3" fmla="*/ 3179582 h 6359164"/>
              <a:gd name="connsiteX4" fmla="*/ 5764318 w 7354109"/>
              <a:gd name="connsiteY4" fmla="*/ 6359164 h 6359164"/>
              <a:gd name="connsiteX5" fmla="*/ 1667613 w 7354109"/>
              <a:gd name="connsiteY5" fmla="*/ 6359164 h 6359164"/>
              <a:gd name="connsiteX6" fmla="*/ 0 w 7354109"/>
              <a:gd name="connsiteY6" fmla="*/ 2878024 h 6359164"/>
              <a:gd name="connsiteX0" fmla="*/ 0 w 7354109"/>
              <a:gd name="connsiteY0" fmla="*/ 2878024 h 6359164"/>
              <a:gd name="connsiteX1" fmla="*/ 2046992 w 7354109"/>
              <a:gd name="connsiteY1" fmla="*/ 48639 h 6359164"/>
              <a:gd name="connsiteX2" fmla="*/ 5764318 w 7354109"/>
              <a:gd name="connsiteY2" fmla="*/ 0 h 6359164"/>
              <a:gd name="connsiteX3" fmla="*/ 7354109 w 7354109"/>
              <a:gd name="connsiteY3" fmla="*/ 3179582 h 6359164"/>
              <a:gd name="connsiteX4" fmla="*/ 5764318 w 7354109"/>
              <a:gd name="connsiteY4" fmla="*/ 6359164 h 6359164"/>
              <a:gd name="connsiteX5" fmla="*/ 1667613 w 7354109"/>
              <a:gd name="connsiteY5" fmla="*/ 6359164 h 6359164"/>
              <a:gd name="connsiteX6" fmla="*/ 0 w 7354109"/>
              <a:gd name="connsiteY6" fmla="*/ 2878024 h 6359164"/>
              <a:gd name="connsiteX0" fmla="*/ 0 w 7480569"/>
              <a:gd name="connsiteY0" fmla="*/ 3296314 h 6359164"/>
              <a:gd name="connsiteX1" fmla="*/ 2173452 w 7480569"/>
              <a:gd name="connsiteY1" fmla="*/ 48639 h 6359164"/>
              <a:gd name="connsiteX2" fmla="*/ 5890778 w 7480569"/>
              <a:gd name="connsiteY2" fmla="*/ 0 h 6359164"/>
              <a:gd name="connsiteX3" fmla="*/ 7480569 w 7480569"/>
              <a:gd name="connsiteY3" fmla="*/ 3179582 h 6359164"/>
              <a:gd name="connsiteX4" fmla="*/ 5890778 w 7480569"/>
              <a:gd name="connsiteY4" fmla="*/ 6359164 h 6359164"/>
              <a:gd name="connsiteX5" fmla="*/ 1794073 w 7480569"/>
              <a:gd name="connsiteY5" fmla="*/ 6359164 h 6359164"/>
              <a:gd name="connsiteX6" fmla="*/ 0 w 7480569"/>
              <a:gd name="connsiteY6" fmla="*/ 3296314 h 6359164"/>
              <a:gd name="connsiteX0" fmla="*/ 0 w 7480569"/>
              <a:gd name="connsiteY0" fmla="*/ 3422773 h 6485623"/>
              <a:gd name="connsiteX1" fmla="*/ 2309640 w 7480569"/>
              <a:gd name="connsiteY1" fmla="*/ 0 h 6485623"/>
              <a:gd name="connsiteX2" fmla="*/ 5890778 w 7480569"/>
              <a:gd name="connsiteY2" fmla="*/ 126459 h 6485623"/>
              <a:gd name="connsiteX3" fmla="*/ 7480569 w 7480569"/>
              <a:gd name="connsiteY3" fmla="*/ 3306041 h 6485623"/>
              <a:gd name="connsiteX4" fmla="*/ 5890778 w 7480569"/>
              <a:gd name="connsiteY4" fmla="*/ 6485623 h 6485623"/>
              <a:gd name="connsiteX5" fmla="*/ 1794073 w 7480569"/>
              <a:gd name="connsiteY5" fmla="*/ 6485623 h 6485623"/>
              <a:gd name="connsiteX6" fmla="*/ 0 w 7480569"/>
              <a:gd name="connsiteY6" fmla="*/ 3422773 h 6485623"/>
              <a:gd name="connsiteX0" fmla="*/ 0 w 7480569"/>
              <a:gd name="connsiteY0" fmla="*/ 3354679 h 6417529"/>
              <a:gd name="connsiteX1" fmla="*/ 2261001 w 7480569"/>
              <a:gd name="connsiteY1" fmla="*/ 0 h 6417529"/>
              <a:gd name="connsiteX2" fmla="*/ 5890778 w 7480569"/>
              <a:gd name="connsiteY2" fmla="*/ 58365 h 6417529"/>
              <a:gd name="connsiteX3" fmla="*/ 7480569 w 7480569"/>
              <a:gd name="connsiteY3" fmla="*/ 3237947 h 6417529"/>
              <a:gd name="connsiteX4" fmla="*/ 5890778 w 7480569"/>
              <a:gd name="connsiteY4" fmla="*/ 6417529 h 6417529"/>
              <a:gd name="connsiteX5" fmla="*/ 1794073 w 7480569"/>
              <a:gd name="connsiteY5" fmla="*/ 6417529 h 6417529"/>
              <a:gd name="connsiteX6" fmla="*/ 0 w 7480569"/>
              <a:gd name="connsiteY6" fmla="*/ 3354679 h 6417529"/>
              <a:gd name="connsiteX0" fmla="*/ 0 w 7480569"/>
              <a:gd name="connsiteY0" fmla="*/ 3413046 h 6475896"/>
              <a:gd name="connsiteX1" fmla="*/ 2261001 w 7480569"/>
              <a:gd name="connsiteY1" fmla="*/ 58367 h 6475896"/>
              <a:gd name="connsiteX2" fmla="*/ 6075604 w 7480569"/>
              <a:gd name="connsiteY2" fmla="*/ 0 h 6475896"/>
              <a:gd name="connsiteX3" fmla="*/ 7480569 w 7480569"/>
              <a:gd name="connsiteY3" fmla="*/ 3296314 h 6475896"/>
              <a:gd name="connsiteX4" fmla="*/ 5890778 w 7480569"/>
              <a:gd name="connsiteY4" fmla="*/ 6475896 h 6475896"/>
              <a:gd name="connsiteX5" fmla="*/ 1794073 w 7480569"/>
              <a:gd name="connsiteY5" fmla="*/ 6475896 h 6475896"/>
              <a:gd name="connsiteX6" fmla="*/ 0 w 7480569"/>
              <a:gd name="connsiteY6" fmla="*/ 3413046 h 6475896"/>
              <a:gd name="connsiteX0" fmla="*/ 0 w 7480569"/>
              <a:gd name="connsiteY0" fmla="*/ 3413046 h 6475896"/>
              <a:gd name="connsiteX1" fmla="*/ 2261001 w 7480569"/>
              <a:gd name="connsiteY1" fmla="*/ 1 h 6475896"/>
              <a:gd name="connsiteX2" fmla="*/ 6075604 w 7480569"/>
              <a:gd name="connsiteY2" fmla="*/ 0 h 6475896"/>
              <a:gd name="connsiteX3" fmla="*/ 7480569 w 7480569"/>
              <a:gd name="connsiteY3" fmla="*/ 3296314 h 6475896"/>
              <a:gd name="connsiteX4" fmla="*/ 5890778 w 7480569"/>
              <a:gd name="connsiteY4" fmla="*/ 6475896 h 6475896"/>
              <a:gd name="connsiteX5" fmla="*/ 1794073 w 7480569"/>
              <a:gd name="connsiteY5" fmla="*/ 6475896 h 6475896"/>
              <a:gd name="connsiteX6" fmla="*/ 0 w 7480569"/>
              <a:gd name="connsiteY6" fmla="*/ 3413046 h 6475896"/>
              <a:gd name="connsiteX0" fmla="*/ 0 w 7198467"/>
              <a:gd name="connsiteY0" fmla="*/ 3218493 h 6475896"/>
              <a:gd name="connsiteX1" fmla="*/ 1978899 w 7198467"/>
              <a:gd name="connsiteY1" fmla="*/ 1 h 6475896"/>
              <a:gd name="connsiteX2" fmla="*/ 5793502 w 7198467"/>
              <a:gd name="connsiteY2" fmla="*/ 0 h 6475896"/>
              <a:gd name="connsiteX3" fmla="*/ 7198467 w 7198467"/>
              <a:gd name="connsiteY3" fmla="*/ 3296314 h 6475896"/>
              <a:gd name="connsiteX4" fmla="*/ 5608676 w 7198467"/>
              <a:gd name="connsiteY4" fmla="*/ 6475896 h 6475896"/>
              <a:gd name="connsiteX5" fmla="*/ 1511971 w 7198467"/>
              <a:gd name="connsiteY5" fmla="*/ 6475896 h 6475896"/>
              <a:gd name="connsiteX6" fmla="*/ 0 w 7198467"/>
              <a:gd name="connsiteY6" fmla="*/ 3218493 h 6475896"/>
              <a:gd name="connsiteX0" fmla="*/ 0 w 7198467"/>
              <a:gd name="connsiteY0" fmla="*/ 3218493 h 6475896"/>
              <a:gd name="connsiteX1" fmla="*/ 1978899 w 7198467"/>
              <a:gd name="connsiteY1" fmla="*/ 1 h 6475896"/>
              <a:gd name="connsiteX2" fmla="*/ 5793502 w 7198467"/>
              <a:gd name="connsiteY2" fmla="*/ 0 h 6475896"/>
              <a:gd name="connsiteX3" fmla="*/ 7198467 w 7198467"/>
              <a:gd name="connsiteY3" fmla="*/ 3296314 h 6475896"/>
              <a:gd name="connsiteX4" fmla="*/ 5608676 w 7198467"/>
              <a:gd name="connsiteY4" fmla="*/ 6475896 h 6475896"/>
              <a:gd name="connsiteX5" fmla="*/ 2017809 w 7198467"/>
              <a:gd name="connsiteY5" fmla="*/ 6456441 h 6475896"/>
              <a:gd name="connsiteX6" fmla="*/ 0 w 7198467"/>
              <a:gd name="connsiteY6" fmla="*/ 3218493 h 6475896"/>
              <a:gd name="connsiteX0" fmla="*/ 0 w 7198467"/>
              <a:gd name="connsiteY0" fmla="*/ 3218493 h 6495351"/>
              <a:gd name="connsiteX1" fmla="*/ 1978899 w 7198467"/>
              <a:gd name="connsiteY1" fmla="*/ 1 h 6495351"/>
              <a:gd name="connsiteX2" fmla="*/ 5793502 w 7198467"/>
              <a:gd name="connsiteY2" fmla="*/ 0 h 6495351"/>
              <a:gd name="connsiteX3" fmla="*/ 7198467 w 7198467"/>
              <a:gd name="connsiteY3" fmla="*/ 3296314 h 6495351"/>
              <a:gd name="connsiteX4" fmla="*/ 5608676 w 7198467"/>
              <a:gd name="connsiteY4" fmla="*/ 6475896 h 6495351"/>
              <a:gd name="connsiteX5" fmla="*/ 2017810 w 7198467"/>
              <a:gd name="connsiteY5" fmla="*/ 6495351 h 6495351"/>
              <a:gd name="connsiteX6" fmla="*/ 0 w 7198467"/>
              <a:gd name="connsiteY6" fmla="*/ 3218493 h 6495351"/>
              <a:gd name="connsiteX0" fmla="*/ 0 w 7198467"/>
              <a:gd name="connsiteY0" fmla="*/ 3218493 h 6495351"/>
              <a:gd name="connsiteX1" fmla="*/ 1978899 w 7198467"/>
              <a:gd name="connsiteY1" fmla="*/ 1 h 6495351"/>
              <a:gd name="connsiteX2" fmla="*/ 5793502 w 7198467"/>
              <a:gd name="connsiteY2" fmla="*/ 0 h 6495351"/>
              <a:gd name="connsiteX3" fmla="*/ 7198467 w 7198467"/>
              <a:gd name="connsiteY3" fmla="*/ 3296314 h 6495351"/>
              <a:gd name="connsiteX4" fmla="*/ 5550702 w 7198467"/>
              <a:gd name="connsiteY4" fmla="*/ 6495351 h 6495351"/>
              <a:gd name="connsiteX5" fmla="*/ 2017810 w 7198467"/>
              <a:gd name="connsiteY5" fmla="*/ 6495351 h 6495351"/>
              <a:gd name="connsiteX6" fmla="*/ 0 w 7198467"/>
              <a:gd name="connsiteY6" fmla="*/ 3218493 h 6495351"/>
              <a:gd name="connsiteX0" fmla="*/ 0 w 7188565"/>
              <a:gd name="connsiteY0" fmla="*/ 2936391 h 6495351"/>
              <a:gd name="connsiteX1" fmla="*/ 1968997 w 7188565"/>
              <a:gd name="connsiteY1" fmla="*/ 1 h 6495351"/>
              <a:gd name="connsiteX2" fmla="*/ 5783600 w 7188565"/>
              <a:gd name="connsiteY2" fmla="*/ 0 h 6495351"/>
              <a:gd name="connsiteX3" fmla="*/ 7188565 w 7188565"/>
              <a:gd name="connsiteY3" fmla="*/ 3296314 h 6495351"/>
              <a:gd name="connsiteX4" fmla="*/ 5540800 w 7188565"/>
              <a:gd name="connsiteY4" fmla="*/ 6495351 h 6495351"/>
              <a:gd name="connsiteX5" fmla="*/ 2007908 w 7188565"/>
              <a:gd name="connsiteY5" fmla="*/ 6495351 h 6495351"/>
              <a:gd name="connsiteX6" fmla="*/ 0 w 7188565"/>
              <a:gd name="connsiteY6" fmla="*/ 2936391 h 6495351"/>
              <a:gd name="connsiteX0" fmla="*/ 0 w 7188565"/>
              <a:gd name="connsiteY0" fmla="*/ 3101762 h 6495351"/>
              <a:gd name="connsiteX1" fmla="*/ 1968997 w 7188565"/>
              <a:gd name="connsiteY1" fmla="*/ 1 h 6495351"/>
              <a:gd name="connsiteX2" fmla="*/ 5783600 w 7188565"/>
              <a:gd name="connsiteY2" fmla="*/ 0 h 6495351"/>
              <a:gd name="connsiteX3" fmla="*/ 7188565 w 7188565"/>
              <a:gd name="connsiteY3" fmla="*/ 3296314 h 6495351"/>
              <a:gd name="connsiteX4" fmla="*/ 5540800 w 7188565"/>
              <a:gd name="connsiteY4" fmla="*/ 6495351 h 6495351"/>
              <a:gd name="connsiteX5" fmla="*/ 2007908 w 7188565"/>
              <a:gd name="connsiteY5" fmla="*/ 6495351 h 6495351"/>
              <a:gd name="connsiteX6" fmla="*/ 0 w 7188565"/>
              <a:gd name="connsiteY6" fmla="*/ 3101762 h 6495351"/>
              <a:gd name="connsiteX0" fmla="*/ 0 w 7861874"/>
              <a:gd name="connsiteY0" fmla="*/ 3150401 h 6495351"/>
              <a:gd name="connsiteX1" fmla="*/ 2642306 w 7861874"/>
              <a:gd name="connsiteY1" fmla="*/ 1 h 6495351"/>
              <a:gd name="connsiteX2" fmla="*/ 6456909 w 7861874"/>
              <a:gd name="connsiteY2" fmla="*/ 0 h 6495351"/>
              <a:gd name="connsiteX3" fmla="*/ 7861874 w 7861874"/>
              <a:gd name="connsiteY3" fmla="*/ 3296314 h 6495351"/>
              <a:gd name="connsiteX4" fmla="*/ 6214109 w 7861874"/>
              <a:gd name="connsiteY4" fmla="*/ 6495351 h 6495351"/>
              <a:gd name="connsiteX5" fmla="*/ 2681217 w 7861874"/>
              <a:gd name="connsiteY5" fmla="*/ 6495351 h 6495351"/>
              <a:gd name="connsiteX6" fmla="*/ 0 w 7861874"/>
              <a:gd name="connsiteY6" fmla="*/ 3150401 h 6495351"/>
              <a:gd name="connsiteX0" fmla="*/ 0 w 7455908"/>
              <a:gd name="connsiteY0" fmla="*/ 3257405 h 6495351"/>
              <a:gd name="connsiteX1" fmla="*/ 2236340 w 7455908"/>
              <a:gd name="connsiteY1" fmla="*/ 1 h 6495351"/>
              <a:gd name="connsiteX2" fmla="*/ 6050943 w 7455908"/>
              <a:gd name="connsiteY2" fmla="*/ 0 h 6495351"/>
              <a:gd name="connsiteX3" fmla="*/ 7455908 w 7455908"/>
              <a:gd name="connsiteY3" fmla="*/ 3296314 h 6495351"/>
              <a:gd name="connsiteX4" fmla="*/ 5808143 w 7455908"/>
              <a:gd name="connsiteY4" fmla="*/ 6495351 h 6495351"/>
              <a:gd name="connsiteX5" fmla="*/ 2275251 w 7455908"/>
              <a:gd name="connsiteY5" fmla="*/ 6495351 h 6495351"/>
              <a:gd name="connsiteX6" fmla="*/ 0 w 7455908"/>
              <a:gd name="connsiteY6" fmla="*/ 3257405 h 6495351"/>
              <a:gd name="connsiteX0" fmla="*/ 0 w 7208368"/>
              <a:gd name="connsiteY0" fmla="*/ 3247677 h 6495351"/>
              <a:gd name="connsiteX1" fmla="*/ 1988800 w 7208368"/>
              <a:gd name="connsiteY1" fmla="*/ 1 h 6495351"/>
              <a:gd name="connsiteX2" fmla="*/ 5803403 w 7208368"/>
              <a:gd name="connsiteY2" fmla="*/ 0 h 6495351"/>
              <a:gd name="connsiteX3" fmla="*/ 7208368 w 7208368"/>
              <a:gd name="connsiteY3" fmla="*/ 3296314 h 6495351"/>
              <a:gd name="connsiteX4" fmla="*/ 5560603 w 7208368"/>
              <a:gd name="connsiteY4" fmla="*/ 6495351 h 6495351"/>
              <a:gd name="connsiteX5" fmla="*/ 2027711 w 7208368"/>
              <a:gd name="connsiteY5" fmla="*/ 6495351 h 6495351"/>
              <a:gd name="connsiteX6" fmla="*/ 0 w 7208368"/>
              <a:gd name="connsiteY6" fmla="*/ 3247677 h 64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8368" h="6495351">
                <a:moveTo>
                  <a:pt x="0" y="3247677"/>
                </a:moveTo>
                <a:lnTo>
                  <a:pt x="1988800" y="1"/>
                </a:lnTo>
                <a:lnTo>
                  <a:pt x="5803403" y="0"/>
                </a:lnTo>
                <a:lnTo>
                  <a:pt x="7208368" y="3296314"/>
                </a:lnTo>
                <a:lnTo>
                  <a:pt x="5560603" y="6495351"/>
                </a:lnTo>
                <a:lnTo>
                  <a:pt x="2027711" y="6495351"/>
                </a:lnTo>
                <a:lnTo>
                  <a:pt x="0" y="3247677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8B92A-EE9A-D1AB-0456-1E8AA5E1E7D4}"/>
              </a:ext>
            </a:extLst>
          </p:cNvPr>
          <p:cNvSpPr txBox="1"/>
          <p:nvPr/>
        </p:nvSpPr>
        <p:spPr>
          <a:xfrm>
            <a:off x="302141" y="2266545"/>
            <a:ext cx="555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Competitive Brand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13099-6EC3-44F1-2AEE-E12AD486E053}"/>
              </a:ext>
            </a:extLst>
          </p:cNvPr>
          <p:cNvSpPr txBox="1"/>
          <p:nvPr/>
        </p:nvSpPr>
        <p:spPr>
          <a:xfrm>
            <a:off x="320429" y="2839724"/>
            <a:ext cx="257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Shina vs. Powai</a:t>
            </a:r>
          </a:p>
        </p:txBody>
      </p:sp>
    </p:spTree>
    <p:extLst>
      <p:ext uri="{BB962C8B-B14F-4D97-AF65-F5344CB8AC3E}">
        <p14:creationId xmlns:p14="http://schemas.microsoft.com/office/powerpoint/2010/main" val="9930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4BDD03-EC3D-329E-4C36-E60BD5293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083428"/>
              </p:ext>
            </p:extLst>
          </p:nvPr>
        </p:nvGraphicFramePr>
        <p:xfrm>
          <a:off x="642025" y="1258272"/>
          <a:ext cx="6468894" cy="462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4728B-961A-1C73-59E1-77314E827828}"/>
              </a:ext>
            </a:extLst>
          </p:cNvPr>
          <p:cNvSpPr txBox="1"/>
          <p:nvPr/>
        </p:nvSpPr>
        <p:spPr>
          <a:xfrm>
            <a:off x="321014" y="181906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Retailers across locations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7D126-A861-B752-B129-F81747B158CD}"/>
              </a:ext>
            </a:extLst>
          </p:cNvPr>
          <p:cNvSpPr txBox="1"/>
          <p:nvPr/>
        </p:nvSpPr>
        <p:spPr>
          <a:xfrm>
            <a:off x="7616757" y="2004644"/>
            <a:ext cx="3933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 survey was predominantly taken by retailers in village and majority of them sell both brands.</a:t>
            </a:r>
          </a:p>
          <a:p>
            <a:endParaRPr lang="en-IN" sz="1600" dirty="0"/>
          </a:p>
          <a:p>
            <a:r>
              <a:rPr lang="en-IN" sz="1600" dirty="0"/>
              <a:t>They are followed by the retailers located in Tier 3 and Tier 2 cities respectively.</a:t>
            </a:r>
          </a:p>
          <a:p>
            <a:endParaRPr lang="en-IN" sz="1600" dirty="0"/>
          </a:p>
          <a:p>
            <a:r>
              <a:rPr lang="en-IN" sz="1600" dirty="0"/>
              <a:t>In case of single brand retailers, Shina has over-taken Powai by 40% in villages.</a:t>
            </a:r>
          </a:p>
        </p:txBody>
      </p:sp>
    </p:spTree>
    <p:extLst>
      <p:ext uri="{BB962C8B-B14F-4D97-AF65-F5344CB8AC3E}">
        <p14:creationId xmlns:p14="http://schemas.microsoft.com/office/powerpoint/2010/main" val="12917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B9B04-1FA5-6B79-CBBC-CB7DB772AA16}"/>
              </a:ext>
            </a:extLst>
          </p:cNvPr>
          <p:cNvSpPr txBox="1"/>
          <p:nvPr/>
        </p:nvSpPr>
        <p:spPr>
          <a:xfrm>
            <a:off x="321014" y="181906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Suppliers of retailers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D60BC-69FD-70D9-1E48-4E75407E0193}"/>
              </a:ext>
            </a:extLst>
          </p:cNvPr>
          <p:cNvSpPr txBox="1"/>
          <p:nvPr/>
        </p:nvSpPr>
        <p:spPr>
          <a:xfrm>
            <a:off x="7667875" y="1886546"/>
            <a:ext cx="3677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For both the brands, the major segment of suppliers are from nearby and cities.</a:t>
            </a:r>
          </a:p>
          <a:p>
            <a:endParaRPr lang="en-IN" sz="1600" dirty="0"/>
          </a:p>
          <a:p>
            <a:r>
              <a:rPr lang="en-IN" sz="1600" dirty="0"/>
              <a:t>While Powai has better direct distributor channels, Shina has better nearby and city distribution channels.</a:t>
            </a:r>
          </a:p>
          <a:p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60C132-9041-7681-F3DB-4597E962F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912607"/>
              </p:ext>
            </p:extLst>
          </p:nvPr>
        </p:nvGraphicFramePr>
        <p:xfrm>
          <a:off x="438912" y="1399033"/>
          <a:ext cx="6510528" cy="4270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48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76911C-1126-A645-C709-AB6B83D12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02705"/>
              </p:ext>
            </p:extLst>
          </p:nvPr>
        </p:nvGraphicFramePr>
        <p:xfrm>
          <a:off x="311283" y="1011677"/>
          <a:ext cx="3978613" cy="473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6E7254-A1AA-12DA-DABA-5F2A77346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254084"/>
              </p:ext>
            </p:extLst>
          </p:nvPr>
        </p:nvGraphicFramePr>
        <p:xfrm>
          <a:off x="4250992" y="998388"/>
          <a:ext cx="4095350" cy="469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FBCE0C-BA3D-4DDA-2361-80D76EE9E37E}"/>
              </a:ext>
            </a:extLst>
          </p:cNvPr>
          <p:cNvSpPr txBox="1"/>
          <p:nvPr/>
        </p:nvSpPr>
        <p:spPr>
          <a:xfrm>
            <a:off x="321013" y="181906"/>
            <a:ext cx="67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Customer and order analysis of retailers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5C2CB-4F5A-40D6-BCA2-6258AFC16C83}"/>
              </a:ext>
            </a:extLst>
          </p:cNvPr>
          <p:cNvSpPr txBox="1"/>
          <p:nvPr/>
        </p:nvSpPr>
        <p:spPr>
          <a:xfrm>
            <a:off x="1415375" y="5827406"/>
            <a:ext cx="64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Avg. strands sold in one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9B69D-B9E8-7194-16D2-C7B2ED8CBA5D}"/>
              </a:ext>
            </a:extLst>
          </p:cNvPr>
          <p:cNvSpPr txBox="1"/>
          <p:nvPr/>
        </p:nvSpPr>
        <p:spPr>
          <a:xfrm>
            <a:off x="8417344" y="1859340"/>
            <a:ext cx="3065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Both brands were sold mostly to customers by the retailers.</a:t>
            </a:r>
          </a:p>
          <a:p>
            <a:endParaRPr lang="en-IN" sz="1600" dirty="0"/>
          </a:p>
          <a:p>
            <a:r>
              <a:rPr lang="en-IN" sz="1600" dirty="0"/>
              <a:t>The order size was majorly less than 5.</a:t>
            </a:r>
          </a:p>
          <a:p>
            <a:endParaRPr lang="en-IN" sz="1600" dirty="0"/>
          </a:p>
          <a:p>
            <a:r>
              <a:rPr lang="en-IN" sz="1600" dirty="0"/>
              <a:t>In case of Powai, the order size is higher for retailers selling mostly to shopkeepers compared to Shina in that segment.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646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3D8F4A-DB90-5572-12CC-1338E5F3A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366515"/>
              </p:ext>
            </p:extLst>
          </p:nvPr>
        </p:nvGraphicFramePr>
        <p:xfrm>
          <a:off x="321014" y="1550588"/>
          <a:ext cx="4241258" cy="421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3CDA34-91C1-B8FD-9D68-2B9A1A474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45232"/>
              </p:ext>
            </p:extLst>
          </p:nvPr>
        </p:nvGraphicFramePr>
        <p:xfrm>
          <a:off x="4562272" y="1550587"/>
          <a:ext cx="3784060" cy="396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9F7B7D-417E-369B-E78D-23D3DA1D523A}"/>
              </a:ext>
            </a:extLst>
          </p:cNvPr>
          <p:cNvSpPr txBox="1"/>
          <p:nvPr/>
        </p:nvSpPr>
        <p:spPr>
          <a:xfrm>
            <a:off x="321013" y="181906"/>
            <a:ext cx="67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Profit margin of retailers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3C3C4-CA59-E1DB-9B37-E60B4E59B00A}"/>
              </a:ext>
            </a:extLst>
          </p:cNvPr>
          <p:cNvSpPr txBox="1"/>
          <p:nvPr/>
        </p:nvSpPr>
        <p:spPr>
          <a:xfrm>
            <a:off x="1415375" y="5827406"/>
            <a:ext cx="64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Avg. profit per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D4DC6-E80E-4C66-B606-C4859914B0B7}"/>
              </a:ext>
            </a:extLst>
          </p:cNvPr>
          <p:cNvSpPr txBox="1"/>
          <p:nvPr/>
        </p:nvSpPr>
        <p:spPr>
          <a:xfrm>
            <a:off x="8540885" y="1429345"/>
            <a:ext cx="30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villages and tier 2, Powai has better profit margin where both brands are sold.</a:t>
            </a:r>
          </a:p>
          <a:p>
            <a:endParaRPr lang="en-IN" sz="1600" dirty="0"/>
          </a:p>
          <a:p>
            <a:r>
              <a:rPr lang="en-IN" sz="1600" dirty="0"/>
              <a:t>In case of single brand retailers, Shina does better in Tier 2.</a:t>
            </a:r>
          </a:p>
          <a:p>
            <a:endParaRPr lang="en-IN" sz="1600" dirty="0"/>
          </a:p>
          <a:p>
            <a:r>
              <a:rPr lang="en-IN" sz="1600" dirty="0"/>
              <a:t>In case of tier 3, Shina has higher margin where both brands are sold.</a:t>
            </a:r>
          </a:p>
          <a:p>
            <a:endParaRPr lang="en-IN" sz="1600" dirty="0"/>
          </a:p>
          <a:p>
            <a:r>
              <a:rPr lang="en-IN" sz="1600" b="1" dirty="0"/>
              <a:t>Note:</a:t>
            </a:r>
            <a:r>
              <a:rPr lang="en-IN" sz="1600" dirty="0"/>
              <a:t> Tier 1 has been excluded due to lack of data.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1223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F7B7D-417E-369B-E78D-23D3DA1D523A}"/>
              </a:ext>
            </a:extLst>
          </p:cNvPr>
          <p:cNvSpPr txBox="1"/>
          <p:nvPr/>
        </p:nvSpPr>
        <p:spPr>
          <a:xfrm>
            <a:off x="321013" y="181906"/>
            <a:ext cx="67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Sellers of both brands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E5656A-881A-D0E9-CEE1-FCAC2457A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322358"/>
              </p:ext>
            </p:extLst>
          </p:nvPr>
        </p:nvGraphicFramePr>
        <p:xfrm>
          <a:off x="904672" y="1089497"/>
          <a:ext cx="5369668" cy="4542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613132-701E-D463-EAB6-A40CDD82278B}"/>
              </a:ext>
            </a:extLst>
          </p:cNvPr>
          <p:cNvSpPr txBox="1"/>
          <p:nvPr/>
        </p:nvSpPr>
        <p:spPr>
          <a:xfrm>
            <a:off x="7110918" y="2660452"/>
            <a:ext cx="4056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Out of almost 200 retailers who sell both brands, 81% of them acknowledge Powai is better.</a:t>
            </a:r>
          </a:p>
        </p:txBody>
      </p:sp>
    </p:spTree>
    <p:extLst>
      <p:ext uri="{BB962C8B-B14F-4D97-AF65-F5344CB8AC3E}">
        <p14:creationId xmlns:p14="http://schemas.microsoft.com/office/powerpoint/2010/main" val="72107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93831-D2BA-91B0-B5AC-CAF13C8BE615}"/>
              </a:ext>
            </a:extLst>
          </p:cNvPr>
          <p:cNvSpPr/>
          <p:nvPr/>
        </p:nvSpPr>
        <p:spPr>
          <a:xfrm>
            <a:off x="0" y="6364224"/>
            <a:ext cx="12192000" cy="493776"/>
          </a:xfrm>
          <a:prstGeom prst="rect">
            <a:avLst/>
          </a:prstGeom>
          <a:solidFill>
            <a:srgbClr val="D36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4F46D-B92E-1B31-D593-60A179D72D4B}"/>
              </a:ext>
            </a:extLst>
          </p:cNvPr>
          <p:cNvSpPr/>
          <p:nvPr/>
        </p:nvSpPr>
        <p:spPr>
          <a:xfrm>
            <a:off x="0" y="6291072"/>
            <a:ext cx="12192000" cy="73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5D7E3-2F39-15BA-9A02-EF80C0EAD2C4}"/>
              </a:ext>
            </a:extLst>
          </p:cNvPr>
          <p:cNvSpPr/>
          <p:nvPr/>
        </p:nvSpPr>
        <p:spPr>
          <a:xfrm flipV="1">
            <a:off x="321014" y="646108"/>
            <a:ext cx="1154673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F7B7D-417E-369B-E78D-23D3DA1D523A}"/>
              </a:ext>
            </a:extLst>
          </p:cNvPr>
          <p:cNvSpPr txBox="1"/>
          <p:nvPr/>
        </p:nvSpPr>
        <p:spPr>
          <a:xfrm>
            <a:off x="321013" y="181906"/>
            <a:ext cx="67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Recommendations To Powai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3A250-256F-C45E-23E3-716924F9E1F3}"/>
              </a:ext>
            </a:extLst>
          </p:cNvPr>
          <p:cNvSpPr txBox="1"/>
          <p:nvPr/>
        </p:nvSpPr>
        <p:spPr>
          <a:xfrm>
            <a:off x="399770" y="952293"/>
            <a:ext cx="1026267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In case of single brand retailers, while Powai does better in Tier 3,  Shina has over-taken Powai by 40% in villages. Since 80% of multi brand retailers note Powai is better, Powai should reach out to those retailers who are selling only Shina now.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Since most retailers buy from nearby and city wholesalers, Powai should focus on improving these distribution channels.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Retailers mostly sell to customers. Therefore, creating brand awareness through marketing campaigns might incentivise retailers to buy Powai and thereby increase secondary sales.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Powai retailers selling to shopkeepers have high order size compared to Shina of the same category. This warrants more inquiry as to if this segment can be expanded.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Shina has higher average profit per unit in case of Tier 2 - single brand retailers and in tier 3 – multi brand retailers.  Powai should analyse if it is possible to provide discount to retailers of these segments and if improvement in distribution channels can reduce costs.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50" dirty="0"/>
              <a:t>Data collection from Tier 1 for more actionable insights on that category.</a:t>
            </a:r>
          </a:p>
        </p:txBody>
      </p:sp>
    </p:spTree>
    <p:extLst>
      <p:ext uri="{BB962C8B-B14F-4D97-AF65-F5344CB8AC3E}">
        <p14:creationId xmlns:p14="http://schemas.microsoft.com/office/powerpoint/2010/main" val="28528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454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Guna</dc:creator>
  <cp:lastModifiedBy>Naveen Guna</cp:lastModifiedBy>
  <cp:revision>11</cp:revision>
  <dcterms:created xsi:type="dcterms:W3CDTF">2024-10-06T14:11:30Z</dcterms:created>
  <dcterms:modified xsi:type="dcterms:W3CDTF">2024-12-12T11:05:20Z</dcterms:modified>
</cp:coreProperties>
</file>