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8" r:id="rId6"/>
    <p:sldId id="309" r:id="rId7"/>
    <p:sldId id="294" r:id="rId8"/>
    <p:sldId id="295" r:id="rId9"/>
    <p:sldId id="314" r:id="rId10"/>
    <p:sldId id="315" r:id="rId11"/>
    <p:sldId id="316" r:id="rId12"/>
    <p:sldId id="303" r:id="rId13"/>
    <p:sldId id="317" r:id="rId14"/>
    <p:sldId id="318" r:id="rId15"/>
    <p:sldId id="319" r:id="rId16"/>
    <p:sldId id="304" r:id="rId17"/>
    <p:sldId id="312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29.06.2022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6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5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82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0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97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8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9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2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5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7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44" y="3429000"/>
            <a:ext cx="6272784" cy="2843784"/>
          </a:xfrm>
        </p:spPr>
        <p:txBody>
          <a:bodyPr rtlCol="0">
            <a:noAutofit/>
          </a:bodyPr>
          <a:lstStyle/>
          <a:p>
            <a:pPr rtl="0"/>
            <a:r>
              <a:rPr lang="ru-RU" sz="5000" dirty="0"/>
              <a:t>Разработка клиент-серверного приложения для вычисления и определения эффективности производства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219" y="4578718"/>
            <a:ext cx="3545634" cy="157276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 sz="2400" dirty="0"/>
              <a:t>с</a:t>
            </a:r>
            <a:r>
              <a:rPr lang="ru-RU" sz="2400" dirty="0">
                <a:solidFill>
                  <a:schemeClr val="bg1"/>
                </a:solidFill>
              </a:rPr>
              <a:t>тудент</a:t>
            </a:r>
            <a:endParaRPr lang="en-US" sz="2400" dirty="0">
              <a:solidFill>
                <a:schemeClr val="bg1"/>
              </a:solidFill>
            </a:endParaRPr>
          </a:p>
          <a:p>
            <a:pPr rtl="0"/>
            <a:r>
              <a:rPr lang="ru-RU" sz="2400" dirty="0">
                <a:solidFill>
                  <a:schemeClr val="bg1"/>
                </a:solidFill>
              </a:rPr>
              <a:t>ПОСТНОВ Н.Е.</a:t>
            </a:r>
          </a:p>
          <a:p>
            <a:pPr rtl="0"/>
            <a:r>
              <a:rPr lang="ru-RU" sz="2400" dirty="0"/>
              <a:t>научный руководитель</a:t>
            </a:r>
          </a:p>
          <a:p>
            <a:pPr rtl="0"/>
            <a:r>
              <a:rPr lang="ru-RU" sz="2400" dirty="0">
                <a:solidFill>
                  <a:schemeClr val="bg1"/>
                </a:solidFill>
              </a:rPr>
              <a:t>ГАРКУША О.В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E2EEC0-F07B-1661-D607-FE67B04A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7" y="1464291"/>
            <a:ext cx="6179583" cy="1819098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7018638-FEA5-EF55-E27F-47FD22B18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980" y="1434909"/>
            <a:ext cx="5187936" cy="1877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1B5ED8-AD69-644B-1C35-C8C8780E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578" y="3603992"/>
            <a:ext cx="4879340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3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F4B8CD-90C4-B54C-30C9-6D3991DD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96" y="1768230"/>
            <a:ext cx="5678036" cy="23677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34BDF8-8A16-213C-72E4-8DC3C22B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216565"/>
            <a:ext cx="5486400" cy="17252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E73705-A198-3A07-4773-EBAE1179D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71" y="4959617"/>
            <a:ext cx="9019489" cy="18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986472-53B3-939E-1071-B76A733D7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7" y="1690688"/>
            <a:ext cx="7380047" cy="163694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8994279-C663-C3FA-F789-9AB5BA4FE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12" y="3400424"/>
            <a:ext cx="5562796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5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7500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/>
              <a:t>Итоги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7B8FB-257C-86C4-110D-9BC6547029F9}"/>
              </a:ext>
            </a:extLst>
          </p:cNvPr>
          <p:cNvSpPr txBox="1"/>
          <p:nvPr/>
        </p:nvSpPr>
        <p:spPr>
          <a:xfrm>
            <a:off x="839788" y="165928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3200" dirty="0"/>
              <a:t>В ходе проделанной работы были проанализированы известные методы вычисления производства, разработано </a:t>
            </a:r>
            <a:r>
              <a:rPr lang="en-US" sz="3200" dirty="0"/>
              <a:t>web-</a:t>
            </a:r>
            <a:r>
              <a:rPr lang="ru-RU" sz="3200" dirty="0"/>
              <a:t>приложения для конкретной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Дата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03.09.20ГГ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 rtl="0"/>
              <a:t>14</a:t>
            </a:fld>
            <a:endParaRPr lang="ru-RU"/>
          </a:p>
        </p:txBody>
      </p:sp>
      <p:sp>
        <p:nvSpPr>
          <p:cNvPr id="23" name="Нижний колонтитул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Название презентации</a:t>
            </a:r>
          </a:p>
        </p:txBody>
      </p:sp>
      <p:pic>
        <p:nvPicPr>
          <p:cNvPr id="9" name="Рисунок 8" descr="горы на закате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Рисунок 10" descr="горы на закате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z="4800" dirty="0"/>
              <a:t>Спасибо</a:t>
            </a:r>
            <a:r>
              <a:rPr lang="en-US" sz="4800" dirty="0"/>
              <a:t> </a:t>
            </a:r>
            <a:r>
              <a:rPr lang="ru-RU" sz="4800" dirty="0"/>
              <a:t>за внимание!</a:t>
            </a:r>
            <a:endParaRPr lang="ru-RU" dirty="0"/>
          </a:p>
        </p:txBody>
      </p:sp>
      <p:pic>
        <p:nvPicPr>
          <p:cNvPr id="15" name="Рисунок 14" descr="горы под рассветным небом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Рисунок 12" descr="горы под ночным небом перед рассветом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Цели работы: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70049"/>
            <a:ext cx="6190488" cy="3346704"/>
          </a:xfrm>
        </p:spPr>
        <p:txBody>
          <a:bodyPr rtlCol="0"/>
          <a:lstStyle/>
          <a:p>
            <a:pPr algn="just" rtl="0"/>
            <a:r>
              <a:rPr lang="ru-RU" sz="2800" dirty="0"/>
              <a:t>Создание клиент-серверного приложения для определения эффективности производства</a:t>
            </a:r>
          </a:p>
          <a:p>
            <a:pPr algn="just" rtl="0"/>
            <a:r>
              <a:rPr lang="ru-RU" sz="2800" dirty="0"/>
              <a:t>Внедрение готового решение на конкретное предприятие 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4600" dirty="0"/>
              <a:t>Система оценки эффективности </a:t>
            </a:r>
            <a:r>
              <a:rPr lang="en-US" sz="4600" dirty="0"/>
              <a:t>KPI</a:t>
            </a:r>
            <a:endParaRPr lang="ru-RU" sz="4600" dirty="0"/>
          </a:p>
        </p:txBody>
      </p:sp>
      <p:pic>
        <p:nvPicPr>
          <p:cNvPr id="4" name="Рисунок 3" descr="Изображение выглядит как текст, шиферная плит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474122E-91F5-7811-E109-B9472523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253" y="1349772"/>
            <a:ext cx="5347494" cy="5347494"/>
          </a:xfrm>
          <a:prstGeom prst="rect">
            <a:avLst/>
          </a:prstGeom>
          <a:noFill/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4E13E31-F23E-E256-833E-C274F5FD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ru-RU" noProof="0" smtClean="0"/>
              <a:pPr rtl="0">
                <a:spcAft>
                  <a:spcPts val="600"/>
                </a:spcAft>
              </a:pPr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Таблица расчета </a:t>
            </a:r>
            <a:r>
              <a:rPr lang="en-US" dirty="0"/>
              <a:t>KPI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3D3A0FC-4E07-5165-EAAA-1BBF9B8D3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2557" y="1825625"/>
            <a:ext cx="6906886" cy="4351338"/>
          </a:xfrm>
          <a:prstGeom prst="rect">
            <a:avLst/>
          </a:prstGeom>
          <a:noFill/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ru-RU" b="1" cap="all" spc="100" smtClean="0"/>
              <a:pPr rtl="0">
                <a:spcAft>
                  <a:spcPts val="600"/>
                </a:spcAft>
              </a:pPr>
              <a:t>4</a:t>
            </a:fld>
            <a:endParaRPr lang="ru-RU" b="1" cap="all" spc="10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Коэффициент использования производственного потенциала</a:t>
            </a:r>
            <a:endParaRPr lang="ru-RU" sz="5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26A46D-A37B-A0EC-F627-E35590590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19" y="1877841"/>
            <a:ext cx="6822745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F90D04-A907-B9DA-EA68-61520E18774E}"/>
              </a:ext>
            </a:extLst>
          </p:cNvPr>
          <p:cNvSpPr txBox="1"/>
          <p:nvPr/>
        </p:nvSpPr>
        <p:spPr>
          <a:xfrm>
            <a:off x="1165079" y="3261049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</a:rPr>
              <a:t>где pq – объем реализованной продукции в стоимостном выражении; </a:t>
            </a:r>
          </a:p>
          <a:p>
            <a:r>
              <a:rPr lang="ru-RU" sz="2400" dirty="0">
                <a:latin typeface="+mj-lt"/>
              </a:rPr>
              <a:t>Фзп – фонд заработной платы; </a:t>
            </a:r>
          </a:p>
          <a:p>
            <a:r>
              <a:rPr lang="ru-RU" sz="2400" dirty="0">
                <a:latin typeface="+mj-lt"/>
              </a:rPr>
              <a:t>ОСср – среднегодовая стоимость оборотных средств; </a:t>
            </a:r>
          </a:p>
          <a:p>
            <a:r>
              <a:rPr lang="ru-RU" sz="2400" dirty="0">
                <a:latin typeface="+mj-lt"/>
              </a:rPr>
              <a:t>ОФср – среднегодовая стоимость основных фондов; </a:t>
            </a:r>
          </a:p>
          <a:p>
            <a:r>
              <a:rPr lang="ru-RU" sz="2400" dirty="0">
                <a:latin typeface="+mj-lt"/>
              </a:rPr>
              <a:t>Кн – нормативный коэффициент, равный 0,12.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Коэффициент эффективности трудовой деятельности</a:t>
            </a:r>
            <a:endParaRPr lang="ru-RU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90D04-A907-B9DA-EA68-61520E18774E}"/>
              </a:ext>
            </a:extLst>
          </p:cNvPr>
          <p:cNvSpPr txBox="1"/>
          <p:nvPr/>
        </p:nvSpPr>
        <p:spPr>
          <a:xfrm>
            <a:off x="956957" y="3261047"/>
            <a:ext cx="46945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где w – выработка </a:t>
            </a:r>
          </a:p>
          <a:p>
            <a:r>
              <a:rPr lang="ru-RU" sz="3600" dirty="0"/>
              <a:t>Зср - среднегодовая заработная плата одного работника.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044B74-325D-6DD2-5371-2EEAB552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2134"/>
            <a:ext cx="4813303" cy="13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Коэффициент финансовой эффективности</a:t>
            </a:r>
            <a:endParaRPr lang="ru-RU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90D04-A907-B9DA-EA68-61520E18774E}"/>
              </a:ext>
            </a:extLst>
          </p:cNvPr>
          <p:cNvSpPr txBox="1"/>
          <p:nvPr/>
        </p:nvSpPr>
        <p:spPr>
          <a:xfrm>
            <a:off x="956956" y="3483250"/>
            <a:ext cx="4694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где П до н/о – прибыль до налогообложения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26CD43-4A17-CC39-005D-2C2457C5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6" y="1912891"/>
            <a:ext cx="6761517" cy="13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Итоговый интегральный показатель</a:t>
            </a:r>
            <a:endParaRPr lang="ru-RU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F90D04-A907-B9DA-EA68-61520E18774E}"/>
              </a:ext>
            </a:extLst>
          </p:cNvPr>
          <p:cNvSpPr txBox="1"/>
          <p:nvPr/>
        </p:nvSpPr>
        <p:spPr>
          <a:xfrm>
            <a:off x="956956" y="3483250"/>
            <a:ext cx="96146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где Iэхд – интегральный показатель эффективности хозяйственной деятельности предприятия; </a:t>
            </a:r>
          </a:p>
          <a:p>
            <a:r>
              <a:rPr lang="ru-RU" sz="2800" dirty="0"/>
              <a:t>Эи.т.п. – эффективность использования торгового потенциала; </a:t>
            </a:r>
          </a:p>
          <a:p>
            <a:r>
              <a:rPr lang="ru-RU" sz="2800" dirty="0"/>
              <a:t>Эф.д. – эффективность финансовой деятельности; </a:t>
            </a:r>
          </a:p>
          <a:p>
            <a:r>
              <a:rPr lang="ru-RU" sz="2800" dirty="0"/>
              <a:t>Эт.д. – эффективность трудовой деятельности.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9EA764-A5F1-7D1E-736B-031A4202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0969"/>
            <a:ext cx="6110286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FF4B36-E3CB-75AF-3678-8223D162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825625"/>
            <a:ext cx="4119563" cy="435133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FA34DF-AAD9-1E52-783C-FDA83F96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8" y="1825625"/>
            <a:ext cx="3041650" cy="435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{9DAD1EFA-7986-4623-9315-B47A421B148B}tf89338750_win32</Template>
  <TotalTime>23</TotalTime>
  <Words>205</Words>
  <Application>Microsoft Office PowerPoint</Application>
  <PresentationFormat>Широкоэкранный</PresentationFormat>
  <Paragraphs>52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Разработка клиент-серверного приложения для вычисления и определения эффективности производства</vt:lpstr>
      <vt:lpstr>Цели работы:</vt:lpstr>
      <vt:lpstr>Система оценки эффективности KPI</vt:lpstr>
      <vt:lpstr>Таблица расчета KPI</vt:lpstr>
      <vt:lpstr>Коэффициент использования производственного потенциала</vt:lpstr>
      <vt:lpstr>Коэффициент эффективности трудовой деятельности</vt:lpstr>
      <vt:lpstr>Коэффициент финансовой эффективности</vt:lpstr>
      <vt:lpstr>Итоговый интегральный показатель</vt:lpstr>
      <vt:lpstr>Интерфейс</vt:lpstr>
      <vt:lpstr>Интерфейс</vt:lpstr>
      <vt:lpstr>Интерфейс</vt:lpstr>
      <vt:lpstr>Интерфейс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клиент-серверного приложения для вычисления и определения эффективности производства</dc:title>
  <dc:creator>Никита Постнов</dc:creator>
  <cp:lastModifiedBy>Никита Постнов</cp:lastModifiedBy>
  <cp:revision>1</cp:revision>
  <dcterms:created xsi:type="dcterms:W3CDTF">2022-06-29T14:34:56Z</dcterms:created>
  <dcterms:modified xsi:type="dcterms:W3CDTF">2022-06-29T14:58:30Z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