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6" r:id="rId2"/>
    <p:sldId id="267" r:id="rId3"/>
    <p:sldId id="269" r:id="rId4"/>
    <p:sldId id="268"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029"/>
  </p:normalViewPr>
  <p:slideViewPr>
    <p:cSldViewPr snapToGrid="0">
      <p:cViewPr varScale="1">
        <p:scale>
          <a:sx n="137" d="100"/>
          <a:sy n="137" d="100"/>
        </p:scale>
        <p:origin x="1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F2E39-9BF2-774E-94AC-98FEBC5E9E62}" type="datetimeFigureOut">
              <a:rPr lang="en-US" smtClean="0"/>
              <a:t>4/28/24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943EF-CD86-0C4F-97B3-296669A5E02B}" type="slidenum">
              <a:rPr lang="en-US" smtClean="0"/>
              <a:t>‹#›</a:t>
            </a:fld>
            <a:endParaRPr lang="en-US"/>
          </a:p>
        </p:txBody>
      </p:sp>
    </p:spTree>
    <p:extLst>
      <p:ext uri="{BB962C8B-B14F-4D97-AF65-F5344CB8AC3E}">
        <p14:creationId xmlns:p14="http://schemas.microsoft.com/office/powerpoint/2010/main" val="2280042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3 is about a landmark study published in Nature in 2020 that investigated the variability in analysis outcomes when the same neuroimaging dataset is analyzed by many different teams using their own methods and workflows. The study aimed to assess the impact of analytical flexibility on scientific conclusions drawn from fMRI data.</a:t>
            </a:r>
          </a:p>
        </p:txBody>
      </p:sp>
      <p:sp>
        <p:nvSpPr>
          <p:cNvPr id="4" name="Slide Number Placeholder 3"/>
          <p:cNvSpPr>
            <a:spLocks noGrp="1"/>
          </p:cNvSpPr>
          <p:nvPr>
            <p:ph type="sldNum" sz="quarter" idx="5"/>
          </p:nvPr>
        </p:nvSpPr>
        <p:spPr/>
        <p:txBody>
          <a:bodyPr/>
          <a:lstStyle/>
          <a:p>
            <a:fld id="{801943EF-CD86-0C4F-97B3-296669A5E02B}" type="slidenum">
              <a:rPr lang="en-US" smtClean="0"/>
              <a:t>3</a:t>
            </a:fld>
            <a:endParaRPr lang="en-US"/>
          </a:p>
        </p:txBody>
      </p:sp>
    </p:spTree>
    <p:extLst>
      <p:ext uri="{BB962C8B-B14F-4D97-AF65-F5344CB8AC3E}">
        <p14:creationId xmlns:p14="http://schemas.microsoft.com/office/powerpoint/2010/main" val="260229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the study involved 70 independent research teams analyzing the same fMRI dataset collected to study decision-making under risk. Each team was asked to test 9 pre-specified hypotheses about brain activity related to the task. Importantly, the teams were free to use their own analysis pipelines and methods, mimicking the diversity seen in real-world neuroimaging research. This allowed the researchers to evaluate the variability in the reported results across teams due to differences in analytical approaches.</a:t>
            </a:r>
          </a:p>
        </p:txBody>
      </p:sp>
      <p:sp>
        <p:nvSpPr>
          <p:cNvPr id="4" name="Slide Number Placeholder 3"/>
          <p:cNvSpPr>
            <a:spLocks noGrp="1"/>
          </p:cNvSpPr>
          <p:nvPr>
            <p:ph type="sldNum" sz="quarter" idx="5"/>
          </p:nvPr>
        </p:nvSpPr>
        <p:spPr/>
        <p:txBody>
          <a:bodyPr/>
          <a:lstStyle/>
          <a:p>
            <a:fld id="{801943EF-CD86-0C4F-97B3-296669A5E02B}" type="slidenum">
              <a:rPr lang="en-US" smtClean="0"/>
              <a:t>4</a:t>
            </a:fld>
            <a:endParaRPr lang="en-US"/>
          </a:p>
        </p:txBody>
      </p:sp>
    </p:spTree>
    <p:extLst>
      <p:ext uri="{BB962C8B-B14F-4D97-AF65-F5344CB8AC3E}">
        <p14:creationId xmlns:p14="http://schemas.microsoft.com/office/powerpoint/2010/main" val="403871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found substantial variability in the reported significant findings across teams for the same hypotheses. For 5 out of the 9 hypotheses, between 21-37% of teams reported a statistically significant result, indicating a lack of consensus. Only one hypothesis had a high degree of agreement, with 84% of teams reporting a significant finding. On average, 20% of teams reported a result that diverged from the majority, highlighting the impact of analytical choices on outcomes.</a:t>
            </a:r>
          </a:p>
        </p:txBody>
      </p:sp>
      <p:sp>
        <p:nvSpPr>
          <p:cNvPr id="4" name="Slide Number Placeholder 3"/>
          <p:cNvSpPr>
            <a:spLocks noGrp="1"/>
          </p:cNvSpPr>
          <p:nvPr>
            <p:ph type="sldNum" sz="quarter" idx="5"/>
          </p:nvPr>
        </p:nvSpPr>
        <p:spPr/>
        <p:txBody>
          <a:bodyPr/>
          <a:lstStyle/>
          <a:p>
            <a:fld id="{801943EF-CD86-0C4F-97B3-296669A5E02B}" type="slidenum">
              <a:rPr lang="en-US" smtClean="0"/>
              <a:t>5</a:t>
            </a:fld>
            <a:endParaRPr lang="en-US"/>
          </a:p>
        </p:txBody>
      </p:sp>
    </p:spTree>
    <p:extLst>
      <p:ext uri="{BB962C8B-B14F-4D97-AF65-F5344CB8AC3E}">
        <p14:creationId xmlns:p14="http://schemas.microsoft.com/office/powerpoint/2010/main" val="240895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identified several factors that contributed to the variability in reported results across teams. Higher spatial smoothness of the statistical maps was associated with a greater likelihood of significant findings. The choice of analysis software package, such as FSL or SPM, also impacted outcomes, with FSL being linked to more significant results. Additionally, the method used for correcting for multiple comparisons influenced results, with parametric methods leading to higher detection rates than nonparametric methods. Finally, the researchers identified potential model misspecification errors in some teams' analyses, which led to statistical maps that were anticorrelated with the majority.</a:t>
            </a:r>
          </a:p>
        </p:txBody>
      </p:sp>
      <p:sp>
        <p:nvSpPr>
          <p:cNvPr id="4" name="Slide Number Placeholder 3"/>
          <p:cNvSpPr>
            <a:spLocks noGrp="1"/>
          </p:cNvSpPr>
          <p:nvPr>
            <p:ph type="sldNum" sz="quarter" idx="5"/>
          </p:nvPr>
        </p:nvSpPr>
        <p:spPr/>
        <p:txBody>
          <a:bodyPr/>
          <a:lstStyle/>
          <a:p>
            <a:fld id="{801943EF-CD86-0C4F-97B3-296669A5E02B}" type="slidenum">
              <a:rPr lang="en-US" smtClean="0"/>
              <a:t>6</a:t>
            </a:fld>
            <a:endParaRPr lang="en-US"/>
          </a:p>
        </p:txBody>
      </p:sp>
    </p:spTree>
    <p:extLst>
      <p:ext uri="{BB962C8B-B14F-4D97-AF65-F5344CB8AC3E}">
        <p14:creationId xmlns:p14="http://schemas.microsoft.com/office/powerpoint/2010/main" val="298839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943EF-CD86-0C4F-97B3-296669A5E02B}" type="slidenum">
              <a:rPr lang="en-US" smtClean="0"/>
              <a:t>7</a:t>
            </a:fld>
            <a:endParaRPr lang="en-US"/>
          </a:p>
        </p:txBody>
      </p:sp>
    </p:spTree>
    <p:extLst>
      <p:ext uri="{BB962C8B-B14F-4D97-AF65-F5344CB8AC3E}">
        <p14:creationId xmlns:p14="http://schemas.microsoft.com/office/powerpoint/2010/main" val="195938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943EF-CD86-0C4F-97B3-296669A5E02B}" type="slidenum">
              <a:rPr lang="en-US" smtClean="0"/>
              <a:t>8</a:t>
            </a:fld>
            <a:endParaRPr lang="en-US"/>
          </a:p>
        </p:txBody>
      </p:sp>
    </p:spTree>
    <p:extLst>
      <p:ext uri="{BB962C8B-B14F-4D97-AF65-F5344CB8AC3E}">
        <p14:creationId xmlns:p14="http://schemas.microsoft.com/office/powerpoint/2010/main" val="217492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943EF-CD86-0C4F-97B3-296669A5E02B}" type="slidenum">
              <a:rPr lang="en-US" smtClean="0"/>
              <a:t>9</a:t>
            </a:fld>
            <a:endParaRPr lang="en-US"/>
          </a:p>
        </p:txBody>
      </p:sp>
    </p:spTree>
    <p:extLst>
      <p:ext uri="{BB962C8B-B14F-4D97-AF65-F5344CB8AC3E}">
        <p14:creationId xmlns:p14="http://schemas.microsoft.com/office/powerpoint/2010/main" val="404155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3AAD-4CD0-A61E-3C90-3F2934605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143B3-0144-7619-1C12-ACD1D07C9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36831-6632-807E-9F88-9E321DA03FC2}"/>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899C0A27-1BA4-4E56-9A24-5B5BC58ED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58A3C-CC31-FE9A-2F3B-F15AE3E8C87D}"/>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347903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6F23-AFF0-E8E8-9BCE-C2A3A458F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F7F5A-6FDD-6DA7-9E71-7E1DDFEC0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8EE66-4243-B6F5-2476-954B88A1289E}"/>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4668D4D7-53DA-EB91-96B4-BC6C51B30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4B315-4AAD-7D2B-07AC-975D2D434034}"/>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185463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5A904-2A1C-D037-1638-170AD9E28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A06E9C-46A1-E636-BA12-D6A14D23E1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49E3D-1B59-55C0-1114-905C809D26D3}"/>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B73FEE05-4AEE-BD04-93D4-A3159A13B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454FE-9807-2AE9-8638-A258324C95E8}"/>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47933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69FF-8AD9-FCB0-B300-0E83579F0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74645-D952-4AD6-BE04-B951FE120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9174E-74AD-84DD-FBBE-A20B8E7387B8}"/>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F4601CA2-BD1F-F54A-3145-8B83F0FAD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3FD1A-1299-2C11-D047-8D1CDC61FDFA}"/>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77156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765B-464B-68EC-C52D-0484EE917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69C72-72C1-273B-8EC9-97C243CFA0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CE6E3-9959-1CB6-08D2-98F60435A550}"/>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BFBA437E-6F7E-A258-E53A-8C1770348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5CE4F-5385-FC01-771C-D4BEA2975FF4}"/>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418022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F79B-D185-1EA0-528D-269ACC8F8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854B0-0026-40EA-D6E5-221C7E860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BBD52E-6B5F-D5FB-C55D-916EFC279B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0F5FF1-039F-741C-2BC3-856850E7673C}"/>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6" name="Footer Placeholder 5">
            <a:extLst>
              <a:ext uri="{FF2B5EF4-FFF2-40B4-BE49-F238E27FC236}">
                <a16:creationId xmlns:a16="http://schemas.microsoft.com/office/drawing/2014/main" id="{23945BBD-7647-B3BF-FE67-6811D742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AB684-F77A-2884-987E-51FC80A818F2}"/>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346683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3FCD-A77E-DC80-44BC-3BE63A5DDE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DAA1D-62AE-41F6-380D-141EAE072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6BD94-7748-6FF5-C8AC-F07249030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D25370-877A-7B94-10A4-464EFFF25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0E8347-7C31-CB2D-52D3-7811B0708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0835B-BD80-B412-7735-AA889C579054}"/>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8" name="Footer Placeholder 7">
            <a:extLst>
              <a:ext uri="{FF2B5EF4-FFF2-40B4-BE49-F238E27FC236}">
                <a16:creationId xmlns:a16="http://schemas.microsoft.com/office/drawing/2014/main" id="{B686093D-59C6-3791-80D6-9E74677748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5CB7B-7C34-29E2-C2D2-A0FC51E3DB22}"/>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35789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4E19-F27F-2059-95B9-D3C5646D4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154A57-1524-9608-44EC-872A6CD9C2D4}"/>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4" name="Footer Placeholder 3">
            <a:extLst>
              <a:ext uri="{FF2B5EF4-FFF2-40B4-BE49-F238E27FC236}">
                <a16:creationId xmlns:a16="http://schemas.microsoft.com/office/drawing/2014/main" id="{85B91BD8-80EC-1769-6AE1-59CB665E6E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AAC2F3-46D8-769B-2806-9EAE6F722025}"/>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164018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0A82B-4C8F-8282-7390-DBE07037688B}"/>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3" name="Footer Placeholder 2">
            <a:extLst>
              <a:ext uri="{FF2B5EF4-FFF2-40B4-BE49-F238E27FC236}">
                <a16:creationId xmlns:a16="http://schemas.microsoft.com/office/drawing/2014/main" id="{750342E4-C09A-07F8-DFD5-B01A6FD3C3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187207-99BE-A847-5537-D1B02A21C0FA}"/>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245833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0C8B-853E-285F-5974-E930CFD5F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CBC87A-99D6-D2EF-793C-5D83E37CA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D0E47-78C2-8214-6DEC-9A8B53266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29541-24D1-8850-5F13-047A1BD92773}"/>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6" name="Footer Placeholder 5">
            <a:extLst>
              <a:ext uri="{FF2B5EF4-FFF2-40B4-BE49-F238E27FC236}">
                <a16:creationId xmlns:a16="http://schemas.microsoft.com/office/drawing/2014/main" id="{2B83A960-AA6A-C656-CD51-B11EA833F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219C6-0D7D-759C-3A07-46CE807A9278}"/>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36137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C486-1DD2-F8E9-2DE3-FA0A4AA11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B80290-91C3-F13A-7C12-F324C10EF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637F5-E709-A8E4-384D-CF4C663F6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8B5A7-316F-54A3-8408-98B1E7688F04}"/>
              </a:ext>
            </a:extLst>
          </p:cNvPr>
          <p:cNvSpPr>
            <a:spLocks noGrp="1"/>
          </p:cNvSpPr>
          <p:nvPr>
            <p:ph type="dt" sz="half" idx="10"/>
          </p:nvPr>
        </p:nvSpPr>
        <p:spPr/>
        <p:txBody>
          <a:bodyPr/>
          <a:lstStyle/>
          <a:p>
            <a:fld id="{54CDFB88-E28E-D142-9684-CA7CC3F35AD7}" type="datetimeFigureOut">
              <a:rPr lang="en-US" smtClean="0"/>
              <a:t>4/28/24</a:t>
            </a:fld>
            <a:endParaRPr lang="en-US"/>
          </a:p>
        </p:txBody>
      </p:sp>
      <p:sp>
        <p:nvSpPr>
          <p:cNvPr id="6" name="Footer Placeholder 5">
            <a:extLst>
              <a:ext uri="{FF2B5EF4-FFF2-40B4-BE49-F238E27FC236}">
                <a16:creationId xmlns:a16="http://schemas.microsoft.com/office/drawing/2014/main" id="{843C20CF-52B8-4480-23BC-72512DD8D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9770-FBFC-D544-3450-7F3268BF4E76}"/>
              </a:ext>
            </a:extLst>
          </p:cNvPr>
          <p:cNvSpPr>
            <a:spLocks noGrp="1"/>
          </p:cNvSpPr>
          <p:nvPr>
            <p:ph type="sldNum" sz="quarter" idx="12"/>
          </p:nvPr>
        </p:nvSpPr>
        <p:spPr/>
        <p:txBody>
          <a:bodyPr/>
          <a:lstStyle/>
          <a:p>
            <a:fld id="{C4DD21CE-B0C1-A84A-819D-B6242FB924BC}" type="slidenum">
              <a:rPr lang="en-US" smtClean="0"/>
              <a:t>‹#›</a:t>
            </a:fld>
            <a:endParaRPr lang="en-US"/>
          </a:p>
        </p:txBody>
      </p:sp>
    </p:spTree>
    <p:extLst>
      <p:ext uri="{BB962C8B-B14F-4D97-AF65-F5344CB8AC3E}">
        <p14:creationId xmlns:p14="http://schemas.microsoft.com/office/powerpoint/2010/main" val="219099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CCF38-F9E9-0611-29C1-52F543AE9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84D76-D033-E4FD-753F-C05FBB3ED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C0630-2C14-D816-261B-4BA976B9B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CDFB88-E28E-D142-9684-CA7CC3F35AD7}" type="datetimeFigureOut">
              <a:rPr lang="en-US" smtClean="0"/>
              <a:t>4/28/24</a:t>
            </a:fld>
            <a:endParaRPr lang="en-US"/>
          </a:p>
        </p:txBody>
      </p:sp>
      <p:sp>
        <p:nvSpPr>
          <p:cNvPr id="5" name="Footer Placeholder 4">
            <a:extLst>
              <a:ext uri="{FF2B5EF4-FFF2-40B4-BE49-F238E27FC236}">
                <a16:creationId xmlns:a16="http://schemas.microsoft.com/office/drawing/2014/main" id="{D26B8872-EB86-7D8A-420F-52C9011B5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CDC6E8-5E87-A2CD-1117-E0D99481F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DD21CE-B0C1-A84A-819D-B6242FB924BC}" type="slidenum">
              <a:rPr lang="en-US" smtClean="0"/>
              <a:t>‹#›</a:t>
            </a:fld>
            <a:endParaRPr lang="en-US"/>
          </a:p>
        </p:txBody>
      </p:sp>
    </p:spTree>
    <p:extLst>
      <p:ext uri="{BB962C8B-B14F-4D97-AF65-F5344CB8AC3E}">
        <p14:creationId xmlns:p14="http://schemas.microsoft.com/office/powerpoint/2010/main" val="280005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2mittal/COGS138-Sp2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D8FC-E32D-A21D-C13D-F965543B4BD5}"/>
              </a:ext>
            </a:extLst>
          </p:cNvPr>
          <p:cNvSpPr>
            <a:spLocks noGrp="1"/>
          </p:cNvSpPr>
          <p:nvPr>
            <p:ph type="ctrTitle"/>
          </p:nvPr>
        </p:nvSpPr>
        <p:spPr/>
        <p:txBody>
          <a:bodyPr/>
          <a:lstStyle/>
          <a:p>
            <a:r>
              <a:rPr lang="en-US" dirty="0"/>
              <a:t>COGS 138</a:t>
            </a:r>
            <a:br>
              <a:rPr lang="en-US" dirty="0"/>
            </a:br>
            <a:r>
              <a:rPr lang="en-US" dirty="0"/>
              <a:t>Week 5 Discussion Section</a:t>
            </a:r>
          </a:p>
        </p:txBody>
      </p:sp>
      <p:sp>
        <p:nvSpPr>
          <p:cNvPr id="3" name="Subtitle 2">
            <a:extLst>
              <a:ext uri="{FF2B5EF4-FFF2-40B4-BE49-F238E27FC236}">
                <a16:creationId xmlns:a16="http://schemas.microsoft.com/office/drawing/2014/main" id="{64ACC338-6979-E9DE-122B-F42092CC814B}"/>
              </a:ext>
            </a:extLst>
          </p:cNvPr>
          <p:cNvSpPr>
            <a:spLocks noGrp="1"/>
          </p:cNvSpPr>
          <p:nvPr>
            <p:ph type="subTitle" idx="1"/>
          </p:nvPr>
        </p:nvSpPr>
        <p:spPr/>
        <p:txBody>
          <a:bodyPr/>
          <a:lstStyle/>
          <a:p>
            <a:r>
              <a:rPr lang="en-US" dirty="0"/>
              <a:t> 29</a:t>
            </a:r>
            <a:r>
              <a:rPr lang="en-US" baseline="30000" dirty="0"/>
              <a:t>th</a:t>
            </a:r>
            <a:r>
              <a:rPr lang="en-US" dirty="0"/>
              <a:t> April 2024</a:t>
            </a:r>
          </a:p>
        </p:txBody>
      </p:sp>
      <p:sp>
        <p:nvSpPr>
          <p:cNvPr id="4" name="TextBox 3">
            <a:extLst>
              <a:ext uri="{FF2B5EF4-FFF2-40B4-BE49-F238E27FC236}">
                <a16:creationId xmlns:a16="http://schemas.microsoft.com/office/drawing/2014/main" id="{62940EDF-6256-AB0D-36C0-E4737A94BEF1}"/>
              </a:ext>
            </a:extLst>
          </p:cNvPr>
          <p:cNvSpPr txBox="1"/>
          <p:nvPr/>
        </p:nvSpPr>
        <p:spPr>
          <a:xfrm>
            <a:off x="1524000" y="4612459"/>
            <a:ext cx="9144000" cy="300082"/>
          </a:xfrm>
          <a:prstGeom prst="rect">
            <a:avLst/>
          </a:prstGeom>
          <a:noFill/>
        </p:spPr>
        <p:txBody>
          <a:bodyPr wrap="square" rtlCol="0">
            <a:spAutoFit/>
          </a:bodyPr>
          <a:lstStyle/>
          <a:p>
            <a:pPr algn="ctr"/>
            <a:r>
              <a:rPr lang="en-US" sz="1350" dirty="0"/>
              <a:t>Slides can be found on - </a:t>
            </a:r>
            <a:r>
              <a:rPr lang="en-US" sz="1350" dirty="0">
                <a:hlinkClick r:id="rId2"/>
              </a:rPr>
              <a:t>https://github.com/n2mittal/COGS138-Sp24</a:t>
            </a:r>
            <a:r>
              <a:rPr lang="en-US" sz="1350" dirty="0"/>
              <a:t> </a:t>
            </a:r>
          </a:p>
        </p:txBody>
      </p:sp>
    </p:spTree>
    <p:extLst>
      <p:ext uri="{BB962C8B-B14F-4D97-AF65-F5344CB8AC3E}">
        <p14:creationId xmlns:p14="http://schemas.microsoft.com/office/powerpoint/2010/main" val="324490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E565-E40A-7EF8-F049-941B9AD00DF5}"/>
              </a:ext>
            </a:extLst>
          </p:cNvPr>
          <p:cNvSpPr>
            <a:spLocks noGrp="1"/>
          </p:cNvSpPr>
          <p:nvPr>
            <p:ph type="title"/>
          </p:nvPr>
        </p:nvSpPr>
        <p:spPr/>
        <p:txBody>
          <a:bodyPr/>
          <a:lstStyle/>
          <a:p>
            <a:r>
              <a:rPr lang="en-US" dirty="0"/>
              <a:t>Upcoming Deadlines</a:t>
            </a:r>
          </a:p>
        </p:txBody>
      </p:sp>
      <p:sp>
        <p:nvSpPr>
          <p:cNvPr id="3" name="Content Placeholder 2">
            <a:extLst>
              <a:ext uri="{FF2B5EF4-FFF2-40B4-BE49-F238E27FC236}">
                <a16:creationId xmlns:a16="http://schemas.microsoft.com/office/drawing/2014/main" id="{9B96C6F2-7796-A754-D17F-C5B6553740ED}"/>
              </a:ext>
            </a:extLst>
          </p:cNvPr>
          <p:cNvSpPr>
            <a:spLocks noGrp="1"/>
          </p:cNvSpPr>
          <p:nvPr>
            <p:ph idx="1"/>
          </p:nvPr>
        </p:nvSpPr>
        <p:spPr/>
        <p:txBody>
          <a:bodyPr/>
          <a:lstStyle/>
          <a:p>
            <a:r>
              <a:rPr lang="en-US" dirty="0"/>
              <a:t>Assignment 2 due today – 29</a:t>
            </a:r>
            <a:r>
              <a:rPr lang="en-US" baseline="30000" dirty="0"/>
              <a:t>th</a:t>
            </a:r>
            <a:r>
              <a:rPr lang="en-US" dirty="0"/>
              <a:t> April </a:t>
            </a:r>
          </a:p>
          <a:p>
            <a:r>
              <a:rPr lang="en-US" dirty="0"/>
              <a:t>Quiz 3 due Friday – 03</a:t>
            </a:r>
            <a:r>
              <a:rPr lang="en-US" baseline="30000" dirty="0"/>
              <a:t>rd</a:t>
            </a:r>
            <a:r>
              <a:rPr lang="en-US" dirty="0"/>
              <a:t> May</a:t>
            </a:r>
          </a:p>
          <a:p>
            <a:r>
              <a:rPr lang="en-US" dirty="0"/>
              <a:t>Project proposal due next Monday – 06</a:t>
            </a:r>
            <a:r>
              <a:rPr lang="en-US" baseline="30000" dirty="0"/>
              <a:t>th</a:t>
            </a:r>
            <a:r>
              <a:rPr lang="en-US" dirty="0"/>
              <a:t> May</a:t>
            </a:r>
          </a:p>
        </p:txBody>
      </p:sp>
    </p:spTree>
    <p:extLst>
      <p:ext uri="{BB962C8B-B14F-4D97-AF65-F5344CB8AC3E}">
        <p14:creationId xmlns:p14="http://schemas.microsoft.com/office/powerpoint/2010/main" val="242876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7A7B-FAD8-1599-3DD6-7447D7AEC3CD}"/>
              </a:ext>
            </a:extLst>
          </p:cNvPr>
          <p:cNvSpPr>
            <a:spLocks noGrp="1"/>
          </p:cNvSpPr>
          <p:nvPr>
            <p:ph type="ctrTitle"/>
          </p:nvPr>
        </p:nvSpPr>
        <p:spPr/>
        <p:txBody>
          <a:bodyPr>
            <a:normAutofit/>
          </a:bodyPr>
          <a:lstStyle/>
          <a:p>
            <a:r>
              <a:rPr lang="en-US" dirty="0"/>
              <a:t>Variability in Neuroimaging Analysis</a:t>
            </a:r>
          </a:p>
        </p:txBody>
      </p:sp>
      <p:sp>
        <p:nvSpPr>
          <p:cNvPr id="3" name="Subtitle 2">
            <a:extLst>
              <a:ext uri="{FF2B5EF4-FFF2-40B4-BE49-F238E27FC236}">
                <a16:creationId xmlns:a16="http://schemas.microsoft.com/office/drawing/2014/main" id="{A277FA9B-46A9-1173-58B4-74A0C52881F2}"/>
              </a:ext>
            </a:extLst>
          </p:cNvPr>
          <p:cNvSpPr>
            <a:spLocks noGrp="1"/>
          </p:cNvSpPr>
          <p:nvPr>
            <p:ph type="subTitle" idx="1"/>
          </p:nvPr>
        </p:nvSpPr>
        <p:spPr/>
        <p:txBody>
          <a:bodyPr/>
          <a:lstStyle/>
          <a:p>
            <a:r>
              <a:rPr lang="en-US" dirty="0"/>
              <a:t>A Study on Analytical Flexibility in fMRI</a:t>
            </a:r>
          </a:p>
        </p:txBody>
      </p:sp>
    </p:spTree>
    <p:extLst>
      <p:ext uri="{BB962C8B-B14F-4D97-AF65-F5344CB8AC3E}">
        <p14:creationId xmlns:p14="http://schemas.microsoft.com/office/powerpoint/2010/main" val="196496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3320-6107-EE1A-9AD3-0E86BF0C1C0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F06DC85-A670-0769-43CF-2AC674793FC3}"/>
              </a:ext>
            </a:extLst>
          </p:cNvPr>
          <p:cNvSpPr>
            <a:spLocks noGrp="1"/>
          </p:cNvSpPr>
          <p:nvPr>
            <p:ph idx="1"/>
          </p:nvPr>
        </p:nvSpPr>
        <p:spPr/>
        <p:txBody>
          <a:bodyPr/>
          <a:lstStyle/>
          <a:p>
            <a:r>
              <a:rPr lang="en-US" dirty="0"/>
              <a:t>70 independent teams analyzed the same fMRI dataset </a:t>
            </a:r>
          </a:p>
          <a:p>
            <a:r>
              <a:rPr lang="en-US" dirty="0"/>
              <a:t>Tested 9 pre-defined hypotheses about brain activity </a:t>
            </a:r>
          </a:p>
          <a:p>
            <a:r>
              <a:rPr lang="en-US" dirty="0"/>
              <a:t>Teams used different analysis pipelines/methods </a:t>
            </a:r>
          </a:p>
          <a:p>
            <a:r>
              <a:rPr lang="en-US" dirty="0"/>
              <a:t>Evaluated variability in reported results across teams</a:t>
            </a:r>
          </a:p>
        </p:txBody>
      </p:sp>
    </p:spTree>
    <p:extLst>
      <p:ext uri="{BB962C8B-B14F-4D97-AF65-F5344CB8AC3E}">
        <p14:creationId xmlns:p14="http://schemas.microsoft.com/office/powerpoint/2010/main" val="243622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4CDE-99DF-1096-48FC-DB1C341CD726}"/>
              </a:ext>
            </a:extLst>
          </p:cNvPr>
          <p:cNvSpPr>
            <a:spLocks noGrp="1"/>
          </p:cNvSpPr>
          <p:nvPr>
            <p:ph type="title"/>
          </p:nvPr>
        </p:nvSpPr>
        <p:spPr/>
        <p:txBody>
          <a:bodyPr/>
          <a:lstStyle/>
          <a:p>
            <a:r>
              <a:rPr lang="en-US" dirty="0"/>
              <a:t>Results - Reported Findings</a:t>
            </a:r>
          </a:p>
        </p:txBody>
      </p:sp>
      <p:sp>
        <p:nvSpPr>
          <p:cNvPr id="3" name="Content Placeholder 2">
            <a:extLst>
              <a:ext uri="{FF2B5EF4-FFF2-40B4-BE49-F238E27FC236}">
                <a16:creationId xmlns:a16="http://schemas.microsoft.com/office/drawing/2014/main" id="{B95504B4-E021-FD36-966D-7A8FCD11AF6D}"/>
              </a:ext>
            </a:extLst>
          </p:cNvPr>
          <p:cNvSpPr>
            <a:spLocks noGrp="1"/>
          </p:cNvSpPr>
          <p:nvPr>
            <p:ph idx="1"/>
          </p:nvPr>
        </p:nvSpPr>
        <p:spPr/>
        <p:txBody>
          <a:bodyPr/>
          <a:lstStyle/>
          <a:p>
            <a:r>
              <a:rPr lang="en-US" dirty="0"/>
              <a:t>Substantial variability in reported significant findings </a:t>
            </a:r>
          </a:p>
          <a:p>
            <a:r>
              <a:rPr lang="en-US" dirty="0"/>
              <a:t>For 5 of 9 hypotheses, 21-37% of teams reported significance </a:t>
            </a:r>
          </a:p>
          <a:p>
            <a:r>
              <a:rPr lang="en-US" dirty="0"/>
              <a:t>Only 1 hypothesis had high consensus (84% significant) </a:t>
            </a:r>
          </a:p>
          <a:p>
            <a:r>
              <a:rPr lang="en-US" dirty="0"/>
              <a:t>On average, 20% of teams diverged from majority</a:t>
            </a:r>
          </a:p>
        </p:txBody>
      </p:sp>
    </p:spTree>
    <p:extLst>
      <p:ext uri="{BB962C8B-B14F-4D97-AF65-F5344CB8AC3E}">
        <p14:creationId xmlns:p14="http://schemas.microsoft.com/office/powerpoint/2010/main" val="213940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E886-987E-1C10-2DB0-346C6F7488EF}"/>
              </a:ext>
            </a:extLst>
          </p:cNvPr>
          <p:cNvSpPr>
            <a:spLocks noGrp="1"/>
          </p:cNvSpPr>
          <p:nvPr>
            <p:ph type="title"/>
          </p:nvPr>
        </p:nvSpPr>
        <p:spPr/>
        <p:txBody>
          <a:bodyPr/>
          <a:lstStyle/>
          <a:p>
            <a:r>
              <a:rPr lang="en-US" dirty="0"/>
              <a:t>Results - Factors Contributing to Variability</a:t>
            </a:r>
          </a:p>
        </p:txBody>
      </p:sp>
      <p:sp>
        <p:nvSpPr>
          <p:cNvPr id="3" name="Content Placeholder 2">
            <a:extLst>
              <a:ext uri="{FF2B5EF4-FFF2-40B4-BE49-F238E27FC236}">
                <a16:creationId xmlns:a16="http://schemas.microsoft.com/office/drawing/2014/main" id="{343C6CAA-52EF-6A41-21DC-DC223DFA6AFF}"/>
              </a:ext>
            </a:extLst>
          </p:cNvPr>
          <p:cNvSpPr>
            <a:spLocks noGrp="1"/>
          </p:cNvSpPr>
          <p:nvPr>
            <p:ph idx="1"/>
          </p:nvPr>
        </p:nvSpPr>
        <p:spPr/>
        <p:txBody>
          <a:bodyPr/>
          <a:lstStyle/>
          <a:p>
            <a:r>
              <a:rPr lang="en-US" dirty="0"/>
              <a:t>Spatial smoothness of statistical maps </a:t>
            </a:r>
          </a:p>
          <a:p>
            <a:r>
              <a:rPr lang="en-US" dirty="0"/>
              <a:t>Choice of analysis software (e.g., FSL vs SPM) </a:t>
            </a:r>
          </a:p>
          <a:p>
            <a:r>
              <a:rPr lang="en-US" dirty="0"/>
              <a:t>Method of multiple testing correction </a:t>
            </a:r>
          </a:p>
          <a:p>
            <a:r>
              <a:rPr lang="en-US" dirty="0"/>
              <a:t>Potential model misspecification errors</a:t>
            </a:r>
          </a:p>
        </p:txBody>
      </p:sp>
    </p:spTree>
    <p:extLst>
      <p:ext uri="{BB962C8B-B14F-4D97-AF65-F5344CB8AC3E}">
        <p14:creationId xmlns:p14="http://schemas.microsoft.com/office/powerpoint/2010/main" val="3814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4414-49DE-482A-B7A7-1007AA9ECDD0}"/>
              </a:ext>
            </a:extLst>
          </p:cNvPr>
          <p:cNvSpPr>
            <a:spLocks noGrp="1"/>
          </p:cNvSpPr>
          <p:nvPr>
            <p:ph type="title"/>
          </p:nvPr>
        </p:nvSpPr>
        <p:spPr/>
        <p:txBody>
          <a:bodyPr/>
          <a:lstStyle/>
          <a:p>
            <a:r>
              <a:rPr lang="en-US"/>
              <a:t>Prediction Markets</a:t>
            </a:r>
            <a:endParaRPr lang="en-US" dirty="0"/>
          </a:p>
        </p:txBody>
      </p:sp>
      <p:sp>
        <p:nvSpPr>
          <p:cNvPr id="3" name="Content Placeholder 2">
            <a:extLst>
              <a:ext uri="{FF2B5EF4-FFF2-40B4-BE49-F238E27FC236}">
                <a16:creationId xmlns:a16="http://schemas.microsoft.com/office/drawing/2014/main" id="{014DCBC1-DFB9-7584-A68E-FCBF08C44945}"/>
              </a:ext>
            </a:extLst>
          </p:cNvPr>
          <p:cNvSpPr>
            <a:spLocks noGrp="1"/>
          </p:cNvSpPr>
          <p:nvPr>
            <p:ph idx="1"/>
          </p:nvPr>
        </p:nvSpPr>
        <p:spPr>
          <a:xfrm>
            <a:off x="838200" y="1825625"/>
            <a:ext cx="5840360" cy="4351338"/>
          </a:xfrm>
        </p:spPr>
        <p:txBody>
          <a:bodyPr>
            <a:normAutofit/>
          </a:bodyPr>
          <a:lstStyle/>
          <a:p>
            <a:r>
              <a:rPr lang="en-US" dirty="0"/>
              <a:t>Researchers traded on outcomes (fraction of significant results)</a:t>
            </a:r>
          </a:p>
          <a:p>
            <a:r>
              <a:rPr lang="en-US" dirty="0"/>
              <a:t> Both team members and non-team members overestimated </a:t>
            </a:r>
          </a:p>
          <a:p>
            <a:r>
              <a:rPr lang="en-US" dirty="0"/>
              <a:t>Team members' predictions more accurate than non-members </a:t>
            </a:r>
          </a:p>
          <a:p>
            <a:r>
              <a:rPr lang="en-US" dirty="0"/>
              <a:t>Overall optimism bias in the field</a:t>
            </a:r>
          </a:p>
        </p:txBody>
      </p:sp>
      <p:pic>
        <p:nvPicPr>
          <p:cNvPr id="4" name="Picture 3">
            <a:extLst>
              <a:ext uri="{FF2B5EF4-FFF2-40B4-BE49-F238E27FC236}">
                <a16:creationId xmlns:a16="http://schemas.microsoft.com/office/drawing/2014/main" id="{67EE74A0-11EA-39AC-85C5-4E1D797EEE56}"/>
              </a:ext>
            </a:extLst>
          </p:cNvPr>
          <p:cNvPicPr>
            <a:picLocks noChangeAspect="1"/>
          </p:cNvPicPr>
          <p:nvPr/>
        </p:nvPicPr>
        <p:blipFill>
          <a:blip r:embed="rId3"/>
          <a:stretch>
            <a:fillRect/>
          </a:stretch>
        </p:blipFill>
        <p:spPr>
          <a:xfrm>
            <a:off x="6882169" y="1572703"/>
            <a:ext cx="4445000" cy="4089400"/>
          </a:xfrm>
          <a:prstGeom prst="rect">
            <a:avLst/>
          </a:prstGeom>
        </p:spPr>
      </p:pic>
    </p:spTree>
    <p:extLst>
      <p:ext uri="{BB962C8B-B14F-4D97-AF65-F5344CB8AC3E}">
        <p14:creationId xmlns:p14="http://schemas.microsoft.com/office/powerpoint/2010/main" val="402497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E2A9-64E7-FDD7-239C-7007FF8F8271}"/>
              </a:ext>
            </a:extLst>
          </p:cNvPr>
          <p:cNvSpPr>
            <a:spLocks noGrp="1"/>
          </p:cNvSpPr>
          <p:nvPr>
            <p:ph type="title"/>
          </p:nvPr>
        </p:nvSpPr>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53A14F6A-7308-71D1-1873-F79A1F24E87B}"/>
              </a:ext>
            </a:extLst>
          </p:cNvPr>
          <p:cNvSpPr>
            <a:spLocks noGrp="1"/>
          </p:cNvSpPr>
          <p:nvPr>
            <p:ph idx="1"/>
          </p:nvPr>
        </p:nvSpPr>
        <p:spPr/>
        <p:txBody>
          <a:bodyPr/>
          <a:lstStyle/>
          <a:p>
            <a:pPr>
              <a:buFont typeface="Arial" panose="020B0604020202020204" pitchFamily="34" charset="0"/>
              <a:buChar char="•"/>
            </a:pPr>
            <a:r>
              <a:rPr lang="en-US" dirty="0"/>
              <a:t>Analytical flexibility has substantial effects on conclusions</a:t>
            </a:r>
          </a:p>
          <a:p>
            <a:pPr>
              <a:buFont typeface="Arial" panose="020B0604020202020204" pitchFamily="34" charset="0"/>
              <a:buChar char="•"/>
            </a:pPr>
            <a:r>
              <a:rPr lang="en-US" dirty="0"/>
              <a:t>Share unthresholded maps, data, and code for reproducibility</a:t>
            </a:r>
          </a:p>
          <a:p>
            <a:pPr>
              <a:buFont typeface="Arial" panose="020B0604020202020204" pitchFamily="34" charset="0"/>
              <a:buChar char="•"/>
            </a:pPr>
            <a:r>
              <a:rPr lang="en-US" dirty="0"/>
              <a:t>Perform multiverse analyses using multiple pipelines</a:t>
            </a:r>
          </a:p>
          <a:p>
            <a:pPr>
              <a:buFont typeface="Arial" panose="020B0604020202020204" pitchFamily="34" charset="0"/>
              <a:buChar char="•"/>
            </a:pPr>
            <a:r>
              <a:rPr lang="en-US" dirty="0"/>
              <a:t>Validate pipelines using simulations and new data</a:t>
            </a:r>
          </a:p>
          <a:p>
            <a:pPr>
              <a:buFont typeface="Arial" panose="020B0604020202020204" pitchFamily="34" charset="0"/>
              <a:buChar char="•"/>
            </a:pPr>
            <a:r>
              <a:rPr lang="en-US" dirty="0"/>
              <a:t>Meta-analysis can provide consensus across teams</a:t>
            </a:r>
          </a:p>
          <a:p>
            <a:endParaRPr lang="en-US" dirty="0"/>
          </a:p>
        </p:txBody>
      </p:sp>
    </p:spTree>
    <p:extLst>
      <p:ext uri="{BB962C8B-B14F-4D97-AF65-F5344CB8AC3E}">
        <p14:creationId xmlns:p14="http://schemas.microsoft.com/office/powerpoint/2010/main" val="124061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B8BD-E1FD-A82B-B8FD-12DE7CC94A2A}"/>
              </a:ext>
            </a:extLst>
          </p:cNvPr>
          <p:cNvSpPr>
            <a:spLocks noGrp="1"/>
          </p:cNvSpPr>
          <p:nvPr>
            <p:ph type="title"/>
          </p:nvPr>
        </p:nvSpPr>
        <p:spPr/>
        <p:txBody>
          <a:bodyPr/>
          <a:lstStyle/>
          <a:p>
            <a:r>
              <a:rPr lang="en-US" dirty="0"/>
              <a:t>Closing Thoughts</a:t>
            </a:r>
          </a:p>
        </p:txBody>
      </p:sp>
      <p:sp>
        <p:nvSpPr>
          <p:cNvPr id="3" name="Content Placeholder 2">
            <a:extLst>
              <a:ext uri="{FF2B5EF4-FFF2-40B4-BE49-F238E27FC236}">
                <a16:creationId xmlns:a16="http://schemas.microsoft.com/office/drawing/2014/main" id="{3EBBDD5F-3CFC-5E74-04AF-77A8EBBDBD6B}"/>
              </a:ext>
            </a:extLst>
          </p:cNvPr>
          <p:cNvSpPr>
            <a:spLocks noGrp="1"/>
          </p:cNvSpPr>
          <p:nvPr>
            <p:ph idx="1"/>
          </p:nvPr>
        </p:nvSpPr>
        <p:spPr/>
        <p:txBody>
          <a:bodyPr/>
          <a:lstStyle/>
          <a:p>
            <a:pPr>
              <a:buFont typeface="Arial" panose="020B0604020202020204" pitchFamily="34" charset="0"/>
              <a:buChar char="•"/>
            </a:pPr>
            <a:r>
              <a:rPr lang="en-US" dirty="0"/>
              <a:t>Highlights the need for transparency and reproducibility</a:t>
            </a:r>
          </a:p>
          <a:p>
            <a:pPr>
              <a:buFont typeface="Arial" panose="020B0604020202020204" pitchFamily="34" charset="0"/>
              <a:buChar char="•"/>
            </a:pPr>
            <a:r>
              <a:rPr lang="en-US" dirty="0"/>
              <a:t>Neuroimaging research can provide reliable answers</a:t>
            </a:r>
          </a:p>
          <a:p>
            <a:pPr>
              <a:buFont typeface="Arial" panose="020B0604020202020204" pitchFamily="34" charset="0"/>
              <a:buChar char="•"/>
            </a:pPr>
            <a:r>
              <a:rPr lang="en-US" dirty="0"/>
              <a:t>Similar variability likely in other complex data domains</a:t>
            </a:r>
          </a:p>
          <a:p>
            <a:pPr>
              <a:buFont typeface="Arial" panose="020B0604020202020204" pitchFamily="34" charset="0"/>
              <a:buChar char="•"/>
            </a:pPr>
            <a:r>
              <a:rPr lang="en-US" dirty="0"/>
              <a:t>Community efforts crucial for self-assessment and improvement</a:t>
            </a:r>
          </a:p>
          <a:p>
            <a:pPr marL="0" indent="0">
              <a:buNone/>
            </a:pPr>
            <a:endParaRPr lang="en-US" dirty="0"/>
          </a:p>
        </p:txBody>
      </p:sp>
    </p:spTree>
    <p:extLst>
      <p:ext uri="{BB962C8B-B14F-4D97-AF65-F5344CB8AC3E}">
        <p14:creationId xmlns:p14="http://schemas.microsoft.com/office/powerpoint/2010/main" val="2040998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783</TotalTime>
  <Words>614</Words>
  <Application>Microsoft Macintosh PowerPoint</Application>
  <PresentationFormat>Widescreen</PresentationFormat>
  <Paragraphs>51</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COGS 138 Week 5 Discussion Section</vt:lpstr>
      <vt:lpstr>Upcoming Deadlines</vt:lpstr>
      <vt:lpstr>Variability in Neuroimaging Analysis</vt:lpstr>
      <vt:lpstr>Overview</vt:lpstr>
      <vt:lpstr>Results - Reported Findings</vt:lpstr>
      <vt:lpstr>Results - Factors Contributing to Variability</vt:lpstr>
      <vt:lpstr>Prediction Markets</vt:lpstr>
      <vt:lpstr>Conclusions and Recommendations</vt:lpstr>
      <vt:lpstr>Closing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COGS 138 Week 5 Discussion Section</dc:title>
  <dc:creator>Neha Mittal</dc:creator>
  <cp:lastModifiedBy>Neha Mittal</cp:lastModifiedBy>
  <cp:revision>3</cp:revision>
  <dcterms:created xsi:type="dcterms:W3CDTF">2024-04-29T03:15:54Z</dcterms:created>
  <dcterms:modified xsi:type="dcterms:W3CDTF">2024-04-29T16:19:51Z</dcterms:modified>
</cp:coreProperties>
</file>