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436"/>
  </p:normalViewPr>
  <p:slideViewPr>
    <p:cSldViewPr snapToGrid="0">
      <p:cViewPr varScale="1">
        <p:scale>
          <a:sx n="76" d="100"/>
          <a:sy n="76" d="100"/>
        </p:scale>
        <p:origin x="19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AA902-81A0-D944-B3EA-A3F5834D2180}" type="datetimeFigureOut">
              <a:rPr lang="en-US" smtClean="0"/>
              <a:t>5/17/24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DBA9E-663D-A748-8D09-561DD58D9080}" type="slidenum">
              <a:rPr lang="en-US" smtClean="0"/>
              <a:t>‹#›</a:t>
            </a:fld>
            <a:endParaRPr lang="en-US"/>
          </a:p>
        </p:txBody>
      </p:sp>
    </p:spTree>
    <p:extLst>
      <p:ext uri="{BB962C8B-B14F-4D97-AF65-F5344CB8AC3E}">
        <p14:creationId xmlns:p14="http://schemas.microsoft.com/office/powerpoint/2010/main" val="38639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neurosynth.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discusses a framework called NeuroSynth, which is an automated approach to synthesize and analyze large amounts of human functional neuroimaging data. It uses text mining, meta-analysis, and machine learning techniques to generate mappings between neural and cognitive states.</a:t>
            </a:r>
          </a:p>
        </p:txBody>
      </p:sp>
      <p:sp>
        <p:nvSpPr>
          <p:cNvPr id="4" name="Slide Number Placeholder 3"/>
          <p:cNvSpPr>
            <a:spLocks noGrp="1"/>
          </p:cNvSpPr>
          <p:nvPr>
            <p:ph type="sldNum" sz="quarter" idx="5"/>
          </p:nvPr>
        </p:nvSpPr>
        <p:spPr/>
        <p:txBody>
          <a:bodyPr/>
          <a:lstStyle/>
          <a:p>
            <a:fld id="{B6BDBA9E-663D-A748-8D09-561DD58D9080}" type="slidenum">
              <a:rPr lang="en-US" smtClean="0"/>
              <a:t>2</a:t>
            </a:fld>
            <a:endParaRPr lang="en-US"/>
          </a:p>
        </p:txBody>
      </p:sp>
    </p:spTree>
    <p:extLst>
      <p:ext uri="{BB962C8B-B14F-4D97-AF65-F5344CB8AC3E}">
        <p14:creationId xmlns:p14="http://schemas.microsoft.com/office/powerpoint/2010/main" val="217324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neuroimaging field has seen a rapid increase in the number of studies, leading to substantial advances in our understanding of the human brain and cognition. However, this growth has made it increasingly difficult to aggregate and synthesize findings across multiple studies. Current approaches to meta-analysis and data synthesis heavily rely on manual efforts, which limits their scope and efficiency. The NeuroSynth framework aims to address this by providing a fully automated approach to large-scale synthesis of neuroimaging data.</a:t>
            </a:r>
          </a:p>
        </p:txBody>
      </p:sp>
      <p:sp>
        <p:nvSpPr>
          <p:cNvPr id="4" name="Slide Number Placeholder 3"/>
          <p:cNvSpPr>
            <a:spLocks noGrp="1"/>
          </p:cNvSpPr>
          <p:nvPr>
            <p:ph type="sldNum" sz="quarter" idx="5"/>
          </p:nvPr>
        </p:nvSpPr>
        <p:spPr/>
        <p:txBody>
          <a:bodyPr/>
          <a:lstStyle/>
          <a:p>
            <a:fld id="{B6BDBA9E-663D-A748-8D09-561DD58D9080}" type="slidenum">
              <a:rPr lang="en-US" smtClean="0"/>
              <a:t>3</a:t>
            </a:fld>
            <a:endParaRPr lang="en-US"/>
          </a:p>
        </p:txBody>
      </p:sp>
    </p:spTree>
    <p:extLst>
      <p:ext uri="{BB962C8B-B14F-4D97-AF65-F5344CB8AC3E}">
        <p14:creationId xmlns:p14="http://schemas.microsoft.com/office/powerpoint/2010/main" val="140495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NeuroSynth framework consists of several steps:</a:t>
            </a:r>
          </a:p>
          <a:p>
            <a:pPr>
              <a:buFont typeface="+mj-lt"/>
              <a:buAutoNum type="arabicPeriod"/>
            </a:pPr>
            <a:r>
              <a:rPr lang="en-US" dirty="0"/>
              <a:t>It uses text mining techniques to identify relevant neuroimaging studies that frequently use specific terms of interest, such as "pain," "emotion," or "working memory."</a:t>
            </a:r>
          </a:p>
          <a:p>
            <a:pPr>
              <a:buFont typeface="+mj-lt"/>
              <a:buAutoNum type="arabicPeriod"/>
            </a:pPr>
            <a:r>
              <a:rPr lang="en-US" dirty="0"/>
              <a:t>It automatically extracts activation coordinates from tables reported in these studies.</a:t>
            </a:r>
          </a:p>
          <a:p>
            <a:pPr>
              <a:buFont typeface="+mj-lt"/>
              <a:buAutoNum type="arabicPeriod"/>
            </a:pPr>
            <a:r>
              <a:rPr lang="en-US" dirty="0"/>
              <a:t>It conducts automated meta-analyses for hundreds of psychological concepts, generating whole-brain maps that quantify the relationships between brain activity and cognition.</a:t>
            </a:r>
          </a:p>
          <a:p>
            <a:pPr>
              <a:buFont typeface="+mj-lt"/>
              <a:buAutoNum type="arabicPeriod"/>
            </a:pPr>
            <a:r>
              <a:rPr lang="en-US" dirty="0"/>
              <a:t>It uses machine learning techniques, specifically naive Bayes classification, to estimate the likelihood that new activation maps are associated with specific psychological terms, enabling decoding of cognitive states from brain activity patterns.</a:t>
            </a:r>
          </a:p>
          <a:p>
            <a:endParaRPr lang="en-US" dirty="0"/>
          </a:p>
          <a:p>
            <a:r>
              <a:rPr lang="en-US" dirty="0"/>
              <a:t>Figure 1 | Schematic overview of NeuroSynth framework and applications.</a:t>
            </a:r>
          </a:p>
          <a:p>
            <a:r>
              <a:rPr lang="en-US" dirty="0"/>
              <a:t>(a) Outline of the NeuroSynth approach. The full text of a large corpus of articles is retrieved and terms of scientific interest are stored in a database. Articles are retrieved from the database on the basis of a user-entered search string (for example, ‘pain’) and peak coordinates from the associated</a:t>
            </a:r>
          </a:p>
          <a:p>
            <a:r>
              <a:rPr lang="en-US" dirty="0"/>
              <a:t>articles are extracted from tables. A meta-analysis of the peak coordinates is automatically performed, producing a whole-brain map of the posterior probability of the term given activation at each voxel (P(</a:t>
            </a:r>
            <a:r>
              <a:rPr lang="en-US" dirty="0" err="1"/>
              <a:t>pain|activation</a:t>
            </a:r>
            <a:r>
              <a:rPr lang="en-US" dirty="0"/>
              <a:t>)).</a:t>
            </a:r>
          </a:p>
          <a:p>
            <a:r>
              <a:rPr lang="en-US" dirty="0"/>
              <a:t>(b) Outlines of forward and reverse inference in brain imaging. Given a known psychological manipulation, one can quantify the corresponding changes in brain activity and generate a forward inference, but given an observed pattern of activity, drawing a reverse inference about associated cognitive states is more difficult because multiple cognitive states could have similar neural signatures. </a:t>
            </a:r>
          </a:p>
          <a:p>
            <a:r>
              <a:rPr lang="en-US" dirty="0"/>
              <a:t>(c) Given meta-analytic posterior probability maps for multiple terms (for example, working memory, emotion and pain), one can classify a new activation map by identifying the class with the highest probability, P, given the new data (in this example, pain).</a:t>
            </a:r>
          </a:p>
        </p:txBody>
      </p:sp>
      <p:sp>
        <p:nvSpPr>
          <p:cNvPr id="4" name="Slide Number Placeholder 3"/>
          <p:cNvSpPr>
            <a:spLocks noGrp="1"/>
          </p:cNvSpPr>
          <p:nvPr>
            <p:ph type="sldNum" sz="quarter" idx="5"/>
          </p:nvPr>
        </p:nvSpPr>
        <p:spPr/>
        <p:txBody>
          <a:bodyPr/>
          <a:lstStyle/>
          <a:p>
            <a:fld id="{B6BDBA9E-663D-A748-8D09-561DD58D9080}" type="slidenum">
              <a:rPr lang="en-US" smtClean="0"/>
              <a:t>4</a:t>
            </a:fld>
            <a:endParaRPr lang="en-US"/>
          </a:p>
        </p:txBody>
      </p:sp>
    </p:spTree>
    <p:extLst>
      <p:ext uri="{BB962C8B-B14F-4D97-AF65-F5344CB8AC3E}">
        <p14:creationId xmlns:p14="http://schemas.microsoft.com/office/powerpoint/2010/main" val="181314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NeuroSynth framework uses a naive Bayes classifier, which is a machine learning technique for classification tasks. It calculates the probability of each class (e.g., "working memory," "emotion," "pain") given the input data (activation maps). The class with the highest probability is then assigned to the input data. The naive Bayes classifier makes the assumptions that features are independent of each other and that they follow a specific probability distribution, such as the Gaussian distribution.</a:t>
            </a:r>
          </a:p>
        </p:txBody>
      </p:sp>
      <p:sp>
        <p:nvSpPr>
          <p:cNvPr id="4" name="Slide Number Placeholder 3"/>
          <p:cNvSpPr>
            <a:spLocks noGrp="1"/>
          </p:cNvSpPr>
          <p:nvPr>
            <p:ph type="sldNum" sz="quarter" idx="5"/>
          </p:nvPr>
        </p:nvSpPr>
        <p:spPr/>
        <p:txBody>
          <a:bodyPr/>
          <a:lstStyle/>
          <a:p>
            <a:fld id="{B6BDBA9E-663D-A748-8D09-561DD58D9080}" type="slidenum">
              <a:rPr lang="en-US" smtClean="0"/>
              <a:t>5</a:t>
            </a:fld>
            <a:endParaRPr lang="en-US"/>
          </a:p>
        </p:txBody>
      </p:sp>
    </p:spTree>
    <p:extLst>
      <p:ext uri="{BB962C8B-B14F-4D97-AF65-F5344CB8AC3E}">
        <p14:creationId xmlns:p14="http://schemas.microsoft.com/office/powerpoint/2010/main" val="422610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findings of the NeuroSynth framework include:</a:t>
            </a:r>
          </a:p>
          <a:p>
            <a:endParaRPr lang="en-US" dirty="0"/>
          </a:p>
          <a:p>
            <a:r>
              <a:rPr lang="en-US" dirty="0"/>
              <a:t>The automated meta-analyses generated results that were comparable in sensitivity and scope to those produced by manual approaches in previous studies.</a:t>
            </a:r>
          </a:p>
          <a:p>
            <a:r>
              <a:rPr lang="en-US" dirty="0"/>
              <a:t>The framework enabled quantitative reverse inference, allowing researchers to assess the specificity of mappings between neural and cognitive function, addressing a long-standing inferential problem in neuroimaging.</a:t>
            </a:r>
          </a:p>
          <a:p>
            <a:r>
              <a:rPr lang="en-US" dirty="0"/>
              <a:t>The framework could decode and classify broad cognitive states in individual subjects in a relatively open-ended way, without requiring prior training data or knowledge of the "ground truth."</a:t>
            </a:r>
          </a:p>
          <a:p>
            <a:r>
              <a:rPr lang="en-US" dirty="0"/>
              <a:t>The classification analyses provided insights into the similarity structure of neural representations for different cognitive processes, revealing which processes had distinct neural signatures and which were difficult to distinguish.</a:t>
            </a:r>
          </a:p>
          <a:p>
            <a:endParaRPr lang="en-US" dirty="0"/>
          </a:p>
          <a:p>
            <a:r>
              <a:rPr lang="en-US" dirty="0"/>
              <a:t>To generalize beyond working memory, emotion and pain, they selected 25 broad psychological terms that occurred at high frequency in the database (Fig. 5). We estimated classification accuracy in tenfold cross-validated two-alternative and multiclass analyses. The classifier performed substantially above chance in both two-alternative classification (mean pairwise accuracy of 72% Fig. 4). The results provided insights into the similarity structure of neural representation for different processes. For instance, pain was highly discriminable from other psychological concepts (all pairwise accuracies &gt; 74%), which suggests that pain perception might be a distinctive state that is grouped neither with other sensory modalities nor with other affective concepts such as arousal and emotion. Conversely, conceptually related terms such as ‘executive’ and ‘working memory’ could not be distinguished at a rate different from chance, reflecting their closely overlapping usage in the literature.</a:t>
            </a:r>
          </a:p>
        </p:txBody>
      </p:sp>
      <p:sp>
        <p:nvSpPr>
          <p:cNvPr id="4" name="Slide Number Placeholder 3"/>
          <p:cNvSpPr>
            <a:spLocks noGrp="1"/>
          </p:cNvSpPr>
          <p:nvPr>
            <p:ph type="sldNum" sz="quarter" idx="5"/>
          </p:nvPr>
        </p:nvSpPr>
        <p:spPr/>
        <p:txBody>
          <a:bodyPr/>
          <a:lstStyle/>
          <a:p>
            <a:fld id="{B6BDBA9E-663D-A748-8D09-561DD58D9080}" type="slidenum">
              <a:rPr lang="en-US" smtClean="0"/>
              <a:t>6</a:t>
            </a:fld>
            <a:endParaRPr lang="en-US"/>
          </a:p>
        </p:txBody>
      </p:sp>
    </p:spTree>
    <p:extLst>
      <p:ext uri="{BB962C8B-B14F-4D97-AF65-F5344CB8AC3E}">
        <p14:creationId xmlns:p14="http://schemas.microsoft.com/office/powerpoint/2010/main" val="5020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discusses the concepts of sensitivity and specificity, which are commonly used in classification tasks and diagnostic tests.</a:t>
            </a:r>
          </a:p>
          <a:p>
            <a:r>
              <a:rPr lang="en-US" dirty="0"/>
              <a:t>Sensitivity refers to the proportion of true positives that are correctly identified by the classifier or test. For example, if a classifier aims to identify subjects experiencing pain, sensitivity would be the proportion of subjects actually experiencing pain that are correctly classified as such.</a:t>
            </a:r>
          </a:p>
          <a:p>
            <a:r>
              <a:rPr lang="en-US" dirty="0"/>
              <a:t>Specificity refers to the proportion of true negatives that are correctly identified. In the pain example, specificity would be the proportion of subjects not experiencing pain that are correctly classified as not experiencing pain.</a:t>
            </a:r>
          </a:p>
          <a:p>
            <a:r>
              <a:rPr lang="en-US" dirty="0"/>
              <a:t>A classifier or diagnostic test with high sensitivity and high specificity is considered accurate, as it correctly identifies both positive and negative cases.</a:t>
            </a:r>
          </a:p>
        </p:txBody>
      </p:sp>
      <p:sp>
        <p:nvSpPr>
          <p:cNvPr id="4" name="Slide Number Placeholder 3"/>
          <p:cNvSpPr>
            <a:spLocks noGrp="1"/>
          </p:cNvSpPr>
          <p:nvPr>
            <p:ph type="sldNum" sz="quarter" idx="5"/>
          </p:nvPr>
        </p:nvSpPr>
        <p:spPr/>
        <p:txBody>
          <a:bodyPr/>
          <a:lstStyle/>
          <a:p>
            <a:fld id="{B6BDBA9E-663D-A748-8D09-561DD58D9080}" type="slidenum">
              <a:rPr lang="en-US" smtClean="0"/>
              <a:t>7</a:t>
            </a:fld>
            <a:endParaRPr lang="en-US"/>
          </a:p>
        </p:txBody>
      </p:sp>
    </p:spTree>
    <p:extLst>
      <p:ext uri="{BB962C8B-B14F-4D97-AF65-F5344CB8AC3E}">
        <p14:creationId xmlns:p14="http://schemas.microsoft.com/office/powerpoint/2010/main" val="401893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NeuroSynth framework has some limitations:</a:t>
            </a:r>
          </a:p>
          <a:p>
            <a:pPr>
              <a:buFont typeface="+mj-lt"/>
              <a:buAutoNum type="arabicPeriod"/>
            </a:pPr>
            <a:r>
              <a:rPr lang="en-US" dirty="0"/>
              <a:t>It relies on a lexical coding approach, using traditional psychological terms that may not accurately capture the underlying neural substrates or differentiate closely related constructs.</a:t>
            </a:r>
          </a:p>
          <a:p>
            <a:pPr>
              <a:buFont typeface="+mj-lt"/>
              <a:buAutoNum type="arabicPeriod"/>
            </a:pPr>
            <a:r>
              <a:rPr lang="en-US" dirty="0"/>
              <a:t>The automated tools are currently limited in their ability to extract information about fine-grained cognitive states, such as different types of emotions or pain. Future work aims to address these limitations by:</a:t>
            </a:r>
          </a:p>
          <a:p>
            <a:pPr>
              <a:buFont typeface="Arial" panose="020B0604020202020204" pitchFamily="34" charset="0"/>
              <a:buChar char="•"/>
            </a:pPr>
            <a:r>
              <a:rPr lang="en-US" dirty="0"/>
              <a:t>Using controlled vocabularies or ontologies for query expansion, which could better capture the underlying concepts.</a:t>
            </a:r>
          </a:p>
          <a:p>
            <a:pPr>
              <a:buFont typeface="Arial" panose="020B0604020202020204" pitchFamily="34" charset="0"/>
              <a:buChar char="•"/>
            </a:pPr>
            <a:r>
              <a:rPr lang="en-US" dirty="0"/>
              <a:t>Developing extensions for conducting multi-term analyses, allowing for more nuanced representations.</a:t>
            </a:r>
          </a:p>
          <a:p>
            <a:pPr>
              <a:buFont typeface="Arial" panose="020B0604020202020204" pitchFamily="34" charset="0"/>
              <a:buChar char="•"/>
            </a:pPr>
            <a:r>
              <a:rPr lang="en-US" dirty="0"/>
              <a:t>Extracting topic-based representations from article text, rather than relying solely on specific terms.</a:t>
            </a:r>
          </a:p>
          <a:p>
            <a:endParaRPr lang="en-US" dirty="0"/>
          </a:p>
        </p:txBody>
      </p:sp>
      <p:sp>
        <p:nvSpPr>
          <p:cNvPr id="4" name="Slide Number Placeholder 3"/>
          <p:cNvSpPr>
            <a:spLocks noGrp="1"/>
          </p:cNvSpPr>
          <p:nvPr>
            <p:ph type="sldNum" sz="quarter" idx="5"/>
          </p:nvPr>
        </p:nvSpPr>
        <p:spPr/>
        <p:txBody>
          <a:bodyPr/>
          <a:lstStyle/>
          <a:p>
            <a:fld id="{B6BDBA9E-663D-A748-8D09-561DD58D9080}" type="slidenum">
              <a:rPr lang="en-US" smtClean="0"/>
              <a:t>8</a:t>
            </a:fld>
            <a:endParaRPr lang="en-US"/>
          </a:p>
        </p:txBody>
      </p:sp>
    </p:spTree>
    <p:extLst>
      <p:ext uri="{BB962C8B-B14F-4D97-AF65-F5344CB8AC3E}">
        <p14:creationId xmlns:p14="http://schemas.microsoft.com/office/powerpoint/2010/main" val="330460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NeuroSynth framework represents a powerful and generative approach for large-scale synthesis of human neuroimaging data. It enables researchers to conduct quantitative reverse inference, addressing a long-standing inferential problem, and to decode cognitive states in an open-ended manner. The framework has potential applications in defining regions of interest, setting Bayesian priors for hypothesis-driven analyses, and contextualizing new research findings based on published data. The tools and data used in this study have been publicly released through a web interface at </a:t>
            </a:r>
            <a:r>
              <a:rPr lang="en-US" dirty="0">
                <a:hlinkClick r:id="rId3"/>
              </a:rPr>
              <a:t>http://neurosynth.org/</a:t>
            </a:r>
            <a:r>
              <a:rPr lang="en-US" dirty="0"/>
              <a:t>, encouraging further development and application of this synthesis-oriented approach.</a:t>
            </a:r>
          </a:p>
        </p:txBody>
      </p:sp>
      <p:sp>
        <p:nvSpPr>
          <p:cNvPr id="4" name="Slide Number Placeholder 3"/>
          <p:cNvSpPr>
            <a:spLocks noGrp="1"/>
          </p:cNvSpPr>
          <p:nvPr>
            <p:ph type="sldNum" sz="quarter" idx="5"/>
          </p:nvPr>
        </p:nvSpPr>
        <p:spPr/>
        <p:txBody>
          <a:bodyPr/>
          <a:lstStyle/>
          <a:p>
            <a:fld id="{B6BDBA9E-663D-A748-8D09-561DD58D9080}" type="slidenum">
              <a:rPr lang="en-US" smtClean="0"/>
              <a:t>9</a:t>
            </a:fld>
            <a:endParaRPr lang="en-US"/>
          </a:p>
        </p:txBody>
      </p:sp>
    </p:spTree>
    <p:extLst>
      <p:ext uri="{BB962C8B-B14F-4D97-AF65-F5344CB8AC3E}">
        <p14:creationId xmlns:p14="http://schemas.microsoft.com/office/powerpoint/2010/main" val="414738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A82C-CB4A-9503-D9B0-CE9D91076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AB4CF-B002-AB76-3888-37265CFFA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FE482E-887B-CF7E-7538-030D9C71812F}"/>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3ED4FA2D-86AB-D23A-210C-A177B55A6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7BA8B-BE26-1205-A296-143D9DEEAB5C}"/>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204816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4F2F-1716-3ADD-6FE4-A21362866F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DC20C-C061-3A64-9CFA-1602273D0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EBF69-B8E8-2AC0-304F-3270BB3CFD40}"/>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AE05B826-E301-5B74-3B32-93E633ECD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5CBB9-8E21-1351-4BB8-B39BA18E9117}"/>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243520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533CC-F5DE-37C8-4ADD-8078C7B94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256DE-2328-32D6-40EF-3E355440F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20758-1166-F971-0A5C-5F8F74C9D9B9}"/>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8DFD00E9-AB09-C88E-FA25-DA060B347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6338B-2FFE-1058-CAB9-382617D4F952}"/>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14445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709C-681B-3CEF-22E0-67E56249D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7E8EA-64DE-006E-022D-FE8A87D07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9569E-34AC-AEE5-7EE5-E43BFC0182FF}"/>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66D47A15-4459-EC3F-96FB-C4886708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25777-7D0E-FFB5-066B-A7960A3D5D0E}"/>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120507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9712-0731-7084-8546-F0D33F750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566C0-07AE-86F4-C396-D913D48E0B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E514DE-C602-6AAF-CF37-97434FF0E0FD}"/>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196833F2-F6EF-1A13-5238-991682BC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611D-0453-EB1F-2EB5-BA04BEF8856E}"/>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97897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E3D5-6802-2824-B0DE-C837FE639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3C86C-F9BE-CBD9-13FB-EC3D158D9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CCFA5-A2E7-F31A-B1FF-4D5F8E40C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620A3-939A-2250-E1DB-0F8ECDBE6871}"/>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6" name="Footer Placeholder 5">
            <a:extLst>
              <a:ext uri="{FF2B5EF4-FFF2-40B4-BE49-F238E27FC236}">
                <a16:creationId xmlns:a16="http://schemas.microsoft.com/office/drawing/2014/main" id="{90338222-E005-44D6-7952-6864A8EFE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13D92-E28B-B7AD-DBFA-FDD7E2C96943}"/>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364736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C1E3-4875-A8BA-C7C3-1B671B9E9C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58F555-1C0B-74B7-DB96-56B3A9670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DC8B9-C3A7-78E3-98F2-8A24428C2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00D14-AF0F-EF54-9C26-C5BE9B211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5A173-7021-75B1-7C38-2FB6F6C53C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E07473-B721-6D03-92CB-FA391521BC96}"/>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8" name="Footer Placeholder 7">
            <a:extLst>
              <a:ext uri="{FF2B5EF4-FFF2-40B4-BE49-F238E27FC236}">
                <a16:creationId xmlns:a16="http://schemas.microsoft.com/office/drawing/2014/main" id="{EE713F6E-9BA9-C0DD-9C13-2910408A0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499E7B-186C-2730-6228-37EC976324BD}"/>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26049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662-B46F-2327-7BD6-B61BE6CFF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DF20A-7D7B-4FCC-7272-0E01073B2373}"/>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4" name="Footer Placeholder 3">
            <a:extLst>
              <a:ext uri="{FF2B5EF4-FFF2-40B4-BE49-F238E27FC236}">
                <a16:creationId xmlns:a16="http://schemas.microsoft.com/office/drawing/2014/main" id="{6497CD83-13D4-5128-9445-23DD65923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60C37-81D5-3D05-7739-239F865F1A1D}"/>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134312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DE873-DB5B-3050-124A-2E477A863264}"/>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3" name="Footer Placeholder 2">
            <a:extLst>
              <a:ext uri="{FF2B5EF4-FFF2-40B4-BE49-F238E27FC236}">
                <a16:creationId xmlns:a16="http://schemas.microsoft.com/office/drawing/2014/main" id="{4E7D54A7-F155-E92C-E3AA-919EF549D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731E8-16B6-D8E1-7DFE-CC2D736A92E2}"/>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56388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DEA2-3073-1BD4-D898-9FD45720D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2EDF9D-0449-CE70-DF7F-835FBAE63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75D80-B09E-F44C-E31A-BD2C8CC7A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066CF-5D26-77AA-30F4-06218D751B5B}"/>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6" name="Footer Placeholder 5">
            <a:extLst>
              <a:ext uri="{FF2B5EF4-FFF2-40B4-BE49-F238E27FC236}">
                <a16:creationId xmlns:a16="http://schemas.microsoft.com/office/drawing/2014/main" id="{96B7BA60-5B61-0242-40F2-5FEEC9218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80F6C-95B5-C356-38AE-A0D5F30D4F8E}"/>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410029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EA7C-51FE-5EF8-6714-D1ECD5B7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9589-65CB-C1F2-A600-BDF03BE3F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DE7CE-2F79-3803-CEA4-68C3BF9B2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5212F-5990-DC3B-8411-23351E6E41F2}"/>
              </a:ext>
            </a:extLst>
          </p:cNvPr>
          <p:cNvSpPr>
            <a:spLocks noGrp="1"/>
          </p:cNvSpPr>
          <p:nvPr>
            <p:ph type="dt" sz="half" idx="10"/>
          </p:nvPr>
        </p:nvSpPr>
        <p:spPr/>
        <p:txBody>
          <a:bodyPr/>
          <a:lstStyle/>
          <a:p>
            <a:fld id="{81CD02FE-DC5D-C045-96B1-C86D37DCF2CA}" type="datetimeFigureOut">
              <a:rPr lang="en-US" smtClean="0"/>
              <a:t>5/17/24</a:t>
            </a:fld>
            <a:endParaRPr lang="en-US"/>
          </a:p>
        </p:txBody>
      </p:sp>
      <p:sp>
        <p:nvSpPr>
          <p:cNvPr id="6" name="Footer Placeholder 5">
            <a:extLst>
              <a:ext uri="{FF2B5EF4-FFF2-40B4-BE49-F238E27FC236}">
                <a16:creationId xmlns:a16="http://schemas.microsoft.com/office/drawing/2014/main" id="{3221EAF0-FE5B-9C58-B524-E453435C5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D2B37-D8FA-2698-9A33-D447A34A0A15}"/>
              </a:ext>
            </a:extLst>
          </p:cNvPr>
          <p:cNvSpPr>
            <a:spLocks noGrp="1"/>
          </p:cNvSpPr>
          <p:nvPr>
            <p:ph type="sldNum" sz="quarter" idx="12"/>
          </p:nvPr>
        </p:nvSpPr>
        <p:spPr/>
        <p:txBody>
          <a:bodyPr/>
          <a:lstStyle/>
          <a:p>
            <a:fld id="{61ED9D67-9C6A-794F-8297-0033E027360E}" type="slidenum">
              <a:rPr lang="en-US" smtClean="0"/>
              <a:t>‹#›</a:t>
            </a:fld>
            <a:endParaRPr lang="en-US"/>
          </a:p>
        </p:txBody>
      </p:sp>
    </p:spTree>
    <p:extLst>
      <p:ext uri="{BB962C8B-B14F-4D97-AF65-F5344CB8AC3E}">
        <p14:creationId xmlns:p14="http://schemas.microsoft.com/office/powerpoint/2010/main" val="420839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FA3F1-C11A-3ECD-F208-FCC4E348C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1D00B0-13D9-90D2-87B3-46CC47062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7BD2D-2B13-71BC-7661-1ACDAA2D4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CD02FE-DC5D-C045-96B1-C86D37DCF2CA}" type="datetimeFigureOut">
              <a:rPr lang="en-US" smtClean="0"/>
              <a:t>5/17/24</a:t>
            </a:fld>
            <a:endParaRPr lang="en-US"/>
          </a:p>
        </p:txBody>
      </p:sp>
      <p:sp>
        <p:nvSpPr>
          <p:cNvPr id="5" name="Footer Placeholder 4">
            <a:extLst>
              <a:ext uri="{FF2B5EF4-FFF2-40B4-BE49-F238E27FC236}">
                <a16:creationId xmlns:a16="http://schemas.microsoft.com/office/drawing/2014/main" id="{06F346EA-A9F1-D24D-0703-BADE70E41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3C0B86-F226-40B2-DE63-01EC32240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ED9D67-9C6A-794F-8297-0033E027360E}" type="slidenum">
              <a:rPr lang="en-US" smtClean="0"/>
              <a:t>‹#›</a:t>
            </a:fld>
            <a:endParaRPr lang="en-US"/>
          </a:p>
        </p:txBody>
      </p:sp>
    </p:spTree>
    <p:extLst>
      <p:ext uri="{BB962C8B-B14F-4D97-AF65-F5344CB8AC3E}">
        <p14:creationId xmlns:p14="http://schemas.microsoft.com/office/powerpoint/2010/main" val="354357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2mittal/COGS138-Sp2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eurosynth.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25DB-15C1-D087-74FC-506A6C26DC00}"/>
              </a:ext>
            </a:extLst>
          </p:cNvPr>
          <p:cNvSpPr>
            <a:spLocks noGrp="1"/>
          </p:cNvSpPr>
          <p:nvPr>
            <p:ph type="ctrTitle"/>
          </p:nvPr>
        </p:nvSpPr>
        <p:spPr/>
        <p:txBody>
          <a:bodyPr/>
          <a:lstStyle/>
          <a:p>
            <a:r>
              <a:rPr lang="en-US" dirty="0"/>
              <a:t>Week 8 Discussion Section</a:t>
            </a:r>
          </a:p>
        </p:txBody>
      </p:sp>
      <p:sp>
        <p:nvSpPr>
          <p:cNvPr id="3" name="Subtitle 2">
            <a:extLst>
              <a:ext uri="{FF2B5EF4-FFF2-40B4-BE49-F238E27FC236}">
                <a16:creationId xmlns:a16="http://schemas.microsoft.com/office/drawing/2014/main" id="{CC9C217C-ADB1-C466-7B46-534287B5363F}"/>
              </a:ext>
            </a:extLst>
          </p:cNvPr>
          <p:cNvSpPr>
            <a:spLocks noGrp="1"/>
          </p:cNvSpPr>
          <p:nvPr>
            <p:ph type="subTitle" idx="1"/>
          </p:nvPr>
        </p:nvSpPr>
        <p:spPr>
          <a:xfrm>
            <a:off x="1524000" y="3509963"/>
            <a:ext cx="9753600" cy="1024467"/>
          </a:xfrm>
        </p:spPr>
        <p:txBody>
          <a:bodyPr>
            <a:normAutofit fontScale="85000" lnSpcReduction="20000"/>
          </a:bodyPr>
          <a:lstStyle/>
          <a:p>
            <a:r>
              <a:rPr lang="en-US" sz="2400" dirty="0"/>
              <a:t>20</a:t>
            </a:r>
            <a:r>
              <a:rPr lang="en-US" sz="2400" baseline="30000" dirty="0"/>
              <a:t>th</a:t>
            </a:r>
            <a:r>
              <a:rPr lang="en-US" sz="2400" dirty="0"/>
              <a:t> May 2024</a:t>
            </a:r>
          </a:p>
          <a:p>
            <a:endParaRPr lang="en-US" sz="2400" dirty="0"/>
          </a:p>
          <a:p>
            <a:r>
              <a:rPr lang="en-US" sz="2400" dirty="0"/>
              <a:t>Slides can be found on - </a:t>
            </a:r>
            <a:r>
              <a:rPr lang="en-US" sz="2400" dirty="0">
                <a:hlinkClick r:id="rId2"/>
              </a:rPr>
              <a:t>https://github.com/n2mittal/COGS138-Sp24</a:t>
            </a:r>
            <a:r>
              <a:rPr lang="en-US" sz="2400" dirty="0"/>
              <a:t> </a:t>
            </a:r>
          </a:p>
          <a:p>
            <a:endParaRPr lang="en-US" dirty="0"/>
          </a:p>
        </p:txBody>
      </p:sp>
    </p:spTree>
    <p:extLst>
      <p:ext uri="{BB962C8B-B14F-4D97-AF65-F5344CB8AC3E}">
        <p14:creationId xmlns:p14="http://schemas.microsoft.com/office/powerpoint/2010/main" val="18085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5E2B-8E08-88B0-C366-16FDC66646FC}"/>
              </a:ext>
            </a:extLst>
          </p:cNvPr>
          <p:cNvSpPr>
            <a:spLocks noGrp="1"/>
          </p:cNvSpPr>
          <p:nvPr>
            <p:ph type="ctrTitle"/>
          </p:nvPr>
        </p:nvSpPr>
        <p:spPr>
          <a:xfrm>
            <a:off x="1524000" y="2499901"/>
            <a:ext cx="9144000" cy="2387600"/>
          </a:xfrm>
        </p:spPr>
        <p:txBody>
          <a:bodyPr>
            <a:normAutofit fontScale="90000"/>
          </a:bodyPr>
          <a:lstStyle/>
          <a:p>
            <a:r>
              <a:rPr lang="en-US" dirty="0"/>
              <a:t>Large-scale Automated Synthesis of Human Functional Neuroimaging Data</a:t>
            </a:r>
            <a:br>
              <a:rPr lang="en-US" dirty="0"/>
            </a:br>
            <a:endParaRPr lang="en-US" dirty="0"/>
          </a:p>
        </p:txBody>
      </p:sp>
    </p:spTree>
    <p:extLst>
      <p:ext uri="{BB962C8B-B14F-4D97-AF65-F5344CB8AC3E}">
        <p14:creationId xmlns:p14="http://schemas.microsoft.com/office/powerpoint/2010/main" val="88733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306A-92AB-F2F2-2960-9EC738A13C7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61740A-F0C0-966A-15FB-9D13ACCFF99D}"/>
              </a:ext>
            </a:extLst>
          </p:cNvPr>
          <p:cNvSpPr>
            <a:spLocks noGrp="1"/>
          </p:cNvSpPr>
          <p:nvPr>
            <p:ph idx="1"/>
          </p:nvPr>
        </p:nvSpPr>
        <p:spPr/>
        <p:txBody>
          <a:bodyPr/>
          <a:lstStyle/>
          <a:p>
            <a:r>
              <a:rPr lang="en-US" dirty="0"/>
              <a:t>Rapid growth of neuroimaging literature has led to advances but also challenges in aggregating and synthesizing findings.</a:t>
            </a:r>
          </a:p>
          <a:p>
            <a:r>
              <a:rPr lang="en-US" dirty="0"/>
              <a:t>Current approaches rely heavily on manual efforts, limiting their scope and efficiency.</a:t>
            </a:r>
          </a:p>
          <a:p>
            <a:r>
              <a:rPr lang="en-US" dirty="0"/>
              <a:t>NeuroSynth is a fully automated framework for large-scale synthesis of neuroimaging data.</a:t>
            </a:r>
          </a:p>
        </p:txBody>
      </p:sp>
    </p:spTree>
    <p:extLst>
      <p:ext uri="{BB962C8B-B14F-4D97-AF65-F5344CB8AC3E}">
        <p14:creationId xmlns:p14="http://schemas.microsoft.com/office/powerpoint/2010/main" val="270302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4DDAE-FD51-07A3-EAEB-69573315DE40}"/>
              </a:ext>
            </a:extLst>
          </p:cNvPr>
          <p:cNvSpPr>
            <a:spLocks noGrp="1"/>
          </p:cNvSpPr>
          <p:nvPr>
            <p:ph type="title"/>
          </p:nvPr>
        </p:nvSpPr>
        <p:spPr>
          <a:xfrm>
            <a:off x="1136397" y="502021"/>
            <a:ext cx="4959603" cy="1642969"/>
          </a:xfrm>
        </p:spPr>
        <p:txBody>
          <a:bodyPr anchor="b">
            <a:normAutofit/>
          </a:bodyPr>
          <a:lstStyle/>
          <a:p>
            <a:r>
              <a:rPr lang="en-US" sz="4000"/>
              <a:t>NeuroSynth Framework</a:t>
            </a:r>
          </a:p>
        </p:txBody>
      </p:sp>
      <p:sp>
        <p:nvSpPr>
          <p:cNvPr id="3" name="Content Placeholder 2">
            <a:extLst>
              <a:ext uri="{FF2B5EF4-FFF2-40B4-BE49-F238E27FC236}">
                <a16:creationId xmlns:a16="http://schemas.microsoft.com/office/drawing/2014/main" id="{C7FA7F32-D722-070B-EDD0-609F2E106DA3}"/>
              </a:ext>
            </a:extLst>
          </p:cNvPr>
          <p:cNvSpPr>
            <a:spLocks noGrp="1"/>
          </p:cNvSpPr>
          <p:nvPr>
            <p:ph idx="1"/>
          </p:nvPr>
        </p:nvSpPr>
        <p:spPr>
          <a:xfrm>
            <a:off x="1136397" y="2418408"/>
            <a:ext cx="4959603" cy="3522569"/>
          </a:xfrm>
        </p:spPr>
        <p:txBody>
          <a:bodyPr anchor="t">
            <a:normAutofit/>
          </a:bodyPr>
          <a:lstStyle/>
          <a:p>
            <a:r>
              <a:rPr lang="en-US" sz="2000"/>
              <a:t>Text mining to identify relevant studies</a:t>
            </a:r>
          </a:p>
          <a:p>
            <a:r>
              <a:rPr lang="en-US" sz="2000"/>
              <a:t>Automatic extraction of activation coordinates from tables</a:t>
            </a:r>
          </a:p>
          <a:p>
            <a:r>
              <a:rPr lang="en-US" sz="2000"/>
              <a:t>Automated meta-analysis of cognitive concepts</a:t>
            </a:r>
          </a:p>
          <a:p>
            <a:r>
              <a:rPr lang="en-US" sz="2000"/>
              <a:t>Machine learning for decoding cognitive states</a:t>
            </a:r>
          </a:p>
          <a:p>
            <a:endParaRPr lang="en-US" sz="2000"/>
          </a:p>
          <a:p>
            <a:endParaRPr lang="en-US" sz="2000"/>
          </a:p>
        </p:txBody>
      </p:sp>
      <p:pic>
        <p:nvPicPr>
          <p:cNvPr id="4" name="Picture 3" descr="A diagram of a brain&#10;&#10;Description automatically generated">
            <a:extLst>
              <a:ext uri="{FF2B5EF4-FFF2-40B4-BE49-F238E27FC236}">
                <a16:creationId xmlns:a16="http://schemas.microsoft.com/office/drawing/2014/main" id="{852F0CA6-96F3-CE8B-4C1C-410D163DB9EC}"/>
              </a:ext>
            </a:extLst>
          </p:cNvPr>
          <p:cNvPicPr>
            <a:picLocks noChangeAspect="1"/>
          </p:cNvPicPr>
          <p:nvPr/>
        </p:nvPicPr>
        <p:blipFill>
          <a:blip r:embed="rId3"/>
          <a:stretch>
            <a:fillRect/>
          </a:stretch>
        </p:blipFill>
        <p:spPr>
          <a:xfrm>
            <a:off x="6512442" y="1369257"/>
            <a:ext cx="5201023" cy="3705728"/>
          </a:xfrm>
          <a:prstGeom prst="rect">
            <a:avLst/>
          </a:pr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9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E3E3A-2297-AF6E-CFBA-3AF7A3980ABF}"/>
              </a:ext>
            </a:extLst>
          </p:cNvPr>
          <p:cNvSpPr>
            <a:spLocks noGrp="1"/>
          </p:cNvSpPr>
          <p:nvPr>
            <p:ph type="title"/>
          </p:nvPr>
        </p:nvSpPr>
        <p:spPr>
          <a:xfrm>
            <a:off x="1136397" y="502021"/>
            <a:ext cx="4959603" cy="1642969"/>
          </a:xfrm>
        </p:spPr>
        <p:txBody>
          <a:bodyPr anchor="b">
            <a:normAutofit/>
          </a:bodyPr>
          <a:lstStyle/>
          <a:p>
            <a:r>
              <a:rPr lang="en-US" sz="4000" dirty="0"/>
              <a:t>Naive Bayes Classifier</a:t>
            </a:r>
          </a:p>
        </p:txBody>
      </p:sp>
      <p:sp>
        <p:nvSpPr>
          <p:cNvPr id="3" name="Content Placeholder 2">
            <a:extLst>
              <a:ext uri="{FF2B5EF4-FFF2-40B4-BE49-F238E27FC236}">
                <a16:creationId xmlns:a16="http://schemas.microsoft.com/office/drawing/2014/main" id="{9FC1FF75-D5F7-9571-E5A5-D97EF6A90767}"/>
              </a:ext>
            </a:extLst>
          </p:cNvPr>
          <p:cNvSpPr>
            <a:spLocks noGrp="1"/>
          </p:cNvSpPr>
          <p:nvPr>
            <p:ph idx="1"/>
          </p:nvPr>
        </p:nvSpPr>
        <p:spPr>
          <a:xfrm>
            <a:off x="1136397" y="2418408"/>
            <a:ext cx="4959603" cy="3522569"/>
          </a:xfrm>
        </p:spPr>
        <p:txBody>
          <a:bodyPr anchor="t">
            <a:normAutofit/>
          </a:bodyPr>
          <a:lstStyle/>
          <a:p>
            <a:r>
              <a:rPr lang="en-US" sz="2000" dirty="0"/>
              <a:t>A machine learning technique for classification</a:t>
            </a:r>
          </a:p>
          <a:p>
            <a:r>
              <a:rPr lang="en-US" sz="2000" dirty="0"/>
              <a:t>Calculates the probability of each class given the input data</a:t>
            </a:r>
          </a:p>
          <a:p>
            <a:r>
              <a:rPr lang="en-US" sz="2000" dirty="0"/>
              <a:t>Assigns the class with the highest probability</a:t>
            </a:r>
          </a:p>
          <a:p>
            <a:r>
              <a:rPr lang="en-US" sz="2000" b="1" dirty="0"/>
              <a:t>Assumptions</a:t>
            </a:r>
            <a:r>
              <a:rPr lang="en-US" sz="2000" dirty="0"/>
              <a:t>: feature independence, features follow a specific distribution</a:t>
            </a:r>
          </a:p>
        </p:txBody>
      </p:sp>
      <p:pic>
        <p:nvPicPr>
          <p:cNvPr id="1026" name="Picture 2" descr="Naïve Bayes Algorithm. Exploring Naive Bayes: Mathematics, How… | by  Bassant Gamal | Analytics Vidhya | Medium">
            <a:extLst>
              <a:ext uri="{FF2B5EF4-FFF2-40B4-BE49-F238E27FC236}">
                <a16:creationId xmlns:a16="http://schemas.microsoft.com/office/drawing/2014/main" id="{A6F3FEBA-DCE3-E6D2-B401-7E59EDB52F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12442" y="1837349"/>
            <a:ext cx="5201023" cy="2769544"/>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12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922B2-9E61-A25A-26A4-5F16B7F2B61D}"/>
              </a:ext>
            </a:extLst>
          </p:cNvPr>
          <p:cNvSpPr>
            <a:spLocks noGrp="1"/>
          </p:cNvSpPr>
          <p:nvPr>
            <p:ph type="title"/>
          </p:nvPr>
        </p:nvSpPr>
        <p:spPr>
          <a:xfrm>
            <a:off x="6458500" y="504637"/>
            <a:ext cx="5754896" cy="1667569"/>
          </a:xfrm>
        </p:spPr>
        <p:txBody>
          <a:bodyPr anchor="b">
            <a:normAutofit/>
          </a:bodyPr>
          <a:lstStyle/>
          <a:p>
            <a:r>
              <a:rPr lang="en-US" sz="4000" dirty="0"/>
              <a:t>Key Findings</a:t>
            </a:r>
          </a:p>
        </p:txBody>
      </p:sp>
      <p:pic>
        <p:nvPicPr>
          <p:cNvPr id="4" name="Picture 3" descr="A chart of different colored squares&#10;&#10;Description automatically generated with medium confidence">
            <a:extLst>
              <a:ext uri="{FF2B5EF4-FFF2-40B4-BE49-F238E27FC236}">
                <a16:creationId xmlns:a16="http://schemas.microsoft.com/office/drawing/2014/main" id="{38C8BA86-B8C5-37B7-D012-E00ED9C5680F}"/>
              </a:ext>
            </a:extLst>
          </p:cNvPr>
          <p:cNvPicPr>
            <a:picLocks noChangeAspect="1"/>
          </p:cNvPicPr>
          <p:nvPr/>
        </p:nvPicPr>
        <p:blipFill>
          <a:blip r:embed="rId3"/>
          <a:stretch>
            <a:fillRect/>
          </a:stretch>
        </p:blipFill>
        <p:spPr>
          <a:xfrm>
            <a:off x="55261" y="489508"/>
            <a:ext cx="6329675" cy="5775825"/>
          </a:xfrm>
          <a:prstGeom prst="rect">
            <a:avLst/>
          </a:prstGeom>
        </p:spPr>
      </p:pic>
      <p:sp>
        <p:nvSpPr>
          <p:cNvPr id="3" name="Content Placeholder 2">
            <a:extLst>
              <a:ext uri="{FF2B5EF4-FFF2-40B4-BE49-F238E27FC236}">
                <a16:creationId xmlns:a16="http://schemas.microsoft.com/office/drawing/2014/main" id="{9F2E900F-71E3-CE6F-C70C-4C4103E20C6D}"/>
              </a:ext>
            </a:extLst>
          </p:cNvPr>
          <p:cNvSpPr>
            <a:spLocks noGrp="1"/>
          </p:cNvSpPr>
          <p:nvPr>
            <p:ph idx="1"/>
          </p:nvPr>
        </p:nvSpPr>
        <p:spPr>
          <a:xfrm>
            <a:off x="6415708" y="2426206"/>
            <a:ext cx="5754896" cy="3197464"/>
          </a:xfrm>
        </p:spPr>
        <p:txBody>
          <a:bodyPr anchor="t">
            <a:normAutofit/>
          </a:bodyPr>
          <a:lstStyle/>
          <a:p>
            <a:r>
              <a:rPr lang="en-US" sz="2000" dirty="0"/>
              <a:t>Automated meta-analyses comparable to manual approaches</a:t>
            </a:r>
          </a:p>
          <a:p>
            <a:r>
              <a:rPr lang="en-US" sz="2000" dirty="0"/>
              <a:t>Quantitative reverse inference to assess specificity</a:t>
            </a:r>
          </a:p>
          <a:p>
            <a:r>
              <a:rPr lang="en-US" sz="2000" dirty="0"/>
              <a:t>Open-ended classification of cognitive states</a:t>
            </a:r>
          </a:p>
          <a:p>
            <a:r>
              <a:rPr lang="en-US" sz="2000" dirty="0"/>
              <a:t>Insights into neural representation similarities</a:t>
            </a: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05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D4A3-DF99-A0C0-38AE-A5DF49B9B5CC}"/>
              </a:ext>
            </a:extLst>
          </p:cNvPr>
          <p:cNvSpPr>
            <a:spLocks noGrp="1"/>
          </p:cNvSpPr>
          <p:nvPr>
            <p:ph type="title"/>
          </p:nvPr>
        </p:nvSpPr>
        <p:spPr>
          <a:xfrm>
            <a:off x="1136397" y="502021"/>
            <a:ext cx="4959603" cy="1642969"/>
          </a:xfrm>
        </p:spPr>
        <p:txBody>
          <a:bodyPr anchor="b">
            <a:normAutofit/>
          </a:bodyPr>
          <a:lstStyle/>
          <a:p>
            <a:r>
              <a:rPr lang="en-US" sz="4000"/>
              <a:t>Sensitivity and Specificity</a:t>
            </a:r>
          </a:p>
        </p:txBody>
      </p:sp>
      <p:sp>
        <p:nvSpPr>
          <p:cNvPr id="3" name="Content Placeholder 2">
            <a:extLst>
              <a:ext uri="{FF2B5EF4-FFF2-40B4-BE49-F238E27FC236}">
                <a16:creationId xmlns:a16="http://schemas.microsoft.com/office/drawing/2014/main" id="{EEF20980-25F9-1C37-E5CF-97ED1B98A092}"/>
              </a:ext>
            </a:extLst>
          </p:cNvPr>
          <p:cNvSpPr>
            <a:spLocks noGrp="1"/>
          </p:cNvSpPr>
          <p:nvPr>
            <p:ph idx="1"/>
          </p:nvPr>
        </p:nvSpPr>
        <p:spPr>
          <a:xfrm>
            <a:off x="1136397" y="2418408"/>
            <a:ext cx="4959603" cy="3522569"/>
          </a:xfrm>
        </p:spPr>
        <p:txBody>
          <a:bodyPr anchor="t">
            <a:normAutofit/>
          </a:bodyPr>
          <a:lstStyle/>
          <a:p>
            <a:r>
              <a:rPr lang="en-US" sz="2000"/>
              <a:t>Sensitivity: Proportion of true positives correctly identified</a:t>
            </a:r>
          </a:p>
          <a:p>
            <a:r>
              <a:rPr lang="en-US" sz="2000"/>
              <a:t>Specificity: Proportion of true negatives correctly identified</a:t>
            </a:r>
          </a:p>
          <a:p>
            <a:r>
              <a:rPr lang="en-US" sz="2000"/>
              <a:t>High sensitivity and specificity indicate accurate classification</a:t>
            </a:r>
          </a:p>
        </p:txBody>
      </p:sp>
      <p:pic>
        <p:nvPicPr>
          <p:cNvPr id="2050" name="Picture 2" descr="Sensitivity and specificity - Future Diagnostics">
            <a:extLst>
              <a:ext uri="{FF2B5EF4-FFF2-40B4-BE49-F238E27FC236}">
                <a16:creationId xmlns:a16="http://schemas.microsoft.com/office/drawing/2014/main" id="{BB7DF868-A8B2-8A2B-51AC-F093E95852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12442" y="1103012"/>
            <a:ext cx="5201023" cy="4238219"/>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71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1E51-C892-0EA0-9773-9EB683B9F991}"/>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026C527C-CC3F-D1A0-7814-682182C925DA}"/>
              </a:ext>
            </a:extLst>
          </p:cNvPr>
          <p:cNvSpPr>
            <a:spLocks noGrp="1"/>
          </p:cNvSpPr>
          <p:nvPr>
            <p:ph idx="1"/>
          </p:nvPr>
        </p:nvSpPr>
        <p:spPr/>
        <p:txBody>
          <a:bodyPr/>
          <a:lstStyle/>
          <a:p>
            <a:r>
              <a:rPr lang="en-US" dirty="0"/>
              <a:t>Reliance on lexical coding approach (using psychological terms)</a:t>
            </a:r>
          </a:p>
          <a:p>
            <a:r>
              <a:rPr lang="en-US" dirty="0"/>
              <a:t>Limited ability to extract fine-grained cognitive states</a:t>
            </a:r>
          </a:p>
          <a:p>
            <a:r>
              <a:rPr lang="en-US" dirty="0"/>
              <a:t>Future work:</a:t>
            </a:r>
          </a:p>
          <a:p>
            <a:pPr lvl="1"/>
            <a:r>
              <a:rPr lang="en-US" dirty="0"/>
              <a:t>Use controlled vocabularies or ontologies</a:t>
            </a:r>
          </a:p>
          <a:p>
            <a:pPr lvl="1"/>
            <a:r>
              <a:rPr lang="en-US" dirty="0"/>
              <a:t>Develop multi-term analyses</a:t>
            </a:r>
          </a:p>
          <a:p>
            <a:pPr lvl="1"/>
            <a:r>
              <a:rPr lang="en-US" dirty="0"/>
              <a:t>Extract topic-based representations</a:t>
            </a:r>
          </a:p>
        </p:txBody>
      </p:sp>
    </p:spTree>
    <p:extLst>
      <p:ext uri="{BB962C8B-B14F-4D97-AF65-F5344CB8AC3E}">
        <p14:creationId xmlns:p14="http://schemas.microsoft.com/office/powerpoint/2010/main" val="294745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AA39-ECE3-FD55-976D-EC8BA33D21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13B765D-1418-3CC9-D7CA-87009B6E3DF3}"/>
              </a:ext>
            </a:extLst>
          </p:cNvPr>
          <p:cNvSpPr>
            <a:spLocks noGrp="1"/>
          </p:cNvSpPr>
          <p:nvPr>
            <p:ph idx="1"/>
          </p:nvPr>
        </p:nvSpPr>
        <p:spPr/>
        <p:txBody>
          <a:bodyPr/>
          <a:lstStyle/>
          <a:p>
            <a:r>
              <a:rPr lang="en-US" dirty="0"/>
              <a:t>NeuroSynth is a powerful and generative framework for large-scale synthesis of human neuroimaging data.</a:t>
            </a:r>
          </a:p>
          <a:p>
            <a:r>
              <a:rPr lang="en-US" dirty="0"/>
              <a:t>Enables quantitative reverse inference and open-ended decoding of cognitive states.</a:t>
            </a:r>
          </a:p>
          <a:p>
            <a:r>
              <a:rPr lang="en-US" dirty="0"/>
              <a:t>Potential applications in defining regions of interest, Bayesian priors, and contextualizing new findings.</a:t>
            </a:r>
          </a:p>
          <a:p>
            <a:r>
              <a:rPr lang="en-US" dirty="0"/>
              <a:t>Publicly available tools and data: </a:t>
            </a:r>
            <a:r>
              <a:rPr lang="en-US" dirty="0">
                <a:hlinkClick r:id="rId3"/>
              </a:rPr>
              <a:t>http://neurosynth.org/</a:t>
            </a:r>
            <a:r>
              <a:rPr lang="en-US" dirty="0"/>
              <a:t> </a:t>
            </a:r>
          </a:p>
        </p:txBody>
      </p:sp>
    </p:spTree>
    <p:extLst>
      <p:ext uri="{BB962C8B-B14F-4D97-AF65-F5344CB8AC3E}">
        <p14:creationId xmlns:p14="http://schemas.microsoft.com/office/powerpoint/2010/main" val="3316610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3943</TotalTime>
  <Words>1474</Words>
  <Application>Microsoft Macintosh PowerPoint</Application>
  <PresentationFormat>Widescreen</PresentationFormat>
  <Paragraphs>81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Week 8 Discussion Section</vt:lpstr>
      <vt:lpstr>Large-scale Automated Synthesis of Human Functional Neuroimaging Data </vt:lpstr>
      <vt:lpstr>Introduction</vt:lpstr>
      <vt:lpstr>NeuroSynth Framework</vt:lpstr>
      <vt:lpstr>Naive Bayes Classifier</vt:lpstr>
      <vt:lpstr>Key Findings</vt:lpstr>
      <vt:lpstr>Sensitivity and Specificity</vt:lpstr>
      <vt:lpstr>Limitations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Discussion Section</dc:title>
  <dc:creator>Neha Mittal</dc:creator>
  <cp:lastModifiedBy>Neha Mittal</cp:lastModifiedBy>
  <cp:revision>4</cp:revision>
  <dcterms:created xsi:type="dcterms:W3CDTF">2024-05-17T22:08:37Z</dcterms:created>
  <dcterms:modified xsi:type="dcterms:W3CDTF">2024-05-20T15:52:28Z</dcterms:modified>
</cp:coreProperties>
</file>