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6" r:id="rId2"/>
    <p:sldId id="256" r:id="rId3"/>
    <p:sldId id="257" r:id="rId4"/>
    <p:sldId id="258" r:id="rId5"/>
    <p:sldId id="259" r:id="rId6"/>
    <p:sldId id="260" r:id="rId7"/>
    <p:sldId id="261" r:id="rId8"/>
    <p:sldId id="262" r:id="rId9"/>
    <p:sldId id="263"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840"/>
  </p:normalViewPr>
  <p:slideViewPr>
    <p:cSldViewPr snapToGrid="0" snapToObjects="1">
      <p:cViewPr varScale="1">
        <p:scale>
          <a:sx n="107" d="100"/>
          <a:sy n="107" d="100"/>
        </p:scale>
        <p:origin x="176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8476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lgn="l">
              <a:buFont typeface="Arial" panose="020B0604020202020204" pitchFamily="34" charset="0"/>
              <a:buChar char="•"/>
            </a:pPr>
            <a:endParaRPr lang="en-US" b="0" i="0" dirty="0">
              <a:solidFill>
                <a:srgbClr val="29261B"/>
              </a:solidFill>
              <a:effectLst/>
              <a:latin typeface="__tiempos_b6f14e"/>
            </a:endParaRP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lgn="l"/>
            <a:r>
              <a:rPr lang="en-US" b="0" i="0" dirty="0">
                <a:solidFill>
                  <a:srgbClr val="29261B"/>
                </a:solidFill>
                <a:effectLst/>
                <a:latin typeface="__tiempos_b6f14e"/>
              </a:rPr>
              <a:t>A first crucial step in neural data analysis is processing the raw recorded signals to extract estimates of neural activity at the single-neuron level. The paper discusses two primary contexts:</a:t>
            </a:r>
          </a:p>
          <a:p>
            <a:pPr algn="l">
              <a:buFont typeface="+mj-lt"/>
              <a:buAutoNum type="arabicPeriod"/>
            </a:pPr>
            <a:r>
              <a:rPr lang="en-US" b="0" i="0" dirty="0">
                <a:solidFill>
                  <a:srgbClr val="29261B"/>
                </a:solidFill>
                <a:effectLst/>
                <a:latin typeface="__tiempos_b6f14e"/>
              </a:rPr>
              <a:t>Calcium imaging data: Here the goal is to </a:t>
            </a:r>
            <a:r>
              <a:rPr lang="en-US" b="0" i="0" dirty="0" err="1">
                <a:solidFill>
                  <a:srgbClr val="29261B"/>
                </a:solidFill>
                <a:effectLst/>
                <a:latin typeface="__tiempos_b6f14e"/>
              </a:rPr>
              <a:t>demix</a:t>
            </a:r>
            <a:r>
              <a:rPr lang="en-US" b="0" i="0" dirty="0">
                <a:solidFill>
                  <a:srgbClr val="29261B"/>
                </a:solidFill>
                <a:effectLst/>
                <a:latin typeface="__tiempos_b6f14e"/>
              </a:rPr>
              <a:t> the spatial components identifying individual neurons, denoise the raw fluorescence signals, and temporally deconvolve the slow calcium traces to recover the underlying spiking activity. The authors review recent matrix factorization approaches that simultaneously solve these demixing and deconvolution problems in a unified framework. A pioneering method called CNMF is highlighted for its ability to </a:t>
            </a:r>
            <a:r>
              <a:rPr lang="en-US" b="0" i="0" dirty="0" err="1">
                <a:solidFill>
                  <a:srgbClr val="29261B"/>
                </a:solidFill>
                <a:effectLst/>
                <a:latin typeface="__tiempos_b6f14e"/>
              </a:rPr>
              <a:t>scalably</a:t>
            </a:r>
            <a:r>
              <a:rPr lang="en-US" b="0" i="0" dirty="0">
                <a:solidFill>
                  <a:srgbClr val="29261B"/>
                </a:solidFill>
                <a:effectLst/>
                <a:latin typeface="__tiempos_b6f14e"/>
              </a:rPr>
              <a:t> process calcium imaging data.</a:t>
            </a:r>
          </a:p>
          <a:p>
            <a:pPr algn="l"/>
            <a:r>
              <a:rPr lang="en-US" b="0" i="0" dirty="0">
                <a:solidFill>
                  <a:srgbClr val="29261B"/>
                </a:solidFill>
                <a:effectLst/>
                <a:latin typeface="__tiempos_b6f14e"/>
              </a:rPr>
              <a:t>Additionally, they discuss the growing trend of jointly optimizing experimental parameters like imaging spatial resolution and computational analysis techniques to enable recording from more neurons with higher temporal resolution. (Think of this as a trade-off between spatial and temporal resolution)</a:t>
            </a:r>
          </a:p>
          <a:p>
            <a:pPr algn="l"/>
            <a:endParaRPr lang="en-US" b="0" i="0" dirty="0">
              <a:solidFill>
                <a:srgbClr val="29261B"/>
              </a:solidFill>
              <a:effectLst/>
              <a:latin typeface="__tiempos_b6f14e"/>
            </a:endParaRPr>
          </a:p>
          <a:p>
            <a:pPr algn="l">
              <a:buFont typeface="+mj-lt"/>
              <a:buAutoNum type="arabicPeriod" startAt="2"/>
            </a:pPr>
            <a:r>
              <a:rPr lang="en-US" b="0" i="0" dirty="0">
                <a:solidFill>
                  <a:srgbClr val="29261B"/>
                </a:solidFill>
                <a:effectLst/>
                <a:latin typeface="__tiempos_b6f14e"/>
              </a:rPr>
              <a:t>Multi-electrode array data: Sorting spikes from the raw voltage traces recorded on dense multi-electrode arrays is a classic issue that remains challenging at scale. The paper describes recent solutions that emphasize computational scalability and properly modeling spike events overlapping across many electrodes. Key advances include fast matching pursuit algorithms and methods that first cluster the easily-separable units before attempting to sort overlapping spikes.</a:t>
            </a:r>
          </a:p>
          <a:p>
            <a:pPr algn="l">
              <a:buFont typeface="+mj-lt"/>
              <a:buAutoNum type="arabicPeriod" startAt="2"/>
            </a:pPr>
            <a:endParaRPr lang="en-US" b="0" i="0" dirty="0">
              <a:solidFill>
                <a:srgbClr val="29261B"/>
              </a:solidFill>
              <a:effectLst/>
              <a:latin typeface="__tiempos_b6f14e"/>
            </a:endParaRPr>
          </a:p>
          <a:p>
            <a:pPr algn="l"/>
            <a:r>
              <a:rPr lang="en-US" b="0" i="0" dirty="0">
                <a:solidFill>
                  <a:srgbClr val="29261B"/>
                </a:solidFill>
                <a:effectLst/>
                <a:latin typeface="__tiempos_b6f14e"/>
              </a:rPr>
              <a:t>In both calcium imaging and multi-electrode contexts, the authors emphasize the need for publicly shared benchmarking datasets to drive collaborative improvement of signal processing pipelines.</a:t>
            </a:r>
          </a:p>
          <a:p>
            <a:br>
              <a:rPr lang="en-US" dirty="0"/>
            </a:b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lgn="l"/>
            <a:r>
              <a:rPr lang="en-US" b="0" i="0" dirty="0">
                <a:solidFill>
                  <a:srgbClr val="29261B"/>
                </a:solidFill>
                <a:effectLst/>
                <a:latin typeface="__tiempos_b6f14e"/>
              </a:rPr>
              <a:t>After extracting single-neuron spiking activity, two classic questions are: </a:t>
            </a:r>
          </a:p>
          <a:p>
            <a:pPr marL="228600" indent="-228600" algn="l">
              <a:buAutoNum type="arabicParenR"/>
            </a:pPr>
            <a:r>
              <a:rPr lang="en-US" b="0" i="0" dirty="0">
                <a:solidFill>
                  <a:srgbClr val="29261B"/>
                </a:solidFill>
                <a:effectLst/>
                <a:latin typeface="__tiempos_b6f14e"/>
              </a:rPr>
              <a:t>How is information encoded into these neural spike trains? </a:t>
            </a:r>
          </a:p>
          <a:p>
            <a:pPr marL="228600" indent="-228600" algn="l">
              <a:buAutoNum type="arabicParenR"/>
            </a:pPr>
            <a:r>
              <a:rPr lang="en-US" b="0" i="0" dirty="0">
                <a:solidFill>
                  <a:srgbClr val="29261B"/>
                </a:solidFill>
                <a:effectLst/>
                <a:latin typeface="__tiempos_b6f14e"/>
              </a:rPr>
              <a:t>How can we decode stimuli or behavior from the population activity?</a:t>
            </a:r>
          </a:p>
          <a:p>
            <a:pPr algn="l"/>
            <a:r>
              <a:rPr lang="en-US" b="0" i="0" dirty="0">
                <a:solidFill>
                  <a:srgbClr val="29261B"/>
                </a:solidFill>
                <a:effectLst/>
                <a:latin typeface="__tiempos_b6f14e"/>
              </a:rPr>
              <a:t>For the encoding problem, generalized linear models (GLMs) that regress neural activity against sensory/behavioral variables have been a longstanding tool. However, GLM performance critically depends on the choice of covariates or features used for regression.</a:t>
            </a:r>
          </a:p>
          <a:p>
            <a:pPr algn="l"/>
            <a:r>
              <a:rPr lang="en-US" b="0" i="0" dirty="0">
                <a:solidFill>
                  <a:srgbClr val="29261B"/>
                </a:solidFill>
                <a:effectLst/>
                <a:latin typeface="__tiempos_b6f14e"/>
              </a:rPr>
              <a:t>Recent advances aim to learn these features in a hierarchical, data-driven manner by sharing statistical strength across large populations of simultaneously recorded neurons. This allows estimating shared features that better explain the observed responses across the population. Some methods use modern artificial neural network techniques to learn these shared feature representations from large-scale neural recording data.</a:t>
            </a:r>
          </a:p>
          <a:p>
            <a:pPr algn="l"/>
            <a:r>
              <a:rPr lang="en-US" b="0" i="0" dirty="0">
                <a:solidFill>
                  <a:srgbClr val="29261B"/>
                </a:solidFill>
                <a:effectLst/>
                <a:latin typeface="__tiempos_b6f14e"/>
              </a:rPr>
              <a:t>For the decoding problem, a recent focus has been developing more powerful statistical models (Bayesian models) that capture the full structure of correlated variability across neural populations. This includes latent variable models and discriminative approaches that directly read out stimuli from the high-dimensional population activity patterns. Again, advances in machine learning like artificial neural networks and amortized inference are being effectively applied to achieve high-performance neural decoding.</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lgn="l"/>
            <a:r>
              <a:rPr lang="en-US" b="0" i="0" dirty="0">
                <a:solidFill>
                  <a:srgbClr val="29261B"/>
                </a:solidFill>
                <a:effectLst/>
                <a:latin typeface="__tiempos_b6f14e"/>
              </a:rPr>
              <a:t>Another longstanding goal in neuroscience is to map the synaptic connectivity patterns within neural circuits. This connectivity can be inferred from observing correlated activity across populations of neurons.</a:t>
            </a:r>
          </a:p>
          <a:p>
            <a:pPr algn="l"/>
            <a:r>
              <a:rPr lang="en-US" b="0" i="0" dirty="0">
                <a:solidFill>
                  <a:srgbClr val="29261B"/>
                </a:solidFill>
                <a:effectLst/>
                <a:latin typeface="__tiempos_b6f14e"/>
              </a:rPr>
              <a:t>However, a major confounding factor known as the "common input" problem makes this analysis extremely challenging. Observed correlations could arise from neurons receiving shared input from other unobserved neurons, rather than due to direct synaptic connections between the pairs of recorded neurons.</a:t>
            </a:r>
          </a:p>
          <a:p>
            <a:pPr algn="l"/>
            <a:r>
              <a:rPr lang="en-US" b="0" i="0" dirty="0">
                <a:solidFill>
                  <a:srgbClr val="29261B"/>
                </a:solidFill>
                <a:effectLst/>
                <a:latin typeface="__tiempos_b6f14e"/>
              </a:rPr>
              <a:t>Several recent solutions have made progress on this connectivity estimation issue. </a:t>
            </a:r>
          </a:p>
          <a:p>
            <a:pPr algn="l"/>
            <a:r>
              <a:rPr lang="en-US" b="0" i="0" dirty="0">
                <a:solidFill>
                  <a:srgbClr val="29261B"/>
                </a:solidFill>
                <a:effectLst/>
                <a:latin typeface="__tiempos_b6f14e"/>
              </a:rPr>
              <a:t>The "shotgun" experimental approach records from different subsets of a network in a serial manner, then combines these partial recordings using statistical methods to estimate the full underlying connectivity.</a:t>
            </a:r>
          </a:p>
          <a:p>
            <a:pPr algn="l"/>
            <a:r>
              <a:rPr lang="en-US" b="0" i="0" dirty="0">
                <a:solidFill>
                  <a:srgbClr val="29261B"/>
                </a:solidFill>
                <a:effectLst/>
                <a:latin typeface="__tiempos_b6f14e"/>
              </a:rPr>
              <a:t>Another line of work has developed principled ways to incorporate prior knowledge about biology and network structure into the connectivity mapping process to regularize and constrain the estimates.</a:t>
            </a:r>
          </a:p>
          <a:p>
            <a:pPr algn="l"/>
            <a:r>
              <a:rPr lang="en-US" b="0" i="0" dirty="0">
                <a:solidFill>
                  <a:srgbClr val="29261B"/>
                </a:solidFill>
                <a:effectLst/>
                <a:latin typeface="__tiempos_b6f14e"/>
              </a:rPr>
              <a:t>Finally, approaches that combine </a:t>
            </a:r>
            <a:r>
              <a:rPr lang="en-US" b="0" i="0" dirty="0" err="1">
                <a:solidFill>
                  <a:srgbClr val="29261B"/>
                </a:solidFill>
                <a:effectLst/>
                <a:latin typeface="__tiempos_b6f14e"/>
              </a:rPr>
              <a:t>connectomic</a:t>
            </a:r>
            <a:r>
              <a:rPr lang="en-US" b="0" i="0" dirty="0">
                <a:solidFill>
                  <a:srgbClr val="29261B"/>
                </a:solidFill>
                <a:effectLst/>
                <a:latin typeface="__tiempos_b6f14e"/>
              </a:rPr>
              <a:t> mapping from imaging data together with optogenetic stimulation and recording enable directly verifying the inferred connectivity by activating presynaptic cells and observing the postsynaptic responses.</a:t>
            </a:r>
          </a:p>
          <a:p>
            <a:pPr algn="l"/>
            <a:r>
              <a:rPr lang="en-US" b="0" i="0" dirty="0">
                <a:solidFill>
                  <a:srgbClr val="29261B"/>
                </a:solidFill>
                <a:effectLst/>
                <a:latin typeface="__tiempos_b6f14e"/>
              </a:rPr>
              <a:t>By advancing methods to solve the common input problem, the field is making strides towards comprehensively mapping neural circuit diagrams underlying brain computation and dynamics.</a:t>
            </a:r>
          </a:p>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lgn="l"/>
            <a:r>
              <a:rPr lang="en-US" b="0" i="0" dirty="0">
                <a:solidFill>
                  <a:srgbClr val="29261B"/>
                </a:solidFill>
                <a:effectLst/>
                <a:latin typeface="__tiempos_b6f14e"/>
              </a:rPr>
              <a:t>While encoding and decoding take a supervised approach mapping between neural activity and external variables, factor models provide an unsupervised way to analyze neural population data. (Discuss supervised vs unsupervised methods here)</a:t>
            </a:r>
          </a:p>
          <a:p>
            <a:pPr algn="l"/>
            <a:endParaRPr lang="en-US" b="0" i="0" dirty="0">
              <a:solidFill>
                <a:srgbClr val="29261B"/>
              </a:solidFill>
              <a:effectLst/>
              <a:latin typeface="__tiempos_b6f14e"/>
            </a:endParaRPr>
          </a:p>
          <a:p>
            <a:pPr algn="l"/>
            <a:r>
              <a:rPr lang="en-US" b="0" i="0" dirty="0">
                <a:solidFill>
                  <a:srgbClr val="29261B"/>
                </a:solidFill>
                <a:effectLst/>
                <a:latin typeface="__tiempos_b6f14e"/>
              </a:rPr>
              <a:t>The key idea is that high-dimensional neural recordings are noisy, redundant measurements of an underlying low-dimensional signal or set of factors. Extracting these factors can provide a denoised representation of the data for subsequent analysis.</a:t>
            </a:r>
          </a:p>
          <a:p>
            <a:pPr algn="l"/>
            <a:r>
              <a:rPr lang="en-US" b="0" i="0" dirty="0">
                <a:solidFill>
                  <a:srgbClr val="29261B"/>
                </a:solidFill>
                <a:effectLst/>
                <a:latin typeface="__tiempos_b6f14e"/>
              </a:rPr>
              <a:t>Many recent factor models use a Bayesian approach, specifying a generative probabilistic model linking the observed high-dimensional spike trains to low-dimensional latent factors. Statistical inference methods then recover the posterior distribution over the factors given the data. Examples include models with simple temporal latent dynamics like latent linear dynamical systems, and more flexible switching linear dynamics or recurrent neural network dynamics in the factor space.</a:t>
            </a:r>
          </a:p>
          <a:p>
            <a:pPr algn="l"/>
            <a:endParaRPr lang="en-US" b="0" i="0" dirty="0">
              <a:solidFill>
                <a:srgbClr val="29261B"/>
              </a:solidFill>
              <a:effectLst/>
              <a:latin typeface="__tiempos_b6f14e"/>
            </a:endParaRPr>
          </a:p>
          <a:p>
            <a:pPr algn="l"/>
            <a:r>
              <a:rPr lang="en-US" b="0" i="0" dirty="0">
                <a:solidFill>
                  <a:srgbClr val="29261B"/>
                </a:solidFill>
                <a:effectLst/>
                <a:latin typeface="__tiempos_b6f14e"/>
              </a:rPr>
              <a:t>An alternative is to directly optimize factor representations to maximize desirable properties like preserving task information or matching data statistics. </a:t>
            </a:r>
          </a:p>
          <a:p>
            <a:pPr algn="l"/>
            <a:endParaRPr lang="en-US" b="0" i="0" dirty="0">
              <a:solidFill>
                <a:srgbClr val="29261B"/>
              </a:solidFill>
              <a:effectLst/>
              <a:latin typeface="__tiempos_b6f14e"/>
            </a:endParaRPr>
          </a:p>
          <a:p>
            <a:pPr algn="l"/>
            <a:r>
              <a:rPr lang="en-US" b="0" i="0" dirty="0">
                <a:solidFill>
                  <a:srgbClr val="29261B"/>
                </a:solidFill>
                <a:effectLst/>
                <a:latin typeface="__tiempos_b6f14e"/>
              </a:rPr>
              <a:t>Regardless of the specific approach, factor models have proven powerful for separating multiplexed computations within a neural population, discovering dynamical structure, and constraining brain-machine interface learning.</a:t>
            </a:r>
          </a:p>
          <a:p>
            <a:pPr algn="l"/>
            <a:r>
              <a:rPr lang="en-US" b="0" i="0" dirty="0">
                <a:solidFill>
                  <a:srgbClr val="29261B"/>
                </a:solidFill>
                <a:effectLst/>
                <a:latin typeface="__tiempos_b6f14e"/>
              </a:rPr>
              <a:t>The authors argue interpretable low-dimensional representations extracted by factor analysis will be essential for transforming large-scale neural recordings into scientific insights about neural computation.</a:t>
            </a:r>
          </a:p>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lgn="l"/>
            <a:r>
              <a:rPr lang="en-US" b="0" i="0" dirty="0">
                <a:solidFill>
                  <a:srgbClr val="29261B"/>
                </a:solidFill>
                <a:effectLst/>
                <a:latin typeface="__tiempos_b6f14e"/>
              </a:rPr>
              <a:t>The ultimate goal of novel large-scale neural data analysis methods is to advance our understanding of brain function and computation. A critical question then is - to what degree do these new techniques genuinely reveal new principles versus rediscovering already known phenomena?</a:t>
            </a:r>
          </a:p>
          <a:p>
            <a:pPr algn="l"/>
            <a:endParaRPr lang="en-US" b="0" i="0" dirty="0">
              <a:solidFill>
                <a:srgbClr val="29261B"/>
              </a:solidFill>
              <a:effectLst/>
              <a:latin typeface="__tiempos_b6f14e"/>
            </a:endParaRPr>
          </a:p>
          <a:p>
            <a:pPr algn="l"/>
            <a:r>
              <a:rPr lang="en-US" b="0" i="0" dirty="0">
                <a:solidFill>
                  <a:srgbClr val="29261B"/>
                </a:solidFill>
                <a:effectLst/>
                <a:latin typeface="__tiempos_b6f14e"/>
              </a:rPr>
              <a:t>The authors discuss three emerging areas of research aimed at addressing this interpretability issue:</a:t>
            </a:r>
          </a:p>
          <a:p>
            <a:pPr algn="l">
              <a:buFont typeface="+mj-lt"/>
              <a:buAutoNum type="arabicPeriod"/>
            </a:pPr>
            <a:r>
              <a:rPr lang="en-US" b="0" i="0" dirty="0">
                <a:solidFill>
                  <a:srgbClr val="29261B"/>
                </a:solidFill>
                <a:effectLst/>
                <a:latin typeface="__tiempos_b6f14e"/>
              </a:rPr>
              <a:t>Statistical hypothesis testing to quantify whether discoveries could have arisen from simpler, well-understood model systems. This allows explicitly controlling for potentially confounding effects.</a:t>
            </a:r>
          </a:p>
          <a:p>
            <a:pPr algn="l">
              <a:buFont typeface="+mj-lt"/>
              <a:buAutoNum type="arabicPeriod"/>
            </a:pPr>
            <a:r>
              <a:rPr lang="en-US" b="0" i="0" dirty="0">
                <a:solidFill>
                  <a:srgbClr val="29261B"/>
                </a:solidFill>
                <a:effectLst/>
                <a:latin typeface="__tiempos_b6f14e"/>
              </a:rPr>
              <a:t>Investigating how the apparent complexity of neural representations scales with dataset size and experimental complexity. Do larger datasets alone provide new insights or must task complexity increase along with dataset size?</a:t>
            </a:r>
          </a:p>
          <a:p>
            <a:pPr algn="l">
              <a:buFont typeface="+mj-lt"/>
              <a:buAutoNum type="arabicPeriod"/>
            </a:pPr>
            <a:r>
              <a:rPr lang="en-US" b="0" i="0" dirty="0">
                <a:solidFill>
                  <a:srgbClr val="29261B"/>
                </a:solidFill>
                <a:effectLst/>
                <a:latin typeface="__tiempos_b6f14e"/>
              </a:rPr>
              <a:t>Explicitly testing the sufficiency of current analyses by applying them to man-made systems like computer microprocessors where the ground truth is known. Recent work raises concerns that standard methods may fail to properly capture mechanistic underpinnings.</a:t>
            </a:r>
          </a:p>
          <a:p>
            <a:pPr algn="l">
              <a:buFont typeface="+mj-lt"/>
              <a:buAutoNum type="arabicPeriod"/>
            </a:pPr>
            <a:endParaRPr lang="en-US" b="0" i="0" dirty="0">
              <a:solidFill>
                <a:srgbClr val="29261B"/>
              </a:solidFill>
              <a:effectLst/>
              <a:latin typeface="__tiempos_b6f14e"/>
            </a:endParaRPr>
          </a:p>
          <a:p>
            <a:pPr algn="l"/>
            <a:r>
              <a:rPr lang="en-US" b="0" i="0" dirty="0">
                <a:solidFill>
                  <a:srgbClr val="29261B"/>
                </a:solidFill>
                <a:effectLst/>
                <a:latin typeface="__tiempos_b6f14e"/>
              </a:rPr>
              <a:t>While neural data science has made rapid strides, these investigations highlight the need for further methodological development and tighter integration of theory and analysis to achieve a deep understanding of complex neural systems.</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lgn="l"/>
            <a:endParaRPr lang="en-US" b="0" i="0" dirty="0">
              <a:solidFill>
                <a:srgbClr val="29261B"/>
              </a:solidFill>
              <a:effectLst/>
              <a:latin typeface="__tiempos_b6f14e"/>
            </a:endParaRP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4/14/24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n2mittal/COGS138-Sp2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D8FC-E32D-A21D-C13D-F965543B4BD5}"/>
              </a:ext>
            </a:extLst>
          </p:cNvPr>
          <p:cNvSpPr>
            <a:spLocks noGrp="1"/>
          </p:cNvSpPr>
          <p:nvPr>
            <p:ph type="ctrTitle"/>
          </p:nvPr>
        </p:nvSpPr>
        <p:spPr/>
        <p:txBody>
          <a:bodyPr/>
          <a:lstStyle/>
          <a:p>
            <a:r>
              <a:rPr lang="en-US" dirty="0"/>
              <a:t>COGS 138</a:t>
            </a:r>
            <a:br>
              <a:rPr lang="en-US" dirty="0"/>
            </a:br>
            <a:r>
              <a:rPr lang="en-US" dirty="0"/>
              <a:t>Week 3 Discussion Section</a:t>
            </a:r>
          </a:p>
        </p:txBody>
      </p:sp>
      <p:sp>
        <p:nvSpPr>
          <p:cNvPr id="3" name="Subtitle 2">
            <a:extLst>
              <a:ext uri="{FF2B5EF4-FFF2-40B4-BE49-F238E27FC236}">
                <a16:creationId xmlns:a16="http://schemas.microsoft.com/office/drawing/2014/main" id="{64ACC338-6979-E9DE-122B-F42092CC814B}"/>
              </a:ext>
            </a:extLst>
          </p:cNvPr>
          <p:cNvSpPr>
            <a:spLocks noGrp="1"/>
          </p:cNvSpPr>
          <p:nvPr>
            <p:ph type="subTitle" idx="1"/>
          </p:nvPr>
        </p:nvSpPr>
        <p:spPr/>
        <p:txBody>
          <a:bodyPr/>
          <a:lstStyle/>
          <a:p>
            <a:r>
              <a:rPr lang="en-US" dirty="0"/>
              <a:t> 15</a:t>
            </a:r>
            <a:r>
              <a:rPr lang="en-US" baseline="30000" dirty="0"/>
              <a:t>th</a:t>
            </a:r>
            <a:r>
              <a:rPr lang="en-US" dirty="0"/>
              <a:t> April 2024</a:t>
            </a:r>
          </a:p>
        </p:txBody>
      </p:sp>
      <p:sp>
        <p:nvSpPr>
          <p:cNvPr id="4" name="TextBox 3">
            <a:extLst>
              <a:ext uri="{FF2B5EF4-FFF2-40B4-BE49-F238E27FC236}">
                <a16:creationId xmlns:a16="http://schemas.microsoft.com/office/drawing/2014/main" id="{62940EDF-6256-AB0D-36C0-E4737A94BEF1}"/>
              </a:ext>
            </a:extLst>
          </p:cNvPr>
          <p:cNvSpPr txBox="1"/>
          <p:nvPr/>
        </p:nvSpPr>
        <p:spPr>
          <a:xfrm>
            <a:off x="0" y="4612459"/>
            <a:ext cx="9144000" cy="300082"/>
          </a:xfrm>
          <a:prstGeom prst="rect">
            <a:avLst/>
          </a:prstGeom>
          <a:noFill/>
        </p:spPr>
        <p:txBody>
          <a:bodyPr wrap="square" rtlCol="0">
            <a:spAutoFit/>
          </a:bodyPr>
          <a:lstStyle/>
          <a:p>
            <a:pPr algn="ctr"/>
            <a:r>
              <a:rPr lang="en-US" sz="1350" dirty="0"/>
              <a:t>Slides can be found on - </a:t>
            </a:r>
            <a:r>
              <a:rPr lang="en-US" sz="1350" dirty="0">
                <a:hlinkClick r:id="rId2"/>
              </a:rPr>
              <a:t>https://github.com/n2mittal/COGS138-Sp24</a:t>
            </a:r>
            <a:r>
              <a:rPr lang="en-US" sz="1350" dirty="0"/>
              <a:t> </a:t>
            </a:r>
          </a:p>
        </p:txBody>
      </p:sp>
    </p:spTree>
    <p:extLst>
      <p:ext uri="{BB962C8B-B14F-4D97-AF65-F5344CB8AC3E}">
        <p14:creationId xmlns:p14="http://schemas.microsoft.com/office/powerpoint/2010/main" val="3244908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Questions and Discussion</a:t>
            </a:r>
          </a:p>
        </p:txBody>
      </p:sp>
      <p:pic>
        <p:nvPicPr>
          <p:cNvPr id="4" name="Content Placeholder 3">
            <a:extLst>
              <a:ext uri="{FF2B5EF4-FFF2-40B4-BE49-F238E27FC236}">
                <a16:creationId xmlns:a16="http://schemas.microsoft.com/office/drawing/2014/main" id="{7A587BA0-2B73-9EAB-5F1A-D1BF222EE355}"/>
              </a:ext>
            </a:extLst>
          </p:cNvPr>
          <p:cNvPicPr>
            <a:picLocks noGrp="1" noChangeAspect="1"/>
          </p:cNvPicPr>
          <p:nvPr>
            <p:ph idx="1"/>
          </p:nvPr>
        </p:nvPicPr>
        <p:blipFill>
          <a:blip r:embed="rId3"/>
          <a:stretch>
            <a:fillRect/>
          </a:stretch>
        </p:blipFill>
        <p:spPr>
          <a:xfrm>
            <a:off x="3143250" y="2083832"/>
            <a:ext cx="2857500" cy="2857500"/>
          </a:xfrm>
          <a:prstGeom prst="rect">
            <a:avLst/>
          </a:prstGeom>
        </p:spPr>
      </p:pic>
      <p:sp>
        <p:nvSpPr>
          <p:cNvPr id="5" name="TextBox 4">
            <a:extLst>
              <a:ext uri="{FF2B5EF4-FFF2-40B4-BE49-F238E27FC236}">
                <a16:creationId xmlns:a16="http://schemas.microsoft.com/office/drawing/2014/main" id="{959A6D76-A5C1-8D38-EFF3-96BA9DB94D8F}"/>
              </a:ext>
            </a:extLst>
          </p:cNvPr>
          <p:cNvSpPr txBox="1"/>
          <p:nvPr/>
        </p:nvSpPr>
        <p:spPr>
          <a:xfrm>
            <a:off x="2246716" y="1566069"/>
            <a:ext cx="4650568" cy="369332"/>
          </a:xfrm>
          <a:prstGeom prst="rect">
            <a:avLst/>
          </a:prstGeom>
          <a:noFill/>
        </p:spPr>
        <p:txBody>
          <a:bodyPr wrap="none" rtlCol="0">
            <a:spAutoFit/>
          </a:bodyPr>
          <a:lstStyle/>
          <a:p>
            <a:pPr algn="ctr"/>
            <a:r>
              <a:rPr lang="en-US" dirty="0"/>
              <a:t>You can submit your groups here if you haven’t: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sz="3600" dirty="0"/>
              <a:t>Neural Data Science: Accelerating the Experiment-Analysis-Theory Cycle in Large-Scale Neuroscience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dirty="0"/>
          </a:p>
        </p:txBody>
      </p:sp>
      <p:sp>
        <p:nvSpPr>
          <p:cNvPr id="3" name="Content Placeholder 2"/>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29261B"/>
                </a:solidFill>
                <a:effectLst/>
                <a:latin typeface="__tiempos_b6f14e"/>
              </a:rPr>
              <a:t>Modern large-scale neural recording produces enormous neuron-level data</a:t>
            </a:r>
          </a:p>
          <a:p>
            <a:pPr algn="l">
              <a:buFont typeface="Arial" panose="020B0604020202020204" pitchFamily="34" charset="0"/>
              <a:buChar char="•"/>
            </a:pPr>
            <a:r>
              <a:rPr lang="en-US" b="0" i="0" dirty="0">
                <a:solidFill>
                  <a:srgbClr val="29261B"/>
                </a:solidFill>
                <a:effectLst/>
                <a:latin typeface="__tiempos_b6f14e"/>
              </a:rPr>
              <a:t>Bottleneck is developing analysis methods to understand this big data</a:t>
            </a:r>
          </a:p>
          <a:p>
            <a:pPr algn="l">
              <a:buFont typeface="Arial" panose="020B0604020202020204" pitchFamily="34" charset="0"/>
              <a:buChar char="•"/>
            </a:pPr>
            <a:r>
              <a:rPr lang="en-US" b="0" i="0" dirty="0">
                <a:solidFill>
                  <a:srgbClr val="29261B"/>
                </a:solidFill>
                <a:effectLst/>
                <a:latin typeface="__tiempos_b6f14e"/>
              </a:rPr>
              <a:t>Paper reviews recent advances in:</a:t>
            </a:r>
          </a:p>
          <a:p>
            <a:pPr marL="742950" lvl="1" indent="-285750" algn="l">
              <a:buFont typeface="Arial" panose="020B0604020202020204" pitchFamily="34" charset="0"/>
              <a:buChar char="•"/>
            </a:pPr>
            <a:r>
              <a:rPr lang="en-US" b="0" i="0" dirty="0">
                <a:solidFill>
                  <a:srgbClr val="29261B"/>
                </a:solidFill>
                <a:effectLst/>
                <a:latin typeface="__tiempos_b6f14e"/>
              </a:rPr>
              <a:t>Signal processing (calcium imaging, spike sorting)</a:t>
            </a:r>
          </a:p>
          <a:p>
            <a:pPr marL="742950" lvl="1" indent="-285750" algn="l">
              <a:buFont typeface="Arial" panose="020B0604020202020204" pitchFamily="34" charset="0"/>
              <a:buChar char="•"/>
            </a:pPr>
            <a:r>
              <a:rPr lang="en-US" b="0" i="0" dirty="0">
                <a:solidFill>
                  <a:srgbClr val="29261B"/>
                </a:solidFill>
                <a:effectLst/>
                <a:latin typeface="__tiempos_b6f14e"/>
              </a:rPr>
              <a:t>Encoding/decoding models</a:t>
            </a:r>
          </a:p>
          <a:p>
            <a:pPr marL="742950" lvl="1" indent="-285750" algn="l">
              <a:buFont typeface="Arial" panose="020B0604020202020204" pitchFamily="34" charset="0"/>
              <a:buChar char="•"/>
            </a:pPr>
            <a:r>
              <a:rPr lang="en-US" b="0" i="0" dirty="0">
                <a:solidFill>
                  <a:srgbClr val="29261B"/>
                </a:solidFill>
                <a:effectLst/>
                <a:latin typeface="__tiempos_b6f14e"/>
              </a:rPr>
              <a:t>Connectivity estimation</a:t>
            </a:r>
          </a:p>
          <a:p>
            <a:pPr marL="742950" lvl="1" indent="-285750" algn="l">
              <a:buFont typeface="Arial" panose="020B0604020202020204" pitchFamily="34" charset="0"/>
              <a:buChar char="•"/>
            </a:pPr>
            <a:r>
              <a:rPr lang="en-US" b="0" i="0" dirty="0">
                <a:solidFill>
                  <a:srgbClr val="29261B"/>
                </a:solidFill>
                <a:effectLst/>
                <a:latin typeface="__tiempos_b6f14e"/>
              </a:rPr>
              <a:t>Factor models</a:t>
            </a:r>
          </a:p>
          <a:p>
            <a:pPr marL="742950" lvl="1" indent="-285750" algn="l">
              <a:buFont typeface="Arial" panose="020B0604020202020204" pitchFamily="34" charset="0"/>
              <a:buChar char="•"/>
            </a:pPr>
            <a:r>
              <a:rPr lang="en-US" b="0" i="0" dirty="0">
                <a:solidFill>
                  <a:srgbClr val="29261B"/>
                </a:solidFill>
                <a:effectLst/>
                <a:latin typeface="__tiempos_b6f14e"/>
              </a:rPr>
              <a:t>Interpretability challenges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29261B"/>
                </a:solidFill>
                <a:effectLst/>
                <a:latin typeface="__tiempos_b6f14e"/>
              </a:rPr>
              <a:t>High-Throughput Signal Processing</a:t>
            </a:r>
            <a:endParaRPr dirty="0"/>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0" i="0" dirty="0">
                <a:solidFill>
                  <a:srgbClr val="29261B"/>
                </a:solidFill>
                <a:effectLst/>
                <a:latin typeface="__tiempos_b6f14e"/>
              </a:rPr>
              <a:t>Calcium imaging data processing (denoising, deconvolution, demixing)</a:t>
            </a:r>
          </a:p>
          <a:p>
            <a:pPr algn="l">
              <a:buFont typeface="Arial" panose="020B0604020202020204" pitchFamily="34" charset="0"/>
              <a:buChar char="•"/>
            </a:pPr>
            <a:r>
              <a:rPr lang="en-US" b="0" i="0" dirty="0">
                <a:solidFill>
                  <a:srgbClr val="29261B"/>
                </a:solidFill>
                <a:effectLst/>
                <a:latin typeface="__tiempos_b6f14e"/>
              </a:rPr>
              <a:t>Scalable spike sorting for large multi-electrode arrays</a:t>
            </a:r>
          </a:p>
          <a:p>
            <a:pPr algn="l">
              <a:buFont typeface="Arial" panose="020B0604020202020204" pitchFamily="34" charset="0"/>
              <a:buChar char="•"/>
            </a:pPr>
            <a:r>
              <a:rPr lang="en-US" b="0" i="0" dirty="0">
                <a:solidFill>
                  <a:srgbClr val="29261B"/>
                </a:solidFill>
                <a:effectLst/>
                <a:latin typeface="__tiempos_b6f14e"/>
              </a:rPr>
              <a:t>Joint optimization of experiment design and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29261B"/>
                </a:solidFill>
                <a:effectLst/>
                <a:latin typeface="__tiempos_b6f14e"/>
              </a:rPr>
              <a:t>Encoding and Decoding</a:t>
            </a:r>
            <a:endParaRPr dirty="0"/>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0" i="0" dirty="0">
                <a:solidFill>
                  <a:srgbClr val="29261B"/>
                </a:solidFill>
                <a:effectLst/>
                <a:latin typeface="__tiempos_b6f14e"/>
              </a:rPr>
              <a:t>How are stimuli encoded into neural activity?</a:t>
            </a:r>
          </a:p>
          <a:p>
            <a:pPr algn="l">
              <a:buFont typeface="Arial" panose="020B0604020202020204" pitchFamily="34" charset="0"/>
              <a:buChar char="•"/>
            </a:pPr>
            <a:r>
              <a:rPr lang="en-US" b="0" i="0" dirty="0">
                <a:solidFill>
                  <a:srgbClr val="29261B"/>
                </a:solidFill>
                <a:effectLst/>
                <a:latin typeface="__tiempos_b6f14e"/>
              </a:rPr>
              <a:t>How can we decode stimuli from neural activity?</a:t>
            </a:r>
          </a:p>
          <a:p>
            <a:pPr algn="l">
              <a:buFont typeface="Arial" panose="020B0604020202020204" pitchFamily="34" charset="0"/>
              <a:buChar char="•"/>
            </a:pPr>
            <a:r>
              <a:rPr lang="en-US" b="0" i="0" dirty="0">
                <a:solidFill>
                  <a:srgbClr val="29261B"/>
                </a:solidFill>
                <a:effectLst/>
                <a:latin typeface="__tiempos_b6f14e"/>
              </a:rPr>
              <a:t>Recent advances:</a:t>
            </a:r>
          </a:p>
          <a:p>
            <a:pPr marL="742950" lvl="1" indent="-285750" algn="l">
              <a:buFont typeface="Arial" panose="020B0604020202020204" pitchFamily="34" charset="0"/>
              <a:buChar char="•"/>
            </a:pPr>
            <a:r>
              <a:rPr lang="en-US" b="0" i="0" dirty="0">
                <a:solidFill>
                  <a:srgbClr val="29261B"/>
                </a:solidFill>
                <a:effectLst/>
                <a:latin typeface="__tiempos_b6f14e"/>
              </a:rPr>
              <a:t>Regularized regression models (GLMs)</a:t>
            </a:r>
          </a:p>
          <a:p>
            <a:pPr marL="742950" lvl="1" indent="-285750" algn="l">
              <a:buFont typeface="Arial" panose="020B0604020202020204" pitchFamily="34" charset="0"/>
              <a:buChar char="•"/>
            </a:pPr>
            <a:r>
              <a:rPr lang="en-US" b="0" i="0" dirty="0">
                <a:solidFill>
                  <a:srgbClr val="29261B"/>
                </a:solidFill>
                <a:effectLst/>
                <a:latin typeface="__tiempos_b6f14e"/>
              </a:rPr>
              <a:t>Hierarchical models sharing statistical strength</a:t>
            </a:r>
          </a:p>
          <a:p>
            <a:pPr marL="742950" lvl="1" indent="-285750" algn="l">
              <a:buFont typeface="Arial" panose="020B0604020202020204" pitchFamily="34" charset="0"/>
              <a:buChar char="•"/>
            </a:pPr>
            <a:r>
              <a:rPr lang="en-US" b="0" i="0" dirty="0">
                <a:solidFill>
                  <a:srgbClr val="29261B"/>
                </a:solidFill>
                <a:effectLst/>
                <a:latin typeface="__tiempos_b6f14e"/>
              </a:rPr>
              <a:t>Neural network models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29261B"/>
                </a:solidFill>
                <a:effectLst/>
                <a:latin typeface="__tiempos_b6f14e"/>
              </a:rPr>
              <a:t>Connectivity Estimation</a:t>
            </a:r>
            <a:endParaRPr dirty="0"/>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0" i="0" dirty="0">
                <a:solidFill>
                  <a:srgbClr val="29261B"/>
                </a:solidFill>
                <a:effectLst/>
                <a:latin typeface="__tiempos_b6f14e"/>
              </a:rPr>
              <a:t>Infer network connectivity from correlated neural activity</a:t>
            </a:r>
          </a:p>
          <a:p>
            <a:pPr algn="l">
              <a:buFont typeface="Arial" panose="020B0604020202020204" pitchFamily="34" charset="0"/>
              <a:buChar char="•"/>
            </a:pPr>
            <a:r>
              <a:rPr lang="en-US" b="0" i="0" dirty="0">
                <a:solidFill>
                  <a:srgbClr val="29261B"/>
                </a:solidFill>
                <a:effectLst/>
                <a:latin typeface="__tiempos_b6f14e"/>
              </a:rPr>
              <a:t>"Common input" problem is a major challenge</a:t>
            </a:r>
          </a:p>
          <a:p>
            <a:pPr algn="l">
              <a:buFont typeface="Arial" panose="020B0604020202020204" pitchFamily="34" charset="0"/>
              <a:buChar char="•"/>
            </a:pPr>
            <a:r>
              <a:rPr lang="en-US" b="0" i="0" dirty="0">
                <a:solidFill>
                  <a:srgbClr val="29261B"/>
                </a:solidFill>
                <a:effectLst/>
                <a:latin typeface="__tiempos_b6f14e"/>
              </a:rPr>
              <a:t>Recent solutions:</a:t>
            </a:r>
          </a:p>
          <a:p>
            <a:pPr marL="742950" lvl="1" indent="-285750" algn="l">
              <a:buFont typeface="Arial" panose="020B0604020202020204" pitchFamily="34" charset="0"/>
              <a:buChar char="•"/>
            </a:pPr>
            <a:r>
              <a:rPr lang="en-US" b="0" i="0" dirty="0">
                <a:solidFill>
                  <a:srgbClr val="29261B"/>
                </a:solidFill>
                <a:effectLst/>
                <a:latin typeface="__tiempos_b6f14e"/>
              </a:rPr>
              <a:t>"Shotgun" experimental designs</a:t>
            </a:r>
          </a:p>
          <a:p>
            <a:pPr marL="742950" lvl="1" indent="-285750" algn="l">
              <a:buFont typeface="Arial" panose="020B0604020202020204" pitchFamily="34" charset="0"/>
              <a:buChar char="•"/>
            </a:pPr>
            <a:r>
              <a:rPr lang="en-US" b="0" i="0" dirty="0">
                <a:solidFill>
                  <a:srgbClr val="29261B"/>
                </a:solidFill>
                <a:effectLst/>
                <a:latin typeface="__tiempos_b6f14e"/>
              </a:rPr>
              <a:t>Incorporating stronger prior knowledge</a:t>
            </a:r>
          </a:p>
          <a:p>
            <a:pPr marL="742950" lvl="1" indent="-285750" algn="l">
              <a:buFont typeface="Arial" panose="020B0604020202020204" pitchFamily="34" charset="0"/>
              <a:buChar char="•"/>
            </a:pPr>
            <a:r>
              <a:rPr lang="en-US" b="0" i="0" dirty="0">
                <a:solidFill>
                  <a:srgbClr val="29261B"/>
                </a:solidFill>
                <a:effectLst/>
                <a:latin typeface="__tiempos_b6f14e"/>
              </a:rPr>
              <a:t>Mapping connectivity using optogenetics</a:t>
            </a:r>
          </a:p>
          <a:p>
            <a:pPr marL="0" indent="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29261B"/>
                </a:solidFill>
                <a:effectLst/>
                <a:latin typeface="__tiempos_b6f14e"/>
              </a:rPr>
              <a:t>Factor Models</a:t>
            </a:r>
            <a:endParaRPr dirty="0"/>
          </a:p>
        </p:txBody>
      </p:sp>
      <p:sp>
        <p:nvSpPr>
          <p:cNvPr id="3" name="Content Placeholder 2"/>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29261B"/>
                </a:solidFill>
                <a:effectLst/>
                <a:latin typeface="__tiempos_b6f14e"/>
              </a:rPr>
              <a:t>Unsupervised approach to analyze neural population data</a:t>
            </a:r>
          </a:p>
          <a:p>
            <a:pPr algn="l">
              <a:buFont typeface="Arial" panose="020B0604020202020204" pitchFamily="34" charset="0"/>
              <a:buChar char="•"/>
            </a:pPr>
            <a:r>
              <a:rPr lang="en-US" b="0" i="0" dirty="0">
                <a:solidFill>
                  <a:srgbClr val="29261B"/>
                </a:solidFill>
                <a:effectLst/>
                <a:latin typeface="__tiempos_b6f14e"/>
              </a:rPr>
              <a:t>High-dimensional recordings are noisy measurements of low-D factors</a:t>
            </a:r>
          </a:p>
          <a:p>
            <a:pPr algn="l">
              <a:buFont typeface="Arial" panose="020B0604020202020204" pitchFamily="34" charset="0"/>
              <a:buChar char="•"/>
            </a:pPr>
            <a:r>
              <a:rPr lang="en-US" b="0" i="0" dirty="0">
                <a:solidFill>
                  <a:srgbClr val="29261B"/>
                </a:solidFill>
                <a:effectLst/>
                <a:latin typeface="__tiempos_b6f14e"/>
              </a:rPr>
              <a:t>Bayesian models (e.g. latent dynamical systems)</a:t>
            </a:r>
          </a:p>
          <a:p>
            <a:pPr algn="l">
              <a:buFont typeface="Arial" panose="020B0604020202020204" pitchFamily="34" charset="0"/>
              <a:buChar char="•"/>
            </a:pPr>
            <a:r>
              <a:rPr lang="en-US" b="0" i="0" dirty="0">
                <a:solidFill>
                  <a:srgbClr val="29261B"/>
                </a:solidFill>
                <a:effectLst/>
                <a:latin typeface="__tiempos_b6f14e"/>
              </a:rPr>
              <a:t>Direct optimization of factor representations</a:t>
            </a:r>
          </a:p>
          <a:p>
            <a:pPr algn="l">
              <a:buFont typeface="Arial" panose="020B0604020202020204" pitchFamily="34" charset="0"/>
              <a:buChar char="•"/>
            </a:pPr>
            <a:r>
              <a:rPr lang="en-US" b="0" i="0" dirty="0">
                <a:solidFill>
                  <a:srgbClr val="29261B"/>
                </a:solidFill>
                <a:effectLst/>
                <a:latin typeface="__tiempos_b6f14e"/>
              </a:rPr>
              <a:t>Extract denoised representations and multiplexed computations</a:t>
            </a:r>
          </a:p>
          <a:p>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Interpretability Changes</a:t>
            </a:r>
            <a:endParaRPr dirty="0"/>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0" i="0" dirty="0">
                <a:solidFill>
                  <a:srgbClr val="29261B"/>
                </a:solidFill>
                <a:effectLst/>
                <a:latin typeface="__tiempos_b6f14e"/>
              </a:rPr>
              <a:t>Do new methods reveal novel principles or rediscover known phenomena?</a:t>
            </a:r>
          </a:p>
          <a:p>
            <a:pPr algn="l">
              <a:buFont typeface="Arial" panose="020B0604020202020204" pitchFamily="34" charset="0"/>
              <a:buChar char="•"/>
            </a:pPr>
            <a:r>
              <a:rPr lang="en-US" b="0" i="0" dirty="0">
                <a:solidFill>
                  <a:srgbClr val="29261B"/>
                </a:solidFill>
                <a:effectLst/>
                <a:latin typeface="__tiempos_b6f14e"/>
              </a:rPr>
              <a:t>Statistical testing against simplified null models</a:t>
            </a:r>
          </a:p>
          <a:p>
            <a:pPr algn="l">
              <a:buFont typeface="Arial" panose="020B0604020202020204" pitchFamily="34" charset="0"/>
              <a:buChar char="•"/>
            </a:pPr>
            <a:r>
              <a:rPr lang="en-US" b="0" i="0" dirty="0">
                <a:solidFill>
                  <a:srgbClr val="29261B"/>
                </a:solidFill>
                <a:effectLst/>
                <a:latin typeface="__tiempos_b6f14e"/>
              </a:rPr>
              <a:t>Scaling of neural representation complexity</a:t>
            </a:r>
          </a:p>
          <a:p>
            <a:pPr algn="l">
              <a:buFont typeface="Arial" panose="020B0604020202020204" pitchFamily="34" charset="0"/>
              <a:buChar char="•"/>
            </a:pPr>
            <a:r>
              <a:rPr lang="en-US" b="0" i="0" dirty="0">
                <a:solidFill>
                  <a:srgbClr val="29261B"/>
                </a:solidFill>
                <a:effectLst/>
                <a:latin typeface="__tiempos_b6f14e"/>
              </a:rPr>
              <a:t>Sufficiency tests on known ground truth systems (e.g. microprocessors)</a:t>
            </a:r>
          </a:p>
          <a:p>
            <a:pPr algn="l">
              <a:buFont typeface="Arial" panose="020B0604020202020204" pitchFamily="34" charset="0"/>
              <a:buChar char="•"/>
            </a:pPr>
            <a:r>
              <a:rPr lang="en-US" b="0" i="0" dirty="0">
                <a:solidFill>
                  <a:srgbClr val="29261B"/>
                </a:solidFill>
                <a:effectLst/>
                <a:latin typeface="__tiempos_b6f14e"/>
              </a:rPr>
              <a:t>Need tighter integration of theory and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Directions and Technologies</a:t>
            </a:r>
          </a:p>
        </p:txBody>
      </p:sp>
      <p:sp>
        <p:nvSpPr>
          <p:cNvPr id="3" name="Content Placeholder 2"/>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solidFill>
                  <a:srgbClr val="29261B"/>
                </a:solidFill>
                <a:effectLst/>
                <a:latin typeface="__tiempos_b6f14e"/>
              </a:rPr>
              <a:t>Continued rapid dataset scale and complexity growth</a:t>
            </a:r>
          </a:p>
          <a:p>
            <a:pPr algn="l">
              <a:buFont typeface="Arial" panose="020B0604020202020204" pitchFamily="34" charset="0"/>
              <a:buChar char="•"/>
            </a:pPr>
            <a:r>
              <a:rPr lang="en-US" b="0" i="0" dirty="0">
                <a:solidFill>
                  <a:srgbClr val="29261B"/>
                </a:solidFill>
                <a:effectLst/>
                <a:latin typeface="__tiempos_b6f14e"/>
              </a:rPr>
              <a:t>Closed-loop optimal control of neural activity</a:t>
            </a:r>
          </a:p>
          <a:p>
            <a:pPr algn="l">
              <a:buFont typeface="Arial" panose="020B0604020202020204" pitchFamily="34" charset="0"/>
              <a:buChar char="•"/>
            </a:pPr>
            <a:r>
              <a:rPr lang="en-US" b="0" i="0" dirty="0">
                <a:solidFill>
                  <a:srgbClr val="29261B"/>
                </a:solidFill>
                <a:effectLst/>
                <a:latin typeface="__tiempos_b6f14e"/>
              </a:rPr>
              <a:t>Multimodal data fusion (functional, </a:t>
            </a:r>
            <a:r>
              <a:rPr lang="en-US" b="0" i="0" dirty="0" err="1">
                <a:solidFill>
                  <a:srgbClr val="29261B"/>
                </a:solidFill>
                <a:effectLst/>
                <a:latin typeface="__tiempos_b6f14e"/>
              </a:rPr>
              <a:t>connectomic</a:t>
            </a:r>
            <a:r>
              <a:rPr lang="en-US" b="0" i="0" dirty="0">
                <a:solidFill>
                  <a:srgbClr val="29261B"/>
                </a:solidFill>
                <a:effectLst/>
                <a:latin typeface="__tiempos_b6f14e"/>
              </a:rPr>
              <a:t>, molecular)</a:t>
            </a:r>
          </a:p>
          <a:p>
            <a:pPr algn="l">
              <a:buFont typeface="Arial" panose="020B0604020202020204" pitchFamily="34" charset="0"/>
              <a:buChar char="•"/>
            </a:pPr>
            <a:r>
              <a:rPr lang="en-US" b="0" i="0" dirty="0">
                <a:solidFill>
                  <a:srgbClr val="29261B"/>
                </a:solidFill>
                <a:effectLst/>
                <a:latin typeface="__tiempos_b6f14e"/>
              </a:rPr>
              <a:t>Robust statistical validation and interpretability assessment</a:t>
            </a:r>
          </a:p>
          <a:p>
            <a:pPr algn="l">
              <a:buFont typeface="Arial" panose="020B0604020202020204" pitchFamily="34" charset="0"/>
              <a:buChar char="•"/>
            </a:pPr>
            <a:r>
              <a:rPr lang="en-US" b="0" i="0" dirty="0">
                <a:solidFill>
                  <a:srgbClr val="29261B"/>
                </a:solidFill>
                <a:effectLst/>
                <a:latin typeface="__tiempos_b6f14e"/>
              </a:rPr>
              <a:t>Coupling computational theory and statistical models</a:t>
            </a:r>
          </a:p>
          <a:p>
            <a:pPr algn="l">
              <a:buFont typeface="Arial" panose="020B0604020202020204" pitchFamily="34" charset="0"/>
              <a:buChar char="•"/>
            </a:pPr>
            <a:r>
              <a:rPr lang="en-US" b="0" i="0" dirty="0">
                <a:solidFill>
                  <a:srgbClr val="29261B"/>
                </a:solidFill>
                <a:effectLst/>
                <a:latin typeface="__tiempos_b6f14e"/>
              </a:rPr>
              <a:t>Open data, collaborative analytics, and comprehensive modeling</a:t>
            </a:r>
          </a:p>
          <a:p>
            <a:pPr algn="l">
              <a:buFont typeface="Arial" panose="020B0604020202020204" pitchFamily="34" charset="0"/>
              <a:buChar char="•"/>
            </a:pPr>
            <a:r>
              <a:rPr lang="en-US" b="1" i="0" dirty="0">
                <a:solidFill>
                  <a:srgbClr val="29261B"/>
                </a:solidFill>
                <a:effectLst/>
                <a:latin typeface="__tiempos_b6f14e"/>
              </a:rPr>
              <a:t>Crucial bottleneck: Interdisciplinary training demand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1564</TotalTime>
  <Words>1408</Words>
  <Application>Microsoft Macintosh PowerPoint</Application>
  <PresentationFormat>On-screen Show (4:3)</PresentationFormat>
  <Paragraphs>91</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__tiempos_b6f14e</vt:lpstr>
      <vt:lpstr>Arial</vt:lpstr>
      <vt:lpstr>Calibri</vt:lpstr>
      <vt:lpstr>Office Theme</vt:lpstr>
      <vt:lpstr>COGS 138 Week 3 Discussion Section</vt:lpstr>
      <vt:lpstr>Neural Data Science: Accelerating the Experiment-Analysis-Theory Cycle in Large-Scale Neuroscience</vt:lpstr>
      <vt:lpstr>Overview</vt:lpstr>
      <vt:lpstr>High-Throughput Signal Processing</vt:lpstr>
      <vt:lpstr>Encoding and Decoding</vt:lpstr>
      <vt:lpstr>Connectivity Estimation</vt:lpstr>
      <vt:lpstr>Factor Models</vt:lpstr>
      <vt:lpstr>Interpretability Changes</vt:lpstr>
      <vt:lpstr>Future Directions and Technologies</vt:lpstr>
      <vt:lpstr>Questions and Discussion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Data Science: Accelerating the Experiment-Analysis-Theory Cycle in Large-Scale Neuroscience</dc:title>
  <dc:subject/>
  <dc:creator/>
  <cp:keywords/>
  <dc:description>generated using python-pptx</dc:description>
  <cp:lastModifiedBy>Neha Mittal</cp:lastModifiedBy>
  <cp:revision>4</cp:revision>
  <dcterms:created xsi:type="dcterms:W3CDTF">2013-01-27T09:14:16Z</dcterms:created>
  <dcterms:modified xsi:type="dcterms:W3CDTF">2024-04-15T20:11:04Z</dcterms:modified>
  <cp:category/>
</cp:coreProperties>
</file>