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59" r:id="rId7"/>
    <p:sldId id="263" r:id="rId8"/>
    <p:sldId id="262" r:id="rId9"/>
    <p:sldId id="264" r:id="rId10"/>
    <p:sldId id="265" r:id="rId11"/>
    <p:sldId id="267"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2C908-C2F1-824E-AA1C-D7D2A2EBE5B6}" v="61" dt="2024-04-07T03:32:08.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5254"/>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9CE9D-3D47-2C42-9981-2B067C766C0E}" type="datetimeFigureOut">
              <a:rPr lang="en-US" smtClean="0"/>
              <a:t>4/6/24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938BC-B144-5646-B797-449EF77FA8AD}" type="slidenum">
              <a:rPr lang="en-US" smtClean="0"/>
              <a:t>‹#›</a:t>
            </a:fld>
            <a:endParaRPr lang="en-US"/>
          </a:p>
        </p:txBody>
      </p:sp>
    </p:spTree>
    <p:extLst>
      <p:ext uri="{BB962C8B-B14F-4D97-AF65-F5344CB8AC3E}">
        <p14:creationId xmlns:p14="http://schemas.microsoft.com/office/powerpoint/2010/main" val="29057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 refer to this link for more ideas</a:t>
            </a:r>
          </a:p>
          <a:p>
            <a:endParaRPr lang="en-US" b="0" i="0" dirty="0">
              <a:solidFill>
                <a:srgbClr val="222222"/>
              </a:solidFill>
              <a:effectLst/>
              <a:latin typeface="Arial" panose="020B0604020202020204" pitchFamily="34" charset="0"/>
            </a:endParaRPr>
          </a:p>
          <a:p>
            <a:r>
              <a:rPr lang="en-US" dirty="0"/>
              <a:t>She also knows of macaque electrophysiology datasets that were collected while macaques viewed images. She can point you guys to other open-source datasets for this.</a:t>
            </a:r>
          </a:p>
        </p:txBody>
      </p:sp>
      <p:sp>
        <p:nvSpPr>
          <p:cNvPr id="4" name="Slide Number Placeholder 3"/>
          <p:cNvSpPr>
            <a:spLocks noGrp="1"/>
          </p:cNvSpPr>
          <p:nvPr>
            <p:ph type="sldNum" sz="quarter" idx="5"/>
          </p:nvPr>
        </p:nvSpPr>
        <p:spPr/>
        <p:txBody>
          <a:bodyPr/>
          <a:lstStyle/>
          <a:p>
            <a:fld id="{97C938BC-B144-5646-B797-449EF77FA8AD}" type="slidenum">
              <a:rPr lang="en-US" smtClean="0"/>
              <a:t>5</a:t>
            </a:fld>
            <a:endParaRPr lang="en-US"/>
          </a:p>
        </p:txBody>
      </p:sp>
    </p:spTree>
    <p:extLst>
      <p:ext uri="{BB962C8B-B14F-4D97-AF65-F5344CB8AC3E}">
        <p14:creationId xmlns:p14="http://schemas.microsoft.com/office/powerpoint/2010/main" val="247148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Challenges include balancing interpretable vs </a:t>
            </a:r>
            <a:r>
              <a:rPr lang="en-US" b="0" i="0" dirty="0" err="1">
                <a:solidFill>
                  <a:srgbClr val="29261B"/>
                </a:solidFill>
                <a:effectLst/>
                <a:latin typeface="__tiempos_b6f14e"/>
              </a:rPr>
              <a:t>blackbox</a:t>
            </a:r>
            <a:r>
              <a:rPr lang="en-US" b="0" i="0" dirty="0">
                <a:solidFill>
                  <a:srgbClr val="29261B"/>
                </a:solidFill>
                <a:effectLst/>
                <a:latin typeface="__tiempos_b6f14e"/>
              </a:rPr>
              <a:t> predictive models, avoiding societal biases being amplified, providing training for needed skillsets, building and maintaining infrastructure, and ensuring global accessibility to these technologies.</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16</a:t>
            </a:fld>
            <a:endParaRPr lang="en-US"/>
          </a:p>
        </p:txBody>
      </p:sp>
    </p:spTree>
    <p:extLst>
      <p:ext uri="{BB962C8B-B14F-4D97-AF65-F5344CB8AC3E}">
        <p14:creationId xmlns:p14="http://schemas.microsoft.com/office/powerpoint/2010/main" val="3397310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The vision is for future labs where humans focus on the creative aspects like designing new protocols and providing context, while automation handles routine tasks. There will be seamless integration of techniques from planning to analysis. And all research outputs - data, code, protocols - will be openly shared. </a:t>
            </a:r>
          </a:p>
          <a:p>
            <a:endParaRPr lang="en-US" b="0" i="0" dirty="0">
              <a:solidFill>
                <a:srgbClr val="29261B"/>
              </a:solidFill>
              <a:effectLst/>
              <a:latin typeface="__tiempos_b6f14e"/>
            </a:endParaRPr>
          </a:p>
          <a:p>
            <a:r>
              <a:rPr lang="en-US" b="0" i="0" dirty="0">
                <a:solidFill>
                  <a:srgbClr val="29261B"/>
                </a:solidFill>
                <a:effectLst/>
                <a:latin typeface="__tiempos_b6f14e"/>
              </a:rPr>
              <a:t>Some first steps scientists can take today include using available tools for optimal experimental design, publishing reproducible protocols and analyses, leveraging open data repositories, and employing literature mining methods for new hypothesis generation.</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17</a:t>
            </a:fld>
            <a:endParaRPr lang="en-US"/>
          </a:p>
        </p:txBody>
      </p:sp>
    </p:spTree>
    <p:extLst>
      <p:ext uri="{BB962C8B-B14F-4D97-AF65-F5344CB8AC3E}">
        <p14:creationId xmlns:p14="http://schemas.microsoft.com/office/powerpoint/2010/main" val="128494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useful publicly available datasets for answering each of these questions. </a:t>
            </a:r>
          </a:p>
        </p:txBody>
      </p:sp>
      <p:sp>
        <p:nvSpPr>
          <p:cNvPr id="4" name="Slide Number Placeholder 3"/>
          <p:cNvSpPr>
            <a:spLocks noGrp="1"/>
          </p:cNvSpPr>
          <p:nvPr>
            <p:ph type="sldNum" sz="quarter" idx="5"/>
          </p:nvPr>
        </p:nvSpPr>
        <p:spPr/>
        <p:txBody>
          <a:bodyPr/>
          <a:lstStyle/>
          <a:p>
            <a:fld id="{97C938BC-B144-5646-B797-449EF77FA8AD}" type="slidenum">
              <a:rPr lang="en-US" smtClean="0"/>
              <a:t>6</a:t>
            </a:fld>
            <a:endParaRPr lang="en-US"/>
          </a:p>
        </p:txBody>
      </p:sp>
    </p:spTree>
    <p:extLst>
      <p:ext uri="{BB962C8B-B14F-4D97-AF65-F5344CB8AC3E}">
        <p14:creationId xmlns:p14="http://schemas.microsoft.com/office/powerpoint/2010/main" val="420508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This reading discusses how data science techniques can be incorporated into every stage of the scientific research process to improve efficiency and quality. The authors describe their vision for how data science will be an integral part of the future laboratory.</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8</a:t>
            </a:fld>
            <a:endParaRPr lang="en-US"/>
          </a:p>
        </p:txBody>
      </p:sp>
    </p:spTree>
    <p:extLst>
      <p:ext uri="{BB962C8B-B14F-4D97-AF65-F5344CB8AC3E}">
        <p14:creationId xmlns:p14="http://schemas.microsoft.com/office/powerpoint/2010/main" val="338176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61B"/>
                </a:solidFill>
                <a:effectLst/>
                <a:latin typeface="__tiempos_b6f14e"/>
              </a:rPr>
              <a:t>Traditionally, the scientific process involves observing phenomena, generating a hypothesis, designing and performing an experiment to test the hypothesis, analyzing the data, and evaluating whether the hypothesis is supported or not. However, there are obstacles at every step that data science may be able to help overcome.</a:t>
            </a:r>
          </a:p>
        </p:txBody>
      </p:sp>
      <p:sp>
        <p:nvSpPr>
          <p:cNvPr id="4" name="Slide Number Placeholder 3"/>
          <p:cNvSpPr>
            <a:spLocks noGrp="1"/>
          </p:cNvSpPr>
          <p:nvPr>
            <p:ph type="sldNum" sz="quarter" idx="5"/>
          </p:nvPr>
        </p:nvSpPr>
        <p:spPr/>
        <p:txBody>
          <a:bodyPr/>
          <a:lstStyle/>
          <a:p>
            <a:fld id="{97C938BC-B144-5646-B797-449EF77FA8AD}" type="slidenum">
              <a:rPr lang="en-US" smtClean="0"/>
              <a:t>9</a:t>
            </a:fld>
            <a:endParaRPr lang="en-US"/>
          </a:p>
        </p:txBody>
      </p:sp>
    </p:spTree>
    <p:extLst>
      <p:ext uri="{BB962C8B-B14F-4D97-AF65-F5344CB8AC3E}">
        <p14:creationId xmlns:p14="http://schemas.microsoft.com/office/powerpoint/2010/main" val="208026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Hypothesis-driven research usually requires a sci-</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entist</a:t>
            </a:r>
            <a:r>
              <a:rPr lang="en-US" sz="1800" b="0" i="0" u="none" strike="noStrike" dirty="0">
                <a:solidFill>
                  <a:srgbClr val="000000"/>
                </a:solidFill>
                <a:effectLst/>
                <a:latin typeface="Arial" panose="020B0604020202020204" pitchFamily="34" charset="0"/>
              </a:rPr>
              <a:t> to change an independent variable and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measure a dependent variable. However, there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are often too many parameters to take account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of. In plant science, for instance, these </a:t>
            </a:r>
            <a:r>
              <a:rPr lang="en-US" sz="1800" b="0" i="0" u="none" strike="noStrike" dirty="0" err="1">
                <a:solidFill>
                  <a:srgbClr val="000000"/>
                </a:solidFill>
                <a:effectLst/>
                <a:latin typeface="Arial" panose="020B0604020202020204" pitchFamily="34" charset="0"/>
              </a:rPr>
              <a:t>parame</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ters</a:t>
            </a:r>
            <a:r>
              <a:rPr lang="en-US" sz="1800" b="0" i="0" u="none" strike="noStrike" dirty="0">
                <a:solidFill>
                  <a:srgbClr val="000000"/>
                </a:solidFill>
                <a:effectLst/>
                <a:latin typeface="Arial" panose="020B0604020202020204" pitchFamily="34" charset="0"/>
              </a:rPr>
              <a:t> might include temperature, exposure to</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light, access to water and nutrients, humidity</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and so on, and the plant might respond to a</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change in each of these in a context-dependent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way.</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For instance, let us say that a scientist wants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to fit a regression model of how temperature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and light exposure influence wheat growth. </a:t>
            </a:r>
            <a:r>
              <a:rPr lang="en-US" sz="1800" b="0" i="0" u="none" strike="noStrike" dirty="0" err="1">
                <a:solidFill>
                  <a:srgbClr val="000000"/>
                </a:solidFill>
                <a:effectLst/>
                <a:latin typeface="Arial" panose="020B0604020202020204" pitchFamily="34" charset="0"/>
              </a:rPr>
              <a:t>Ini</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tially</a:t>
            </a:r>
            <a:r>
              <a:rPr lang="en-US" sz="1800" b="0" i="0" u="none" strike="noStrike" dirty="0">
                <a:solidFill>
                  <a:srgbClr val="000000"/>
                </a:solidFill>
                <a:effectLst/>
                <a:latin typeface="Arial" panose="020B0604020202020204" pitchFamily="34" charset="0"/>
              </a:rPr>
              <a:t> they might measure the height of the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wheat at a number of combinations of tempera-</a:t>
            </a:r>
            <a:endParaRPr lang="en-US" b="0" dirty="0">
              <a:effectLst/>
            </a:endParaRPr>
          </a:p>
          <a:p>
            <a:pPr rtl="0">
              <a:spcBef>
                <a:spcPts val="0"/>
              </a:spcBef>
              <a:spcAft>
                <a:spcPts val="0"/>
              </a:spcAft>
            </a:pPr>
            <a:r>
              <a:rPr lang="en-US" sz="1800" b="0" i="0" u="none" strike="noStrike" dirty="0" err="1">
                <a:solidFill>
                  <a:srgbClr val="000000"/>
                </a:solidFill>
                <a:effectLst/>
                <a:latin typeface="Arial" panose="020B0604020202020204" pitchFamily="34" charset="0"/>
              </a:rPr>
              <a:t>ture</a:t>
            </a:r>
            <a:r>
              <a:rPr lang="en-US" sz="1800" b="0" i="0" u="none" strike="noStrike" dirty="0">
                <a:solidFill>
                  <a:srgbClr val="000000"/>
                </a:solidFill>
                <a:effectLst/>
                <a:latin typeface="Arial" panose="020B0604020202020204" pitchFamily="34" charset="0"/>
              </a:rPr>
              <a:t> and light exposure. Then, the scientist could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ask: what other combinations of temperature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and light exposure should I grow the wheat at in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order to improve my ability to predict wheat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growth, considering the cost and time constraints of the project?</a:t>
            </a:r>
            <a:endParaRPr lang="en-US" b="0" dirty="0">
              <a:effectLst/>
            </a:endParaRPr>
          </a:p>
        </p:txBody>
      </p:sp>
      <p:sp>
        <p:nvSpPr>
          <p:cNvPr id="4" name="Slide Number Placeholder 3"/>
          <p:cNvSpPr>
            <a:spLocks noGrp="1"/>
          </p:cNvSpPr>
          <p:nvPr>
            <p:ph type="sldNum" sz="quarter" idx="5"/>
          </p:nvPr>
        </p:nvSpPr>
        <p:spPr/>
        <p:txBody>
          <a:bodyPr/>
          <a:lstStyle/>
          <a:p>
            <a:fld id="{97C938BC-B144-5646-B797-449EF77FA8AD}" type="slidenum">
              <a:rPr lang="en-US" smtClean="0"/>
              <a:t>11</a:t>
            </a:fld>
            <a:endParaRPr lang="en-US"/>
          </a:p>
        </p:txBody>
      </p:sp>
    </p:spTree>
    <p:extLst>
      <p:ext uri="{BB962C8B-B14F-4D97-AF65-F5344CB8AC3E}">
        <p14:creationId xmlns:p14="http://schemas.microsoft.com/office/powerpoint/2010/main" val="3159953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Data science can help plan experiments through optimal experimental design - selecting which observations and parameter values to test in order to build the best predictive models within cost/time constraints. Statisticians should be involved from the start to frame the scientific question as an optimization problem.</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12</a:t>
            </a:fld>
            <a:endParaRPr lang="en-US"/>
          </a:p>
        </p:txBody>
      </p:sp>
    </p:spTree>
    <p:extLst>
      <p:ext uri="{BB962C8B-B14F-4D97-AF65-F5344CB8AC3E}">
        <p14:creationId xmlns:p14="http://schemas.microsoft.com/office/powerpoint/2010/main" val="899513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61B"/>
                </a:solidFill>
                <a:effectLst/>
                <a:latin typeface="__tiempos_b6f14e"/>
              </a:rPr>
              <a:t>Robot scientists and automated lab pipelines can physically perform experiments based on computer programs. </a:t>
            </a:r>
            <a:r>
              <a:rPr lang="en-US" sz="1200" b="0" i="0" u="none" strike="noStrike" dirty="0">
                <a:solidFill>
                  <a:srgbClr val="000000"/>
                </a:solidFill>
                <a:effectLst/>
                <a:latin typeface="Arial" panose="020B0604020202020204" pitchFamily="34" charset="0"/>
                <a:cs typeface="Arial" panose="020B0604020202020204" pitchFamily="34" charset="0"/>
              </a:rPr>
              <a:t>They “use machine learning to generate hypothesis, plan experiments, and perform deductive reasoning to come to scientific conclusions”. </a:t>
            </a:r>
            <a:r>
              <a:rPr lang="en-US" b="0" i="0" dirty="0">
                <a:solidFill>
                  <a:srgbClr val="29261B"/>
                </a:solidFill>
                <a:effectLst/>
                <a:latin typeface="__tiempos_b6f14e"/>
              </a:rPr>
              <a:t>Publishing executable protocols alongside results can improve reproducibility. Incoming data from robots can provide iterative feedback to adaptively update the experimental parameters.</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13</a:t>
            </a:fld>
            <a:endParaRPr lang="en-US"/>
          </a:p>
        </p:txBody>
      </p:sp>
    </p:spTree>
    <p:extLst>
      <p:ext uri="{BB962C8B-B14F-4D97-AF65-F5344CB8AC3E}">
        <p14:creationId xmlns:p14="http://schemas.microsoft.com/office/powerpoint/2010/main" val="20930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Data science tools like version control, notebooks, and containerization can make data analysis reproducible. Following the FAIR principles of findable, accessible, interoperable and reusable data is key. Sharing analysis code, data and computational environments is critical.</a:t>
            </a:r>
          </a:p>
          <a:p>
            <a:endParaRPr lang="en-US" b="0" i="0" dirty="0">
              <a:solidFill>
                <a:srgbClr val="29261B"/>
              </a:solidFill>
              <a:effectLst/>
              <a:latin typeface="__tiempos_b6f14e"/>
            </a:endParaRPr>
          </a:p>
          <a:p>
            <a:pPr algn="l"/>
            <a:r>
              <a:rPr lang="en-US" b="0" i="0" dirty="0">
                <a:solidFill>
                  <a:srgbClr val="29261B"/>
                </a:solidFill>
                <a:effectLst/>
                <a:latin typeface="__tiempos_b6f14e"/>
              </a:rPr>
              <a:t>OME - </a:t>
            </a:r>
            <a:r>
              <a:rPr lang="en-US" dirty="0"/>
              <a:t>a set of open-source software and format standards. </a:t>
            </a:r>
            <a:r>
              <a:rPr lang="en-US" b="0" i="0" dirty="0">
                <a:solidFill>
                  <a:srgbClr val="455A64"/>
                </a:solidFill>
                <a:effectLst/>
                <a:latin typeface="Open Sans" panose="020F0502020204030204" pitchFamily="34" charset="0"/>
              </a:rPr>
              <a:t>OME is committed to building and releasing high quality, open source, well-supported software for the scientific imaging community. Our tools should work regardless of location, processing environment or data type.</a:t>
            </a:r>
          </a:p>
          <a:p>
            <a:br>
              <a:rPr lang="en-US" dirty="0"/>
            </a:b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14</a:t>
            </a:fld>
            <a:endParaRPr lang="en-US"/>
          </a:p>
        </p:txBody>
      </p:sp>
    </p:spTree>
    <p:extLst>
      <p:ext uri="{BB962C8B-B14F-4D97-AF65-F5344CB8AC3E}">
        <p14:creationId xmlns:p14="http://schemas.microsoft.com/office/powerpoint/2010/main" val="321652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61B"/>
                </a:solidFill>
                <a:effectLst/>
                <a:latin typeface="__tiempos_b6f14e"/>
              </a:rPr>
              <a:t>Machine learning techniques like text mining of publications and exploratory analysis of combined datasets from multiple labs can systematically generate new hypotheses in an automated, transparent way. This overcomes individual biases and scalability limits of manual hypothesis generation.</a:t>
            </a:r>
            <a:endParaRPr lang="en-US" dirty="0"/>
          </a:p>
        </p:txBody>
      </p:sp>
      <p:sp>
        <p:nvSpPr>
          <p:cNvPr id="4" name="Slide Number Placeholder 3"/>
          <p:cNvSpPr>
            <a:spLocks noGrp="1"/>
          </p:cNvSpPr>
          <p:nvPr>
            <p:ph type="sldNum" sz="quarter" idx="5"/>
          </p:nvPr>
        </p:nvSpPr>
        <p:spPr/>
        <p:txBody>
          <a:bodyPr/>
          <a:lstStyle/>
          <a:p>
            <a:fld id="{97C938BC-B144-5646-B797-449EF77FA8AD}" type="slidenum">
              <a:rPr lang="en-US" smtClean="0"/>
              <a:t>15</a:t>
            </a:fld>
            <a:endParaRPr lang="en-US"/>
          </a:p>
        </p:txBody>
      </p:sp>
    </p:spTree>
    <p:extLst>
      <p:ext uri="{BB962C8B-B14F-4D97-AF65-F5344CB8AC3E}">
        <p14:creationId xmlns:p14="http://schemas.microsoft.com/office/powerpoint/2010/main" val="176715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9B5E-CD95-B83D-C23B-180D19C7B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6220E3-C3B7-45B0-3957-2CF497966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816EE-E466-3E26-4030-FA16E1989A09}"/>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93F0EEAD-98F4-0363-6A80-62B0AB338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D7156-DE3D-E3F4-32AD-E142DE1A2846}"/>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403555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157F-2DB0-CFB0-249E-52D0C85963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4D1412-D8CC-E5B3-79A4-67AC2EC8B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0EF3B-002B-1A38-79A6-D12ED7B162C5}"/>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3E08603F-87A5-F39C-E754-9B923FFD6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061C0-8A9B-25BC-2708-52694FD696E5}"/>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359479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FA93F-7A44-FEED-516A-8D77470F6E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24FD13-A171-F479-4E75-31BE5FDE5B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1BF2C-3656-09EB-316C-BBA040C5F6C9}"/>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3E820F02-378D-BDB7-F1E2-76153C07A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A2D21-3554-DB2A-E2F8-74184EA3D2D7}"/>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114084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6455-5D17-1F42-F1D5-4C80C2D1E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667AD-194A-D212-C58A-F00D70B077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34960-1DB0-98DC-AF5C-62CD92BE3451}"/>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15E434C2-1DCB-0451-140B-117039F66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F78AB-1C72-B286-EADB-FB98421D4EDD}"/>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228379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590C-869C-81EC-D5D8-5067A8EFE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DDD27-37EB-DAF1-6313-B05CC2FE40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ECE82-C732-2799-454B-90F1AA6F72BD}"/>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A8DBC850-12EE-A85D-DD8C-6B166A91E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2B372-B9CC-627F-5906-1D8F1E061BE6}"/>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90184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2755-9DE7-3675-03EB-F8BD79B2C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347BD-A3D0-757B-3AE9-902AF36A0A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6AFC27-9C68-A4A2-89BF-B228B4541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630F1-A506-4B11-AF89-5967F15E8E2F}"/>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6" name="Footer Placeholder 5">
            <a:extLst>
              <a:ext uri="{FF2B5EF4-FFF2-40B4-BE49-F238E27FC236}">
                <a16:creationId xmlns:a16="http://schemas.microsoft.com/office/drawing/2014/main" id="{38C310F9-FBA0-D787-1873-95F4B8371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95629-3684-0E9E-1B5B-D99F8455FD05}"/>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203707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B131-A1AE-CF2C-9480-5C73F27D3C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7AB114-FEB4-43AA-30B1-7CFFE70C8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C9578-E52D-9F38-68E8-829C6DE772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2EC6E-9E7A-4473-4E1C-D40F8100F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18899-2E09-F5D1-30B7-4963B56A8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A59BFB-49D1-273A-D1DC-DD008C5D5D4A}"/>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8" name="Footer Placeholder 7">
            <a:extLst>
              <a:ext uri="{FF2B5EF4-FFF2-40B4-BE49-F238E27FC236}">
                <a16:creationId xmlns:a16="http://schemas.microsoft.com/office/drawing/2014/main" id="{38DA2020-56E7-7E3C-40B8-B1B3C8FB2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9E4668-1227-EDD7-2C7A-E5A1B76DD4FD}"/>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87794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761D-60E0-263D-205B-D3E79D3A8A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8429D3-654A-F0F2-24E0-617E7726FD76}"/>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4" name="Footer Placeholder 3">
            <a:extLst>
              <a:ext uri="{FF2B5EF4-FFF2-40B4-BE49-F238E27FC236}">
                <a16:creationId xmlns:a16="http://schemas.microsoft.com/office/drawing/2014/main" id="{28B9FDBF-1DA8-C314-D9CC-4937C8AF76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EAF83-1266-A90C-3AA0-06A31E4F8814}"/>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278028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36718-6197-25C6-7A40-C688F635D966}"/>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3" name="Footer Placeholder 2">
            <a:extLst>
              <a:ext uri="{FF2B5EF4-FFF2-40B4-BE49-F238E27FC236}">
                <a16:creationId xmlns:a16="http://schemas.microsoft.com/office/drawing/2014/main" id="{7D282282-8D68-45D3-7642-FF3FC7606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62EEF-3F34-F084-6B10-9EAB11682F62}"/>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132806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FED6-5624-A446-2A3C-C17175049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60737-9F2A-2AED-37D9-119BC01D1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3E9E-8578-94A9-B032-555F2FB03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D0C36-1707-BDB6-6E59-B804DDBD71D7}"/>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6" name="Footer Placeholder 5">
            <a:extLst>
              <a:ext uri="{FF2B5EF4-FFF2-40B4-BE49-F238E27FC236}">
                <a16:creationId xmlns:a16="http://schemas.microsoft.com/office/drawing/2014/main" id="{6F942F9D-2B58-DE31-5808-9D56CE8A3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FD758-F5EE-75E6-55A6-69D84C063E80}"/>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276732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01F4-BC4A-3443-1DE7-6FEA8B700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8C3B2-8EB6-370D-6A81-C901A7DAB9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5D406-8E7A-8BBE-A5AB-A41EE371A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1BCD6-3ADF-93B1-913D-AEE14D62C307}"/>
              </a:ext>
            </a:extLst>
          </p:cNvPr>
          <p:cNvSpPr>
            <a:spLocks noGrp="1"/>
          </p:cNvSpPr>
          <p:nvPr>
            <p:ph type="dt" sz="half" idx="10"/>
          </p:nvPr>
        </p:nvSpPr>
        <p:spPr/>
        <p:txBody>
          <a:bodyPr/>
          <a:lstStyle/>
          <a:p>
            <a:fld id="{2F78CB04-6333-1048-BC3C-85044FB94BB6}" type="datetimeFigureOut">
              <a:rPr lang="en-US" smtClean="0"/>
              <a:t>4/6/24</a:t>
            </a:fld>
            <a:endParaRPr lang="en-US"/>
          </a:p>
        </p:txBody>
      </p:sp>
      <p:sp>
        <p:nvSpPr>
          <p:cNvPr id="6" name="Footer Placeholder 5">
            <a:extLst>
              <a:ext uri="{FF2B5EF4-FFF2-40B4-BE49-F238E27FC236}">
                <a16:creationId xmlns:a16="http://schemas.microsoft.com/office/drawing/2014/main" id="{6E1720B9-5E07-89BC-0523-F13DF82D3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AF355-9945-67C1-FD60-19B0B7D602F6}"/>
              </a:ext>
            </a:extLst>
          </p:cNvPr>
          <p:cNvSpPr>
            <a:spLocks noGrp="1"/>
          </p:cNvSpPr>
          <p:nvPr>
            <p:ph type="sldNum" sz="quarter" idx="12"/>
          </p:nvPr>
        </p:nvSpPr>
        <p:spPr/>
        <p:txBody>
          <a:bodyPr/>
          <a:lstStyle/>
          <a:p>
            <a:fld id="{51C57E5B-697B-744B-8472-49482756117D}" type="slidenum">
              <a:rPr lang="en-US" smtClean="0"/>
              <a:t>‹#›</a:t>
            </a:fld>
            <a:endParaRPr lang="en-US"/>
          </a:p>
        </p:txBody>
      </p:sp>
    </p:spTree>
    <p:extLst>
      <p:ext uri="{BB962C8B-B14F-4D97-AF65-F5344CB8AC3E}">
        <p14:creationId xmlns:p14="http://schemas.microsoft.com/office/powerpoint/2010/main" val="161904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BFBF0-FF18-912A-96D3-71A4A53C9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D7CEB-E68D-E33E-2B82-64EBAC2FD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A4B7F-D6A8-838D-7A7C-BB9572E52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78CB04-6333-1048-BC3C-85044FB94BB6}" type="datetimeFigureOut">
              <a:rPr lang="en-US" smtClean="0"/>
              <a:t>4/6/24</a:t>
            </a:fld>
            <a:endParaRPr lang="en-US"/>
          </a:p>
        </p:txBody>
      </p:sp>
      <p:sp>
        <p:nvSpPr>
          <p:cNvPr id="5" name="Footer Placeholder 4">
            <a:extLst>
              <a:ext uri="{FF2B5EF4-FFF2-40B4-BE49-F238E27FC236}">
                <a16:creationId xmlns:a16="http://schemas.microsoft.com/office/drawing/2014/main" id="{3722D076-21CA-F1AB-DBA9-3D04E9671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D5B20B-6EA2-C740-54FD-19FB330A9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C57E5B-697B-744B-8472-49482756117D}" type="slidenum">
              <a:rPr lang="en-US" smtClean="0"/>
              <a:t>‹#›</a:t>
            </a:fld>
            <a:endParaRPr lang="en-US"/>
          </a:p>
        </p:txBody>
      </p:sp>
    </p:spTree>
    <p:extLst>
      <p:ext uri="{BB962C8B-B14F-4D97-AF65-F5344CB8AC3E}">
        <p14:creationId xmlns:p14="http://schemas.microsoft.com/office/powerpoint/2010/main" val="244548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2mittal/COGS138-Sp2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pneuro.neuromatch.io/projects/docs/project_template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khosla-ucsd.github.io/cogs138/final-group-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D8FC-E32D-A21D-C13D-F965543B4BD5}"/>
              </a:ext>
            </a:extLst>
          </p:cNvPr>
          <p:cNvSpPr>
            <a:spLocks noGrp="1"/>
          </p:cNvSpPr>
          <p:nvPr>
            <p:ph type="ctrTitle"/>
          </p:nvPr>
        </p:nvSpPr>
        <p:spPr/>
        <p:txBody>
          <a:bodyPr/>
          <a:lstStyle/>
          <a:p>
            <a:r>
              <a:rPr lang="en-US" dirty="0"/>
              <a:t>COGS 138</a:t>
            </a:r>
            <a:br>
              <a:rPr lang="en-US" dirty="0"/>
            </a:br>
            <a:r>
              <a:rPr lang="en-US" dirty="0"/>
              <a:t>Week 2 Discussion Section</a:t>
            </a:r>
          </a:p>
        </p:txBody>
      </p:sp>
      <p:sp>
        <p:nvSpPr>
          <p:cNvPr id="3" name="Subtitle 2">
            <a:extLst>
              <a:ext uri="{FF2B5EF4-FFF2-40B4-BE49-F238E27FC236}">
                <a16:creationId xmlns:a16="http://schemas.microsoft.com/office/drawing/2014/main" id="{64ACC338-6979-E9DE-122B-F42092CC814B}"/>
              </a:ext>
            </a:extLst>
          </p:cNvPr>
          <p:cNvSpPr>
            <a:spLocks noGrp="1"/>
          </p:cNvSpPr>
          <p:nvPr>
            <p:ph type="subTitle" idx="1"/>
          </p:nvPr>
        </p:nvSpPr>
        <p:spPr/>
        <p:txBody>
          <a:bodyPr/>
          <a:lstStyle/>
          <a:p>
            <a:r>
              <a:rPr lang="en-US" dirty="0"/>
              <a:t> 8</a:t>
            </a:r>
            <a:r>
              <a:rPr lang="en-US" baseline="30000" dirty="0"/>
              <a:t>th</a:t>
            </a:r>
            <a:r>
              <a:rPr lang="en-US" dirty="0"/>
              <a:t> April 2024</a:t>
            </a:r>
          </a:p>
        </p:txBody>
      </p:sp>
      <p:sp>
        <p:nvSpPr>
          <p:cNvPr id="4" name="TextBox 3">
            <a:extLst>
              <a:ext uri="{FF2B5EF4-FFF2-40B4-BE49-F238E27FC236}">
                <a16:creationId xmlns:a16="http://schemas.microsoft.com/office/drawing/2014/main" id="{62940EDF-6256-AB0D-36C0-E4737A94BEF1}"/>
              </a:ext>
            </a:extLst>
          </p:cNvPr>
          <p:cNvSpPr txBox="1"/>
          <p:nvPr/>
        </p:nvSpPr>
        <p:spPr>
          <a:xfrm>
            <a:off x="1" y="4603898"/>
            <a:ext cx="12192000" cy="369332"/>
          </a:xfrm>
          <a:prstGeom prst="rect">
            <a:avLst/>
          </a:prstGeom>
          <a:noFill/>
        </p:spPr>
        <p:txBody>
          <a:bodyPr wrap="square" rtlCol="0">
            <a:spAutoFit/>
          </a:bodyPr>
          <a:lstStyle/>
          <a:p>
            <a:pPr algn="ctr"/>
            <a:r>
              <a:rPr lang="en-US" dirty="0"/>
              <a:t>Slides can be found on - </a:t>
            </a:r>
            <a:r>
              <a:rPr lang="en-US" dirty="0">
                <a:hlinkClick r:id="rId2"/>
              </a:rPr>
              <a:t>https://github.com/n2mittal/COGS138-Sp24</a:t>
            </a:r>
            <a:r>
              <a:rPr lang="en-US" dirty="0"/>
              <a:t> </a:t>
            </a:r>
          </a:p>
        </p:txBody>
      </p:sp>
    </p:spTree>
    <p:extLst>
      <p:ext uri="{BB962C8B-B14F-4D97-AF65-F5344CB8AC3E}">
        <p14:creationId xmlns:p14="http://schemas.microsoft.com/office/powerpoint/2010/main" val="32449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1DC0B-9CE5-5A6D-97CE-FFDA02E9FA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How can we apply the framework of data science to scientific research?</a:t>
            </a:r>
          </a:p>
        </p:txBody>
      </p:sp>
      <p:pic>
        <p:nvPicPr>
          <p:cNvPr id="2050" name="Picture 2" descr="A diagram of a science experiment&#10;&#10;Description automatically generated">
            <a:extLst>
              <a:ext uri="{FF2B5EF4-FFF2-40B4-BE49-F238E27FC236}">
                <a16:creationId xmlns:a16="http://schemas.microsoft.com/office/drawing/2014/main" id="{9E808020-B3DC-6D72-5386-D563C7B49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6750" y="643466"/>
            <a:ext cx="586183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93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E020-6E3C-3F5A-B9EE-5575FF4FB12B}"/>
              </a:ext>
            </a:extLst>
          </p:cNvPr>
          <p:cNvSpPr>
            <a:spLocks noGrp="1"/>
          </p:cNvSpPr>
          <p:nvPr>
            <p:ph type="title"/>
          </p:nvPr>
        </p:nvSpPr>
        <p:spPr/>
        <p:txBody>
          <a:bodyPr/>
          <a:lstStyle/>
          <a:p>
            <a:r>
              <a:rPr lang="en-US" dirty="0"/>
              <a:t>Data Science for Planning Experiments</a:t>
            </a:r>
          </a:p>
        </p:txBody>
      </p:sp>
      <p:sp>
        <p:nvSpPr>
          <p:cNvPr id="3" name="Content Placeholder 2">
            <a:extLst>
              <a:ext uri="{FF2B5EF4-FFF2-40B4-BE49-F238E27FC236}">
                <a16:creationId xmlns:a16="http://schemas.microsoft.com/office/drawing/2014/main" id="{B419D3F6-30BD-5C63-7FC3-CD19158CD1F8}"/>
              </a:ext>
            </a:extLst>
          </p:cNvPr>
          <p:cNvSpPr>
            <a:spLocks noGrp="1"/>
          </p:cNvSpPr>
          <p:nvPr>
            <p:ph idx="1"/>
          </p:nvPr>
        </p:nvSpPr>
        <p:spPr>
          <a:xfrm>
            <a:off x="838200" y="1825625"/>
            <a:ext cx="10515600" cy="870074"/>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Helvetica Neue" panose="02000503000000020004" pitchFamily="2" charset="0"/>
              </a:rPr>
              <a:t>Scientific questions → </a:t>
            </a:r>
            <a:r>
              <a:rPr lang="en-US" sz="1800" b="1" i="0" u="none" strike="noStrike" dirty="0">
                <a:solidFill>
                  <a:srgbClr val="000000"/>
                </a:solidFill>
                <a:effectLst/>
                <a:latin typeface="Helvetica Neue" panose="02000503000000020004" pitchFamily="2" charset="0"/>
              </a:rPr>
              <a:t>Optimization</a:t>
            </a:r>
            <a:r>
              <a:rPr lang="en-US" sz="1800" b="0" i="0" u="none" strike="noStrike" dirty="0">
                <a:solidFill>
                  <a:srgbClr val="000000"/>
                </a:solidFill>
                <a:effectLst/>
                <a:latin typeface="Helvetica Neue" panose="02000503000000020004" pitchFamily="2" charset="0"/>
              </a:rPr>
              <a:t> problems</a:t>
            </a:r>
          </a:p>
          <a:p>
            <a:r>
              <a:rPr lang="en-US" sz="1800" b="0" i="0" u="none" strike="noStrike" dirty="0">
                <a:solidFill>
                  <a:srgbClr val="000000"/>
                </a:solidFill>
                <a:effectLst/>
                <a:latin typeface="Helvetica Neue" panose="02000503000000020004" pitchFamily="2" charset="0"/>
              </a:rPr>
              <a:t>Tweak parameters of your experiment, then </a:t>
            </a:r>
            <a:r>
              <a:rPr lang="en-US" sz="1800" b="1" i="0" u="none" strike="noStrike" dirty="0">
                <a:solidFill>
                  <a:srgbClr val="000000"/>
                </a:solidFill>
                <a:effectLst/>
                <a:latin typeface="Helvetica Neue" panose="02000503000000020004" pitchFamily="2" charset="0"/>
              </a:rPr>
              <a:t>iterate</a:t>
            </a:r>
            <a:endParaRPr lang="en-US" dirty="0"/>
          </a:p>
        </p:txBody>
      </p:sp>
      <p:sp>
        <p:nvSpPr>
          <p:cNvPr id="7" name="TextBox 6">
            <a:extLst>
              <a:ext uri="{FF2B5EF4-FFF2-40B4-BE49-F238E27FC236}">
                <a16:creationId xmlns:a16="http://schemas.microsoft.com/office/drawing/2014/main" id="{946F5378-D25E-AAB9-8083-C179D106FEA0}"/>
              </a:ext>
            </a:extLst>
          </p:cNvPr>
          <p:cNvSpPr txBox="1"/>
          <p:nvPr/>
        </p:nvSpPr>
        <p:spPr>
          <a:xfrm>
            <a:off x="938151" y="3146961"/>
            <a:ext cx="5157849" cy="2062103"/>
          </a:xfrm>
          <a:prstGeom prst="rect">
            <a:avLst/>
          </a:prstGeom>
          <a:noFill/>
        </p:spPr>
        <p:txBody>
          <a:bodyPr wrap="square" rtlCol="0">
            <a:spAutoFit/>
          </a:bodyPr>
          <a:lstStyle/>
          <a:p>
            <a:pPr rtl="0">
              <a:spcBef>
                <a:spcPts val="0"/>
              </a:spcBef>
              <a:spcAft>
                <a:spcPts val="0"/>
              </a:spcAft>
            </a:pPr>
            <a:r>
              <a:rPr lang="en-US" sz="1800" b="0" i="0" u="sng" dirty="0">
                <a:solidFill>
                  <a:srgbClr val="000000"/>
                </a:solidFill>
                <a:effectLst/>
                <a:latin typeface="Helvetica Neue" panose="02000503000000020004" pitchFamily="2" charset="0"/>
              </a:rPr>
              <a:t>Example</a:t>
            </a:r>
            <a:r>
              <a:rPr lang="en-US" sz="1800" b="0" i="0" u="none" strike="noStrike" dirty="0">
                <a:solidFill>
                  <a:srgbClr val="000000"/>
                </a:solidFill>
                <a:effectLst/>
                <a:latin typeface="Helvetica Neue" panose="02000503000000020004" pitchFamily="2" charset="0"/>
              </a:rPr>
              <a:t>: Fit a model of how temperature and light exposure influence wheat growth</a:t>
            </a:r>
            <a:endParaRPr lang="en-US" b="0" dirty="0">
              <a:effectLst/>
            </a:endParaRPr>
          </a:p>
          <a:p>
            <a:pPr rtl="0">
              <a:spcBef>
                <a:spcPts val="1200"/>
              </a:spcBef>
              <a:spcAft>
                <a:spcPts val="1200"/>
              </a:spcAft>
            </a:pPr>
            <a:r>
              <a:rPr lang="en-US" sz="1800" b="1" i="0" u="none" strike="noStrike" dirty="0">
                <a:solidFill>
                  <a:srgbClr val="0097A7"/>
                </a:solidFill>
                <a:effectLst/>
                <a:latin typeface="Helvetica Neue" panose="02000503000000020004" pitchFamily="2" charset="0"/>
              </a:rPr>
              <a:t>What unforeseen aspects of this experiment may influence the results?</a:t>
            </a:r>
            <a:endParaRPr lang="en-US" b="0" dirty="0">
              <a:effectLst/>
            </a:endParaRPr>
          </a:p>
          <a:p>
            <a:br>
              <a:rPr lang="en-US" dirty="0"/>
            </a:br>
            <a:endParaRPr lang="en-US" dirty="0"/>
          </a:p>
        </p:txBody>
      </p:sp>
      <p:pic>
        <p:nvPicPr>
          <p:cNvPr id="3076" name="Picture 4">
            <a:extLst>
              <a:ext uri="{FF2B5EF4-FFF2-40B4-BE49-F238E27FC236}">
                <a16:creationId xmlns:a16="http://schemas.microsoft.com/office/drawing/2014/main" id="{61EF8402-E754-4E85-6B6A-D2483D34E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343" y="3146961"/>
            <a:ext cx="3925339" cy="261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0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5273-A091-9947-3D9A-C85A026309AA}"/>
              </a:ext>
            </a:extLst>
          </p:cNvPr>
          <p:cNvSpPr>
            <a:spLocks noGrp="1"/>
          </p:cNvSpPr>
          <p:nvPr>
            <p:ph type="title"/>
          </p:nvPr>
        </p:nvSpPr>
        <p:spPr/>
        <p:txBody>
          <a:bodyPr/>
          <a:lstStyle/>
          <a:p>
            <a:r>
              <a:rPr lang="en-US" dirty="0"/>
              <a:t>Data Science for Planning Experiments</a:t>
            </a:r>
          </a:p>
        </p:txBody>
      </p:sp>
      <p:sp>
        <p:nvSpPr>
          <p:cNvPr id="3" name="Content Placeholder 2">
            <a:extLst>
              <a:ext uri="{FF2B5EF4-FFF2-40B4-BE49-F238E27FC236}">
                <a16:creationId xmlns:a16="http://schemas.microsoft.com/office/drawing/2014/main" id="{B5C7D0F2-E50E-D48F-EA8A-0ABF2199D127}"/>
              </a:ext>
            </a:extLst>
          </p:cNvPr>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Optimal experimental design</a:t>
            </a:r>
          </a:p>
          <a:p>
            <a:pPr algn="l">
              <a:buFont typeface="Arial" panose="020B0604020202020204" pitchFamily="34" charset="0"/>
              <a:buChar char="•"/>
            </a:pPr>
            <a:r>
              <a:rPr lang="en-US" b="0" i="0" dirty="0">
                <a:solidFill>
                  <a:srgbClr val="29261B"/>
                </a:solidFill>
                <a:effectLst/>
                <a:latin typeface="__tiempos_b6f14e"/>
              </a:rPr>
              <a:t>Select parameters to improve predictive models</a:t>
            </a:r>
          </a:p>
          <a:p>
            <a:pPr algn="l">
              <a:buFont typeface="Arial" panose="020B0604020202020204" pitchFamily="34" charset="0"/>
              <a:buChar char="•"/>
            </a:pPr>
            <a:r>
              <a:rPr lang="en-US" b="0" i="0" dirty="0">
                <a:solidFill>
                  <a:srgbClr val="29261B"/>
                </a:solidFill>
                <a:effectLst/>
                <a:latin typeface="__tiempos_b6f14e"/>
              </a:rPr>
              <a:t>Involve statisticians early</a:t>
            </a:r>
          </a:p>
        </p:txBody>
      </p:sp>
    </p:spTree>
    <p:extLst>
      <p:ext uri="{BB962C8B-B14F-4D97-AF65-F5344CB8AC3E}">
        <p14:creationId xmlns:p14="http://schemas.microsoft.com/office/powerpoint/2010/main" val="31483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AE27-BD38-B935-015D-8435399E1D15}"/>
              </a:ext>
            </a:extLst>
          </p:cNvPr>
          <p:cNvSpPr>
            <a:spLocks noGrp="1"/>
          </p:cNvSpPr>
          <p:nvPr>
            <p:ph type="title"/>
          </p:nvPr>
        </p:nvSpPr>
        <p:spPr/>
        <p:txBody>
          <a:bodyPr/>
          <a:lstStyle/>
          <a:p>
            <a:r>
              <a:rPr lang="en-US" dirty="0"/>
              <a:t>Data Science for Performing Experiments</a:t>
            </a:r>
          </a:p>
        </p:txBody>
      </p:sp>
      <p:sp>
        <p:nvSpPr>
          <p:cNvPr id="3" name="Content Placeholder 2">
            <a:extLst>
              <a:ext uri="{FF2B5EF4-FFF2-40B4-BE49-F238E27FC236}">
                <a16:creationId xmlns:a16="http://schemas.microsoft.com/office/drawing/2014/main" id="{FBCF23C9-7391-8E92-326A-42B031F249E2}"/>
              </a:ext>
            </a:extLst>
          </p:cNvPr>
          <p:cNvSpPr>
            <a:spLocks noGrp="1"/>
          </p:cNvSpPr>
          <p:nvPr>
            <p:ph idx="1"/>
          </p:nvPr>
        </p:nvSpPr>
        <p:spPr>
          <a:xfrm>
            <a:off x="838200" y="1825625"/>
            <a:ext cx="5776356" cy="4351338"/>
          </a:xfrm>
        </p:spPr>
        <p:txBody>
          <a:bodyPr/>
          <a:lstStyle/>
          <a:p>
            <a:pPr rtl="0">
              <a:spcBef>
                <a:spcPts val="0"/>
              </a:spcBef>
              <a:spcAft>
                <a:spcPts val="0"/>
              </a:spcAft>
            </a:pPr>
            <a:r>
              <a:rPr lang="en-US" sz="2000" b="0" i="0" u="none" strike="noStrike" dirty="0">
                <a:solidFill>
                  <a:srgbClr val="000000"/>
                </a:solidFill>
                <a:effectLst/>
                <a:latin typeface="Arial" panose="020B0604020202020204" pitchFamily="34" charset="0"/>
                <a:cs typeface="Arial" panose="020B0604020202020204" pitchFamily="34" charset="0"/>
              </a:rPr>
              <a:t>Laboratory automation via “</a:t>
            </a:r>
            <a:r>
              <a:rPr lang="en-US" sz="2000" b="1" i="0" u="none" strike="noStrike" dirty="0">
                <a:solidFill>
                  <a:srgbClr val="000000"/>
                </a:solidFill>
                <a:effectLst/>
                <a:latin typeface="Arial" panose="020B0604020202020204" pitchFamily="34" charset="0"/>
                <a:cs typeface="Arial" panose="020B0604020202020204" pitchFamily="34" charset="0"/>
              </a:rPr>
              <a:t>ROBOT SCIENTISTS</a:t>
            </a:r>
            <a:r>
              <a:rPr lang="en-US" sz="2000" b="0" i="0" u="none" strike="noStrike" dirty="0">
                <a:solidFill>
                  <a:srgbClr val="000000"/>
                </a:solidFill>
                <a:effectLst/>
                <a:latin typeface="Arial" panose="020B0604020202020204" pitchFamily="34" charset="0"/>
                <a:cs typeface="Arial" panose="020B0604020202020204" pitchFamily="34" charset="0"/>
              </a:rPr>
              <a:t>”</a:t>
            </a:r>
            <a:endParaRPr lang="en-US" sz="2000" b="0" dirty="0">
              <a:effectLst/>
              <a:latin typeface="Arial" panose="020B0604020202020204" pitchFamily="34" charset="0"/>
              <a:cs typeface="Arial" panose="020B0604020202020204" pitchFamily="34" charset="0"/>
            </a:endParaRPr>
          </a:p>
          <a:p>
            <a:pPr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cs typeface="Arial" panose="020B0604020202020204" pitchFamily="34" charset="0"/>
              </a:rPr>
              <a:t>They “use machine learning to generate hypothesis, plan experiments, and perform deductive reasoning to come to scientific conclusions”</a:t>
            </a:r>
          </a:p>
          <a:p>
            <a:pPr rtl="0" fontAlgn="base">
              <a:spcBef>
                <a:spcPts val="0"/>
              </a:spcBef>
              <a:spcAft>
                <a:spcPts val="0"/>
              </a:spcAft>
              <a:buFont typeface="Arial" panose="020B0604020202020204" pitchFamily="34" charset="0"/>
              <a:buChar char="•"/>
            </a:pPr>
            <a:r>
              <a:rPr lang="en-US" sz="2000" b="1" i="0" u="none" strike="noStrike" dirty="0">
                <a:solidFill>
                  <a:srgbClr val="000000"/>
                </a:solidFill>
                <a:effectLst/>
                <a:latin typeface="Arial" panose="020B0604020202020204" pitchFamily="34" charset="0"/>
                <a:cs typeface="Arial" panose="020B0604020202020204" pitchFamily="34" charset="0"/>
              </a:rPr>
              <a:t>Formal language</a:t>
            </a:r>
            <a:r>
              <a:rPr lang="en-US" sz="2000" b="0" i="0" u="none" strike="noStrike" dirty="0">
                <a:solidFill>
                  <a:srgbClr val="000000"/>
                </a:solidFill>
                <a:effectLst/>
                <a:latin typeface="Arial" panose="020B0604020202020204" pitchFamily="34" charset="0"/>
                <a:cs typeface="Arial" panose="020B0604020202020204" pitchFamily="34" charset="0"/>
              </a:rPr>
              <a:t> to report scientific results</a:t>
            </a:r>
            <a:endParaRPr lang="en-US" sz="2000" b="1" i="0" u="none" strike="noStrike" dirty="0">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cs typeface="Arial" panose="020B0604020202020204" pitchFamily="34" charset="0"/>
              </a:rPr>
              <a:t>Improves reproducibility</a:t>
            </a:r>
          </a:p>
          <a:p>
            <a:pPr rtl="0" fontAlgn="base">
              <a:spcBef>
                <a:spcPts val="0"/>
              </a:spcBef>
              <a:spcAft>
                <a:spcPts val="0"/>
              </a:spcAft>
              <a:buFont typeface="Arial" panose="020B0604020202020204" pitchFamily="34" charset="0"/>
              <a:buChar char="•"/>
            </a:pPr>
            <a:r>
              <a:rPr lang="en-US" sz="2000" b="1" i="0" u="none" strike="noStrike" dirty="0">
                <a:solidFill>
                  <a:srgbClr val="000000"/>
                </a:solidFill>
                <a:effectLst/>
                <a:latin typeface="Arial" panose="020B0604020202020204" pitchFamily="34" charset="0"/>
                <a:cs typeface="Arial" panose="020B0604020202020204" pitchFamily="34" charset="0"/>
              </a:rPr>
              <a:t>Iterative</a:t>
            </a:r>
            <a:r>
              <a:rPr lang="en-US" sz="2000" b="0" i="0" u="none" strike="noStrike" dirty="0">
                <a:solidFill>
                  <a:srgbClr val="000000"/>
                </a:solidFill>
                <a:effectLst/>
                <a:latin typeface="Arial" panose="020B0604020202020204" pitchFamily="34" charset="0"/>
                <a:cs typeface="Arial" panose="020B0604020202020204" pitchFamily="34" charset="0"/>
              </a:rPr>
              <a:t> workflows</a:t>
            </a:r>
          </a:p>
          <a:p>
            <a:pPr marL="742950" lvl="1" indent="-28575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cs typeface="Arial" panose="020B0604020202020204" pitchFamily="34" charset="0"/>
              </a:rPr>
              <a:t>Data collected by robots should be used to plan the next experimental procedure </a:t>
            </a:r>
          </a:p>
          <a:p>
            <a:endParaRPr lang="en-US" dirty="0"/>
          </a:p>
        </p:txBody>
      </p:sp>
      <p:pic>
        <p:nvPicPr>
          <p:cNvPr id="4098" name="Picture 2">
            <a:extLst>
              <a:ext uri="{FF2B5EF4-FFF2-40B4-BE49-F238E27FC236}">
                <a16:creationId xmlns:a16="http://schemas.microsoft.com/office/drawing/2014/main" id="{CAED9505-E465-A7B6-EE23-5ADE5F421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061" y="1690688"/>
            <a:ext cx="5246420" cy="39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1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10F6-1FAC-D4AB-4049-9295D86F0290}"/>
              </a:ext>
            </a:extLst>
          </p:cNvPr>
          <p:cNvSpPr>
            <a:spLocks noGrp="1"/>
          </p:cNvSpPr>
          <p:nvPr>
            <p:ph type="title"/>
          </p:nvPr>
        </p:nvSpPr>
        <p:spPr>
          <a:xfrm>
            <a:off x="576943" y="452561"/>
            <a:ext cx="10515600" cy="1325563"/>
          </a:xfrm>
        </p:spPr>
        <p:txBody>
          <a:bodyPr/>
          <a:lstStyle/>
          <a:p>
            <a:r>
              <a:rPr lang="en-US" dirty="0"/>
              <a:t>Data Science for Reproducible Data Analysis</a:t>
            </a:r>
          </a:p>
        </p:txBody>
      </p:sp>
      <p:sp>
        <p:nvSpPr>
          <p:cNvPr id="3" name="Content Placeholder 2">
            <a:extLst>
              <a:ext uri="{FF2B5EF4-FFF2-40B4-BE49-F238E27FC236}">
                <a16:creationId xmlns:a16="http://schemas.microsoft.com/office/drawing/2014/main" id="{2D515E19-AB9C-A2DC-56F0-5FB0241990C3}"/>
              </a:ext>
            </a:extLst>
          </p:cNvPr>
          <p:cNvSpPr>
            <a:spLocks noGrp="1"/>
          </p:cNvSpPr>
          <p:nvPr>
            <p:ph idx="1"/>
          </p:nvPr>
        </p:nvSpPr>
        <p:spPr>
          <a:xfrm>
            <a:off x="576943" y="1778124"/>
            <a:ext cx="7937665" cy="4351338"/>
          </a:xfrm>
        </p:spPr>
        <p:txBody>
          <a:bodyPr>
            <a:norm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cs typeface="Arial" panose="020B0604020202020204" pitchFamily="34" charset="0"/>
              </a:rPr>
              <a:t>How to aim for </a:t>
            </a:r>
            <a:r>
              <a:rPr lang="en-US" sz="2400" b="1" i="0" u="none" strike="noStrike" dirty="0">
                <a:solidFill>
                  <a:srgbClr val="000000"/>
                </a:solidFill>
                <a:effectLst/>
                <a:latin typeface="Arial" panose="020B0604020202020204" pitchFamily="34" charset="0"/>
                <a:cs typeface="Arial" panose="020B0604020202020204" pitchFamily="34" charset="0"/>
              </a:rPr>
              <a:t>full replication</a:t>
            </a:r>
            <a:r>
              <a:rPr lang="en-US" sz="2400" b="0" i="0" u="none" strike="noStrike" dirty="0">
                <a:solidFill>
                  <a:srgbClr val="000000"/>
                </a:solidFill>
                <a:effectLst/>
                <a:latin typeface="Arial" panose="020B0604020202020204" pitchFamily="34" charset="0"/>
                <a:cs typeface="Arial" panose="020B0604020202020204" pitchFamily="34" charset="0"/>
              </a:rPr>
              <a:t> when publishing scientific results:</a:t>
            </a:r>
            <a:endParaRPr lang="en-US" sz="2400" b="0" dirty="0">
              <a:effectLst/>
              <a:latin typeface="Arial" panose="020B0604020202020204" pitchFamily="34" charset="0"/>
              <a:cs typeface="Arial" panose="020B0604020202020204" pitchFamily="34" charset="0"/>
            </a:endParaRPr>
          </a:p>
          <a:p>
            <a:pPr marL="457200" lvl="1" fontAlgn="base">
              <a:spcBef>
                <a:spcPts val="1200"/>
              </a:spcBef>
            </a:pPr>
            <a:r>
              <a:rPr lang="en-US" sz="2000" b="0" i="0" u="none" strike="noStrike" dirty="0">
                <a:solidFill>
                  <a:srgbClr val="000000"/>
                </a:solidFill>
                <a:effectLst/>
                <a:latin typeface="Arial" panose="020B0604020202020204" pitchFamily="34" charset="0"/>
                <a:cs typeface="Arial" panose="020B0604020202020204" pitchFamily="34" charset="0"/>
              </a:rPr>
              <a:t>Interactive notebooks</a:t>
            </a:r>
          </a:p>
          <a:p>
            <a:pPr marL="1200150" lvl="2" indent="-285750" fontAlgn="base">
              <a:spcBef>
                <a:spcPts val="0"/>
              </a:spcBef>
            </a:pPr>
            <a:r>
              <a:rPr lang="en-US" b="0" i="0" u="none" strike="noStrike" dirty="0">
                <a:solidFill>
                  <a:srgbClr val="000000"/>
                </a:solidFill>
                <a:effectLst/>
                <a:latin typeface="Arial" panose="020B0604020202020204" pitchFamily="34" charset="0"/>
                <a:cs typeface="Arial" panose="020B0604020202020204" pitchFamily="34" charset="0"/>
              </a:rPr>
              <a:t>Jupyter, </a:t>
            </a:r>
            <a:r>
              <a:rPr lang="en-US" b="0" i="0" u="none" strike="noStrike" dirty="0" err="1">
                <a:solidFill>
                  <a:srgbClr val="000000"/>
                </a:solidFill>
                <a:effectLst/>
                <a:latin typeface="Arial" panose="020B0604020202020204" pitchFamily="34" charset="0"/>
                <a:cs typeface="Arial" panose="020B0604020202020204" pitchFamily="34" charset="0"/>
              </a:rPr>
              <a:t>Rmarkdown</a:t>
            </a:r>
            <a:endParaRPr lang="en-US" b="0" i="0" u="none" strike="noStrike" dirty="0">
              <a:solidFill>
                <a:srgbClr val="000000"/>
              </a:solidFill>
              <a:effectLst/>
              <a:latin typeface="Arial" panose="020B0604020202020204" pitchFamily="34" charset="0"/>
              <a:cs typeface="Arial" panose="020B0604020202020204" pitchFamily="34" charset="0"/>
            </a:endParaRPr>
          </a:p>
          <a:p>
            <a:pPr marL="457200" lvl="1" fontAlgn="base">
              <a:spcBef>
                <a:spcPts val="0"/>
              </a:spcBef>
            </a:pPr>
            <a:r>
              <a:rPr lang="en-US" sz="2000" b="0" i="0" u="none" strike="noStrike" dirty="0">
                <a:solidFill>
                  <a:srgbClr val="000000"/>
                </a:solidFill>
                <a:effectLst/>
                <a:latin typeface="Arial" panose="020B0604020202020204" pitchFamily="34" charset="0"/>
                <a:cs typeface="Arial" panose="020B0604020202020204" pitchFamily="34" charset="0"/>
              </a:rPr>
              <a:t>Version control and collaboration</a:t>
            </a:r>
          </a:p>
          <a:p>
            <a:pPr marL="1200150" lvl="2" indent="-285750" fontAlgn="base">
              <a:spcBef>
                <a:spcPts val="0"/>
              </a:spcBef>
            </a:pPr>
            <a:r>
              <a:rPr lang="en-US" b="0" i="0" u="none" strike="noStrike" dirty="0">
                <a:solidFill>
                  <a:srgbClr val="000000"/>
                </a:solidFill>
                <a:effectLst/>
                <a:latin typeface="Arial" panose="020B0604020202020204" pitchFamily="34" charset="0"/>
                <a:cs typeface="Arial" panose="020B0604020202020204" pitchFamily="34" charset="0"/>
              </a:rPr>
              <a:t>Git, GitHub, GitLab</a:t>
            </a:r>
          </a:p>
          <a:p>
            <a:pPr marL="457200" lvl="1" fontAlgn="base">
              <a:spcBef>
                <a:spcPts val="0"/>
              </a:spcBef>
            </a:pPr>
            <a:r>
              <a:rPr lang="en-US" sz="2000" b="0" i="0" u="none" strike="noStrike" dirty="0">
                <a:solidFill>
                  <a:srgbClr val="000000"/>
                </a:solidFill>
                <a:effectLst/>
                <a:latin typeface="Arial" panose="020B0604020202020204" pitchFamily="34" charset="0"/>
                <a:cs typeface="Arial" panose="020B0604020202020204" pitchFamily="34" charset="0"/>
              </a:rPr>
              <a:t>Package managers</a:t>
            </a:r>
          </a:p>
          <a:p>
            <a:pPr marL="1200150" lvl="2" indent="-285750" fontAlgn="base">
              <a:spcBef>
                <a:spcPts val="0"/>
              </a:spcBef>
            </a:pPr>
            <a:r>
              <a:rPr lang="en-US" b="0" i="0" u="none" strike="noStrike" dirty="0" err="1">
                <a:solidFill>
                  <a:srgbClr val="000000"/>
                </a:solidFill>
                <a:effectLst/>
                <a:latin typeface="Arial" panose="020B0604020202020204" pitchFamily="34" charset="0"/>
                <a:cs typeface="Arial" panose="020B0604020202020204" pitchFamily="34" charset="0"/>
              </a:rPr>
              <a:t>Conda</a:t>
            </a:r>
            <a:r>
              <a:rPr lang="en-US" b="0" i="0" u="none" strike="noStrike" dirty="0">
                <a:solidFill>
                  <a:srgbClr val="000000"/>
                </a:solidFill>
                <a:effectLst/>
                <a:latin typeface="Arial" panose="020B0604020202020204" pitchFamily="34" charset="0"/>
                <a:cs typeface="Arial" panose="020B0604020202020204" pitchFamily="34" charset="0"/>
              </a:rPr>
              <a:t>, Docker</a:t>
            </a:r>
          </a:p>
          <a:p>
            <a:pPr marL="457200" lvl="1" fontAlgn="base">
              <a:spcBef>
                <a:spcPts val="0"/>
              </a:spcBef>
            </a:pPr>
            <a:r>
              <a:rPr lang="en-US" sz="2000" b="0" i="0" u="none" strike="noStrike" dirty="0">
                <a:solidFill>
                  <a:srgbClr val="000000"/>
                </a:solidFill>
                <a:effectLst/>
                <a:latin typeface="Arial" panose="020B0604020202020204" pitchFamily="34" charset="0"/>
                <a:cs typeface="Arial" panose="020B0604020202020204" pitchFamily="34" charset="0"/>
              </a:rPr>
              <a:t>Workflows</a:t>
            </a:r>
          </a:p>
          <a:p>
            <a:pPr marL="1200150" lvl="2" indent="-285750" fontAlgn="base">
              <a:spcBef>
                <a:spcPts val="0"/>
              </a:spcBef>
            </a:pPr>
            <a:r>
              <a:rPr lang="en-US" b="0" i="0" u="none" strike="noStrike" dirty="0">
                <a:solidFill>
                  <a:srgbClr val="000000"/>
                </a:solidFill>
                <a:effectLst/>
                <a:latin typeface="Arial" panose="020B0604020202020204" pitchFamily="34" charset="0"/>
                <a:cs typeface="Arial" panose="020B0604020202020204" pitchFamily="34" charset="0"/>
              </a:rPr>
              <a:t>Travis CI</a:t>
            </a:r>
          </a:p>
          <a:p>
            <a:pPr marL="457200" lvl="1" fontAlgn="base">
              <a:spcBef>
                <a:spcPts val="0"/>
              </a:spcBef>
            </a:pPr>
            <a:r>
              <a:rPr lang="en-US" sz="2000" b="0" i="0" u="none" strike="noStrike" dirty="0">
                <a:solidFill>
                  <a:srgbClr val="000000"/>
                </a:solidFill>
                <a:effectLst/>
                <a:latin typeface="Arial" panose="020B0604020202020204" pitchFamily="34" charset="0"/>
                <a:cs typeface="Arial" panose="020B0604020202020204" pitchFamily="34" charset="0"/>
              </a:rPr>
              <a:t>Open-source software and data</a:t>
            </a:r>
          </a:p>
          <a:p>
            <a:pPr marL="1200150" lvl="2" indent="-285750" fontAlgn="base">
              <a:spcBef>
                <a:spcPts val="0"/>
              </a:spcBef>
            </a:pPr>
            <a:r>
              <a:rPr lang="en-US" b="0" i="0" u="none" strike="noStrike" dirty="0">
                <a:solidFill>
                  <a:srgbClr val="000000"/>
                </a:solidFill>
                <a:effectLst/>
                <a:latin typeface="Arial" panose="020B0604020202020204" pitchFamily="34" charset="0"/>
                <a:cs typeface="Arial" panose="020B0604020202020204" pitchFamily="34" charset="0"/>
              </a:rPr>
              <a:t>Open Microscopy Environment (OME)</a:t>
            </a:r>
          </a:p>
          <a:p>
            <a:r>
              <a:rPr lang="en-US" sz="2400" b="0" i="0" u="sng" dirty="0">
                <a:solidFill>
                  <a:srgbClr val="000000"/>
                </a:solidFill>
                <a:effectLst/>
                <a:latin typeface="Arial" panose="020B0604020202020204" pitchFamily="34" charset="0"/>
                <a:cs typeface="Arial" panose="020B0604020202020204" pitchFamily="34" charset="0"/>
              </a:rPr>
              <a:t>FAIR</a:t>
            </a:r>
            <a:r>
              <a:rPr lang="en-US" sz="2400" b="0" i="0" u="none" strike="noStrike" dirty="0">
                <a:solidFill>
                  <a:srgbClr val="000000"/>
                </a:solidFill>
                <a:effectLst/>
                <a:latin typeface="Arial" panose="020B0604020202020204" pitchFamily="34" charset="0"/>
                <a:cs typeface="Arial" panose="020B0604020202020204" pitchFamily="34" charset="0"/>
              </a:rPr>
              <a:t>: </a:t>
            </a:r>
            <a:r>
              <a:rPr lang="en-US" sz="2400" b="1" i="0" u="none" strike="noStrike" dirty="0">
                <a:solidFill>
                  <a:srgbClr val="000000"/>
                </a:solidFill>
                <a:effectLst/>
                <a:latin typeface="Arial" panose="020B0604020202020204" pitchFamily="34" charset="0"/>
                <a:cs typeface="Arial" panose="020B0604020202020204" pitchFamily="34" charset="0"/>
              </a:rPr>
              <a:t>F</a:t>
            </a:r>
            <a:r>
              <a:rPr lang="en-US" sz="2400" b="0" i="0" u="none" strike="noStrike" dirty="0">
                <a:solidFill>
                  <a:srgbClr val="000000"/>
                </a:solidFill>
                <a:effectLst/>
                <a:latin typeface="Arial" panose="020B0604020202020204" pitchFamily="34" charset="0"/>
                <a:cs typeface="Arial" panose="020B0604020202020204" pitchFamily="34" charset="0"/>
              </a:rPr>
              <a:t>indable, </a:t>
            </a:r>
            <a:r>
              <a:rPr lang="en-US" sz="2400" b="1" i="0" u="none" strike="noStrike" dirty="0">
                <a:solidFill>
                  <a:srgbClr val="000000"/>
                </a:solidFill>
                <a:effectLst/>
                <a:latin typeface="Arial" panose="020B0604020202020204" pitchFamily="34" charset="0"/>
                <a:cs typeface="Arial" panose="020B0604020202020204" pitchFamily="34" charset="0"/>
              </a:rPr>
              <a:t>A</a:t>
            </a:r>
            <a:r>
              <a:rPr lang="en-US" sz="2400" b="0" i="0" u="none" strike="noStrike" dirty="0">
                <a:solidFill>
                  <a:srgbClr val="000000"/>
                </a:solidFill>
                <a:effectLst/>
                <a:latin typeface="Arial" panose="020B0604020202020204" pitchFamily="34" charset="0"/>
                <a:cs typeface="Arial" panose="020B0604020202020204" pitchFamily="34" charset="0"/>
              </a:rPr>
              <a:t>ccessible, </a:t>
            </a:r>
            <a:r>
              <a:rPr lang="en-US" sz="2400" b="1" i="0" u="none" strike="noStrike" dirty="0">
                <a:solidFill>
                  <a:srgbClr val="000000"/>
                </a:solidFill>
                <a:effectLst/>
                <a:latin typeface="Arial" panose="020B0604020202020204" pitchFamily="34" charset="0"/>
                <a:cs typeface="Arial" panose="020B0604020202020204" pitchFamily="34" charset="0"/>
              </a:rPr>
              <a:t>I</a:t>
            </a:r>
            <a:r>
              <a:rPr lang="en-US" sz="2400" b="0" i="0" u="none" strike="noStrike" dirty="0">
                <a:solidFill>
                  <a:srgbClr val="000000"/>
                </a:solidFill>
                <a:effectLst/>
                <a:latin typeface="Arial" panose="020B0604020202020204" pitchFamily="34" charset="0"/>
                <a:cs typeface="Arial" panose="020B0604020202020204" pitchFamily="34" charset="0"/>
              </a:rPr>
              <a:t>nteroperable, </a:t>
            </a:r>
            <a:r>
              <a:rPr lang="en-US" sz="2400" b="1" i="0" u="none" strike="noStrike" dirty="0">
                <a:solidFill>
                  <a:srgbClr val="000000"/>
                </a:solidFill>
                <a:effectLst/>
                <a:latin typeface="Arial" panose="020B0604020202020204" pitchFamily="34" charset="0"/>
                <a:cs typeface="Arial" panose="020B0604020202020204" pitchFamily="34" charset="0"/>
              </a:rPr>
              <a:t>R</a:t>
            </a:r>
            <a:r>
              <a:rPr lang="en-US" sz="2400" b="0" i="0" u="none" strike="noStrike" dirty="0">
                <a:solidFill>
                  <a:srgbClr val="000000"/>
                </a:solidFill>
                <a:effectLst/>
                <a:latin typeface="Arial" panose="020B0604020202020204" pitchFamily="34" charset="0"/>
                <a:cs typeface="Arial" panose="020B0604020202020204" pitchFamily="34" charset="0"/>
              </a:rPr>
              <a:t>eusable</a:t>
            </a:r>
            <a:endParaRPr lang="en-US" sz="2400" dirty="0">
              <a:latin typeface="Arial" panose="020B0604020202020204" pitchFamily="34" charset="0"/>
              <a:cs typeface="Arial" panose="020B0604020202020204" pitchFamily="34" charset="0"/>
            </a:endParaRPr>
          </a:p>
        </p:txBody>
      </p:sp>
      <p:pic>
        <p:nvPicPr>
          <p:cNvPr id="5126" name="Picture 6">
            <a:extLst>
              <a:ext uri="{FF2B5EF4-FFF2-40B4-BE49-F238E27FC236}">
                <a16:creationId xmlns:a16="http://schemas.microsoft.com/office/drawing/2014/main" id="{4542CEEF-81F0-BAF6-99AD-A3983A026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112" y="2711546"/>
            <a:ext cx="2598738" cy="143490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AB12AFA1-14D8-00D1-D11A-17165BCAA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278" y="1610387"/>
            <a:ext cx="1433386" cy="166145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FFCF7950-1707-E1D7-6579-BF36BFB190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6527" y="3953793"/>
            <a:ext cx="1525444" cy="152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5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68E5-50E7-6896-57D3-CFEE90C3AFAB}"/>
              </a:ext>
            </a:extLst>
          </p:cNvPr>
          <p:cNvSpPr>
            <a:spLocks noGrp="1"/>
          </p:cNvSpPr>
          <p:nvPr>
            <p:ph type="title"/>
          </p:nvPr>
        </p:nvSpPr>
        <p:spPr/>
        <p:txBody>
          <a:bodyPr/>
          <a:lstStyle/>
          <a:p>
            <a:r>
              <a:rPr lang="en-US" dirty="0"/>
              <a:t>Data Science for Hypothesis Generation</a:t>
            </a:r>
          </a:p>
        </p:txBody>
      </p:sp>
      <p:sp>
        <p:nvSpPr>
          <p:cNvPr id="3" name="Content Placeholder 2">
            <a:extLst>
              <a:ext uri="{FF2B5EF4-FFF2-40B4-BE49-F238E27FC236}">
                <a16:creationId xmlns:a16="http://schemas.microsoft.com/office/drawing/2014/main" id="{0E8E4740-1BB9-5760-38B2-9C69B54C9F5C}"/>
              </a:ext>
            </a:extLst>
          </p:cNvPr>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We should be utilizing technology and data science to create new ideas!</a:t>
            </a:r>
          </a:p>
          <a:p>
            <a:pPr lvl="1"/>
            <a:r>
              <a:rPr lang="en-US" b="0" i="0" dirty="0">
                <a:solidFill>
                  <a:srgbClr val="29261B"/>
                </a:solidFill>
                <a:effectLst/>
                <a:latin typeface="__tiempos_b6f14e"/>
              </a:rPr>
              <a:t>Humans have a limited set of knowledge as well as unconscious biases</a:t>
            </a:r>
          </a:p>
          <a:p>
            <a:pPr marL="0" indent="0" algn="l">
              <a:buNone/>
            </a:pPr>
            <a:endParaRPr lang="en-US" dirty="0">
              <a:solidFill>
                <a:srgbClr val="29261B"/>
              </a:solidFill>
              <a:latin typeface="__tiempos_b6f14e"/>
            </a:endParaRPr>
          </a:p>
          <a:p>
            <a:pPr algn="l">
              <a:buFont typeface="Arial" panose="020B0604020202020204" pitchFamily="34" charset="0"/>
              <a:buChar char="•"/>
            </a:pPr>
            <a:r>
              <a:rPr lang="en-US" b="0" i="0" dirty="0">
                <a:solidFill>
                  <a:srgbClr val="29261B"/>
                </a:solidFill>
                <a:effectLst/>
                <a:latin typeface="__tiempos_b6f14e"/>
              </a:rPr>
              <a:t>Literature mining</a:t>
            </a:r>
          </a:p>
          <a:p>
            <a:pPr algn="l">
              <a:buFont typeface="Arial" panose="020B0604020202020204" pitchFamily="34" charset="0"/>
              <a:buChar char="•"/>
            </a:pPr>
            <a:r>
              <a:rPr lang="en-US" b="0" i="0" dirty="0">
                <a:solidFill>
                  <a:srgbClr val="29261B"/>
                </a:solidFill>
                <a:effectLst/>
                <a:latin typeface="__tiempos_b6f14e"/>
              </a:rPr>
              <a:t>Exploratory meta-analysis of pooled datasets</a:t>
            </a:r>
          </a:p>
          <a:p>
            <a:pPr algn="l">
              <a:buFont typeface="Arial" panose="020B0604020202020204" pitchFamily="34" charset="0"/>
              <a:buChar char="•"/>
            </a:pPr>
            <a:r>
              <a:rPr lang="en-US" b="0" i="0" dirty="0">
                <a:solidFill>
                  <a:srgbClr val="29261B"/>
                </a:solidFill>
                <a:effectLst/>
                <a:latin typeface="__tiempos_b6f14e"/>
              </a:rPr>
              <a:t>Automated, reproducible process</a:t>
            </a:r>
          </a:p>
        </p:txBody>
      </p:sp>
    </p:spTree>
    <p:extLst>
      <p:ext uri="{BB962C8B-B14F-4D97-AF65-F5344CB8AC3E}">
        <p14:creationId xmlns:p14="http://schemas.microsoft.com/office/powerpoint/2010/main" val="426960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20D0-12A0-CF74-7D96-7600EACE0D55}"/>
              </a:ext>
            </a:extLst>
          </p:cNvPr>
          <p:cNvSpPr>
            <a:spLocks noGrp="1"/>
          </p:cNvSpPr>
          <p:nvPr>
            <p:ph type="title"/>
          </p:nvPr>
        </p:nvSpPr>
        <p:spPr/>
        <p:txBody>
          <a:bodyPr/>
          <a:lstStyle/>
          <a:p>
            <a:r>
              <a:rPr lang="en-US" dirty="0"/>
              <a:t>Challenges of Translating Theory into Practice</a:t>
            </a:r>
          </a:p>
        </p:txBody>
      </p:sp>
      <p:sp>
        <p:nvSpPr>
          <p:cNvPr id="3" name="Content Placeholder 2">
            <a:extLst>
              <a:ext uri="{FF2B5EF4-FFF2-40B4-BE49-F238E27FC236}">
                <a16:creationId xmlns:a16="http://schemas.microsoft.com/office/drawing/2014/main" id="{7E17D65F-6A17-AA0E-BC79-F77DC492F074}"/>
              </a:ext>
            </a:extLst>
          </p:cNvPr>
          <p:cNvSpPr>
            <a:spLocks noGrp="1"/>
          </p:cNvSpPr>
          <p:nvPr>
            <p:ph idx="1"/>
          </p:nvPr>
        </p:nvSpPr>
        <p:spPr/>
        <p:txBody>
          <a:bodyPr>
            <a:normAutofit fontScale="92500" lnSpcReduction="10000"/>
          </a:bodyPr>
          <a:lstStyle/>
          <a:p>
            <a:r>
              <a:rPr lang="en-US" dirty="0"/>
              <a:t>Interpreting experimental outcomes</a:t>
            </a:r>
          </a:p>
          <a:p>
            <a:pPr lvl="1"/>
            <a:r>
              <a:rPr lang="en-US" dirty="0"/>
              <a:t>Machine-readable --&gt; human-readable</a:t>
            </a:r>
          </a:p>
          <a:p>
            <a:r>
              <a:rPr lang="en-US" dirty="0"/>
              <a:t>Positive feedback loops and algorithmic bias</a:t>
            </a:r>
          </a:p>
          <a:p>
            <a:pPr lvl="1"/>
            <a:r>
              <a:rPr lang="en-US" dirty="0"/>
              <a:t>Using the same model organisms because that is what our predecessors used</a:t>
            </a:r>
          </a:p>
          <a:p>
            <a:pPr lvl="1"/>
            <a:r>
              <a:rPr lang="en-US" dirty="0"/>
              <a:t>Algorithmic bias due to biased input data</a:t>
            </a:r>
          </a:p>
          <a:p>
            <a:r>
              <a:rPr lang="en-US" dirty="0"/>
              <a:t>Implementation and training</a:t>
            </a:r>
          </a:p>
          <a:p>
            <a:pPr lvl="1"/>
            <a:r>
              <a:rPr lang="en-US" dirty="0"/>
              <a:t>Version control, programming languages, statistics, robotics engineering</a:t>
            </a:r>
          </a:p>
          <a:p>
            <a:r>
              <a:rPr lang="en-US" dirty="0"/>
              <a:t>Infrastructure and accessibility globally</a:t>
            </a:r>
          </a:p>
          <a:p>
            <a:r>
              <a:rPr lang="en-US" dirty="0"/>
              <a:t>Augmentation, not automation</a:t>
            </a:r>
          </a:p>
          <a:p>
            <a:pPr lvl="1"/>
            <a:r>
              <a:rPr lang="en-US" dirty="0"/>
              <a:t>Data science as supplementing human research, not replacing it</a:t>
            </a:r>
          </a:p>
          <a:p>
            <a:pPr lvl="1"/>
            <a:r>
              <a:rPr lang="en-US" dirty="0"/>
              <a:t>Less ‘busy work’, more unique human thinking</a:t>
            </a:r>
          </a:p>
          <a:p>
            <a:endParaRPr lang="en-US" dirty="0"/>
          </a:p>
        </p:txBody>
      </p:sp>
    </p:spTree>
    <p:extLst>
      <p:ext uri="{BB962C8B-B14F-4D97-AF65-F5344CB8AC3E}">
        <p14:creationId xmlns:p14="http://schemas.microsoft.com/office/powerpoint/2010/main" val="148957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0CAB-422B-0AD5-0B27-A7201216D942}"/>
              </a:ext>
            </a:extLst>
          </p:cNvPr>
          <p:cNvSpPr>
            <a:spLocks noGrp="1"/>
          </p:cNvSpPr>
          <p:nvPr>
            <p:ph type="title"/>
          </p:nvPr>
        </p:nvSpPr>
        <p:spPr/>
        <p:txBody>
          <a:bodyPr/>
          <a:lstStyle/>
          <a:p>
            <a:r>
              <a:rPr lang="en-US" dirty="0"/>
              <a:t>Vision for the Future Lab</a:t>
            </a:r>
          </a:p>
        </p:txBody>
      </p:sp>
      <p:sp>
        <p:nvSpPr>
          <p:cNvPr id="3" name="Content Placeholder 2">
            <a:extLst>
              <a:ext uri="{FF2B5EF4-FFF2-40B4-BE49-F238E27FC236}">
                <a16:creationId xmlns:a16="http://schemas.microsoft.com/office/drawing/2014/main" id="{5FB3B48B-AC16-8912-02B6-6426614BFF9A}"/>
              </a:ext>
            </a:extLst>
          </p:cNvPr>
          <p:cNvSpPr>
            <a:spLocks noGrp="1"/>
          </p:cNvSpPr>
          <p:nvPr>
            <p:ph idx="1"/>
          </p:nvPr>
        </p:nvSpPr>
        <p:spPr/>
        <p:txBody>
          <a:bodyPr/>
          <a:lstStyle/>
          <a:p>
            <a:r>
              <a:rPr lang="en-US" dirty="0"/>
              <a:t>Humans provide creativity and context</a:t>
            </a:r>
          </a:p>
          <a:p>
            <a:r>
              <a:rPr lang="en-US" dirty="0"/>
              <a:t>Automation of routine tasks</a:t>
            </a:r>
          </a:p>
          <a:p>
            <a:r>
              <a:rPr lang="en-US" dirty="0"/>
              <a:t>Seamless integration of techniques</a:t>
            </a:r>
          </a:p>
          <a:p>
            <a:r>
              <a:rPr lang="en-US" dirty="0"/>
              <a:t>Open sharing of all outputs</a:t>
            </a:r>
          </a:p>
        </p:txBody>
      </p:sp>
    </p:spTree>
    <p:extLst>
      <p:ext uri="{BB962C8B-B14F-4D97-AF65-F5344CB8AC3E}">
        <p14:creationId xmlns:p14="http://schemas.microsoft.com/office/powerpoint/2010/main" val="575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4329-5A85-5A62-D046-D7823503C1C8}"/>
              </a:ext>
            </a:extLst>
          </p:cNvPr>
          <p:cNvSpPr>
            <a:spLocks noGrp="1"/>
          </p:cNvSpPr>
          <p:nvPr>
            <p:ph type="title"/>
          </p:nvPr>
        </p:nvSpPr>
        <p:spPr/>
        <p:txBody>
          <a:bodyPr/>
          <a:lstStyle/>
          <a:p>
            <a:r>
              <a:rPr lang="en-US" dirty="0"/>
              <a:t>General Announcements &amp; Reminders</a:t>
            </a:r>
          </a:p>
        </p:txBody>
      </p:sp>
      <p:sp>
        <p:nvSpPr>
          <p:cNvPr id="3" name="Content Placeholder 2">
            <a:extLst>
              <a:ext uri="{FF2B5EF4-FFF2-40B4-BE49-F238E27FC236}">
                <a16:creationId xmlns:a16="http://schemas.microsoft.com/office/drawing/2014/main" id="{9BA7BEED-C2CB-67AC-72C1-FA228EB6598F}"/>
              </a:ext>
            </a:extLst>
          </p:cNvPr>
          <p:cNvSpPr>
            <a:spLocks noGrp="1"/>
          </p:cNvSpPr>
          <p:nvPr>
            <p:ph idx="1"/>
          </p:nvPr>
        </p:nvSpPr>
        <p:spPr/>
        <p:txBody>
          <a:bodyPr/>
          <a:lstStyle/>
          <a:p>
            <a:r>
              <a:rPr lang="en-US" b="1" dirty="0"/>
              <a:t>Quiz 1 </a:t>
            </a:r>
            <a:r>
              <a:rPr lang="en-US" dirty="0"/>
              <a:t>due this Friday (12</a:t>
            </a:r>
            <a:r>
              <a:rPr lang="en-US" baseline="30000" dirty="0"/>
              <a:t>th</a:t>
            </a:r>
            <a:r>
              <a:rPr lang="en-US" dirty="0"/>
              <a:t> April 2024)</a:t>
            </a:r>
          </a:p>
          <a:p>
            <a:pPr lvl="1"/>
            <a:r>
              <a:rPr lang="en-US" dirty="0"/>
              <a:t>No time limit on quizzes (updated policy)</a:t>
            </a:r>
          </a:p>
          <a:p>
            <a:pPr lvl="1"/>
            <a:r>
              <a:rPr lang="en-US" dirty="0"/>
              <a:t>Resubmissions are accepted until due date</a:t>
            </a:r>
          </a:p>
          <a:p>
            <a:r>
              <a:rPr lang="en-US" b="1" dirty="0"/>
              <a:t>Assignment 1 </a:t>
            </a:r>
            <a:r>
              <a:rPr lang="en-US" dirty="0"/>
              <a:t>due next Monday (15</a:t>
            </a:r>
            <a:r>
              <a:rPr lang="en-US" baseline="30000" dirty="0"/>
              <a:t>th</a:t>
            </a:r>
            <a:r>
              <a:rPr lang="en-US" dirty="0"/>
              <a:t> April 2024)</a:t>
            </a:r>
          </a:p>
          <a:p>
            <a:pPr lvl="1"/>
            <a:r>
              <a:rPr lang="en-US" dirty="0"/>
              <a:t>Assignment to be submitted on datahub</a:t>
            </a:r>
          </a:p>
        </p:txBody>
      </p:sp>
    </p:spTree>
    <p:extLst>
      <p:ext uri="{BB962C8B-B14F-4D97-AF65-F5344CB8AC3E}">
        <p14:creationId xmlns:p14="http://schemas.microsoft.com/office/powerpoint/2010/main" val="296994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42CC-25BF-AF4B-23A8-1C98B2E17746}"/>
              </a:ext>
            </a:extLst>
          </p:cNvPr>
          <p:cNvSpPr>
            <a:spLocks noGrp="1"/>
          </p:cNvSpPr>
          <p:nvPr>
            <p:ph type="title"/>
          </p:nvPr>
        </p:nvSpPr>
        <p:spPr/>
        <p:txBody>
          <a:bodyPr/>
          <a:lstStyle/>
          <a:p>
            <a:r>
              <a:rPr lang="en-US" sz="4400" b="0" dirty="0">
                <a:latin typeface="Arial"/>
                <a:cs typeface="Arial"/>
              </a:rPr>
              <a:t>Discussion</a:t>
            </a:r>
            <a:r>
              <a:rPr lang="en-US" sz="4400" b="0" spc="-120" dirty="0">
                <a:latin typeface="Arial"/>
                <a:cs typeface="Arial"/>
              </a:rPr>
              <a:t> </a:t>
            </a:r>
            <a:r>
              <a:rPr lang="en-US" sz="4400" b="0" spc="-10" dirty="0">
                <a:latin typeface="Arial"/>
                <a:cs typeface="Arial"/>
              </a:rPr>
              <a:t>Section</a:t>
            </a:r>
            <a:endParaRPr lang="en-US" dirty="0"/>
          </a:p>
        </p:txBody>
      </p:sp>
      <p:sp>
        <p:nvSpPr>
          <p:cNvPr id="3" name="Content Placeholder 2">
            <a:extLst>
              <a:ext uri="{FF2B5EF4-FFF2-40B4-BE49-F238E27FC236}">
                <a16:creationId xmlns:a16="http://schemas.microsoft.com/office/drawing/2014/main" id="{1AAB5F1A-3DDE-4784-A8D9-EEEE106E38F6}"/>
              </a:ext>
            </a:extLst>
          </p:cNvPr>
          <p:cNvSpPr>
            <a:spLocks noGrp="1"/>
          </p:cNvSpPr>
          <p:nvPr>
            <p:ph idx="1"/>
          </p:nvPr>
        </p:nvSpPr>
        <p:spPr/>
        <p:txBody>
          <a:bodyPr/>
          <a:lstStyle/>
          <a:p>
            <a:pPr marL="387985" marR="5080" indent="-375920">
              <a:lnSpc>
                <a:spcPts val="4780"/>
              </a:lnSpc>
              <a:spcBef>
                <a:spcPts val="890"/>
              </a:spcBef>
              <a:buChar char="•"/>
              <a:tabLst>
                <a:tab pos="389255" algn="l"/>
              </a:tabLst>
            </a:pPr>
            <a:r>
              <a:rPr lang="en-US" sz="2800" dirty="0">
                <a:latin typeface="Arial"/>
                <a:cs typeface="Arial"/>
              </a:rPr>
              <a:t>Walks</a:t>
            </a:r>
            <a:r>
              <a:rPr lang="en-US" sz="2800" spc="-30" dirty="0">
                <a:latin typeface="Arial"/>
                <a:cs typeface="Arial"/>
              </a:rPr>
              <a:t> </a:t>
            </a:r>
            <a:r>
              <a:rPr lang="en-US" sz="2800" dirty="0">
                <a:latin typeface="Arial"/>
                <a:cs typeface="Arial"/>
              </a:rPr>
              <a:t>throughs,</a:t>
            </a:r>
            <a:r>
              <a:rPr lang="en-US" sz="2800" spc="-25" dirty="0">
                <a:latin typeface="Arial"/>
                <a:cs typeface="Arial"/>
              </a:rPr>
              <a:t> </a:t>
            </a:r>
            <a:r>
              <a:rPr lang="en-US" sz="2800" dirty="0">
                <a:latin typeface="Arial"/>
                <a:cs typeface="Arial"/>
              </a:rPr>
              <a:t>Q/A,</a:t>
            </a:r>
            <a:r>
              <a:rPr lang="en-US" sz="2800" spc="-30" dirty="0">
                <a:latin typeface="Arial"/>
                <a:cs typeface="Arial"/>
              </a:rPr>
              <a:t> </a:t>
            </a:r>
            <a:r>
              <a:rPr lang="en-US" sz="2800" dirty="0">
                <a:latin typeface="Arial"/>
                <a:cs typeface="Arial"/>
              </a:rPr>
              <a:t>and</a:t>
            </a:r>
            <a:r>
              <a:rPr lang="en-US" sz="2800" spc="-25" dirty="0">
                <a:latin typeface="Arial"/>
                <a:cs typeface="Arial"/>
              </a:rPr>
              <a:t> </a:t>
            </a:r>
            <a:r>
              <a:rPr lang="en-US" sz="2800" dirty="0">
                <a:latin typeface="Arial"/>
                <a:cs typeface="Arial"/>
              </a:rPr>
              <a:t>discussion</a:t>
            </a:r>
            <a:r>
              <a:rPr lang="en-US" sz="2800" spc="-25" dirty="0">
                <a:latin typeface="Arial"/>
                <a:cs typeface="Arial"/>
              </a:rPr>
              <a:t> </a:t>
            </a:r>
            <a:r>
              <a:rPr lang="en-US" sz="2800" dirty="0">
                <a:latin typeface="Arial"/>
                <a:cs typeface="Arial"/>
              </a:rPr>
              <a:t>of</a:t>
            </a:r>
            <a:r>
              <a:rPr lang="en-US" sz="2800" spc="-30" dirty="0">
                <a:latin typeface="Arial"/>
                <a:cs typeface="Arial"/>
              </a:rPr>
              <a:t> </a:t>
            </a:r>
            <a:r>
              <a:rPr lang="en-US" sz="2800" dirty="0">
                <a:latin typeface="Arial"/>
                <a:cs typeface="Arial"/>
              </a:rPr>
              <a:t>the</a:t>
            </a:r>
            <a:r>
              <a:rPr lang="en-US" sz="2800" spc="-25" dirty="0">
                <a:latin typeface="Arial"/>
                <a:cs typeface="Arial"/>
              </a:rPr>
              <a:t> </a:t>
            </a:r>
            <a:r>
              <a:rPr lang="en-US" sz="2800" dirty="0">
                <a:latin typeface="Arial"/>
                <a:cs typeface="Arial"/>
              </a:rPr>
              <a:t>readings</a:t>
            </a:r>
            <a:r>
              <a:rPr lang="en-US" spc="-25" dirty="0">
                <a:latin typeface="Arial"/>
                <a:cs typeface="Arial"/>
              </a:rPr>
              <a:t> </a:t>
            </a:r>
            <a:r>
              <a:rPr lang="en-US" sz="2800" dirty="0">
                <a:latin typeface="Arial"/>
                <a:cs typeface="Arial"/>
              </a:rPr>
              <a:t>and</a:t>
            </a:r>
            <a:r>
              <a:rPr lang="en-US" sz="2800" spc="-20" dirty="0">
                <a:latin typeface="Arial"/>
                <a:cs typeface="Arial"/>
              </a:rPr>
              <a:t> </a:t>
            </a:r>
            <a:r>
              <a:rPr lang="en-US" sz="2800" dirty="0">
                <a:latin typeface="Arial"/>
                <a:cs typeface="Arial"/>
              </a:rPr>
              <a:t>the</a:t>
            </a:r>
            <a:r>
              <a:rPr lang="en-US" sz="2800" spc="-5" dirty="0">
                <a:latin typeface="Arial"/>
                <a:cs typeface="Arial"/>
              </a:rPr>
              <a:t> </a:t>
            </a:r>
            <a:r>
              <a:rPr lang="en-US" sz="2800" dirty="0">
                <a:latin typeface="Arial"/>
                <a:cs typeface="Arial"/>
              </a:rPr>
              <a:t>data</a:t>
            </a:r>
            <a:r>
              <a:rPr lang="en-US" sz="2800" spc="-5" dirty="0">
                <a:latin typeface="Arial"/>
                <a:cs typeface="Arial"/>
              </a:rPr>
              <a:t> </a:t>
            </a:r>
            <a:r>
              <a:rPr lang="en-US" sz="2800" dirty="0">
                <a:latin typeface="Arial"/>
                <a:cs typeface="Arial"/>
              </a:rPr>
              <a:t>science</a:t>
            </a:r>
            <a:r>
              <a:rPr lang="en-US" sz="2800" spc="-5" dirty="0">
                <a:latin typeface="Arial"/>
                <a:cs typeface="Arial"/>
              </a:rPr>
              <a:t> </a:t>
            </a:r>
            <a:r>
              <a:rPr lang="en-US" sz="2800" spc="-10" dirty="0">
                <a:latin typeface="Arial"/>
                <a:cs typeface="Arial"/>
              </a:rPr>
              <a:t>assignments</a:t>
            </a:r>
            <a:endParaRPr lang="en-US" sz="2800" dirty="0">
              <a:latin typeface="Arial"/>
              <a:cs typeface="Arial"/>
            </a:endParaRPr>
          </a:p>
          <a:p>
            <a:pPr>
              <a:lnSpc>
                <a:spcPct val="100000"/>
              </a:lnSpc>
              <a:spcBef>
                <a:spcPts val="2185"/>
              </a:spcBef>
              <a:buFont typeface="Arial"/>
              <a:buChar char="•"/>
            </a:pPr>
            <a:endParaRPr lang="en-US" sz="2800" dirty="0">
              <a:latin typeface="Arial"/>
              <a:cs typeface="Arial"/>
            </a:endParaRPr>
          </a:p>
          <a:p>
            <a:pPr marL="388620" indent="-375920">
              <a:lnSpc>
                <a:spcPct val="100000"/>
              </a:lnSpc>
              <a:buChar char="•"/>
              <a:tabLst>
                <a:tab pos="388620" algn="l"/>
              </a:tabLst>
            </a:pPr>
            <a:r>
              <a:rPr lang="en-US" sz="2800" dirty="0">
                <a:latin typeface="Arial"/>
                <a:cs typeface="Arial"/>
              </a:rPr>
              <a:t>A</a:t>
            </a:r>
            <a:r>
              <a:rPr lang="en-US" sz="2800" spc="-275" dirty="0">
                <a:latin typeface="Arial"/>
                <a:cs typeface="Arial"/>
              </a:rPr>
              <a:t> </a:t>
            </a:r>
            <a:r>
              <a:rPr lang="en-US" sz="2800" dirty="0">
                <a:latin typeface="Arial"/>
                <a:cs typeface="Arial"/>
              </a:rPr>
              <a:t>space</a:t>
            </a:r>
            <a:r>
              <a:rPr lang="en-US" sz="2800" spc="-5" dirty="0">
                <a:latin typeface="Arial"/>
                <a:cs typeface="Arial"/>
              </a:rPr>
              <a:t> </a:t>
            </a:r>
            <a:r>
              <a:rPr lang="en-US" sz="2800" dirty="0">
                <a:latin typeface="Arial"/>
                <a:cs typeface="Arial"/>
              </a:rPr>
              <a:t>to</a:t>
            </a:r>
            <a:r>
              <a:rPr lang="en-US" sz="2800" spc="-10" dirty="0">
                <a:latin typeface="Arial"/>
                <a:cs typeface="Arial"/>
              </a:rPr>
              <a:t> </a:t>
            </a:r>
            <a:r>
              <a:rPr lang="en-US" sz="2800" dirty="0">
                <a:latin typeface="Arial"/>
                <a:cs typeface="Arial"/>
              </a:rPr>
              <a:t>collaborate</a:t>
            </a:r>
            <a:r>
              <a:rPr lang="en-US" sz="2800" spc="-10" dirty="0">
                <a:latin typeface="Arial"/>
                <a:cs typeface="Arial"/>
              </a:rPr>
              <a:t> </a:t>
            </a:r>
            <a:r>
              <a:rPr lang="en-US" sz="2800" dirty="0">
                <a:latin typeface="Arial"/>
                <a:cs typeface="Arial"/>
              </a:rPr>
              <a:t>and</a:t>
            </a:r>
            <a:r>
              <a:rPr lang="en-US" sz="2800" spc="-5" dirty="0">
                <a:latin typeface="Arial"/>
                <a:cs typeface="Arial"/>
              </a:rPr>
              <a:t> </a:t>
            </a:r>
            <a:r>
              <a:rPr lang="en-US" sz="2800" dirty="0">
                <a:latin typeface="Arial"/>
                <a:cs typeface="Arial"/>
              </a:rPr>
              <a:t>discuss</a:t>
            </a:r>
            <a:r>
              <a:rPr lang="en-US" sz="2800" spc="-5" dirty="0">
                <a:latin typeface="Arial"/>
                <a:cs typeface="Arial"/>
              </a:rPr>
              <a:t> </a:t>
            </a:r>
            <a:r>
              <a:rPr lang="en-US" sz="2800" b="1" dirty="0">
                <a:latin typeface="Arial"/>
                <a:cs typeface="Arial"/>
              </a:rPr>
              <a:t>group</a:t>
            </a:r>
            <a:r>
              <a:rPr lang="en-US" sz="2800" b="1" spc="-5" dirty="0">
                <a:latin typeface="Arial"/>
                <a:cs typeface="Arial"/>
              </a:rPr>
              <a:t> </a:t>
            </a:r>
            <a:r>
              <a:rPr lang="en-US" sz="2800" b="1" spc="-10" dirty="0">
                <a:latin typeface="Arial"/>
                <a:cs typeface="Arial"/>
              </a:rPr>
              <a:t>projects</a:t>
            </a:r>
            <a:endParaRPr lang="en-US" sz="2800" dirty="0">
              <a:latin typeface="Arial"/>
              <a:cs typeface="Arial"/>
            </a:endParaRPr>
          </a:p>
          <a:p>
            <a:endParaRPr lang="en-US" dirty="0"/>
          </a:p>
        </p:txBody>
      </p:sp>
    </p:spTree>
    <p:extLst>
      <p:ext uri="{BB962C8B-B14F-4D97-AF65-F5344CB8AC3E}">
        <p14:creationId xmlns:p14="http://schemas.microsoft.com/office/powerpoint/2010/main" val="4411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42DE-E8BF-674E-1C81-BBF20E90AAF6}"/>
              </a:ext>
            </a:extLst>
          </p:cNvPr>
          <p:cNvSpPr>
            <a:spLocks noGrp="1"/>
          </p:cNvSpPr>
          <p:nvPr>
            <p:ph type="title"/>
          </p:nvPr>
        </p:nvSpPr>
        <p:spPr>
          <a:xfrm>
            <a:off x="361507" y="141730"/>
            <a:ext cx="10515600" cy="1325563"/>
          </a:xfrm>
        </p:spPr>
        <p:txBody>
          <a:bodyPr/>
          <a:lstStyle/>
          <a:p>
            <a:r>
              <a:rPr lang="en-US" sz="4400" b="0" dirty="0">
                <a:latin typeface="Arial"/>
                <a:cs typeface="Arial"/>
              </a:rPr>
              <a:t>Group</a:t>
            </a:r>
            <a:r>
              <a:rPr lang="en-US" sz="4400" b="0" spc="-95" dirty="0">
                <a:latin typeface="Arial"/>
                <a:cs typeface="Arial"/>
              </a:rPr>
              <a:t> </a:t>
            </a:r>
            <a:r>
              <a:rPr lang="en-US" sz="4400" b="0" spc="-10" dirty="0">
                <a:latin typeface="Arial"/>
                <a:cs typeface="Arial"/>
              </a:rPr>
              <a:t>Project</a:t>
            </a:r>
            <a:endParaRPr lang="en-US" dirty="0"/>
          </a:p>
        </p:txBody>
      </p:sp>
      <p:sp>
        <p:nvSpPr>
          <p:cNvPr id="3" name="Content Placeholder 2">
            <a:extLst>
              <a:ext uri="{FF2B5EF4-FFF2-40B4-BE49-F238E27FC236}">
                <a16:creationId xmlns:a16="http://schemas.microsoft.com/office/drawing/2014/main" id="{94108B10-39FD-F7E0-7CE5-ADC0782C6FB9}"/>
              </a:ext>
            </a:extLst>
          </p:cNvPr>
          <p:cNvSpPr>
            <a:spLocks noGrp="1"/>
          </p:cNvSpPr>
          <p:nvPr>
            <p:ph idx="1"/>
          </p:nvPr>
        </p:nvSpPr>
        <p:spPr>
          <a:xfrm>
            <a:off x="361508" y="1467293"/>
            <a:ext cx="11185450" cy="5135526"/>
          </a:xfrm>
        </p:spPr>
        <p:txBody>
          <a:bodyPr>
            <a:normAutofit fontScale="92500" lnSpcReduction="10000"/>
          </a:bodyPr>
          <a:lstStyle/>
          <a:p>
            <a:pPr marL="0" indent="0">
              <a:buNone/>
            </a:pPr>
            <a:r>
              <a:rPr lang="en-US" dirty="0">
                <a:latin typeface="Arial" panose="020B0604020202020204" pitchFamily="34" charset="0"/>
                <a:cs typeface="Arial" panose="020B0604020202020204" pitchFamily="34" charset="0"/>
              </a:rPr>
              <a:t>We want you to identify neuroscientific questions that are addressable by publicly available datasets. Specifically, you are required to choose between two options: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Choose a paper that uses a new data analysis technique that has been published no more than 10 years ago (most should have code and data publicly available). Implement this method using a new data set (either your own or from a publicly available source).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Come up with a neuroscientific research question of your own that is answerable with available data. You can look at some of the public datasets to frame your question. Determine an analytical approach that can be used to answer your question and implement this method.</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46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D42F-B38C-E9B9-B069-4822BEDFBD0F}"/>
              </a:ext>
            </a:extLst>
          </p:cNvPr>
          <p:cNvSpPr>
            <a:spLocks noGrp="1"/>
          </p:cNvSpPr>
          <p:nvPr>
            <p:ph type="title"/>
          </p:nvPr>
        </p:nvSpPr>
        <p:spPr>
          <a:xfrm>
            <a:off x="374904" y="276778"/>
            <a:ext cx="10515600" cy="1325563"/>
          </a:xfrm>
        </p:spPr>
        <p:txBody>
          <a:bodyPr/>
          <a:lstStyle/>
          <a:p>
            <a:r>
              <a:rPr lang="en-US" dirty="0"/>
              <a:t>Group Project – Example Datasets</a:t>
            </a:r>
          </a:p>
        </p:txBody>
      </p:sp>
      <p:pic>
        <p:nvPicPr>
          <p:cNvPr id="4" name="Content Placeholder 3">
            <a:extLst>
              <a:ext uri="{FF2B5EF4-FFF2-40B4-BE49-F238E27FC236}">
                <a16:creationId xmlns:a16="http://schemas.microsoft.com/office/drawing/2014/main" id="{D0005C82-3C38-29D4-0607-9C4874803CD8}"/>
              </a:ext>
            </a:extLst>
          </p:cNvPr>
          <p:cNvPicPr>
            <a:picLocks noGrp="1" noChangeAspect="1"/>
          </p:cNvPicPr>
          <p:nvPr>
            <p:ph idx="1"/>
          </p:nvPr>
        </p:nvPicPr>
        <p:blipFill>
          <a:blip r:embed="rId2"/>
          <a:stretch>
            <a:fillRect/>
          </a:stretch>
        </p:blipFill>
        <p:spPr>
          <a:xfrm>
            <a:off x="124047" y="1790705"/>
            <a:ext cx="6419301" cy="3974610"/>
          </a:xfrm>
          <a:prstGeom prst="rect">
            <a:avLst/>
          </a:prstGeom>
        </p:spPr>
      </p:pic>
      <p:cxnSp>
        <p:nvCxnSpPr>
          <p:cNvPr id="6" name="Straight Arrow Connector 5">
            <a:extLst>
              <a:ext uri="{FF2B5EF4-FFF2-40B4-BE49-F238E27FC236}">
                <a16:creationId xmlns:a16="http://schemas.microsoft.com/office/drawing/2014/main" id="{79D7F5F8-2675-BD33-EC68-78C2C105C297}"/>
              </a:ext>
            </a:extLst>
          </p:cNvPr>
          <p:cNvCxnSpPr>
            <a:cxnSpLocks/>
          </p:cNvCxnSpPr>
          <p:nvPr/>
        </p:nvCxnSpPr>
        <p:spPr>
          <a:xfrm flipH="1">
            <a:off x="2889292" y="5316279"/>
            <a:ext cx="51036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03033A3E-21E7-ECA8-DFDF-085BE59FC279}"/>
              </a:ext>
            </a:extLst>
          </p:cNvPr>
          <p:cNvSpPr/>
          <p:nvPr/>
        </p:nvSpPr>
        <p:spPr>
          <a:xfrm>
            <a:off x="291404" y="3859619"/>
            <a:ext cx="1137684" cy="15948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A3DC44C7-E025-D57B-71AB-9724C9060877}"/>
              </a:ext>
            </a:extLst>
          </p:cNvPr>
          <p:cNvPicPr>
            <a:picLocks noChangeAspect="1"/>
          </p:cNvPicPr>
          <p:nvPr/>
        </p:nvPicPr>
        <p:blipFill rotWithShape="1">
          <a:blip r:embed="rId3"/>
          <a:srcRect l="3737"/>
          <a:stretch/>
        </p:blipFill>
        <p:spPr>
          <a:xfrm>
            <a:off x="6543348" y="1790705"/>
            <a:ext cx="5524605" cy="3927645"/>
          </a:xfrm>
          <a:prstGeom prst="rect">
            <a:avLst/>
          </a:prstGeom>
        </p:spPr>
      </p:pic>
      <p:sp>
        <p:nvSpPr>
          <p:cNvPr id="10" name="Rectangle 9">
            <a:extLst>
              <a:ext uri="{FF2B5EF4-FFF2-40B4-BE49-F238E27FC236}">
                <a16:creationId xmlns:a16="http://schemas.microsoft.com/office/drawing/2014/main" id="{1B344D02-ACBA-1DAA-D06D-6D3AB5DBFD51}"/>
              </a:ext>
            </a:extLst>
          </p:cNvPr>
          <p:cNvSpPr/>
          <p:nvPr/>
        </p:nvSpPr>
        <p:spPr>
          <a:xfrm>
            <a:off x="6543348" y="3939363"/>
            <a:ext cx="1137684" cy="15948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87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68DF-C743-1AA2-3DA7-E3C7001AB4C9}"/>
              </a:ext>
            </a:extLst>
          </p:cNvPr>
          <p:cNvSpPr>
            <a:spLocks noGrp="1"/>
          </p:cNvSpPr>
          <p:nvPr>
            <p:ph type="title"/>
          </p:nvPr>
        </p:nvSpPr>
        <p:spPr>
          <a:xfrm>
            <a:off x="297712" y="407655"/>
            <a:ext cx="10515600" cy="1325563"/>
          </a:xfrm>
        </p:spPr>
        <p:txBody>
          <a:bodyPr/>
          <a:lstStyle/>
          <a:p>
            <a:r>
              <a:rPr lang="en-US" dirty="0"/>
              <a:t>Group Project</a:t>
            </a:r>
          </a:p>
        </p:txBody>
      </p:sp>
      <p:sp>
        <p:nvSpPr>
          <p:cNvPr id="3" name="Content Placeholder 2">
            <a:extLst>
              <a:ext uri="{FF2B5EF4-FFF2-40B4-BE49-F238E27FC236}">
                <a16:creationId xmlns:a16="http://schemas.microsoft.com/office/drawing/2014/main" id="{6EFA5621-7068-35A4-993B-2369F70AFD5E}"/>
              </a:ext>
            </a:extLst>
          </p:cNvPr>
          <p:cNvSpPr>
            <a:spLocks noGrp="1"/>
          </p:cNvSpPr>
          <p:nvPr>
            <p:ph idx="1"/>
          </p:nvPr>
        </p:nvSpPr>
        <p:spPr>
          <a:xfrm>
            <a:off x="297712" y="1825625"/>
            <a:ext cx="11674548" cy="4351338"/>
          </a:xfrm>
        </p:spPr>
        <p:txBody>
          <a:bodyPr/>
          <a:lstStyle/>
          <a:p>
            <a:r>
              <a:rPr lang="en-US" b="0" i="0" dirty="0">
                <a:solidFill>
                  <a:srgbClr val="222222"/>
                </a:solidFill>
                <a:effectLst/>
                <a:latin typeface="Arial" panose="020B0604020202020204" pitchFamily="34" charset="0"/>
              </a:rPr>
              <a:t>There are some project ideas curated by the </a:t>
            </a:r>
            <a:r>
              <a:rPr lang="en-US" b="0" i="0" dirty="0" err="1">
                <a:solidFill>
                  <a:srgbClr val="222222"/>
                </a:solidFill>
                <a:effectLst/>
                <a:latin typeface="Arial" panose="020B0604020202020204" pitchFamily="34" charset="0"/>
              </a:rPr>
              <a:t>Neuromatch</a:t>
            </a:r>
            <a:r>
              <a:rPr lang="en-US" b="0" i="0" dirty="0">
                <a:solidFill>
                  <a:srgbClr val="222222"/>
                </a:solidFill>
                <a:effectLst/>
                <a:latin typeface="Arial" panose="020B0604020202020204" pitchFamily="34" charset="0"/>
              </a:rPr>
              <a:t> academy - </a:t>
            </a:r>
            <a:r>
              <a:rPr lang="en-US" b="0" i="0" dirty="0">
                <a:solidFill>
                  <a:srgbClr val="1155CC"/>
                </a:solidFill>
                <a:effectLst/>
                <a:latin typeface="Arial" panose="020B0604020202020204" pitchFamily="34" charset="0"/>
                <a:hlinkClick r:id="rId3"/>
              </a:rPr>
              <a:t>https://compneuro.neuromatch.io/projects/docs/project_templates.html</a:t>
            </a:r>
            <a:endParaRPr lang="en-US" b="0" i="0" dirty="0">
              <a:solidFill>
                <a:srgbClr val="1155CC"/>
              </a:solidFill>
              <a:effectLst/>
              <a:latin typeface="Arial" panose="020B0604020202020204" pitchFamily="34" charset="0"/>
            </a:endParaRPr>
          </a:p>
          <a:p>
            <a:r>
              <a:rPr lang="en-US" dirty="0"/>
              <a:t>If you are interested in questions related to visual or auditory perception, you can reach out to the professor. She has a couple of human fMRI datasets that were collected while humans watched a large number of images or listened to a bunch of sounds inside the scanner. She also has some language fMRI datasets that were collected while subjects listened to stories. </a:t>
            </a:r>
          </a:p>
          <a:p>
            <a:r>
              <a:rPr lang="en-US" dirty="0"/>
              <a:t>You can also choose to work with behavioral data and there are many public datasets for that as well.</a:t>
            </a:r>
          </a:p>
        </p:txBody>
      </p:sp>
    </p:spTree>
    <p:extLst>
      <p:ext uri="{BB962C8B-B14F-4D97-AF65-F5344CB8AC3E}">
        <p14:creationId xmlns:p14="http://schemas.microsoft.com/office/powerpoint/2010/main" val="312159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1EFE-EE95-922F-9B8E-0BC73323117E}"/>
              </a:ext>
            </a:extLst>
          </p:cNvPr>
          <p:cNvSpPr>
            <a:spLocks noGrp="1"/>
          </p:cNvSpPr>
          <p:nvPr>
            <p:ph type="title"/>
          </p:nvPr>
        </p:nvSpPr>
        <p:spPr/>
        <p:txBody>
          <a:bodyPr/>
          <a:lstStyle/>
          <a:p>
            <a:r>
              <a:rPr lang="en-US" dirty="0"/>
              <a:t>Group Project</a:t>
            </a:r>
          </a:p>
        </p:txBody>
      </p:sp>
      <p:sp>
        <p:nvSpPr>
          <p:cNvPr id="3" name="Content Placeholder 2">
            <a:extLst>
              <a:ext uri="{FF2B5EF4-FFF2-40B4-BE49-F238E27FC236}">
                <a16:creationId xmlns:a16="http://schemas.microsoft.com/office/drawing/2014/main" id="{D768A373-8871-7833-2C6D-DC7ADC4FA86A}"/>
              </a:ext>
            </a:extLst>
          </p:cNvPr>
          <p:cNvSpPr>
            <a:spLocks noGrp="1"/>
          </p:cNvSpPr>
          <p:nvPr>
            <p:ph idx="1"/>
          </p:nvPr>
        </p:nvSpPr>
        <p:spPr>
          <a:xfrm>
            <a:off x="838200" y="1496290"/>
            <a:ext cx="10704616" cy="5189517"/>
          </a:xfrm>
        </p:spPr>
        <p:txBody>
          <a:bodyPr>
            <a:noAutofit/>
          </a:bodyPr>
          <a:lstStyle/>
          <a:p>
            <a:r>
              <a:rPr lang="en-US" sz="2400" dirty="0">
                <a:latin typeface="Arial" panose="020B0604020202020204" pitchFamily="34" charset="0"/>
                <a:cs typeface="Arial" panose="020B0604020202020204" pitchFamily="34" charset="0"/>
              </a:rPr>
              <a:t>Project Overview: </a:t>
            </a:r>
            <a:r>
              <a:rPr lang="en-US" sz="2400" dirty="0">
                <a:latin typeface="Arial" panose="020B0604020202020204" pitchFamily="34" charset="0"/>
                <a:cs typeface="Arial" panose="020B0604020202020204" pitchFamily="34" charset="0"/>
                <a:hlinkClick r:id="rId3"/>
              </a:rPr>
              <a:t>https://mkhosla-ucsd.github.io/cogs138/final-group-project/</a:t>
            </a:r>
            <a:r>
              <a:rPr lang="en-US" sz="2400" dirty="0">
                <a:latin typeface="Arial" panose="020B0604020202020204" pitchFamily="34" charset="0"/>
                <a:cs typeface="Arial" panose="020B0604020202020204" pitchFamily="34" charset="0"/>
              </a:rPr>
              <a:t> (checklist, templates, datasets)</a:t>
            </a:r>
          </a:p>
          <a:p>
            <a:r>
              <a:rPr lang="en-US" sz="2400" dirty="0">
                <a:latin typeface="Arial" panose="020B0604020202020204" pitchFamily="34" charset="0"/>
                <a:cs typeface="Arial" panose="020B0604020202020204" pitchFamily="34" charset="0"/>
              </a:rPr>
              <a:t>Example neuroscientific questions:</a:t>
            </a:r>
          </a:p>
          <a:p>
            <a:pPr lvl="1"/>
            <a:r>
              <a:rPr lang="en-US" dirty="0">
                <a:latin typeface="Arial" panose="020B0604020202020204" pitchFamily="34" charset="0"/>
                <a:cs typeface="Arial" panose="020B0604020202020204" pitchFamily="34" charset="0"/>
              </a:rPr>
              <a:t>understanding how some aspect of the external world is encoded in patterns of brain </a:t>
            </a:r>
          </a:p>
          <a:p>
            <a:pPr lvl="1"/>
            <a:r>
              <a:rPr lang="en-US" dirty="0">
                <a:latin typeface="Arial" panose="020B0604020202020204" pitchFamily="34" charset="0"/>
                <a:cs typeface="Arial" panose="020B0604020202020204" pitchFamily="34" charset="0"/>
              </a:rPr>
              <a:t>how brain regions are connected to each other</a:t>
            </a:r>
          </a:p>
          <a:p>
            <a:pPr lvl="1"/>
            <a:r>
              <a:rPr lang="en-US" dirty="0">
                <a:latin typeface="Arial" panose="020B0604020202020204" pitchFamily="34" charset="0"/>
                <a:cs typeface="Arial" panose="020B0604020202020204" pitchFamily="34" charset="0"/>
              </a:rPr>
              <a:t>using brain imaging datasets/biomarkers for predicting the diagnosis of conditions like ADHD/autism. </a:t>
            </a:r>
          </a:p>
          <a:p>
            <a:r>
              <a:rPr lang="en-US" sz="2400" dirty="0">
                <a:latin typeface="Arial" panose="020B0604020202020204" pitchFamily="34" charset="0"/>
                <a:cs typeface="Arial" panose="020B0604020202020204" pitchFamily="34" charset="0"/>
              </a:rPr>
              <a:t>You will turn in one PDF as a group into Gradescope by the due date for the proposal and one jupyter notebook as a group into datahub for the final component of the project.</a:t>
            </a:r>
          </a:p>
          <a:p>
            <a:r>
              <a:rPr lang="en-US" sz="2400" dirty="0">
                <a:latin typeface="Arial" panose="020B0604020202020204" pitchFamily="34" charset="0"/>
                <a:cs typeface="Arial" panose="020B0604020202020204" pitchFamily="34" charset="0"/>
              </a:rPr>
              <a:t>Today in discussion section: Start thinking about group projects and looking for group members (3 - 4 members)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65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EA6E-96BE-979F-8CB0-15898E395C48}"/>
              </a:ext>
            </a:extLst>
          </p:cNvPr>
          <p:cNvSpPr>
            <a:spLocks noGrp="1"/>
          </p:cNvSpPr>
          <p:nvPr>
            <p:ph type="title"/>
          </p:nvPr>
        </p:nvSpPr>
        <p:spPr/>
        <p:txBody>
          <a:bodyPr/>
          <a:lstStyle/>
          <a:p>
            <a:r>
              <a:rPr lang="en-US" dirty="0"/>
              <a:t>Submit your groups here:</a:t>
            </a:r>
          </a:p>
        </p:txBody>
      </p:sp>
      <p:pic>
        <p:nvPicPr>
          <p:cNvPr id="7" name="Picture 6">
            <a:extLst>
              <a:ext uri="{FF2B5EF4-FFF2-40B4-BE49-F238E27FC236}">
                <a16:creationId xmlns:a16="http://schemas.microsoft.com/office/drawing/2014/main" id="{BBECBF0C-5C65-2E90-52F1-C6D17B7EBC59}"/>
              </a:ext>
            </a:extLst>
          </p:cNvPr>
          <p:cNvPicPr>
            <a:picLocks noChangeAspect="1"/>
          </p:cNvPicPr>
          <p:nvPr/>
        </p:nvPicPr>
        <p:blipFill>
          <a:blip r:embed="rId2"/>
          <a:stretch>
            <a:fillRect/>
          </a:stretch>
        </p:blipFill>
        <p:spPr>
          <a:xfrm>
            <a:off x="3574721" y="1548988"/>
            <a:ext cx="4203618" cy="4203618"/>
          </a:xfrm>
          <a:prstGeom prst="rect">
            <a:avLst/>
          </a:prstGeom>
        </p:spPr>
      </p:pic>
    </p:spTree>
    <p:extLst>
      <p:ext uri="{BB962C8B-B14F-4D97-AF65-F5344CB8AC3E}">
        <p14:creationId xmlns:p14="http://schemas.microsoft.com/office/powerpoint/2010/main" val="158003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EC3CC-1524-F71E-193D-DF6E18A62803}"/>
              </a:ext>
            </a:extLst>
          </p:cNvPr>
          <p:cNvSpPr>
            <a:spLocks noGrp="1"/>
          </p:cNvSpPr>
          <p:nvPr>
            <p:ph type="title"/>
          </p:nvPr>
        </p:nvSpPr>
        <p:spPr/>
        <p:txBody>
          <a:bodyPr/>
          <a:lstStyle/>
          <a:p>
            <a:r>
              <a:rPr lang="en-US" dirty="0"/>
              <a:t>Reading 1</a:t>
            </a:r>
          </a:p>
        </p:txBody>
      </p:sp>
      <p:pic>
        <p:nvPicPr>
          <p:cNvPr id="1026" name="Picture 2">
            <a:extLst>
              <a:ext uri="{FF2B5EF4-FFF2-40B4-BE49-F238E27FC236}">
                <a16:creationId xmlns:a16="http://schemas.microsoft.com/office/drawing/2014/main" id="{66786C35-94A0-16C6-BA44-DDE099EA5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8882743" cy="396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0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6F59-E2BA-21EB-A5C2-50DE6CCD695D}"/>
              </a:ext>
            </a:extLst>
          </p:cNvPr>
          <p:cNvSpPr>
            <a:spLocks noGrp="1"/>
          </p:cNvSpPr>
          <p:nvPr>
            <p:ph type="title"/>
          </p:nvPr>
        </p:nvSpPr>
        <p:spPr/>
        <p:txBody>
          <a:bodyPr>
            <a:normAutofit/>
          </a:bodyPr>
          <a:lstStyle/>
          <a:p>
            <a:r>
              <a:rPr lang="en-US" b="0" i="0" dirty="0">
                <a:solidFill>
                  <a:srgbClr val="29261B"/>
                </a:solidFill>
                <a:effectLst/>
                <a:latin typeface="__tiempos_b6f14e"/>
              </a:rPr>
              <a:t>Traditional Scientific Process</a:t>
            </a:r>
            <a:endParaRPr lang="en-US" dirty="0"/>
          </a:p>
        </p:txBody>
      </p:sp>
      <p:sp>
        <p:nvSpPr>
          <p:cNvPr id="3" name="Content Placeholder 2">
            <a:extLst>
              <a:ext uri="{FF2B5EF4-FFF2-40B4-BE49-F238E27FC236}">
                <a16:creationId xmlns:a16="http://schemas.microsoft.com/office/drawing/2014/main" id="{3D8E20F5-BE8E-44F0-C3D2-AC1F80B4258F}"/>
              </a:ext>
            </a:extLst>
          </p:cNvPr>
          <p:cNvSpPr>
            <a:spLocks noGrp="1"/>
          </p:cNvSpPr>
          <p:nvPr>
            <p:ph idx="1"/>
          </p:nvPr>
        </p:nvSpPr>
        <p:spPr/>
        <p:txBody>
          <a:bodyPr/>
          <a:lstStyle/>
          <a:p>
            <a:pPr algn="l">
              <a:buFont typeface="Arial" panose="020B0604020202020204" pitchFamily="34" charset="0"/>
              <a:buChar char="•"/>
            </a:pPr>
            <a:r>
              <a:rPr lang="en-US" b="0" i="0" dirty="0">
                <a:solidFill>
                  <a:srgbClr val="29261B"/>
                </a:solidFill>
                <a:effectLst/>
                <a:latin typeface="__tiempos_b6f14e"/>
              </a:rPr>
              <a:t>Observe and generate hypothesis</a:t>
            </a:r>
          </a:p>
          <a:p>
            <a:pPr algn="l">
              <a:buFont typeface="Arial" panose="020B0604020202020204" pitchFamily="34" charset="0"/>
              <a:buChar char="•"/>
            </a:pPr>
            <a:r>
              <a:rPr lang="en-US" b="0" i="0" dirty="0">
                <a:solidFill>
                  <a:srgbClr val="29261B"/>
                </a:solidFill>
                <a:effectLst/>
                <a:latin typeface="__tiempos_b6f14e"/>
              </a:rPr>
              <a:t>Design experiment</a:t>
            </a:r>
          </a:p>
          <a:p>
            <a:pPr algn="l">
              <a:buFont typeface="Arial" panose="020B0604020202020204" pitchFamily="34" charset="0"/>
              <a:buChar char="•"/>
            </a:pPr>
            <a:r>
              <a:rPr lang="en-US" b="0" i="0" dirty="0">
                <a:solidFill>
                  <a:srgbClr val="29261B"/>
                </a:solidFill>
                <a:effectLst/>
                <a:latin typeface="__tiempos_b6f14e"/>
              </a:rPr>
              <a:t>Perform experiment</a:t>
            </a:r>
          </a:p>
          <a:p>
            <a:pPr algn="l">
              <a:buFont typeface="Arial" panose="020B0604020202020204" pitchFamily="34" charset="0"/>
              <a:buChar char="•"/>
            </a:pPr>
            <a:r>
              <a:rPr lang="en-US" b="0" i="0" dirty="0">
                <a:solidFill>
                  <a:srgbClr val="29261B"/>
                </a:solidFill>
                <a:effectLst/>
                <a:latin typeface="__tiempos_b6f14e"/>
              </a:rPr>
              <a:t>Analyze data</a:t>
            </a:r>
          </a:p>
          <a:p>
            <a:pPr algn="l">
              <a:buFont typeface="Arial" panose="020B0604020202020204" pitchFamily="34" charset="0"/>
              <a:buChar char="•"/>
            </a:pPr>
            <a:r>
              <a:rPr lang="en-US" b="0" i="0" dirty="0">
                <a:solidFill>
                  <a:srgbClr val="29261B"/>
                </a:solidFill>
                <a:effectLst/>
                <a:latin typeface="__tiempos_b6f14e"/>
              </a:rPr>
              <a:t>Evaluate hypothesis</a:t>
            </a:r>
          </a:p>
        </p:txBody>
      </p:sp>
    </p:spTree>
    <p:extLst>
      <p:ext uri="{BB962C8B-B14F-4D97-AF65-F5344CB8AC3E}">
        <p14:creationId xmlns:p14="http://schemas.microsoft.com/office/powerpoint/2010/main" val="2368138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2474</TotalTime>
  <Words>1512</Words>
  <Application>Microsoft Macintosh PowerPoint</Application>
  <PresentationFormat>Widescreen</PresentationFormat>
  <Paragraphs>143</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__tiempos_b6f14e</vt:lpstr>
      <vt:lpstr>Aptos</vt:lpstr>
      <vt:lpstr>Aptos Display</vt:lpstr>
      <vt:lpstr>Arial</vt:lpstr>
      <vt:lpstr>Helvetica Neue</vt:lpstr>
      <vt:lpstr>Open Sans</vt:lpstr>
      <vt:lpstr>Office Theme</vt:lpstr>
      <vt:lpstr>COGS 138 Week 2 Discussion Section</vt:lpstr>
      <vt:lpstr>Discussion Section</vt:lpstr>
      <vt:lpstr>Group Project</vt:lpstr>
      <vt:lpstr>Group Project – Example Datasets</vt:lpstr>
      <vt:lpstr>Group Project</vt:lpstr>
      <vt:lpstr>Group Project</vt:lpstr>
      <vt:lpstr>Submit your groups here:</vt:lpstr>
      <vt:lpstr>Reading 1</vt:lpstr>
      <vt:lpstr>Traditional Scientific Process</vt:lpstr>
      <vt:lpstr>How can we apply the framework of data science to scientific research?</vt:lpstr>
      <vt:lpstr>Data Science for Planning Experiments</vt:lpstr>
      <vt:lpstr>Data Science for Planning Experiments</vt:lpstr>
      <vt:lpstr>Data Science for Performing Experiments</vt:lpstr>
      <vt:lpstr>Data Science for Reproducible Data Analysis</vt:lpstr>
      <vt:lpstr>Data Science for Hypothesis Generation</vt:lpstr>
      <vt:lpstr>Challenges of Translating Theory into Practice</vt:lpstr>
      <vt:lpstr>Vision for the Future Lab</vt:lpstr>
      <vt:lpstr>General Announcements &amp;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COGS 138 Week 2 Discussion Section</dc:title>
  <dc:creator>Neha Mittal</dc:creator>
  <cp:lastModifiedBy>Neha Mittal</cp:lastModifiedBy>
  <cp:revision>2</cp:revision>
  <dcterms:created xsi:type="dcterms:W3CDTF">2024-04-06T23:31:28Z</dcterms:created>
  <dcterms:modified xsi:type="dcterms:W3CDTF">2024-04-08T16:46:16Z</dcterms:modified>
</cp:coreProperties>
</file>