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2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/>
    <p:restoredTop sz="95865"/>
  </p:normalViewPr>
  <p:slideViewPr>
    <p:cSldViewPr>
      <p:cViewPr varScale="1">
        <p:scale>
          <a:sx n="67" d="100"/>
          <a:sy n="67" d="100"/>
        </p:scale>
        <p:origin x="84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60" y="427077"/>
            <a:ext cx="12402416" cy="1456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2753" y="3006056"/>
            <a:ext cx="15897860" cy="743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google.com/forms/d/1IkmrHy_EIhAzNNOX4V_-PI-Z0gyyw9tfpgOjaNwZ34g/edit?ts=65a70b0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khosla-ucsd.github.io/cogs9/final-group-project/example-datas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VjzUobfCLfVihsKg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5107" y="4070945"/>
            <a:ext cx="6649084" cy="1433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0" spc="-145" dirty="0">
                <a:latin typeface="Lucida Sans Unicode"/>
                <a:cs typeface="Lucida Sans Unicode"/>
              </a:rPr>
              <a:t>Section</a:t>
            </a:r>
            <a:r>
              <a:rPr b="0" spc="-560" dirty="0">
                <a:latin typeface="Lucida Sans Unicode"/>
                <a:cs typeface="Lucida Sans Unicode"/>
              </a:rPr>
              <a:t> </a:t>
            </a:r>
            <a:r>
              <a:rPr b="0" spc="90" dirty="0">
                <a:latin typeface="Lucida Sans Unicode"/>
                <a:cs typeface="Lucida Sans Unicode"/>
              </a:rPr>
              <a:t>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9050" y="7331075"/>
            <a:ext cx="9740265" cy="24237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4450" b="1" spc="-170" dirty="0">
                <a:latin typeface="Arial"/>
                <a:cs typeface="Arial"/>
              </a:rPr>
              <a:t>Class</a:t>
            </a:r>
            <a:r>
              <a:rPr lang="en-US" sz="4450" b="1" spc="-170" dirty="0">
                <a:latin typeface="Arial"/>
                <a:cs typeface="Arial"/>
              </a:rPr>
              <a:t>:</a:t>
            </a:r>
            <a:r>
              <a:rPr sz="4450" b="1" spc="-114" dirty="0">
                <a:latin typeface="Arial"/>
                <a:cs typeface="Arial"/>
              </a:rPr>
              <a:t> </a:t>
            </a:r>
            <a:r>
              <a:rPr sz="4450" spc="175" dirty="0">
                <a:latin typeface="Lucida Sans Unicode"/>
                <a:cs typeface="Lucida Sans Unicode"/>
              </a:rPr>
              <a:t>COGS</a:t>
            </a:r>
            <a:r>
              <a:rPr sz="4450" spc="-285" dirty="0">
                <a:latin typeface="Lucida Sans Unicode"/>
                <a:cs typeface="Lucida Sans Unicode"/>
              </a:rPr>
              <a:t> </a:t>
            </a:r>
            <a:r>
              <a:rPr sz="4450" spc="-305" dirty="0">
                <a:latin typeface="Lucida Sans Unicode"/>
                <a:cs typeface="Lucida Sans Unicode"/>
              </a:rPr>
              <a:t>9</a:t>
            </a:r>
            <a:endParaRPr sz="44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4450" b="1" spc="-30" dirty="0">
                <a:latin typeface="Arial"/>
                <a:cs typeface="Arial"/>
              </a:rPr>
              <a:t>Teaching</a:t>
            </a:r>
            <a:r>
              <a:rPr sz="4450" b="1" spc="-254" dirty="0">
                <a:latin typeface="Arial"/>
                <a:cs typeface="Arial"/>
              </a:rPr>
              <a:t> </a:t>
            </a:r>
            <a:r>
              <a:rPr sz="4450" b="1" spc="-55" dirty="0">
                <a:latin typeface="Arial"/>
                <a:cs typeface="Arial"/>
              </a:rPr>
              <a:t>Assistant:</a:t>
            </a:r>
            <a:r>
              <a:rPr sz="4450" b="1" spc="-150" dirty="0">
                <a:latin typeface="Arial"/>
                <a:cs typeface="Arial"/>
              </a:rPr>
              <a:t> </a:t>
            </a:r>
            <a:r>
              <a:rPr lang="en-US" sz="4450" spc="-135" dirty="0">
                <a:latin typeface="Lucida Sans Unicode"/>
                <a:cs typeface="Lucida Sans Unicode"/>
              </a:rPr>
              <a:t>Neha Mittal</a:t>
            </a:r>
          </a:p>
          <a:p>
            <a:pPr marL="12700">
              <a:spcBef>
                <a:spcPts val="760"/>
              </a:spcBef>
            </a:pPr>
            <a:r>
              <a:rPr lang="en-US" sz="4450" b="1" spc="-135" dirty="0">
                <a:latin typeface="Arial" panose="020B0604020202020204" pitchFamily="34" charset="0"/>
                <a:cs typeface="Arial" panose="020B0604020202020204" pitchFamily="34" charset="0"/>
              </a:rPr>
              <a:t>Instructional Assistant: </a:t>
            </a:r>
            <a:r>
              <a:rPr lang="en-US" sz="4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Zeyu</a:t>
            </a:r>
            <a:r>
              <a:rPr lang="en-US" sz="4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Qi</a:t>
            </a:r>
          </a:p>
        </p:txBody>
      </p:sp>
      <p:sp>
        <p:nvSpPr>
          <p:cNvPr id="4" name="object 4"/>
          <p:cNvSpPr/>
          <p:nvPr/>
        </p:nvSpPr>
        <p:spPr>
          <a:xfrm>
            <a:off x="1467112" y="6177822"/>
            <a:ext cx="17170400" cy="0"/>
          </a:xfrm>
          <a:custGeom>
            <a:avLst/>
            <a:gdLst/>
            <a:ahLst/>
            <a:cxnLst/>
            <a:rect l="l" t="t" r="r" b="b"/>
            <a:pathLst>
              <a:path w="17170400">
                <a:moveTo>
                  <a:pt x="0" y="0"/>
                </a:moveTo>
                <a:lnTo>
                  <a:pt x="17169875" y="0"/>
                </a:lnTo>
              </a:path>
            </a:pathLst>
          </a:custGeom>
          <a:ln w="20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932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sz="7250" b="0" dirty="0">
                <a:latin typeface="Arial"/>
                <a:cs typeface="Arial"/>
              </a:rPr>
              <a:t>Welcome</a:t>
            </a:r>
            <a:r>
              <a:rPr sz="7250" b="0" spc="-125" dirty="0">
                <a:latin typeface="Arial"/>
                <a:cs typeface="Arial"/>
              </a:rPr>
              <a:t> </a:t>
            </a:r>
            <a:r>
              <a:rPr sz="7250" b="0" dirty="0">
                <a:latin typeface="Arial"/>
                <a:cs typeface="Arial"/>
              </a:rPr>
              <a:t>to</a:t>
            </a:r>
            <a:r>
              <a:rPr sz="7250" b="0" spc="-125" dirty="0">
                <a:latin typeface="Arial"/>
                <a:cs typeface="Arial"/>
              </a:rPr>
              <a:t> </a:t>
            </a:r>
            <a:r>
              <a:rPr sz="7250" b="0" spc="-10" dirty="0">
                <a:latin typeface="Arial"/>
                <a:cs typeface="Arial"/>
              </a:rPr>
              <a:t>COGS9!</a:t>
            </a:r>
            <a:endParaRPr sz="7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2753" y="3120189"/>
            <a:ext cx="16012160" cy="2669962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88620" indent="-375920">
              <a:lnSpc>
                <a:spcPct val="100000"/>
              </a:lnSpc>
              <a:spcBef>
                <a:spcPts val="1020"/>
              </a:spcBef>
              <a:buChar char="•"/>
              <a:tabLst>
                <a:tab pos="388620" algn="l"/>
              </a:tabLst>
            </a:pPr>
            <a:r>
              <a:rPr lang="en-US" sz="5000" dirty="0">
                <a:latin typeface="Arial"/>
                <a:cs typeface="Arial"/>
              </a:rPr>
              <a:t>Neha Mittal </a:t>
            </a:r>
            <a:r>
              <a:rPr sz="5000" dirty="0">
                <a:latin typeface="Arial"/>
                <a:cs typeface="Arial"/>
              </a:rPr>
              <a:t>//</a:t>
            </a:r>
            <a:r>
              <a:rPr sz="5000" spc="-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email: </a:t>
            </a:r>
            <a:r>
              <a:rPr lang="en-US" sz="5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n2mittal@ucsd.edu</a:t>
            </a:r>
            <a:endParaRPr sz="5000" dirty="0">
              <a:latin typeface="Arial"/>
              <a:cs typeface="Arial"/>
            </a:endParaRPr>
          </a:p>
          <a:p>
            <a:pPr marL="387985" marR="5080" indent="-375920">
              <a:lnSpc>
                <a:spcPts val="5190"/>
              </a:lnSpc>
              <a:spcBef>
                <a:spcPts val="1770"/>
              </a:spcBef>
              <a:buFont typeface="Arial"/>
              <a:buChar char="•"/>
              <a:tabLst>
                <a:tab pos="389255" algn="l"/>
              </a:tabLst>
            </a:pPr>
            <a:r>
              <a:rPr sz="5000" b="1" dirty="0">
                <a:latin typeface="Arial"/>
                <a:cs typeface="Arial"/>
              </a:rPr>
              <a:t>OH</a:t>
            </a:r>
            <a:r>
              <a:rPr sz="5000" dirty="0">
                <a:latin typeface="Arial"/>
                <a:cs typeface="Arial"/>
              </a:rPr>
              <a:t>:</a:t>
            </a:r>
            <a:r>
              <a:rPr sz="5000" spc="-20" dirty="0">
                <a:latin typeface="Arial"/>
                <a:cs typeface="Arial"/>
              </a:rPr>
              <a:t> </a:t>
            </a:r>
            <a:r>
              <a:rPr lang="en-US" sz="5000" dirty="0">
                <a:latin typeface="Arial"/>
                <a:cs typeface="Arial"/>
              </a:rPr>
              <a:t>Tue</a:t>
            </a:r>
            <a:r>
              <a:rPr sz="5000" spc="-5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1:</a:t>
            </a:r>
            <a:r>
              <a:rPr lang="en-US" sz="5000" dirty="0">
                <a:latin typeface="Arial"/>
                <a:cs typeface="Arial"/>
              </a:rPr>
              <a:t>00 </a:t>
            </a:r>
            <a:r>
              <a:rPr sz="5000" dirty="0">
                <a:latin typeface="Arial"/>
                <a:cs typeface="Arial"/>
              </a:rPr>
              <a:t>pm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-</a:t>
            </a:r>
            <a:r>
              <a:rPr sz="5000" spc="-5" dirty="0">
                <a:latin typeface="Arial"/>
                <a:cs typeface="Arial"/>
              </a:rPr>
              <a:t> </a:t>
            </a:r>
            <a:r>
              <a:rPr lang="en-US" sz="5000" spc="-5" dirty="0">
                <a:latin typeface="Arial"/>
                <a:cs typeface="Arial"/>
              </a:rPr>
              <a:t>3</a:t>
            </a:r>
            <a:r>
              <a:rPr sz="5000" dirty="0">
                <a:latin typeface="Arial"/>
                <a:cs typeface="Arial"/>
              </a:rPr>
              <a:t>:</a:t>
            </a:r>
            <a:r>
              <a:rPr lang="en-US" sz="5000" dirty="0">
                <a:latin typeface="Arial"/>
                <a:cs typeface="Arial"/>
              </a:rPr>
              <a:t>00 </a:t>
            </a:r>
            <a:r>
              <a:rPr sz="5000" dirty="0">
                <a:latin typeface="Arial"/>
                <a:cs typeface="Arial"/>
              </a:rPr>
              <a:t>pm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sz="5000" dirty="0">
                <a:latin typeface="Arial"/>
                <a:cs typeface="Arial"/>
              </a:rPr>
              <a:t>at</a:t>
            </a:r>
            <a:r>
              <a:rPr sz="5000" spc="-5" dirty="0">
                <a:latin typeface="Arial"/>
                <a:cs typeface="Arial"/>
              </a:rPr>
              <a:t> </a:t>
            </a:r>
            <a:r>
              <a:rPr lang="en-US" sz="5000" dirty="0">
                <a:latin typeface="Arial"/>
                <a:cs typeface="Arial"/>
              </a:rPr>
              <a:t>CSB</a:t>
            </a:r>
            <a:r>
              <a:rPr sz="5000" spc="-10" dirty="0">
                <a:latin typeface="Arial"/>
                <a:cs typeface="Arial"/>
              </a:rPr>
              <a:t> </a:t>
            </a:r>
            <a:r>
              <a:rPr lang="en-US" sz="5000" dirty="0">
                <a:latin typeface="Arial"/>
                <a:cs typeface="Arial"/>
              </a:rPr>
              <a:t>114</a:t>
            </a:r>
            <a:endParaRPr sz="5000" dirty="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spcBef>
                <a:spcPts val="810"/>
              </a:spcBef>
              <a:buChar char="•"/>
              <a:tabLst>
                <a:tab pos="388620" algn="l"/>
              </a:tabLst>
            </a:pPr>
            <a:r>
              <a:rPr lang="en-US" sz="5000" dirty="0">
                <a:latin typeface="Arial"/>
                <a:cs typeface="Arial"/>
              </a:rPr>
              <a:t>2</a:t>
            </a:r>
            <a:r>
              <a:rPr lang="en-US" sz="5000" baseline="30000" dirty="0">
                <a:latin typeface="Arial"/>
                <a:cs typeface="Arial"/>
              </a:rPr>
              <a:t>nd</a:t>
            </a:r>
            <a:r>
              <a:rPr lang="en-US" sz="5000" dirty="0">
                <a:latin typeface="Arial"/>
                <a:cs typeface="Arial"/>
              </a:rPr>
              <a:t> year Masters Student in Data Science at HDSI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B1FD0-385B-176D-C35F-6CB55397FFCE}"/>
              </a:ext>
            </a:extLst>
          </p:cNvPr>
          <p:cNvSpPr txBox="1"/>
          <p:nvPr/>
        </p:nvSpPr>
        <p:spPr>
          <a:xfrm>
            <a:off x="1388809" y="7027096"/>
            <a:ext cx="173264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5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Zeyu</a:t>
            </a:r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Qi // email: </a:t>
            </a:r>
            <a:r>
              <a:rPr lang="en-US" sz="540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zeqi@ucsd.edu</a:t>
            </a:r>
            <a:endParaRPr lang="en-US" sz="5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5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</a:t>
            </a:r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year Student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Major in Cognitive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2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50" b="0" dirty="0">
                <a:latin typeface="Arial"/>
                <a:cs typeface="Arial"/>
              </a:rPr>
              <a:t>COGS9</a:t>
            </a:r>
            <a:r>
              <a:rPr sz="7250" b="0" spc="-125" dirty="0">
                <a:latin typeface="Arial"/>
                <a:cs typeface="Arial"/>
              </a:rPr>
              <a:t> </a:t>
            </a:r>
            <a:r>
              <a:rPr sz="7250" b="0" spc="-10" dirty="0">
                <a:latin typeface="Arial"/>
                <a:cs typeface="Arial"/>
              </a:rPr>
              <a:t>Background</a:t>
            </a:r>
            <a:endParaRPr sz="7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7102" y="2672767"/>
            <a:ext cx="18506440" cy="6595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20"/>
              </a:spcBef>
              <a:buChar char="•"/>
              <a:tabLst>
                <a:tab pos="241935" algn="l"/>
              </a:tabLst>
            </a:pPr>
            <a:r>
              <a:rPr sz="3650" dirty="0">
                <a:latin typeface="Arial"/>
                <a:cs typeface="Arial"/>
              </a:rPr>
              <a:t>Overview</a:t>
            </a:r>
            <a:r>
              <a:rPr sz="3650" spc="-1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approaches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to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answering</a:t>
            </a:r>
            <a:r>
              <a:rPr sz="3650" spc="-1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specific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data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science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spc="-10" dirty="0">
                <a:latin typeface="Arial"/>
                <a:cs typeface="Arial"/>
              </a:rPr>
              <a:t>questions</a:t>
            </a:r>
            <a:endParaRPr sz="3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5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3650" dirty="0">
                <a:latin typeface="Arial"/>
                <a:cs typeface="Arial"/>
              </a:rPr>
              <a:t>Some</a:t>
            </a:r>
            <a:r>
              <a:rPr sz="3650" spc="-1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topics that</a:t>
            </a:r>
            <a:r>
              <a:rPr sz="3650" spc="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will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be</a:t>
            </a:r>
            <a:r>
              <a:rPr sz="3650" spc="5" dirty="0">
                <a:latin typeface="Arial"/>
                <a:cs typeface="Arial"/>
              </a:rPr>
              <a:t> </a:t>
            </a:r>
            <a:r>
              <a:rPr sz="3650" spc="-10" dirty="0">
                <a:latin typeface="Arial"/>
                <a:cs typeface="Arial"/>
              </a:rPr>
              <a:t>covered:</a:t>
            </a:r>
            <a:endParaRPr sz="3650">
              <a:latin typeface="Arial"/>
              <a:cs typeface="Arial"/>
            </a:endParaRPr>
          </a:p>
          <a:p>
            <a:pPr marL="618490" lvl="1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618490" algn="l"/>
              </a:tabLst>
            </a:pPr>
            <a:r>
              <a:rPr sz="3650" dirty="0">
                <a:latin typeface="Arial"/>
                <a:cs typeface="Arial"/>
              </a:rPr>
              <a:t>Data </a:t>
            </a:r>
            <a:r>
              <a:rPr sz="3650" spc="-10" dirty="0">
                <a:latin typeface="Arial"/>
                <a:cs typeface="Arial"/>
              </a:rPr>
              <a:t>wrangling</a:t>
            </a:r>
            <a:endParaRPr sz="3650">
              <a:latin typeface="Arial"/>
              <a:cs typeface="Arial"/>
            </a:endParaRPr>
          </a:p>
          <a:p>
            <a:pPr marL="618490" lvl="1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618490" algn="l"/>
              </a:tabLst>
            </a:pPr>
            <a:r>
              <a:rPr sz="3650" dirty="0">
                <a:latin typeface="Arial"/>
                <a:cs typeface="Arial"/>
              </a:rPr>
              <a:t>Approaches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to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data </a:t>
            </a:r>
            <a:r>
              <a:rPr sz="3650" spc="-10" dirty="0">
                <a:latin typeface="Arial"/>
                <a:cs typeface="Arial"/>
              </a:rPr>
              <a:t>analysis</a:t>
            </a:r>
            <a:endParaRPr sz="3650">
              <a:latin typeface="Arial"/>
              <a:cs typeface="Arial"/>
            </a:endParaRPr>
          </a:p>
          <a:p>
            <a:pPr marL="618490" lvl="1" indent="-229235">
              <a:lnSpc>
                <a:spcPct val="100000"/>
              </a:lnSpc>
              <a:spcBef>
                <a:spcPts val="400"/>
              </a:spcBef>
              <a:buChar char="•"/>
              <a:tabLst>
                <a:tab pos="618490" algn="l"/>
              </a:tabLst>
            </a:pPr>
            <a:r>
              <a:rPr sz="3650" dirty="0">
                <a:latin typeface="Arial"/>
                <a:cs typeface="Arial"/>
              </a:rPr>
              <a:t>Data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visualization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and </a:t>
            </a:r>
            <a:r>
              <a:rPr sz="3650" spc="-10" dirty="0">
                <a:latin typeface="Arial"/>
                <a:cs typeface="Arial"/>
              </a:rPr>
              <a:t>communication</a:t>
            </a:r>
            <a:endParaRPr sz="3650">
              <a:latin typeface="Arial"/>
              <a:cs typeface="Arial"/>
            </a:endParaRPr>
          </a:p>
          <a:p>
            <a:pPr marL="618490" lvl="1" indent="-229235">
              <a:lnSpc>
                <a:spcPct val="100000"/>
              </a:lnSpc>
              <a:spcBef>
                <a:spcPts val="320"/>
              </a:spcBef>
              <a:buChar char="•"/>
              <a:tabLst>
                <a:tab pos="618490" algn="l"/>
              </a:tabLst>
            </a:pPr>
            <a:r>
              <a:rPr sz="3650" dirty="0">
                <a:latin typeface="Arial"/>
                <a:cs typeface="Arial"/>
              </a:rPr>
              <a:t>Data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science</a:t>
            </a:r>
            <a:r>
              <a:rPr sz="3650" spc="-5" dirty="0">
                <a:latin typeface="Arial"/>
                <a:cs typeface="Arial"/>
              </a:rPr>
              <a:t> </a:t>
            </a:r>
            <a:r>
              <a:rPr sz="3650" spc="-10" dirty="0">
                <a:latin typeface="Arial"/>
                <a:cs typeface="Arial"/>
              </a:rPr>
              <a:t>ethics</a:t>
            </a:r>
            <a:endParaRPr sz="36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5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3650" dirty="0">
                <a:latin typeface="Arial"/>
                <a:cs typeface="Arial"/>
              </a:rPr>
              <a:t>Survey</a:t>
            </a:r>
            <a:r>
              <a:rPr sz="3650" spc="-10" dirty="0">
                <a:latin typeface="Arial"/>
                <a:cs typeface="Arial"/>
              </a:rPr>
              <a:t> course!</a:t>
            </a:r>
            <a:endParaRPr sz="3650">
              <a:latin typeface="Arial"/>
              <a:cs typeface="Arial"/>
            </a:endParaRPr>
          </a:p>
          <a:p>
            <a:pPr marL="618490" lvl="1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18490" algn="l"/>
              </a:tabLst>
            </a:pPr>
            <a:r>
              <a:rPr sz="3650" b="1" spc="-20" dirty="0">
                <a:latin typeface="Arial"/>
                <a:cs typeface="Arial"/>
              </a:rPr>
              <a:t>You</a:t>
            </a:r>
            <a:r>
              <a:rPr sz="3650" b="1" spc="-30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won’t</a:t>
            </a:r>
            <a:r>
              <a:rPr sz="3650" b="1" spc="-3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dig</a:t>
            </a:r>
            <a:r>
              <a:rPr sz="3650" spc="-2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into</a:t>
            </a:r>
            <a:r>
              <a:rPr sz="3650" spc="-3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specific</a:t>
            </a:r>
            <a:r>
              <a:rPr sz="3650" spc="-2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topics</a:t>
            </a:r>
            <a:r>
              <a:rPr sz="3650" spc="-3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with</a:t>
            </a:r>
            <a:r>
              <a:rPr sz="3650" spc="-2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large</a:t>
            </a:r>
            <a:r>
              <a:rPr sz="3650" spc="-30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programming</a:t>
            </a:r>
            <a:r>
              <a:rPr sz="3650" spc="-25" dirty="0">
                <a:latin typeface="Arial"/>
                <a:cs typeface="Arial"/>
              </a:rPr>
              <a:t> </a:t>
            </a:r>
            <a:r>
              <a:rPr sz="3650" spc="-10" dirty="0">
                <a:latin typeface="Arial"/>
                <a:cs typeface="Arial"/>
              </a:rPr>
              <a:t>assignments</a:t>
            </a:r>
            <a:endParaRPr sz="3650">
              <a:latin typeface="Arial"/>
              <a:cs typeface="Arial"/>
            </a:endParaRPr>
          </a:p>
          <a:p>
            <a:pPr marL="618490" lvl="1" indent="-22923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618490" algn="l"/>
              </a:tabLst>
            </a:pPr>
            <a:r>
              <a:rPr sz="3650" b="1" spc="-20" dirty="0">
                <a:latin typeface="Arial"/>
                <a:cs typeface="Arial"/>
              </a:rPr>
              <a:t>You</a:t>
            </a:r>
            <a:r>
              <a:rPr sz="3650" b="1" spc="-25" dirty="0">
                <a:latin typeface="Arial"/>
                <a:cs typeface="Arial"/>
              </a:rPr>
              <a:t> </a:t>
            </a:r>
            <a:r>
              <a:rPr sz="3650" b="1" dirty="0">
                <a:latin typeface="Arial"/>
                <a:cs typeface="Arial"/>
              </a:rPr>
              <a:t>will</a:t>
            </a:r>
            <a:r>
              <a:rPr sz="3650" b="1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broadly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discuss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a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variety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of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data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science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topics,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giving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you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a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flavor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of</a:t>
            </a:r>
            <a:r>
              <a:rPr sz="3650" spc="-15" dirty="0">
                <a:latin typeface="Arial"/>
                <a:cs typeface="Arial"/>
              </a:rPr>
              <a:t> </a:t>
            </a:r>
            <a:r>
              <a:rPr sz="3650" dirty="0">
                <a:latin typeface="Arial"/>
                <a:cs typeface="Arial"/>
              </a:rPr>
              <a:t>the</a:t>
            </a:r>
            <a:r>
              <a:rPr sz="3650" spc="-10" dirty="0">
                <a:latin typeface="Arial"/>
                <a:cs typeface="Arial"/>
              </a:rPr>
              <a:t> </a:t>
            </a:r>
            <a:r>
              <a:rPr sz="3650" spc="-20" dirty="0">
                <a:latin typeface="Arial"/>
                <a:cs typeface="Arial"/>
              </a:rPr>
              <a:t>field</a:t>
            </a:r>
            <a:endParaRPr sz="3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932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sz="7250" b="0" dirty="0">
                <a:latin typeface="Arial"/>
                <a:cs typeface="Arial"/>
              </a:rPr>
              <a:t>Discussion</a:t>
            </a:r>
            <a:r>
              <a:rPr sz="7250" b="0" spc="-120" dirty="0">
                <a:latin typeface="Arial"/>
                <a:cs typeface="Arial"/>
              </a:rPr>
              <a:t> </a:t>
            </a:r>
            <a:r>
              <a:rPr sz="7250" b="0" spc="-10" dirty="0">
                <a:latin typeface="Arial"/>
                <a:cs typeface="Arial"/>
              </a:rPr>
              <a:t>Section</a:t>
            </a:r>
            <a:endParaRPr sz="7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714935"/>
            <a:ext cx="16286480" cy="29908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7985" marR="5080" indent="-375920">
              <a:lnSpc>
                <a:spcPts val="4780"/>
              </a:lnSpc>
              <a:spcBef>
                <a:spcPts val="890"/>
              </a:spcBef>
              <a:buChar char="•"/>
              <a:tabLst>
                <a:tab pos="389255" algn="l"/>
              </a:tabLst>
            </a:pPr>
            <a:r>
              <a:rPr sz="4600" dirty="0">
                <a:latin typeface="Arial"/>
                <a:cs typeface="Arial"/>
              </a:rPr>
              <a:t>Walks</a:t>
            </a:r>
            <a:r>
              <a:rPr sz="4600" spc="-3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throughs,</a:t>
            </a:r>
            <a:r>
              <a:rPr sz="4600" spc="-2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Q/A,</a:t>
            </a:r>
            <a:r>
              <a:rPr sz="4600" spc="-3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2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advice</a:t>
            </a:r>
            <a:r>
              <a:rPr sz="4600" spc="-2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on</a:t>
            </a:r>
            <a:r>
              <a:rPr sz="4600" spc="-3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the</a:t>
            </a:r>
            <a:r>
              <a:rPr sz="4600" spc="-2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reading</a:t>
            </a:r>
            <a:r>
              <a:rPr sz="4600" spc="-2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assignments 	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2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the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data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science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assignments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85"/>
              </a:spcBef>
              <a:buFont typeface="Arial"/>
              <a:buChar char="•"/>
            </a:pPr>
            <a:endParaRPr sz="460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buChar char="•"/>
              <a:tabLst>
                <a:tab pos="388620" algn="l"/>
              </a:tabLst>
            </a:pPr>
            <a:r>
              <a:rPr sz="4600" dirty="0">
                <a:latin typeface="Arial"/>
                <a:cs typeface="Arial"/>
              </a:rPr>
              <a:t>A</a:t>
            </a:r>
            <a:r>
              <a:rPr sz="4600" spc="-27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space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to</a:t>
            </a:r>
            <a:r>
              <a:rPr sz="4600" spc="-1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collaborate</a:t>
            </a:r>
            <a:r>
              <a:rPr sz="4600" spc="-1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discuss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b="1" dirty="0">
                <a:latin typeface="Arial"/>
                <a:cs typeface="Arial"/>
              </a:rPr>
              <a:t>group</a:t>
            </a:r>
            <a:r>
              <a:rPr sz="4600" b="1" spc="-5" dirty="0">
                <a:latin typeface="Arial"/>
                <a:cs typeface="Arial"/>
              </a:rPr>
              <a:t> </a:t>
            </a:r>
            <a:r>
              <a:rPr sz="4600" b="1" spc="-10" dirty="0">
                <a:latin typeface="Arial"/>
                <a:cs typeface="Arial"/>
              </a:rPr>
              <a:t>projects</a:t>
            </a:r>
            <a:endParaRPr sz="4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932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sz="7250" b="0" dirty="0">
                <a:latin typeface="Arial"/>
                <a:cs typeface="Arial"/>
              </a:rPr>
              <a:t>Group</a:t>
            </a:r>
            <a:r>
              <a:rPr sz="7250" b="0" spc="-95" dirty="0">
                <a:latin typeface="Arial"/>
                <a:cs typeface="Arial"/>
              </a:rPr>
              <a:t> </a:t>
            </a:r>
            <a:r>
              <a:rPr sz="7250" b="0" spc="-10" dirty="0">
                <a:latin typeface="Arial"/>
                <a:cs typeface="Arial"/>
              </a:rPr>
              <a:t>Project</a:t>
            </a:r>
            <a:endParaRPr sz="7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753" y="3010034"/>
            <a:ext cx="16831310" cy="700127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79095" marR="572135" indent="-367030">
              <a:lnSpc>
                <a:spcPts val="4700"/>
              </a:lnSpc>
              <a:spcBef>
                <a:spcPts val="815"/>
              </a:spcBef>
              <a:buChar char="•"/>
              <a:tabLst>
                <a:tab pos="379095" algn="l"/>
              </a:tabLst>
            </a:pPr>
            <a:r>
              <a:rPr sz="4450" spc="-455" dirty="0">
                <a:latin typeface="Arial"/>
                <a:cs typeface="Arial"/>
              </a:rPr>
              <a:t>T</a:t>
            </a:r>
            <a:r>
              <a:rPr sz="4450" spc="45" dirty="0">
                <a:latin typeface="Arial"/>
                <a:cs typeface="Arial"/>
              </a:rPr>
              <a:t>oday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in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discussion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section: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Start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thinking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about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group</a:t>
            </a:r>
            <a:r>
              <a:rPr sz="4450" spc="-25" dirty="0">
                <a:latin typeface="Arial"/>
                <a:cs typeface="Arial"/>
              </a:rPr>
              <a:t> </a:t>
            </a:r>
            <a:r>
              <a:rPr sz="4450" spc="-10" dirty="0">
                <a:latin typeface="Arial"/>
                <a:cs typeface="Arial"/>
              </a:rPr>
              <a:t>projects </a:t>
            </a:r>
            <a:r>
              <a:rPr sz="4450" dirty="0">
                <a:latin typeface="Arial"/>
                <a:cs typeface="Arial"/>
              </a:rPr>
              <a:t>and</a:t>
            </a:r>
            <a:r>
              <a:rPr sz="4450" spc="-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looking</a:t>
            </a:r>
            <a:r>
              <a:rPr sz="4450" spc="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for</a:t>
            </a:r>
            <a:r>
              <a:rPr sz="4450" spc="1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groups</a:t>
            </a:r>
            <a:r>
              <a:rPr sz="4450" spc="5" dirty="0">
                <a:latin typeface="Arial"/>
                <a:cs typeface="Arial"/>
              </a:rPr>
              <a:t> </a:t>
            </a:r>
            <a:r>
              <a:rPr sz="4450" spc="-10" dirty="0">
                <a:latin typeface="Arial"/>
                <a:cs typeface="Arial"/>
              </a:rPr>
              <a:t>(4-</a:t>
            </a:r>
            <a:r>
              <a:rPr sz="4450" dirty="0">
                <a:latin typeface="Arial"/>
                <a:cs typeface="Arial"/>
              </a:rPr>
              <a:t>5</a:t>
            </a:r>
            <a:r>
              <a:rPr sz="4450" spc="5" dirty="0">
                <a:latin typeface="Arial"/>
                <a:cs typeface="Arial"/>
              </a:rPr>
              <a:t> </a:t>
            </a:r>
            <a:r>
              <a:rPr sz="4450" spc="-10" dirty="0">
                <a:latin typeface="Arial"/>
                <a:cs typeface="Arial"/>
              </a:rPr>
              <a:t>members)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60"/>
              </a:spcBef>
              <a:buFont typeface="Arial"/>
              <a:buChar char="•"/>
            </a:pPr>
            <a:endParaRPr sz="4450" dirty="0">
              <a:latin typeface="Arial"/>
              <a:cs typeface="Arial"/>
            </a:endParaRPr>
          </a:p>
          <a:p>
            <a:pPr marL="379095" marR="320675" indent="-367030">
              <a:lnSpc>
                <a:spcPts val="4620"/>
              </a:lnSpc>
              <a:spcBef>
                <a:spcPts val="5"/>
              </a:spcBef>
              <a:buChar char="•"/>
              <a:tabLst>
                <a:tab pos="379095" algn="l"/>
              </a:tabLst>
            </a:pPr>
            <a:r>
              <a:rPr sz="4450" dirty="0">
                <a:latin typeface="Arial"/>
                <a:cs typeface="Arial"/>
              </a:rPr>
              <a:t>Project</a:t>
            </a:r>
            <a:r>
              <a:rPr sz="4450" spc="15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overview:</a:t>
            </a:r>
            <a:r>
              <a:rPr sz="4450" spc="150" dirty="0">
                <a:latin typeface="Arial"/>
                <a:cs typeface="Arial"/>
              </a:rPr>
              <a:t> </a:t>
            </a:r>
            <a:r>
              <a:rPr lang="en-US" sz="445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</a:t>
            </a:r>
            <a:r>
              <a:rPr lang="en-US" sz="4450" u="sng" spc="-1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mkhosla-ucsd.github.io</a:t>
            </a:r>
            <a:r>
              <a:rPr lang="en-US" sz="445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/cogs9/final-group-project/</a:t>
            </a:r>
            <a:endParaRPr sz="44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10"/>
              </a:spcBef>
              <a:buFont typeface="Arial"/>
              <a:buChar char="•"/>
            </a:pPr>
            <a:endParaRPr sz="4450" dirty="0">
              <a:latin typeface="Arial"/>
              <a:cs typeface="Arial"/>
            </a:endParaRPr>
          </a:p>
          <a:p>
            <a:pPr marL="379095" marR="5080" indent="-367030">
              <a:lnSpc>
                <a:spcPts val="4700"/>
              </a:lnSpc>
              <a:buChar char="•"/>
              <a:tabLst>
                <a:tab pos="379095" algn="l"/>
              </a:tabLst>
            </a:pPr>
            <a:r>
              <a:rPr lang="en-US" sz="4450" spc="-25" dirty="0">
                <a:latin typeface="Arial"/>
                <a:cs typeface="Arial"/>
              </a:rPr>
              <a:t>For Part 1, y</a:t>
            </a:r>
            <a:r>
              <a:rPr sz="4450" spc="-25" dirty="0">
                <a:latin typeface="Arial"/>
                <a:cs typeface="Arial"/>
              </a:rPr>
              <a:t>ou’ll</a:t>
            </a:r>
            <a:r>
              <a:rPr sz="4450" spc="-4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have</a:t>
            </a:r>
            <a:r>
              <a:rPr sz="4450" spc="-2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to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pick</a:t>
            </a:r>
            <a:r>
              <a:rPr sz="4450" spc="-2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a</a:t>
            </a:r>
            <a:r>
              <a:rPr sz="4450" spc="-25" dirty="0">
                <a:latin typeface="Arial"/>
                <a:cs typeface="Arial"/>
              </a:rPr>
              <a:t> </a:t>
            </a:r>
            <a:r>
              <a:rPr lang="en-US" sz="4450" b="1" spc="-25" dirty="0">
                <a:latin typeface="Arial"/>
                <a:cs typeface="Arial"/>
              </a:rPr>
              <a:t>r</a:t>
            </a:r>
            <a:r>
              <a:rPr sz="4450" b="1" dirty="0">
                <a:latin typeface="Arial"/>
                <a:cs typeface="Arial"/>
              </a:rPr>
              <a:t>esearch</a:t>
            </a:r>
            <a:r>
              <a:rPr sz="4450" b="1" spc="-3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question</a:t>
            </a:r>
            <a:r>
              <a:rPr sz="4450" b="1" spc="-2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you</a:t>
            </a:r>
            <a:r>
              <a:rPr sz="4450" spc="-30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are</a:t>
            </a:r>
            <a:r>
              <a:rPr sz="4450" spc="-2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interested</a:t>
            </a:r>
            <a:r>
              <a:rPr lang="en-US" sz="4450" dirty="0">
                <a:latin typeface="Arial"/>
                <a:cs typeface="Arial"/>
              </a:rPr>
              <a:t> in</a:t>
            </a:r>
            <a:r>
              <a:rPr sz="4450" spc="-25" dirty="0">
                <a:latin typeface="Arial"/>
                <a:cs typeface="Arial"/>
              </a:rPr>
              <a:t> and </a:t>
            </a:r>
            <a:r>
              <a:rPr sz="4450" dirty="0">
                <a:latin typeface="Arial"/>
                <a:cs typeface="Arial"/>
              </a:rPr>
              <a:t>write</a:t>
            </a:r>
            <a:r>
              <a:rPr sz="4450" spc="-5" dirty="0">
                <a:latin typeface="Arial"/>
                <a:cs typeface="Arial"/>
              </a:rPr>
              <a:t> </a:t>
            </a:r>
            <a:r>
              <a:rPr lang="en-US" sz="4450" spc="-5" dirty="0">
                <a:latin typeface="Arial"/>
                <a:cs typeface="Arial"/>
              </a:rPr>
              <a:t>on </a:t>
            </a:r>
            <a:r>
              <a:rPr sz="4450" dirty="0">
                <a:latin typeface="Arial"/>
                <a:cs typeface="Arial"/>
              </a:rPr>
              <a:t>how</a:t>
            </a:r>
            <a:r>
              <a:rPr sz="4450" spc="-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you</a:t>
            </a:r>
            <a:r>
              <a:rPr sz="4450" spc="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would</a:t>
            </a:r>
            <a:r>
              <a:rPr sz="4450" spc="-5" dirty="0">
                <a:latin typeface="Arial"/>
                <a:cs typeface="Arial"/>
              </a:rPr>
              <a:t> </a:t>
            </a:r>
            <a:r>
              <a:rPr sz="4450" dirty="0">
                <a:latin typeface="Arial"/>
                <a:cs typeface="Arial"/>
              </a:rPr>
              <a:t>try to test your </a:t>
            </a:r>
            <a:r>
              <a:rPr sz="4450" b="1" dirty="0">
                <a:latin typeface="Arial"/>
                <a:cs typeface="Arial"/>
              </a:rPr>
              <a:t>hypothes</a:t>
            </a:r>
            <a:r>
              <a:rPr lang="en-US" sz="4450" b="1" dirty="0">
                <a:latin typeface="Arial"/>
                <a:cs typeface="Arial"/>
              </a:rPr>
              <a:t>i</a:t>
            </a:r>
            <a:r>
              <a:rPr sz="4450" b="1" dirty="0">
                <a:latin typeface="Arial"/>
                <a:cs typeface="Arial"/>
              </a:rPr>
              <a:t>s</a:t>
            </a:r>
            <a:r>
              <a:rPr sz="4450" dirty="0">
                <a:latin typeface="Arial"/>
                <a:cs typeface="Arial"/>
              </a:rPr>
              <a:t>,</a:t>
            </a:r>
            <a:r>
              <a:rPr lang="en-US" sz="4450" dirty="0">
                <a:latin typeface="Arial"/>
                <a:cs typeface="Arial"/>
              </a:rPr>
              <a:t> </a:t>
            </a:r>
            <a:r>
              <a:rPr lang="en-US" sz="4450" b="1" dirty="0">
                <a:latin typeface="Arial"/>
                <a:cs typeface="Arial"/>
              </a:rPr>
              <a:t>background information, </a:t>
            </a:r>
            <a:r>
              <a:rPr lang="en-US" sz="4450" dirty="0">
                <a:latin typeface="Arial"/>
                <a:cs typeface="Arial"/>
              </a:rPr>
              <a:t>what kind of </a:t>
            </a:r>
            <a:r>
              <a:rPr lang="en-US" sz="4450" b="1" dirty="0">
                <a:latin typeface="Arial"/>
                <a:cs typeface="Arial"/>
              </a:rPr>
              <a:t>data </a:t>
            </a:r>
            <a:r>
              <a:rPr lang="en-US" sz="4450" dirty="0">
                <a:latin typeface="Arial"/>
                <a:cs typeface="Arial"/>
              </a:rPr>
              <a:t>you hope to collect</a:t>
            </a:r>
            <a:r>
              <a:rPr lang="en-US" sz="4450" b="1" dirty="0">
                <a:latin typeface="Arial"/>
                <a:cs typeface="Arial"/>
              </a:rPr>
              <a:t>, </a:t>
            </a:r>
            <a:r>
              <a:rPr lang="en-US" sz="4450" dirty="0">
                <a:latin typeface="Arial"/>
                <a:cs typeface="Arial"/>
              </a:rPr>
              <a:t>and </a:t>
            </a:r>
            <a:r>
              <a:rPr sz="4450" spc="-10" dirty="0">
                <a:latin typeface="Arial"/>
                <a:cs typeface="Arial"/>
              </a:rPr>
              <a:t>address </a:t>
            </a:r>
            <a:r>
              <a:rPr sz="4450" dirty="0">
                <a:latin typeface="Arial"/>
                <a:cs typeface="Arial"/>
              </a:rPr>
              <a:t>any</a:t>
            </a:r>
            <a:r>
              <a:rPr sz="4450" spc="-10" dirty="0">
                <a:latin typeface="Arial"/>
                <a:cs typeface="Arial"/>
              </a:rPr>
              <a:t> </a:t>
            </a:r>
            <a:r>
              <a:rPr sz="4450" b="1" dirty="0">
                <a:latin typeface="Arial"/>
                <a:cs typeface="Arial"/>
              </a:rPr>
              <a:t>ethical </a:t>
            </a:r>
            <a:r>
              <a:rPr sz="4450" b="1" spc="-10" dirty="0">
                <a:latin typeface="Arial"/>
                <a:cs typeface="Arial"/>
              </a:rPr>
              <a:t>concerns</a:t>
            </a:r>
            <a:endParaRPr sz="44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0" y="459937"/>
            <a:ext cx="12402416" cy="1456167"/>
          </a:xfrm>
          <a:prstGeom prst="rect">
            <a:avLst/>
          </a:prstGeom>
        </p:spPr>
        <p:txBody>
          <a:bodyPr vert="horz" wrap="square" lIns="0" tIns="337932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sz="7250" b="0" spc="-10" dirty="0">
                <a:latin typeface="Arial"/>
                <a:cs typeface="Arial"/>
              </a:rPr>
              <a:t>Attendance</a:t>
            </a:r>
            <a:endParaRPr sz="7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903" y="2225675"/>
            <a:ext cx="17219897" cy="548162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88620" indent="-375920">
              <a:lnSpc>
                <a:spcPct val="100000"/>
              </a:lnSpc>
              <a:spcBef>
                <a:spcPts val="1005"/>
              </a:spcBef>
              <a:buChar char="•"/>
              <a:tabLst>
                <a:tab pos="388620" algn="l"/>
              </a:tabLst>
            </a:pPr>
            <a:r>
              <a:rPr sz="4600" dirty="0">
                <a:latin typeface="Arial"/>
                <a:cs typeface="Arial"/>
              </a:rPr>
              <a:t>We’ll</a:t>
            </a:r>
            <a:r>
              <a:rPr sz="4600" spc="-5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count</a:t>
            </a:r>
            <a:r>
              <a:rPr sz="4600" spc="-3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off</a:t>
            </a:r>
            <a:r>
              <a:rPr sz="4600" spc="-4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numbers</a:t>
            </a:r>
            <a:r>
              <a:rPr sz="4600" spc="-3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for</a:t>
            </a:r>
            <a:r>
              <a:rPr sz="4600" spc="-35" dirty="0">
                <a:latin typeface="Arial"/>
                <a:cs typeface="Arial"/>
              </a:rPr>
              <a:t> </a:t>
            </a:r>
            <a:r>
              <a:rPr sz="4600" spc="-10" dirty="0">
                <a:latin typeface="Arial"/>
                <a:cs typeface="Arial"/>
              </a:rPr>
              <a:t>everyone.</a:t>
            </a:r>
            <a:endParaRPr sz="4600" dirty="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spcBef>
                <a:spcPts val="910"/>
              </a:spcBef>
              <a:buChar char="•"/>
              <a:tabLst>
                <a:tab pos="388620" algn="l"/>
              </a:tabLst>
            </a:pPr>
            <a:r>
              <a:rPr sz="4600" dirty="0">
                <a:latin typeface="Arial"/>
                <a:cs typeface="Arial"/>
              </a:rPr>
              <a:t>Enter</a:t>
            </a:r>
            <a:r>
              <a:rPr sz="4600" spc="-2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your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number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and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today</a:t>
            </a:r>
            <a:r>
              <a:rPr lang="en-US" sz="4600" dirty="0">
                <a:latin typeface="Arial"/>
                <a:cs typeface="Arial"/>
              </a:rPr>
              <a:t>'</a:t>
            </a:r>
            <a:r>
              <a:rPr sz="4600" dirty="0">
                <a:latin typeface="Arial"/>
                <a:cs typeface="Arial"/>
              </a:rPr>
              <a:t>s</a:t>
            </a:r>
            <a:r>
              <a:rPr sz="4600" spc="-10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word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into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the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dirty="0">
                <a:latin typeface="Arial"/>
                <a:cs typeface="Arial"/>
              </a:rPr>
              <a:t>attendance</a:t>
            </a:r>
            <a:r>
              <a:rPr sz="4600" spc="-5" dirty="0">
                <a:latin typeface="Arial"/>
                <a:cs typeface="Arial"/>
              </a:rPr>
              <a:t> </a:t>
            </a:r>
            <a:r>
              <a:rPr sz="4600" spc="-20" dirty="0">
                <a:latin typeface="Arial"/>
                <a:cs typeface="Arial"/>
              </a:rPr>
              <a:t>form</a:t>
            </a:r>
            <a:endParaRPr sz="4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20"/>
              </a:spcBef>
              <a:buFont typeface="Arial"/>
              <a:buChar char="•"/>
            </a:pPr>
            <a:endParaRPr sz="4600" dirty="0">
              <a:latin typeface="Arial"/>
              <a:cs typeface="Arial"/>
            </a:endParaRPr>
          </a:p>
          <a:p>
            <a:pPr marL="388620" indent="-375920">
              <a:lnSpc>
                <a:spcPct val="100000"/>
              </a:lnSpc>
              <a:buFont typeface="Arial"/>
              <a:buChar char="•"/>
              <a:tabLst>
                <a:tab pos="388620" algn="l"/>
              </a:tabLst>
            </a:pPr>
            <a:r>
              <a:rPr sz="4600" b="1" spc="-10" dirty="0">
                <a:latin typeface="Arial"/>
                <a:cs typeface="Arial"/>
              </a:rPr>
              <a:t>Today</a:t>
            </a:r>
            <a:r>
              <a:rPr lang="en-US" sz="4600" b="1" spc="-10" dirty="0">
                <a:latin typeface="Arial"/>
                <a:cs typeface="Arial"/>
              </a:rPr>
              <a:t>'</a:t>
            </a:r>
            <a:r>
              <a:rPr sz="4600" b="1" spc="-10" dirty="0">
                <a:latin typeface="Arial"/>
                <a:cs typeface="Arial"/>
              </a:rPr>
              <a:t>s</a:t>
            </a:r>
            <a:r>
              <a:rPr sz="4600" b="1" spc="-160" dirty="0">
                <a:latin typeface="Arial"/>
                <a:cs typeface="Arial"/>
              </a:rPr>
              <a:t> </a:t>
            </a:r>
            <a:r>
              <a:rPr sz="4600" b="1" dirty="0">
                <a:latin typeface="Arial"/>
                <a:cs typeface="Arial"/>
              </a:rPr>
              <a:t>word:</a:t>
            </a:r>
            <a:r>
              <a:rPr sz="4600" b="1" spc="-229" dirty="0">
                <a:latin typeface="Arial"/>
                <a:cs typeface="Arial"/>
              </a:rPr>
              <a:t> </a:t>
            </a:r>
            <a:r>
              <a:rPr lang="en-US" sz="4600" b="1" spc="-229" dirty="0">
                <a:latin typeface="Arial"/>
                <a:cs typeface="Arial"/>
              </a:rPr>
              <a:t>Cat</a:t>
            </a:r>
          </a:p>
          <a:p>
            <a:pPr marL="388620" indent="-375920">
              <a:lnSpc>
                <a:spcPct val="100000"/>
              </a:lnSpc>
              <a:buFont typeface="Arial"/>
              <a:buChar char="•"/>
              <a:tabLst>
                <a:tab pos="388620" algn="l"/>
              </a:tabLst>
            </a:pPr>
            <a:r>
              <a:rPr sz="4600" b="1" dirty="0">
                <a:latin typeface="Arial"/>
                <a:cs typeface="Arial"/>
              </a:rPr>
              <a:t>Form</a:t>
            </a:r>
            <a:r>
              <a:rPr sz="4600" dirty="0">
                <a:latin typeface="Arial"/>
                <a:cs typeface="Arial"/>
              </a:rPr>
              <a:t>:</a:t>
            </a:r>
            <a:r>
              <a:rPr lang="en-US" sz="4600" spc="-20" dirty="0">
                <a:latin typeface="Arial"/>
                <a:cs typeface="Arial"/>
              </a:rPr>
              <a:t> </a:t>
            </a:r>
            <a:r>
              <a:rPr lang="en-US" sz="4600" spc="-20" dirty="0">
                <a:latin typeface="Arial"/>
                <a:cs typeface="Arial"/>
                <a:hlinkClick r:id="rId2"/>
              </a:rPr>
              <a:t>https://docs.google.com/forms/d/1IkmrHy_EIhAzNNOX4V_-PI-Z0gyyw9tfpgOjaNwZ34g/edit?ts=65a70b0b</a:t>
            </a:r>
            <a:r>
              <a:rPr lang="en-US" sz="4600" spc="-20" dirty="0">
                <a:latin typeface="Arial"/>
                <a:cs typeface="Arial"/>
              </a:rPr>
              <a:t> </a:t>
            </a:r>
            <a:endParaRPr sz="46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EEC89-728A-E869-4C79-D566943D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050" y="7064375"/>
            <a:ext cx="40386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670011"/>
            <a:ext cx="12402416" cy="1456167"/>
          </a:xfrm>
          <a:prstGeom prst="rect">
            <a:avLst/>
          </a:prstGeom>
        </p:spPr>
        <p:txBody>
          <a:bodyPr vert="horz" wrap="square" lIns="0" tIns="337932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  <a:tabLst>
                <a:tab pos="7574915" algn="l"/>
              </a:tabLst>
            </a:pPr>
            <a:r>
              <a:rPr sz="7250" b="0" dirty="0">
                <a:latin typeface="Arial"/>
                <a:cs typeface="Arial"/>
              </a:rPr>
              <a:t>Meet</a:t>
            </a:r>
            <a:r>
              <a:rPr sz="7250" b="0" spc="-70" dirty="0">
                <a:latin typeface="Arial"/>
                <a:cs typeface="Arial"/>
              </a:rPr>
              <a:t> </a:t>
            </a:r>
            <a:r>
              <a:rPr sz="7250" b="0" dirty="0">
                <a:latin typeface="Arial"/>
                <a:cs typeface="Arial"/>
              </a:rPr>
              <a:t>each</a:t>
            </a:r>
            <a:r>
              <a:rPr sz="7250" b="0" spc="-65" dirty="0">
                <a:latin typeface="Arial"/>
                <a:cs typeface="Arial"/>
              </a:rPr>
              <a:t> </a:t>
            </a:r>
            <a:r>
              <a:rPr sz="7250" b="0" spc="-10" dirty="0">
                <a:latin typeface="Arial"/>
                <a:cs typeface="Arial"/>
              </a:rPr>
              <a:t>other</a:t>
            </a:r>
            <a:r>
              <a:rPr lang="en-US" sz="7250" b="0" spc="-10" dirty="0"/>
              <a:t>!</a:t>
            </a:r>
            <a:endParaRPr sz="72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42753" y="3006056"/>
            <a:ext cx="15897860" cy="707501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927735">
              <a:lnSpc>
                <a:spcPts val="4780"/>
              </a:lnSpc>
              <a:spcBef>
                <a:spcPts val="950"/>
              </a:spcBef>
            </a:pPr>
            <a:r>
              <a:rPr dirty="0"/>
              <a:t>Form</a:t>
            </a:r>
            <a:r>
              <a:rPr spc="-10" dirty="0"/>
              <a:t> </a:t>
            </a:r>
            <a:r>
              <a:rPr dirty="0"/>
              <a:t>small</a:t>
            </a:r>
            <a:r>
              <a:rPr spc="5" dirty="0"/>
              <a:t> </a:t>
            </a:r>
            <a:r>
              <a:rPr dirty="0"/>
              <a:t>groups</a:t>
            </a:r>
            <a:r>
              <a:rPr spc="-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lang="en-US" b="1" spc="-10" dirty="0"/>
              <a:t>4</a:t>
            </a:r>
            <a:r>
              <a:rPr b="1" spc="-10" dirty="0">
                <a:latin typeface="Arial"/>
                <a:cs typeface="Arial"/>
              </a:rPr>
              <a:t>-</a:t>
            </a:r>
            <a:r>
              <a:rPr b="1" dirty="0">
                <a:latin typeface="Arial"/>
                <a:cs typeface="Arial"/>
              </a:rPr>
              <a:t>5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people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dirty="0"/>
              <a:t>around</a:t>
            </a:r>
            <a:r>
              <a:rPr spc="5" dirty="0"/>
              <a:t> </a:t>
            </a:r>
            <a:r>
              <a:rPr dirty="0"/>
              <a:t>you, and</a:t>
            </a:r>
            <a:r>
              <a:rPr spc="5" dirty="0"/>
              <a:t> </a:t>
            </a:r>
            <a:r>
              <a:rPr dirty="0"/>
              <a:t>do </a:t>
            </a:r>
            <a:r>
              <a:rPr spc="-25" dirty="0"/>
              <a:t>the </a:t>
            </a:r>
            <a:r>
              <a:rPr spc="-10" dirty="0"/>
              <a:t>following:</a:t>
            </a: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pc="-10" dirty="0"/>
          </a:p>
          <a:p>
            <a:pPr marL="703580" indent="-690880">
              <a:lnSpc>
                <a:spcPct val="100000"/>
              </a:lnSpc>
              <a:buAutoNum type="arabicPeriod"/>
              <a:tabLst>
                <a:tab pos="703580" algn="l"/>
              </a:tabLst>
            </a:pPr>
            <a:r>
              <a:rPr sz="3700" dirty="0"/>
              <a:t>Share</a:t>
            </a:r>
            <a:r>
              <a:rPr sz="3700" spc="-5" dirty="0"/>
              <a:t> </a:t>
            </a:r>
            <a:r>
              <a:rPr sz="3700" dirty="0"/>
              <a:t>your </a:t>
            </a:r>
            <a:r>
              <a:rPr sz="3700" b="1" dirty="0">
                <a:latin typeface="Arial"/>
                <a:cs typeface="Arial"/>
              </a:rPr>
              <a:t>name, year,</a:t>
            </a:r>
            <a:r>
              <a:rPr sz="3700" b="1" spc="-5" dirty="0">
                <a:latin typeface="Arial"/>
                <a:cs typeface="Arial"/>
              </a:rPr>
              <a:t> </a:t>
            </a:r>
            <a:r>
              <a:rPr sz="3700" b="1" dirty="0">
                <a:latin typeface="Arial"/>
                <a:cs typeface="Arial"/>
              </a:rPr>
              <a:t>major,</a:t>
            </a:r>
            <a:r>
              <a:rPr sz="3700" b="1" spc="10" dirty="0">
                <a:latin typeface="Arial"/>
                <a:cs typeface="Arial"/>
              </a:rPr>
              <a:t> </a:t>
            </a:r>
            <a:r>
              <a:rPr sz="3700" dirty="0"/>
              <a:t>and </a:t>
            </a:r>
            <a:r>
              <a:rPr sz="3700" b="1" dirty="0">
                <a:latin typeface="Arial"/>
                <a:cs typeface="Arial"/>
              </a:rPr>
              <a:t>favorite </a:t>
            </a:r>
            <a:r>
              <a:rPr lang="en-US" sz="3700" b="1" dirty="0">
                <a:latin typeface="Arial"/>
                <a:cs typeface="Arial"/>
              </a:rPr>
              <a:t>place</a:t>
            </a:r>
            <a:r>
              <a:rPr sz="3700" b="1" spc="-5" dirty="0">
                <a:latin typeface="Arial"/>
                <a:cs typeface="Arial"/>
              </a:rPr>
              <a:t> </a:t>
            </a:r>
            <a:r>
              <a:rPr sz="3700" dirty="0"/>
              <a:t>in San </a:t>
            </a:r>
            <a:r>
              <a:rPr sz="3700" spc="-10" dirty="0"/>
              <a:t>Diego</a:t>
            </a:r>
            <a:r>
              <a:rPr lang="en-US" sz="3700" spc="-10" dirty="0"/>
              <a:t> so far</a:t>
            </a:r>
            <a:endParaRPr sz="3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90"/>
              </a:spcBef>
              <a:buFont typeface="Arial"/>
              <a:buAutoNum type="arabicPeriod"/>
            </a:pPr>
            <a:endParaRPr sz="3700" dirty="0"/>
          </a:p>
          <a:p>
            <a:pPr marL="703580" marR="5080" indent="-691515">
              <a:lnSpc>
                <a:spcPts val="3879"/>
              </a:lnSpc>
              <a:buAutoNum type="arabicPeriod"/>
              <a:tabLst>
                <a:tab pos="703580" algn="l"/>
              </a:tabLst>
            </a:pPr>
            <a:r>
              <a:rPr sz="3700" dirty="0"/>
              <a:t>Then,</a:t>
            </a:r>
            <a:r>
              <a:rPr sz="3700" spc="10" dirty="0"/>
              <a:t> </a:t>
            </a:r>
            <a:r>
              <a:rPr sz="3700" dirty="0"/>
              <a:t>search</a:t>
            </a:r>
            <a:r>
              <a:rPr sz="3700" spc="15" dirty="0"/>
              <a:t> </a:t>
            </a:r>
            <a:r>
              <a:rPr sz="3700" dirty="0"/>
              <a:t>for</a:t>
            </a:r>
            <a:r>
              <a:rPr sz="3700" spc="15" dirty="0"/>
              <a:t> </a:t>
            </a:r>
            <a:r>
              <a:rPr sz="3700" dirty="0"/>
              <a:t>common</a:t>
            </a:r>
            <a:r>
              <a:rPr sz="3700" spc="15" dirty="0"/>
              <a:t> </a:t>
            </a:r>
            <a:r>
              <a:rPr sz="3700" dirty="0"/>
              <a:t>interests</a:t>
            </a:r>
            <a:r>
              <a:rPr sz="3700" spc="15" dirty="0"/>
              <a:t> </a:t>
            </a:r>
            <a:r>
              <a:rPr sz="3700" dirty="0"/>
              <a:t>that</a:t>
            </a:r>
            <a:r>
              <a:rPr sz="3700" spc="15" dirty="0"/>
              <a:t> </a:t>
            </a:r>
            <a:r>
              <a:rPr sz="3700" dirty="0"/>
              <a:t>might</a:t>
            </a:r>
            <a:r>
              <a:rPr sz="3700" spc="15" dirty="0"/>
              <a:t> </a:t>
            </a:r>
            <a:r>
              <a:rPr sz="3700" dirty="0"/>
              <a:t>be</a:t>
            </a:r>
            <a:r>
              <a:rPr sz="3700" spc="15" dirty="0"/>
              <a:t> </a:t>
            </a:r>
            <a:r>
              <a:rPr sz="3700" dirty="0"/>
              <a:t>the</a:t>
            </a:r>
            <a:r>
              <a:rPr sz="3700" spc="15" dirty="0"/>
              <a:t> </a:t>
            </a:r>
            <a:r>
              <a:rPr sz="3700" dirty="0"/>
              <a:t>beginning</a:t>
            </a:r>
            <a:r>
              <a:rPr sz="3700" spc="15" dirty="0"/>
              <a:t> </a:t>
            </a:r>
            <a:r>
              <a:rPr sz="3700" dirty="0"/>
              <a:t>of</a:t>
            </a:r>
            <a:r>
              <a:rPr sz="3700" spc="15" dirty="0"/>
              <a:t> </a:t>
            </a:r>
            <a:r>
              <a:rPr sz="3700" dirty="0"/>
              <a:t>a</a:t>
            </a:r>
            <a:r>
              <a:rPr sz="3700" spc="15" dirty="0"/>
              <a:t> </a:t>
            </a:r>
            <a:r>
              <a:rPr sz="3700" spc="-20" dirty="0"/>
              <a:t>data </a:t>
            </a:r>
            <a:r>
              <a:rPr sz="3700" dirty="0"/>
              <a:t>science</a:t>
            </a:r>
            <a:r>
              <a:rPr sz="3700" spc="20" dirty="0"/>
              <a:t> </a:t>
            </a:r>
            <a:r>
              <a:rPr sz="3700" dirty="0"/>
              <a:t>question</a:t>
            </a:r>
            <a:r>
              <a:rPr sz="3700" spc="20" dirty="0"/>
              <a:t> </a:t>
            </a:r>
            <a:r>
              <a:rPr sz="3700" dirty="0"/>
              <a:t>for</a:t>
            </a:r>
            <a:r>
              <a:rPr sz="3700" spc="20" dirty="0"/>
              <a:t> </a:t>
            </a:r>
            <a:r>
              <a:rPr sz="3700" dirty="0"/>
              <a:t>a</a:t>
            </a:r>
            <a:r>
              <a:rPr sz="3700" spc="20" dirty="0"/>
              <a:t> </a:t>
            </a:r>
            <a:r>
              <a:rPr sz="3700" dirty="0"/>
              <a:t>group</a:t>
            </a:r>
            <a:r>
              <a:rPr sz="3700" spc="20" dirty="0"/>
              <a:t> </a:t>
            </a:r>
            <a:r>
              <a:rPr sz="3700" spc="-10" dirty="0"/>
              <a:t>project</a:t>
            </a:r>
            <a:endParaRPr sz="3700" dirty="0"/>
          </a:p>
          <a:p>
            <a:pPr>
              <a:lnSpc>
                <a:spcPct val="100000"/>
              </a:lnSpc>
              <a:spcBef>
                <a:spcPts val="1735"/>
              </a:spcBef>
              <a:buFont typeface="Arial"/>
              <a:buAutoNum type="arabicPeriod"/>
            </a:pPr>
            <a:endParaRPr sz="3700" dirty="0"/>
          </a:p>
          <a:p>
            <a:pPr marL="703580" indent="-690880">
              <a:lnSpc>
                <a:spcPct val="100000"/>
              </a:lnSpc>
              <a:buAutoNum type="arabicPeriod"/>
              <a:tabLst>
                <a:tab pos="703580" algn="l"/>
              </a:tabLst>
            </a:pPr>
            <a:r>
              <a:rPr sz="3700" dirty="0"/>
              <a:t>Look</a:t>
            </a:r>
            <a:r>
              <a:rPr sz="3700" spc="20" dirty="0"/>
              <a:t> </a:t>
            </a:r>
            <a:r>
              <a:rPr sz="3700" dirty="0"/>
              <a:t>over</a:t>
            </a:r>
            <a:r>
              <a:rPr sz="3700" spc="20" dirty="0"/>
              <a:t> </a:t>
            </a:r>
            <a:r>
              <a:rPr sz="3700" dirty="0"/>
              <a:t>example</a:t>
            </a:r>
            <a:r>
              <a:rPr lang="en-US" sz="3700" dirty="0"/>
              <a:t> datasets</a:t>
            </a:r>
            <a:r>
              <a:rPr sz="3700" spc="25" dirty="0"/>
              <a:t> </a:t>
            </a:r>
            <a:r>
              <a:rPr sz="3700" spc="-10" dirty="0"/>
              <a:t>together</a:t>
            </a:r>
            <a:endParaRPr lang="en-US" sz="3700" spc="-10" dirty="0"/>
          </a:p>
          <a:p>
            <a:pPr marL="703580" indent="-690880">
              <a:lnSpc>
                <a:spcPct val="100000"/>
              </a:lnSpc>
              <a:buAutoNum type="arabicPeriod"/>
              <a:tabLst>
                <a:tab pos="703580" algn="l"/>
              </a:tabLst>
            </a:pPr>
            <a:endParaRPr lang="en-US" sz="3700" spc="-10" dirty="0"/>
          </a:p>
          <a:p>
            <a:pPr marL="12700">
              <a:lnSpc>
                <a:spcPct val="100000"/>
              </a:lnSpc>
              <a:tabLst>
                <a:tab pos="703580" algn="l"/>
              </a:tabLst>
            </a:pPr>
            <a:r>
              <a:rPr lang="en-US" sz="3700" dirty="0">
                <a:hlinkClick r:id="rId2"/>
              </a:rPr>
              <a:t>https://mkhosla-ucsd.github.io/cogs9/final-group-project/example-datasets</a:t>
            </a:r>
            <a:r>
              <a:rPr lang="en-US" sz="3700" dirty="0"/>
              <a:t> </a:t>
            </a:r>
            <a:endParaRPr sz="3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60" y="427077"/>
            <a:ext cx="14612290" cy="137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35"/>
              </a:spcBef>
            </a:pPr>
            <a:r>
              <a:rPr lang="en-US" sz="8800" spc="-20" dirty="0">
                <a:latin typeface="+mj-lt"/>
              </a:rPr>
              <a:t>Potential Topic List</a:t>
            </a:r>
            <a:endParaRPr sz="8800" spc="-2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5250" y="1798606"/>
            <a:ext cx="15412039" cy="9003106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503555" indent="-490855">
              <a:spcBef>
                <a:spcPts val="2005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20" dirty="0">
                <a:latin typeface="Lucida Sans Unicode"/>
                <a:cs typeface="Lucida Sans Unicode"/>
              </a:rPr>
              <a:t>UCSD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10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10" dirty="0">
                <a:latin typeface="Lucida Sans Unicode"/>
                <a:cs typeface="Lucida Sans Unicode"/>
              </a:rPr>
              <a:t>Sports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15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35" dirty="0">
                <a:latin typeface="Lucida Sans Unicode"/>
                <a:cs typeface="Lucida Sans Unicode"/>
              </a:rPr>
              <a:t>Politics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09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20" dirty="0">
                <a:latin typeface="Lucida Sans Unicode"/>
                <a:cs typeface="Lucida Sans Unicode"/>
              </a:rPr>
              <a:t>Food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09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10" dirty="0">
                <a:latin typeface="Lucida Sans Unicode"/>
                <a:cs typeface="Lucida Sans Unicode"/>
              </a:rPr>
              <a:t>Music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90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70" dirty="0">
                <a:latin typeface="Lucida Sans Unicode"/>
                <a:cs typeface="Lucida Sans Unicode"/>
              </a:rPr>
              <a:t>Pop</a:t>
            </a:r>
            <a:r>
              <a:rPr sz="3200" spc="-229" dirty="0">
                <a:latin typeface="Lucida Sans Unicode"/>
                <a:cs typeface="Lucida Sans Unicode"/>
              </a:rPr>
              <a:t> </a:t>
            </a:r>
            <a:r>
              <a:rPr sz="3200" spc="-125" dirty="0">
                <a:latin typeface="Lucida Sans Unicode"/>
                <a:cs typeface="Lucida Sans Unicode"/>
              </a:rPr>
              <a:t>culture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10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10" dirty="0">
                <a:latin typeface="Lucida Sans Unicode"/>
                <a:cs typeface="Lucida Sans Unicode"/>
              </a:rPr>
              <a:t>Fashion</a:t>
            </a:r>
            <a:endParaRPr sz="320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10"/>
              </a:spcBef>
              <a:buSzPct val="124324"/>
              <a:buChar char="•"/>
              <a:tabLst>
                <a:tab pos="503555" algn="l"/>
              </a:tabLst>
            </a:pPr>
            <a:r>
              <a:rPr sz="3200" spc="-10" dirty="0">
                <a:latin typeface="Lucida Sans Unicode"/>
                <a:cs typeface="Lucida Sans Unicode"/>
              </a:rPr>
              <a:t>Animals</a:t>
            </a:r>
            <a:endParaRPr lang="en-US" sz="3200" spc="-10" dirty="0">
              <a:latin typeface="Lucida Sans Unicode"/>
              <a:cs typeface="Lucida Sans Unicode"/>
            </a:endParaRPr>
          </a:p>
          <a:p>
            <a:pPr marL="503555" indent="-490855">
              <a:spcBef>
                <a:spcPts val="3310"/>
              </a:spcBef>
              <a:buSzPct val="124324"/>
              <a:buChar char="•"/>
              <a:tabLst>
                <a:tab pos="503555" algn="l"/>
              </a:tabLst>
            </a:pPr>
            <a:r>
              <a:rPr lang="en-US" sz="3200" spc="-10" dirty="0">
                <a:latin typeface="Lucida Sans Unicode"/>
                <a:cs typeface="Lucida Sans Unicode"/>
              </a:rPr>
              <a:t>Healthcare</a:t>
            </a:r>
          </a:p>
          <a:p>
            <a:pPr marL="503555" indent="-490855">
              <a:spcBef>
                <a:spcPts val="3310"/>
              </a:spcBef>
              <a:buSzPct val="124324"/>
              <a:buChar char="•"/>
              <a:tabLst>
                <a:tab pos="503555" algn="l"/>
              </a:tabLst>
            </a:pPr>
            <a:r>
              <a:rPr lang="en-US" sz="3200" spc="-10" dirty="0">
                <a:latin typeface="Lucida Sans Unicode"/>
                <a:cs typeface="Lucida Sans Unicode"/>
              </a:rPr>
              <a:t>Finance</a:t>
            </a:r>
            <a:endParaRPr sz="3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EE53-BFB0-BF45-BC67-AA8ECFDE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60" y="427077"/>
            <a:ext cx="19412890" cy="1354217"/>
          </a:xfrm>
        </p:spPr>
        <p:txBody>
          <a:bodyPr/>
          <a:lstStyle/>
          <a:p>
            <a:r>
              <a:rPr lang="en-US" sz="8800" dirty="0"/>
              <a:t>Submit your groups here: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154F7-76F4-6E2A-7738-16504D21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450" y="2606675"/>
            <a:ext cx="15897860" cy="715581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Slack-Lato"/>
                <a:hlinkClick r:id="rId2"/>
              </a:rPr>
              <a:t>https://forms.gle/VjzUobfCLfVihsKg9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C1888-EE32-E88A-A2C3-5F0DA4A0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50" y="3825875"/>
            <a:ext cx="5670550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2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393</Words>
  <Application>Microsoft Macintosh PowerPoint</Application>
  <PresentationFormat>Custom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Lucida Sans Unicode</vt:lpstr>
      <vt:lpstr>Slack-Lato</vt:lpstr>
      <vt:lpstr>Office Theme</vt:lpstr>
      <vt:lpstr>Section One</vt:lpstr>
      <vt:lpstr>Welcome to COGS9!</vt:lpstr>
      <vt:lpstr>COGS9 Background</vt:lpstr>
      <vt:lpstr>Discussion Section</vt:lpstr>
      <vt:lpstr>Group Project</vt:lpstr>
      <vt:lpstr>Attendance</vt:lpstr>
      <vt:lpstr>Meet each other!</vt:lpstr>
      <vt:lpstr>Potential Topic List</vt:lpstr>
      <vt:lpstr>Submit your groups here: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disc1mf</dc:title>
  <cp:lastModifiedBy>Neha Mittal</cp:lastModifiedBy>
  <cp:revision>11</cp:revision>
  <dcterms:created xsi:type="dcterms:W3CDTF">2024-01-16T21:43:32Z</dcterms:created>
  <dcterms:modified xsi:type="dcterms:W3CDTF">2024-01-23T19:06:54Z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2024-01-16T00:00:00Z</vt:filetime>
  </property>
  <property fmtid="{D5CDD505-2E9C-101B-9397-08002B2CF9AE}" pid="5" name="Producer">
    <vt:lpwstr>macOS Version 10.16 (Build 20G314) Quartz PDFContext</vt:lpwstr>
  </property>
</Properties>
</file>