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8" r:id="rId4"/>
    <p:sldId id="269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917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1e2406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1e2406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26086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1e2406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1e2406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1e2406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1e2406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1e24062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1e24062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21e2406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21e2406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0FEB-689F-57A9-FA9E-7312BF590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F3803-D258-CACF-046C-A299423F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CA44-5561-E4CB-AACF-37CCC717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22B0-22FA-AF85-89B2-3236228F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1491-B9E9-DA7F-CBD7-ADD62D84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347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4650-EE98-5323-3749-5B906E00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2617-26B2-6441-FCD2-E07EE597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6BC3-C66E-8640-3108-F75CB244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0681-CCA5-2FC1-452D-B4CAC4C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E599-77AB-01D4-A94D-C28A25AF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920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EA843-2378-FC09-B622-73A05506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F6761-2D4E-DDC5-493F-783EB1EC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7336-FBC4-F286-B326-654A9976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EEFD-5458-4EC0-EA22-49D494CF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D31F-52D7-4FBF-E3B1-ECF999E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7531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3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EE4-766A-B1A4-5A47-9F7BD925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DF48-64B5-4304-7359-D2F930BB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8625-668E-656D-85BE-5034A655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314E-3BB2-8315-C377-4BC2FFC8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7539-54A2-B7F8-82FD-FCFBB688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715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2DF6-BB1D-62F5-BDD2-5A6B345A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E403-C38A-00F1-B4F8-7C526D68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F4C83-27BD-252B-7AD7-FADFC4C6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B316-AB17-331B-5938-43B98C93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3E59-72BB-C324-497B-1A4A596A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2693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A97-0393-71FC-226C-B2E9413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1BD3-89E1-27AA-C868-05051A130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42E29-F8FB-FDB2-60F7-8AD2C10C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69A0-B948-D753-672A-8E93D45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86D8-766D-5D5E-E481-B0791D67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1A8A-95F4-392A-3362-37CF91C3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06169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451D-F376-DFC1-CA46-AEF34E07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FBD9-AB53-A107-2D0D-38D1491F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A526-2809-45A6-66AE-59C2297C5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814A-54B4-51B4-D8D7-CAD448F07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81626-B26D-B157-184D-14A6BD80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A992-EE0A-FD03-AD4F-359F12E0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DD3B3-AFEA-5C65-0C62-F88C0D8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F4C5-A65C-DB0C-735B-B0D5BA22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8105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B6B8-2857-E7A2-5533-DB0EB7CF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0519-7FF3-5592-F228-4AFCD6D5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15AE2-2371-4F0B-51BA-6D8BB7C9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C0935-015D-88BF-0E36-D3300FBF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6500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E0B30-44CC-2710-EABA-A5D1B370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E6B11-ED79-D6B6-B670-71BA9C4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C80C-16E6-3B8B-1F3E-B6073FF7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61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1E98-317C-1E5B-6BD0-40BEF24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A384-0799-5809-E9CD-28648E21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E06B9-9B3B-09F3-28DA-8A79B5E1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D646-C28D-7A15-FA6A-7FA616FF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A69FF-BDE0-1CA4-C784-96B2DC6D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0DD2-AA2D-B821-37CD-2B9B9D01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135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43F-C05D-9D26-09A0-3B07FE7A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A294-4B95-A05A-ACF1-6407248F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4C09B-71C7-3649-65DD-F6301EFF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62BA-3694-B190-FA48-B50866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FA2A-61A9-30A2-CEB1-CF99F1A1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7D6F-5266-3857-F21F-05CF422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2625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8BD70-E815-78C5-7308-9ACE66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3E956-E6F2-1E60-CDFC-BE840152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018B-E2A8-301A-C70A-CFC37D36C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894D-E8B7-624B-B7E2-05F497B836B2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757C-C729-28CA-258A-CE187730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6627-65A0-6ED1-5EA8-5FEBCBAF8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185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>
                <a:latin typeface="Times New Roman"/>
                <a:ea typeface="Times New Roman"/>
                <a:cs typeface="Times New Roman"/>
                <a:sym typeface="Times New Roman"/>
              </a:rPr>
              <a:t>COGS 9 - Introduction to Data Science</a:t>
            </a:r>
            <a:endParaRPr sz="45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Winter 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Section 2</a:t>
            </a:r>
            <a:endParaRPr sz="31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7400" y="4007125"/>
            <a:ext cx="7669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9CB9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Reading:</a:t>
            </a:r>
            <a:r>
              <a:rPr lang="en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Years of Data Science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Talks about the advancements in the field over the last 50 years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How is data science different from statistics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Difference between generative and predictive modeling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Common Task Framework -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secret sauce of the predictive modeling culture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A29-D743-1DAD-3C0F-8AA7D30C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vs 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B601-FF9E-1AAE-F41A-BF67B7B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92155" cy="3659670"/>
          </a:xfrm>
        </p:spPr>
        <p:txBody>
          <a:bodyPr>
            <a:normAutofit fontScale="92500" lnSpcReduction="20000"/>
          </a:bodyPr>
          <a:lstStyle/>
          <a:p>
            <a:pPr>
              <a:buFont typeface="System Font Regular"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>
              <a:buFont typeface="System Font Regular"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predictive success on unseen input data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silent about the mechanism generating the prediction (e.g. Deep neural networks // black box)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often in CS departments, not statistics departments</a:t>
            </a:r>
          </a:p>
          <a:p>
            <a:pPr>
              <a:buFont typeface="System Font Regular"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stem Font Regular"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Modeling (Inference)</a:t>
            </a:r>
          </a:p>
          <a:p>
            <a:pPr>
              <a:buFont typeface="System Font Regular"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relationship between input and output variables.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interpretable models that fit the data well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believe that there is a ‘true’ model generating the data and that there is a ‘best’ way to analyze data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up most of traditional statistics</a:t>
            </a:r>
          </a:p>
        </p:txBody>
      </p:sp>
    </p:spTree>
    <p:extLst>
      <p:ext uri="{BB962C8B-B14F-4D97-AF65-F5344CB8AC3E}">
        <p14:creationId xmlns:p14="http://schemas.microsoft.com/office/powerpoint/2010/main" val="3689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0967-9D85-CEE6-64B8-473DDE5A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Task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F799-C2B4-152C-29B6-6687E05AA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Consider a publicly available training dataset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Competitors competing to infer a class prediction rule from the training data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Scoring referee reports the score achieved by the submitted rule on unseen test data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Minimizes prediction errors on tasks over time.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What algorithms works the best for prediction on different types of datasets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Reading:</a:t>
            </a:r>
            <a:r>
              <a:rPr lang="en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Years of Data Science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(contd.)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6 major divisions of Greater Data Science (GDS)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EA9999"/>
              </a:buClr>
              <a:buSzPts val="2000"/>
              <a:buFont typeface="Times New Roman"/>
              <a:buAutoNum type="arabicParenR"/>
            </a:pP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Gathering, Preparation and Exploration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Gathering relevant information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Preparing data for analyses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000"/>
              <a:buFont typeface="Times New Roman"/>
              <a:buAutoNum type="arabicParenR"/>
            </a:pP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Representation and Transformation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Modern Databases: SQL, </a:t>
            </a:r>
            <a:r>
              <a:rPr lang="e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noSQL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, Live data streams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Mathematical representation: Fourier Transforms, network data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Reading:</a:t>
            </a:r>
            <a:r>
              <a:rPr lang="en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Years of Data Science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(contd.)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659580" cy="37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5" dirty="0">
                <a:latin typeface="Times New Roman"/>
                <a:ea typeface="Times New Roman"/>
                <a:cs typeface="Times New Roman"/>
                <a:sym typeface="Times New Roman"/>
              </a:rPr>
              <a:t>6 major divisions of Greater Data Science (GDS)</a:t>
            </a:r>
            <a:endParaRPr sz="264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with Data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7025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Efficiency: Cluster and Cloud Computing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Languages: Python, R</a:t>
            </a: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Workflows: Constructing workflows to organize distributed jobs, document analysis steps.</a:t>
            </a: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Packaging: Abstracting common workflows into reusable packages.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lang="en" sz="2000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and Presentation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r>
              <a:rPr lang="en" sz="2000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27025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Generative and Predictive Modeling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6) </a:t>
            </a:r>
            <a:r>
              <a:rPr lang="en" sz="2000" b="1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about Data Science</a:t>
            </a:r>
            <a:endParaRPr sz="2000" b="1" dirty="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27025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Analyze effectiveness of workflow using various metrics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Reading:</a:t>
            </a:r>
            <a:r>
              <a:rPr lang="en" dirty="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Years of Data Science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(contd.)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75609"/>
              <a:buFont typeface="Times New Roman"/>
              <a:buChar char="-"/>
            </a:pPr>
            <a:r>
              <a:rPr lang="en-US" sz="2645" dirty="0">
                <a:latin typeface="Times New Roman"/>
                <a:ea typeface="Times New Roman"/>
                <a:cs typeface="Times New Roman"/>
                <a:sym typeface="Times New Roman"/>
              </a:rPr>
              <a:t>Cross-Study Analysis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Different teams produce different predictions for the same problem. Example: medical domain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Parmigiani. - From 23 studies of ovarian cancer, curated 10 publicly available datasets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From 101 candidate papers identified 14 prognostic models for prediction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14 x 10 matrix to study individual model’s performance across datasets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75609"/>
              <a:buFont typeface="Times New Roman"/>
              <a:buChar char="-"/>
            </a:pPr>
            <a:r>
              <a:rPr lang="en-US" sz="2645" dirty="0">
                <a:latin typeface="Times New Roman"/>
                <a:ea typeface="Times New Roman"/>
                <a:cs typeface="Times New Roman"/>
                <a:sym typeface="Times New Roman"/>
              </a:rPr>
              <a:t>Cross-workflow analysis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Different workflows can lead to different conclusions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Carp et al. studied 241 fMRI studies</a:t>
            </a:r>
          </a:p>
          <a:p>
            <a:pPr lvl="1">
              <a:buSzPct val="75609"/>
              <a:buFont typeface="Times New Roman"/>
              <a:buChar char="-"/>
            </a:pPr>
            <a:r>
              <a:rPr lang="en-US" sz="2245" dirty="0">
                <a:latin typeface="Times New Roman"/>
                <a:ea typeface="Times New Roman"/>
                <a:cs typeface="Times New Roman"/>
                <a:sym typeface="Times New Roman"/>
              </a:rPr>
              <a:t>Found nearly same workflows as studies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31400" cy="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24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447965" y="1840238"/>
            <a:ext cx="79365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you filled out the attendance form: 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2120438" y="2356763"/>
            <a:ext cx="11982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533975" y="2384825"/>
            <a:ext cx="13551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8CC25-042F-C283-8A80-5EAE0AD5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31" y="2670725"/>
            <a:ext cx="1609351" cy="1609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446</Words>
  <Application>Microsoft Macintosh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source-serif-pro</vt:lpstr>
      <vt:lpstr>System Font Regular</vt:lpstr>
      <vt:lpstr>Times New Roman</vt:lpstr>
      <vt:lpstr>Office Theme</vt:lpstr>
      <vt:lpstr>COGS 9 - Introduction to Data Science Winter 24</vt:lpstr>
      <vt:lpstr>Reading: 50 Years of Data Science</vt:lpstr>
      <vt:lpstr>Generative vs Predictive Modeling</vt:lpstr>
      <vt:lpstr>Common Task Framework</vt:lpstr>
      <vt:lpstr>Reading: 50 Years of Data Science (contd.)</vt:lpstr>
      <vt:lpstr>Reading: 50 Years of Data Science (contd.)</vt:lpstr>
      <vt:lpstr>Reading: 50 Years of Data Science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 9 - Introduction to Data Science Winter 24</dc:title>
  <cp:lastModifiedBy>Neha Mittal</cp:lastModifiedBy>
  <cp:revision>4</cp:revision>
  <dcterms:modified xsi:type="dcterms:W3CDTF">2024-01-24T21:09:25Z</dcterms:modified>
</cp:coreProperties>
</file>