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B055"/>
    <a:srgbClr val="B35E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09"/>
    <p:restoredTop sz="94701"/>
  </p:normalViewPr>
  <p:slideViewPr>
    <p:cSldViewPr snapToGrid="0" snapToObjects="1">
      <p:cViewPr varScale="1">
        <p:scale>
          <a:sx n="146" d="100"/>
          <a:sy n="146" d="100"/>
        </p:scale>
        <p:origin x="1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026CC-C95F-DC4C-BAC1-729DC0117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BF25F-B39F-924B-A821-69FE36B5E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88079-BE27-D247-816A-8C11D76C9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F5F2-E209-A54E-920A-1019B81C6B69}" type="datetimeFigureOut">
              <a:rPr lang="en-VN" smtClean="0"/>
              <a:t>02/06/2022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71487-51D7-9B4B-B115-4B482B13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45BFF-9CFC-3F4C-92E2-688AF672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F172-109B-B341-9F16-3E7C20FC227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7255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CF7D-0127-6C4F-A367-E73F194A2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6CE71-2BE3-DE41-AB7A-DCACD3BB7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4BFA7-C377-0147-9550-E134FE60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F5F2-E209-A54E-920A-1019B81C6B69}" type="datetimeFigureOut">
              <a:rPr lang="en-VN" smtClean="0"/>
              <a:t>02/06/2022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BEDB5-4614-A240-9214-A7DB1F67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9389A-9FBB-F341-A7DD-17B2FEA8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F172-109B-B341-9F16-3E7C20FC227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81101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606BE8-55E0-C447-AEC1-783CA466F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1F313-FDC7-024E-B38D-314F4A02F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18E02-1CA9-2E41-B746-89E87E45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F5F2-E209-A54E-920A-1019B81C6B69}" type="datetimeFigureOut">
              <a:rPr lang="en-VN" smtClean="0"/>
              <a:t>02/06/2022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8CB85-2FC0-8749-9811-47DE4E06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066C9-A16B-3344-B4AC-C56ABEB9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F172-109B-B341-9F16-3E7C20FC227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1180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4266-F7C9-D64D-84A1-8E696C3E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B03DE-84BD-5C41-8B6F-8011559A4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2D6CF-6FA7-6441-8C13-754EF519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F5F2-E209-A54E-920A-1019B81C6B69}" type="datetimeFigureOut">
              <a:rPr lang="en-VN" smtClean="0"/>
              <a:t>02/06/2022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DA44E-4730-494E-ABEE-21D7E1597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D6927-1D0D-CF46-8EEF-9B5FE1DE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F172-109B-B341-9F16-3E7C20FC227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8176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0DAF1-EAFB-B64A-8299-C1A21982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3BDB7-EE60-B94B-ABC4-51679DCCD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120E5-AA94-BF49-85C8-C987740E7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F5F2-E209-A54E-920A-1019B81C6B69}" type="datetimeFigureOut">
              <a:rPr lang="en-VN" smtClean="0"/>
              <a:t>02/06/2022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F753B-D323-EA4D-B286-9FF5C1DD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B2C84-FEFF-5C46-B571-CD9894BF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F172-109B-B341-9F16-3E7C20FC227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3940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EB666-D694-5D4B-A7A8-80A14BDC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8D6C-0A4C-394B-A58C-DB96B64BF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5BA71-5374-374A-88FA-0B6F63846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522F5-BD49-3649-9654-92E1BA6C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F5F2-E209-A54E-920A-1019B81C6B69}" type="datetimeFigureOut">
              <a:rPr lang="en-VN" smtClean="0"/>
              <a:t>02/06/2022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31055-5E75-0843-A52E-871C8114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89D30-B5E4-864E-8530-610897036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F172-109B-B341-9F16-3E7C20FC227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0937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0EBE-B0E2-BE42-97AF-E266BEEB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D0BFC-0290-D140-9299-1A705CBF9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277F1-800A-9C49-9C06-62780E5A9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7BA7A4-F591-524F-85C2-7121273FA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0F22E2-B7F4-CE4F-8EAC-901084B332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A97316-2E7D-0B4B-9EF5-9450F267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F5F2-E209-A54E-920A-1019B81C6B69}" type="datetimeFigureOut">
              <a:rPr lang="en-VN" smtClean="0"/>
              <a:t>02/06/2022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2B2FC4-9440-6D43-B989-44DB2AE9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6E6E4B-AFFF-AE49-A15F-779702B7D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F172-109B-B341-9F16-3E7C20FC227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0272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617EA-96D9-B741-90CA-E2D724B4C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9AE84E-4A40-C842-9AEF-CC1E9B0A7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F5F2-E209-A54E-920A-1019B81C6B69}" type="datetimeFigureOut">
              <a:rPr lang="en-VN" smtClean="0"/>
              <a:t>02/06/2022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2E90C-91C7-7F4D-BC79-139CEFF60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A4161-74A5-3241-AA98-E9FDE7FF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F172-109B-B341-9F16-3E7C20FC227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805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848A0D-3069-EB4E-B3F9-078300EEB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F5F2-E209-A54E-920A-1019B81C6B69}" type="datetimeFigureOut">
              <a:rPr lang="en-VN" smtClean="0"/>
              <a:t>02/06/2022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B1A677-6FA9-7A4F-A0B7-4886DE1E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39D84-DD63-294B-8AB1-14910718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F172-109B-B341-9F16-3E7C20FC227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3284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4055-0EAE-D949-9D9F-7A3049711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B4F4E-D8F7-A24B-961D-6F7BB44D1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29682-5817-5E4A-871F-9718BB464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943E2-20C9-6645-9011-1FC4029D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F5F2-E209-A54E-920A-1019B81C6B69}" type="datetimeFigureOut">
              <a:rPr lang="en-VN" smtClean="0"/>
              <a:t>02/06/2022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C8F7A-2648-BC45-9125-9BE77F9AE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9805D-4000-7340-9A32-C012B8D3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F172-109B-B341-9F16-3E7C20FC227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8883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C3311-7F7A-F74A-80B4-10FC85E4D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66EA98-8C52-8543-A6A8-B2B57A28B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8A3A1-50F2-864F-BE21-0793BE434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9A694-8E00-B347-AA91-E4F36DFCB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F5F2-E209-A54E-920A-1019B81C6B69}" type="datetimeFigureOut">
              <a:rPr lang="en-VN" smtClean="0"/>
              <a:t>02/06/2022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B740D-9F35-FB4C-A3E8-C351A9C4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36543-86B7-E645-B4E0-178ECD94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F172-109B-B341-9F16-3E7C20FC227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1942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DB3893-62AC-1742-AF05-8F41DADF1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C4A14-6EAF-F845-A4AC-78DB8B25C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3B459-91D2-7C4F-BD27-127DB2C51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BF5F2-E209-A54E-920A-1019B81C6B69}" type="datetimeFigureOut">
              <a:rPr lang="en-VN" smtClean="0"/>
              <a:t>02/06/2022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D4E8D-3229-AD4A-AB5F-670E543F9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D69BA-19D9-1D45-8A64-5517EB7A9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1F172-109B-B341-9F16-3E7C20FC227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6538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12" Type="http://schemas.openxmlformats.org/officeDocument/2006/relationships/image" Target="../media/image12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3C2E7-8C0E-6F4A-A9F4-25B0F0DAE1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VN" sz="7200" b="1" dirty="0"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TRAVEL ASSURED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6496C-E35D-C244-AEEB-77762318EC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VN" sz="2800" dirty="0"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travel insurance company</a:t>
            </a:r>
          </a:p>
        </p:txBody>
      </p:sp>
    </p:spTree>
    <p:extLst>
      <p:ext uri="{BB962C8B-B14F-4D97-AF65-F5344CB8AC3E}">
        <p14:creationId xmlns:p14="http://schemas.microsoft.com/office/powerpoint/2010/main" val="44398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3C2E7-8C0E-6F4A-A9F4-25B0F0DAE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175" y="130176"/>
            <a:ext cx="7210424" cy="966788"/>
          </a:xfrm>
        </p:spPr>
        <p:txBody>
          <a:bodyPr>
            <a:normAutofit/>
          </a:bodyPr>
          <a:lstStyle/>
          <a:p>
            <a:pPr algn="l"/>
            <a:r>
              <a:rPr lang="en-VN" sz="4800" b="1" dirty="0"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BUSINESS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73E25A-1665-5E49-9E45-0B9A7B5D94F5}"/>
              </a:ext>
            </a:extLst>
          </p:cNvPr>
          <p:cNvSpPr txBox="1"/>
          <p:nvPr/>
        </p:nvSpPr>
        <p:spPr>
          <a:xfrm>
            <a:off x="496491" y="1281410"/>
            <a:ext cx="1073348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Due to the COVID pandemic, we have had to cut their marketing budget by over 50%. It is more important than ever that </a:t>
            </a:r>
            <a:r>
              <a:rPr lang="en-US" sz="2800" b="1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we advertise in the right places and to the right people</a:t>
            </a:r>
            <a:endParaRPr lang="en-VN" sz="2800" dirty="0">
              <a:latin typeface="SF Pro Rounded" pitchFamily="2" charset="0"/>
              <a:ea typeface="SF Pro Rounded" pitchFamily="2" charset="0"/>
              <a:cs typeface="SF Pro Rounded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6A4F12-01FC-9E49-B7F4-497146E16456}"/>
              </a:ext>
            </a:extLst>
          </p:cNvPr>
          <p:cNvSpPr txBox="1"/>
          <p:nvPr/>
        </p:nvSpPr>
        <p:spPr>
          <a:xfrm>
            <a:off x="496491" y="2850851"/>
            <a:ext cx="1073348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R</a:t>
            </a:r>
            <a:r>
              <a:rPr lang="en-US" sz="2400" b="0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ight now our company has </a:t>
            </a:r>
            <a:r>
              <a:rPr lang="en-US" sz="2400" b="1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1987 customers</a:t>
            </a:r>
          </a:p>
          <a:p>
            <a:r>
              <a:rPr lang="en-US" sz="2400" b="0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1. </a:t>
            </a:r>
            <a:r>
              <a:rPr lang="en-US" sz="2400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age</a:t>
            </a:r>
            <a:r>
              <a:rPr lang="en-US" sz="2400" b="0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: customers has average age of </a:t>
            </a:r>
            <a:r>
              <a:rPr lang="en-US" sz="2400" b="1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30 years</a:t>
            </a:r>
            <a:r>
              <a:rPr lang="en-US" sz="2400" b="0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, (youngest: 25, oldest: 35)</a:t>
            </a:r>
          </a:p>
          <a:p>
            <a:r>
              <a:rPr lang="en-US" sz="2400" b="0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2. </a:t>
            </a:r>
            <a:r>
              <a:rPr lang="en-US" sz="2400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employment type</a:t>
            </a:r>
            <a:r>
              <a:rPr lang="en-US" sz="2400" b="0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: </a:t>
            </a:r>
            <a:r>
              <a:rPr lang="en-US" sz="2400" b="1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30%</a:t>
            </a:r>
            <a:r>
              <a:rPr lang="en-US" sz="2400" b="0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 government, </a:t>
            </a:r>
            <a:r>
              <a:rPr lang="en-US" sz="2400" b="1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70%</a:t>
            </a:r>
            <a:r>
              <a:rPr lang="en-US" sz="2400" b="0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 private/self-employed type</a:t>
            </a:r>
          </a:p>
          <a:p>
            <a:r>
              <a:rPr lang="en-US" sz="2400" b="0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3. graduate or not: </a:t>
            </a:r>
            <a:r>
              <a:rPr lang="en-US" sz="2400" b="1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85%</a:t>
            </a:r>
            <a:r>
              <a:rPr lang="en-US" sz="2400" b="0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 graduate</a:t>
            </a:r>
          </a:p>
          <a:p>
            <a:r>
              <a:rPr lang="en-US" sz="2400" b="0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4. annual income: range </a:t>
            </a:r>
            <a:r>
              <a:rPr lang="en-US" sz="2400" b="1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0.3M - 1.8M</a:t>
            </a:r>
            <a:r>
              <a:rPr lang="en-US" sz="2400" b="0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, average: </a:t>
            </a:r>
            <a:r>
              <a:rPr lang="en-US" sz="2400" b="1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0.9M</a:t>
            </a:r>
          </a:p>
          <a:p>
            <a:r>
              <a:rPr lang="en-US" sz="2400" b="0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5. family members: range: </a:t>
            </a:r>
            <a:r>
              <a:rPr lang="en-US" sz="2400" b="1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2 - 9</a:t>
            </a:r>
            <a:r>
              <a:rPr lang="en-US" sz="2400" b="0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 people, average: </a:t>
            </a:r>
            <a:r>
              <a:rPr lang="en-US" sz="2400" b="1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5</a:t>
            </a:r>
            <a:r>
              <a:rPr lang="en-US" sz="2400" b="0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 people</a:t>
            </a:r>
          </a:p>
          <a:p>
            <a:r>
              <a:rPr lang="en-US" sz="2400" b="0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6. chronic diseases: </a:t>
            </a:r>
            <a:r>
              <a:rPr lang="en-US" sz="2400" b="1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28%</a:t>
            </a:r>
          </a:p>
          <a:p>
            <a:r>
              <a:rPr lang="en-US" sz="2400" dirty="0"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7</a:t>
            </a:r>
            <a:r>
              <a:rPr lang="en-US" sz="2400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. frequent flyer: </a:t>
            </a:r>
            <a:r>
              <a:rPr lang="en-US" sz="2400" b="1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20%</a:t>
            </a:r>
          </a:p>
          <a:p>
            <a:r>
              <a:rPr lang="en-US" sz="2400" dirty="0"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8</a:t>
            </a:r>
            <a:r>
              <a:rPr lang="en-US" sz="2400" b="0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. ever travelled abroad: </a:t>
            </a:r>
            <a:r>
              <a:rPr lang="en-US" sz="2400" b="1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20%</a:t>
            </a:r>
          </a:p>
          <a:p>
            <a:r>
              <a:rPr lang="en-US" sz="2400" dirty="0"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9</a:t>
            </a:r>
            <a:r>
              <a:rPr lang="en-US" sz="2400" b="0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. travel insurance: </a:t>
            </a:r>
            <a:r>
              <a:rPr lang="en-US" sz="2400" b="1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40%</a:t>
            </a:r>
            <a:r>
              <a:rPr lang="en-US" sz="2400" b="0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 of customers buy our travel insurance</a:t>
            </a:r>
          </a:p>
        </p:txBody>
      </p:sp>
    </p:spTree>
    <p:extLst>
      <p:ext uri="{BB962C8B-B14F-4D97-AF65-F5344CB8AC3E}">
        <p14:creationId xmlns:p14="http://schemas.microsoft.com/office/powerpoint/2010/main" val="218204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viz">
            <a:extLst>
              <a:ext uri="{FF2B5EF4-FFF2-40B4-BE49-F238E27FC236}">
                <a16:creationId xmlns:a16="http://schemas.microsoft.com/office/drawing/2014/main" id="{4E46AF70-ADFF-9A41-9AC8-CA985E10A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61" y="386251"/>
            <a:ext cx="5956539" cy="345057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DATA VIZUALIZATION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060BBB-C1CB-BE40-B9F8-83DACE38D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434" y="453572"/>
            <a:ext cx="9379131" cy="625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8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viz">
            <a:extLst>
              <a:ext uri="{FF2B5EF4-FFF2-40B4-BE49-F238E27FC236}">
                <a16:creationId xmlns:a16="http://schemas.microsoft.com/office/drawing/2014/main" id="{4E46AF70-ADFF-9A41-9AC8-CA985E10A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61" y="386251"/>
            <a:ext cx="5956539" cy="345057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DATA VIZUALIZATION</a:t>
            </a:r>
          </a:p>
        </p:txBody>
      </p:sp>
      <p:sp>
        <p:nvSpPr>
          <p:cNvPr id="5" name="variables">
            <a:extLst>
              <a:ext uri="{FF2B5EF4-FFF2-40B4-BE49-F238E27FC236}">
                <a16:creationId xmlns:a16="http://schemas.microsoft.com/office/drawing/2014/main" id="{C7663733-F8E9-DF4C-BD33-8AFE372D34F4}"/>
              </a:ext>
            </a:extLst>
          </p:cNvPr>
          <p:cNvSpPr txBox="1"/>
          <p:nvPr/>
        </p:nvSpPr>
        <p:spPr>
          <a:xfrm>
            <a:off x="147428" y="1246518"/>
            <a:ext cx="26763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1. age</a:t>
            </a:r>
          </a:p>
          <a:p>
            <a:r>
              <a:rPr lang="en-US" sz="18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2. employment type</a:t>
            </a:r>
            <a:endParaRPr lang="en-US" sz="18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SF Pro Rounded" pitchFamily="2" charset="0"/>
              <a:ea typeface="SF Pro Rounded" pitchFamily="2" charset="0"/>
              <a:cs typeface="SF Pro Rounded" pitchFamily="2" charset="0"/>
            </a:endParaRPr>
          </a:p>
          <a:p>
            <a:r>
              <a:rPr lang="en-US" sz="1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3. graduate or not</a:t>
            </a:r>
          </a:p>
          <a:p>
            <a:r>
              <a:rPr lang="en-US" sz="1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4. annual income</a:t>
            </a:r>
          </a:p>
          <a:p>
            <a:r>
              <a:rPr lang="en-US" sz="1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5. family members</a:t>
            </a:r>
          </a:p>
          <a:p>
            <a:r>
              <a:rPr lang="en-US" sz="1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6. chronic diseases</a:t>
            </a:r>
            <a:endParaRPr lang="en-US" sz="18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SF Pro Rounded" pitchFamily="2" charset="0"/>
              <a:ea typeface="SF Pro Rounded" pitchFamily="2" charset="0"/>
              <a:cs typeface="SF Pro Rounded" pitchFamily="2" charset="0"/>
            </a:endParaRPr>
          </a:p>
          <a:p>
            <a:r>
              <a:rPr lang="en-US" sz="1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7.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frequent flyer</a:t>
            </a:r>
            <a:endParaRPr lang="en-US" sz="18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SF Pro Rounded" pitchFamily="2" charset="0"/>
              <a:ea typeface="SF Pro Rounded" pitchFamily="2" charset="0"/>
              <a:cs typeface="SF Pro Rounded" pitchFamily="2" charset="0"/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8.</a:t>
            </a:r>
            <a:r>
              <a:rPr lang="en-US" sz="1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 ever travelled abroad</a:t>
            </a:r>
            <a:endParaRPr lang="en-US" sz="18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SF Pro Rounded" pitchFamily="2" charset="0"/>
              <a:ea typeface="SF Pro Rounded" pitchFamily="2" charset="0"/>
              <a:cs typeface="SF Pro Rounded" pitchFamily="2" charset="0"/>
            </a:endParaRPr>
          </a:p>
        </p:txBody>
      </p:sp>
      <p:pic>
        <p:nvPicPr>
          <p:cNvPr id="10" name="employ">
            <a:extLst>
              <a:ext uri="{FF2B5EF4-FFF2-40B4-BE49-F238E27FC236}">
                <a16:creationId xmlns:a16="http://schemas.microsoft.com/office/drawing/2014/main" id="{E55B1800-52A1-0B48-997E-FD5AC5D7E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473" y="731308"/>
            <a:ext cx="5682356" cy="5498205"/>
          </a:xfrm>
          <a:prstGeom prst="rect">
            <a:avLst/>
          </a:prstGeom>
        </p:spPr>
      </p:pic>
      <p:pic>
        <p:nvPicPr>
          <p:cNvPr id="12" name="graduate">
            <a:extLst>
              <a:ext uri="{FF2B5EF4-FFF2-40B4-BE49-F238E27FC236}">
                <a16:creationId xmlns:a16="http://schemas.microsoft.com/office/drawing/2014/main" id="{491297D8-B98E-114C-BE0B-758E124C3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69224" y="1055284"/>
            <a:ext cx="6955827" cy="4637217"/>
          </a:xfrm>
          <a:prstGeom prst="rect">
            <a:avLst/>
          </a:prstGeom>
        </p:spPr>
      </p:pic>
      <p:pic>
        <p:nvPicPr>
          <p:cNvPr id="7" name="age">
            <a:extLst>
              <a:ext uri="{FF2B5EF4-FFF2-40B4-BE49-F238E27FC236}">
                <a16:creationId xmlns:a16="http://schemas.microsoft.com/office/drawing/2014/main" id="{EAA1AA62-843C-8746-867C-088B43C286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90239" y="1033312"/>
            <a:ext cx="7187063" cy="4791375"/>
          </a:xfrm>
          <a:prstGeom prst="rect">
            <a:avLst/>
          </a:prstGeom>
        </p:spPr>
      </p:pic>
      <p:sp>
        <p:nvSpPr>
          <p:cNvPr id="16" name="age c1">
            <a:extLst>
              <a:ext uri="{FF2B5EF4-FFF2-40B4-BE49-F238E27FC236}">
                <a16:creationId xmlns:a16="http://schemas.microsoft.com/office/drawing/2014/main" id="{EB9F0E85-8FB1-DA40-90B6-44D5286CDFE7}"/>
              </a:ext>
            </a:extLst>
          </p:cNvPr>
          <p:cNvSpPr/>
          <p:nvPr/>
        </p:nvSpPr>
        <p:spPr>
          <a:xfrm>
            <a:off x="4632960" y="3987179"/>
            <a:ext cx="1219200" cy="18375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7" name="age c2">
            <a:extLst>
              <a:ext uri="{FF2B5EF4-FFF2-40B4-BE49-F238E27FC236}">
                <a16:creationId xmlns:a16="http://schemas.microsoft.com/office/drawing/2014/main" id="{BB5D0F31-0486-9D48-A085-E2CB611A9693}"/>
              </a:ext>
            </a:extLst>
          </p:cNvPr>
          <p:cNvSpPr/>
          <p:nvPr/>
        </p:nvSpPr>
        <p:spPr>
          <a:xfrm>
            <a:off x="8769532" y="3752047"/>
            <a:ext cx="1219200" cy="18375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9" name="age con">
            <a:extLst>
              <a:ext uri="{FF2B5EF4-FFF2-40B4-BE49-F238E27FC236}">
                <a16:creationId xmlns:a16="http://schemas.microsoft.com/office/drawing/2014/main" id="{759ACD85-CC66-C74C-9993-370B3A06DCF3}"/>
              </a:ext>
            </a:extLst>
          </p:cNvPr>
          <p:cNvSpPr txBox="1"/>
          <p:nvPr/>
        </p:nvSpPr>
        <p:spPr>
          <a:xfrm>
            <a:off x="2090056" y="6122513"/>
            <a:ext cx="8342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dirty="0"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At some age (25, 26, 33, 34): people are more likely to buy travel insurance (&gt; 50%)</a:t>
            </a:r>
          </a:p>
        </p:txBody>
      </p:sp>
      <p:pic>
        <p:nvPicPr>
          <p:cNvPr id="15" name="income">
            <a:extLst>
              <a:ext uri="{FF2B5EF4-FFF2-40B4-BE49-F238E27FC236}">
                <a16:creationId xmlns:a16="http://schemas.microsoft.com/office/drawing/2014/main" id="{40344B2C-D27B-2043-BAAA-8AFBB93EC0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7532" y="386251"/>
            <a:ext cx="7610143" cy="5549063"/>
          </a:xfrm>
          <a:prstGeom prst="rect">
            <a:avLst/>
          </a:prstGeom>
        </p:spPr>
      </p:pic>
      <p:sp>
        <p:nvSpPr>
          <p:cNvPr id="20" name="income c1">
            <a:extLst>
              <a:ext uri="{FF2B5EF4-FFF2-40B4-BE49-F238E27FC236}">
                <a16:creationId xmlns:a16="http://schemas.microsoft.com/office/drawing/2014/main" id="{51066882-8F33-B041-82D4-485E3C13FB94}"/>
              </a:ext>
            </a:extLst>
          </p:cNvPr>
          <p:cNvSpPr/>
          <p:nvPr/>
        </p:nvSpPr>
        <p:spPr>
          <a:xfrm>
            <a:off x="8830491" y="940526"/>
            <a:ext cx="2525486" cy="47461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2" name="income con">
            <a:extLst>
              <a:ext uri="{FF2B5EF4-FFF2-40B4-BE49-F238E27FC236}">
                <a16:creationId xmlns:a16="http://schemas.microsoft.com/office/drawing/2014/main" id="{3DBD9239-C233-874B-8AD0-609A6DB87F34}"/>
              </a:ext>
            </a:extLst>
          </p:cNvPr>
          <p:cNvSpPr txBox="1"/>
          <p:nvPr/>
        </p:nvSpPr>
        <p:spPr>
          <a:xfrm>
            <a:off x="635725" y="4460534"/>
            <a:ext cx="343117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>
              <a:effectLst/>
              <a:latin typeface="var(--jp-content-font-family)"/>
            </a:endParaRPr>
          </a:p>
          <a:p>
            <a:pPr lvl="1"/>
            <a:r>
              <a:rPr lang="en-US" dirty="0">
                <a:latin typeface="var(--jp-content-font-family)"/>
              </a:rPr>
              <a:t>P</a:t>
            </a:r>
            <a:r>
              <a:rPr lang="en-US" dirty="0">
                <a:effectLst/>
                <a:latin typeface="var(--jp-content-font-family)"/>
              </a:rPr>
              <a:t>eople who have annual income greater than 1.3 million has more than 91% chance of getting a travel insurance</a:t>
            </a:r>
          </a:p>
        </p:txBody>
      </p:sp>
      <p:pic>
        <p:nvPicPr>
          <p:cNvPr id="24" name="family">
            <a:extLst>
              <a:ext uri="{FF2B5EF4-FFF2-40B4-BE49-F238E27FC236}">
                <a16:creationId xmlns:a16="http://schemas.microsoft.com/office/drawing/2014/main" id="{82ED1E7E-EFB2-3A4B-BF80-6BA9D47147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92137" y="799011"/>
            <a:ext cx="6984274" cy="4656183"/>
          </a:xfrm>
          <a:prstGeom prst="rect">
            <a:avLst/>
          </a:prstGeom>
        </p:spPr>
      </p:pic>
      <p:pic>
        <p:nvPicPr>
          <p:cNvPr id="28" name="chronic">
            <a:extLst>
              <a:ext uri="{FF2B5EF4-FFF2-40B4-BE49-F238E27FC236}">
                <a16:creationId xmlns:a16="http://schemas.microsoft.com/office/drawing/2014/main" id="{AE902F13-EA7F-5840-9D7F-D5F3C7AB27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18262" y="1054462"/>
            <a:ext cx="7123612" cy="4749075"/>
          </a:xfrm>
          <a:prstGeom prst="rect">
            <a:avLst/>
          </a:prstGeom>
        </p:spPr>
      </p:pic>
      <p:pic>
        <p:nvPicPr>
          <p:cNvPr id="30" name="frequent">
            <a:extLst>
              <a:ext uri="{FF2B5EF4-FFF2-40B4-BE49-F238E27FC236}">
                <a16:creationId xmlns:a16="http://schemas.microsoft.com/office/drawing/2014/main" id="{7B8FFEBE-BFFF-9243-B412-1B0E12826D6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74719" y="886097"/>
            <a:ext cx="7305402" cy="4870268"/>
          </a:xfrm>
          <a:prstGeom prst="rect">
            <a:avLst/>
          </a:prstGeom>
        </p:spPr>
      </p:pic>
      <p:sp>
        <p:nvSpPr>
          <p:cNvPr id="31" name="frequent c1">
            <a:extLst>
              <a:ext uri="{FF2B5EF4-FFF2-40B4-BE49-F238E27FC236}">
                <a16:creationId xmlns:a16="http://schemas.microsoft.com/office/drawing/2014/main" id="{51E3FD11-7729-C341-86B6-972DE6BA981B}"/>
              </a:ext>
            </a:extLst>
          </p:cNvPr>
          <p:cNvSpPr/>
          <p:nvPr/>
        </p:nvSpPr>
        <p:spPr>
          <a:xfrm>
            <a:off x="7376160" y="3429000"/>
            <a:ext cx="2386149" cy="27018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33" name="frequent con">
            <a:extLst>
              <a:ext uri="{FF2B5EF4-FFF2-40B4-BE49-F238E27FC236}">
                <a16:creationId xmlns:a16="http://schemas.microsoft.com/office/drawing/2014/main" id="{8B41C3C5-A9BA-764A-9609-88C41130AEE4}"/>
              </a:ext>
            </a:extLst>
          </p:cNvPr>
          <p:cNvSpPr txBox="1"/>
          <p:nvPr/>
        </p:nvSpPr>
        <p:spPr>
          <a:xfrm>
            <a:off x="396239" y="5747656"/>
            <a:ext cx="6156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-apple-system"/>
              </a:rPr>
              <a:t>Customers who are frequent flyer have 57% to buy travel insurance compared to 30% of customers who aren't</a:t>
            </a:r>
          </a:p>
        </p:txBody>
      </p:sp>
      <p:pic>
        <p:nvPicPr>
          <p:cNvPr id="35" name="abroad">
            <a:extLst>
              <a:ext uri="{FF2B5EF4-FFF2-40B4-BE49-F238E27FC236}">
                <a16:creationId xmlns:a16="http://schemas.microsoft.com/office/drawing/2014/main" id="{8AAF9E80-13B4-B74C-8ACF-8927F909A2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53752" y="924539"/>
            <a:ext cx="7104048" cy="4736032"/>
          </a:xfrm>
          <a:prstGeom prst="rect">
            <a:avLst/>
          </a:prstGeom>
        </p:spPr>
      </p:pic>
      <p:sp>
        <p:nvSpPr>
          <p:cNvPr id="36" name="abroad c1">
            <a:extLst>
              <a:ext uri="{FF2B5EF4-FFF2-40B4-BE49-F238E27FC236}">
                <a16:creationId xmlns:a16="http://schemas.microsoft.com/office/drawing/2014/main" id="{98C463F5-6C52-F74E-8C98-A700AC8115F2}"/>
              </a:ext>
            </a:extLst>
          </p:cNvPr>
          <p:cNvSpPr/>
          <p:nvPr/>
        </p:nvSpPr>
        <p:spPr>
          <a:xfrm>
            <a:off x="8125096" y="3529895"/>
            <a:ext cx="2020389" cy="24035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8" name="abroad con">
            <a:extLst>
              <a:ext uri="{FF2B5EF4-FFF2-40B4-BE49-F238E27FC236}">
                <a16:creationId xmlns:a16="http://schemas.microsoft.com/office/drawing/2014/main" id="{379FACBF-DA1B-6F49-AA75-0A0C991C0AA2}"/>
              </a:ext>
            </a:extLst>
          </p:cNvPr>
          <p:cNvSpPr txBox="1"/>
          <p:nvPr/>
        </p:nvSpPr>
        <p:spPr>
          <a:xfrm>
            <a:off x="349386" y="4460242"/>
            <a:ext cx="33942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-apple-system"/>
              </a:rPr>
              <a:t>Customers who have travelled abroad are three times (78%) more likely to get travel insurance than those who have not (25%)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81F3FB-E6AE-4445-924D-4D4E3ED593D5}"/>
              </a:ext>
            </a:extLst>
          </p:cNvPr>
          <p:cNvSpPr txBox="1"/>
          <p:nvPr/>
        </p:nvSpPr>
        <p:spPr>
          <a:xfrm>
            <a:off x="583474" y="3537058"/>
            <a:ext cx="228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shown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65B055"/>
                </a:solidFill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choose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B35E5D"/>
                </a:solidFill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ignore</a:t>
            </a:r>
            <a:endParaRPr lang="en-US" sz="1800" b="0" i="0" dirty="0">
              <a:solidFill>
                <a:srgbClr val="B35E5D"/>
              </a:solidFill>
              <a:effectLst/>
              <a:latin typeface="SF Pro Rounded" pitchFamily="2" charset="0"/>
              <a:ea typeface="SF Pro Rounded" pitchFamily="2" charset="0"/>
              <a:cs typeface="SF Pro Round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4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D9F4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45A5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45A5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D9F4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45A5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45A5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D9F4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D9F4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9" grpId="0"/>
      <p:bldP spid="19" grpId="1"/>
      <p:bldP spid="20" grpId="0" animBg="1"/>
      <p:bldP spid="20" grpId="1" animBg="1"/>
      <p:bldP spid="22" grpId="0"/>
      <p:bldP spid="22" grpId="1"/>
      <p:bldP spid="31" grpId="0" animBg="1"/>
      <p:bldP spid="31" grpId="1" animBg="1"/>
      <p:bldP spid="33" grpId="0"/>
      <p:bldP spid="33" grpId="1"/>
      <p:bldP spid="36" grpId="0" animBg="1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viz">
            <a:extLst>
              <a:ext uri="{FF2B5EF4-FFF2-40B4-BE49-F238E27FC236}">
                <a16:creationId xmlns:a16="http://schemas.microsoft.com/office/drawing/2014/main" id="{4E46AF70-ADFF-9A41-9AC8-CA985E10A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844" y="499463"/>
            <a:ext cx="5956539" cy="345057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KEY FINDINGS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0B401D-E5E6-2449-BC8A-2F4F3CA11D93}"/>
              </a:ext>
            </a:extLst>
          </p:cNvPr>
          <p:cNvSpPr txBox="1"/>
          <p:nvPr/>
        </p:nvSpPr>
        <p:spPr>
          <a:xfrm>
            <a:off x="768531" y="1120676"/>
            <a:ext cx="881089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- At some age (25, 26, 33, 34): people are more likely to buy travel insurance (&gt; 50%)</a:t>
            </a:r>
          </a:p>
          <a:p>
            <a:r>
              <a:rPr lang="en-US" b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- There is a strong correlation between Annual Income and Travel Insurance</a:t>
            </a:r>
          </a:p>
          <a:p>
            <a:r>
              <a:rPr lang="en-US" b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- Especially, people who have annual income greater than 1.3 million has more than 91% chance of getting a travel insurance</a:t>
            </a:r>
          </a:p>
          <a:p>
            <a:r>
              <a:rPr lang="en-US" b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- Customers who are frequent flyer have 57% to buy travel insurance compared to 30% of customers who aren't</a:t>
            </a:r>
          </a:p>
          <a:p>
            <a:r>
              <a:rPr lang="en-US" b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- Customers who have travelled abroad are three times (78%) more likely to get travel insurance than those who have not (25%)</a:t>
            </a:r>
          </a:p>
        </p:txBody>
      </p:sp>
      <p:sp>
        <p:nvSpPr>
          <p:cNvPr id="7" name="data viz">
            <a:extLst>
              <a:ext uri="{FF2B5EF4-FFF2-40B4-BE49-F238E27FC236}">
                <a16:creationId xmlns:a16="http://schemas.microsoft.com/office/drawing/2014/main" id="{CADB48F4-6F45-3A49-AE17-F267F0FCE396}"/>
              </a:ext>
            </a:extLst>
          </p:cNvPr>
          <p:cNvSpPr txBox="1">
            <a:spLocks/>
          </p:cNvSpPr>
          <p:nvPr/>
        </p:nvSpPr>
        <p:spPr>
          <a:xfrm>
            <a:off x="426843" y="3904514"/>
            <a:ext cx="5956539" cy="345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RECOMMENDATIONS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968DEA-C5F1-C44A-BFB3-921B90A26F2C}"/>
              </a:ext>
            </a:extLst>
          </p:cNvPr>
          <p:cNvSpPr txBox="1"/>
          <p:nvPr/>
        </p:nvSpPr>
        <p:spPr>
          <a:xfrm>
            <a:off x="768531" y="4447350"/>
            <a:ext cx="88108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Offering aggressive promotion for customers who have following characteristics to minimize marketing cost and maximize efficiency marketing strategy.</a:t>
            </a:r>
          </a:p>
          <a:p>
            <a:r>
              <a:rPr lang="en-US" dirty="0"/>
              <a:t>- Customers who are 25, 26, 33, 34 years old (&gt;50%)</a:t>
            </a:r>
          </a:p>
          <a:p>
            <a:r>
              <a:rPr lang="en-US" dirty="0"/>
              <a:t>- Frequent flyer (57%)</a:t>
            </a:r>
          </a:p>
          <a:p>
            <a:r>
              <a:rPr lang="en-US" dirty="0"/>
              <a:t>- Have traveled abroad (78%)</a:t>
            </a:r>
          </a:p>
          <a:p>
            <a:r>
              <a:rPr lang="en-US" dirty="0"/>
              <a:t>- High income (&gt;=1.3M) (91%)</a:t>
            </a:r>
          </a:p>
        </p:txBody>
      </p:sp>
    </p:spTree>
    <p:extLst>
      <p:ext uri="{BB962C8B-B14F-4D97-AF65-F5344CB8AC3E}">
        <p14:creationId xmlns:p14="http://schemas.microsoft.com/office/powerpoint/2010/main" val="422476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453</Words>
  <Application>Microsoft Macintosh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SF Pro Rounded</vt:lpstr>
      <vt:lpstr>var(--jp-content-font-family)</vt:lpstr>
      <vt:lpstr>Office Theme</vt:lpstr>
      <vt:lpstr>TRAVEL ASSURED</vt:lpstr>
      <vt:lpstr>BUSINESS PROBLEM</vt:lpstr>
      <vt:lpstr>DATA VIZUALIZATION</vt:lpstr>
      <vt:lpstr>DATA VIZUALIZATION</vt:lpstr>
      <vt:lpstr>KEY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ASSURED</dc:title>
  <dc:creator>Microsoft Office User</dc:creator>
  <cp:lastModifiedBy>Microsoft Office User</cp:lastModifiedBy>
  <cp:revision>1</cp:revision>
  <dcterms:created xsi:type="dcterms:W3CDTF">2022-06-02T10:12:02Z</dcterms:created>
  <dcterms:modified xsi:type="dcterms:W3CDTF">2022-06-02T11:28:05Z</dcterms:modified>
</cp:coreProperties>
</file>