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02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99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26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23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09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53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77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00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88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71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81B9-1BD9-42C5-B8FD-291CB396BFDB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41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81B9-1BD9-42C5-B8FD-291CB396BFDB}" type="datetimeFigureOut">
              <a:rPr lang="es-ES" smtClean="0"/>
              <a:t>07/11/2019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FE31A-62CD-4DB8-B190-85F80BE58E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76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1524000" y="362510"/>
            <a:ext cx="4039673" cy="822346"/>
          </a:xfrm>
        </p:spPr>
        <p:txBody>
          <a:bodyPr>
            <a:normAutofit fontScale="90000"/>
          </a:bodyPr>
          <a:lstStyle/>
          <a:p>
            <a:r>
              <a:rPr lang="es-ES" sz="3600" dirty="0" err="1"/>
              <a:t>Architecture</a:t>
            </a:r>
            <a:r>
              <a:rPr lang="es-ES" sz="3600" dirty="0"/>
              <a:t> </a:t>
            </a:r>
            <a:r>
              <a:rPr lang="es-ES" sz="3600" dirty="0" err="1"/>
              <a:t>Diagram</a:t>
            </a:r>
            <a:endParaRPr lang="es-ES" sz="36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68" y="2460166"/>
            <a:ext cx="780290" cy="78029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88" y="1456696"/>
            <a:ext cx="390145" cy="390145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2296613" y="1547487"/>
            <a:ext cx="736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0070C0"/>
                </a:solidFill>
              </a:rPr>
              <a:t>WLD_RG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1854288" y="1846841"/>
            <a:ext cx="3709385" cy="239640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2473093" y="3124311"/>
            <a:ext cx="1205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0070C0"/>
                </a:solidFill>
              </a:rPr>
              <a:t>Storage Account</a:t>
            </a:r>
          </a:p>
        </p:txBody>
      </p:sp>
    </p:spTree>
    <p:extLst>
      <p:ext uri="{BB962C8B-B14F-4D97-AF65-F5344CB8AC3E}">
        <p14:creationId xmlns:p14="http://schemas.microsoft.com/office/powerpoint/2010/main" val="259491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406" y="3675069"/>
            <a:ext cx="531415" cy="53141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071624" y="1137122"/>
            <a:ext cx="1151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70C0"/>
                </a:solidFill>
              </a:rPr>
              <a:t>AZURE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168147" y="3454010"/>
            <a:ext cx="1228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0070C0"/>
                </a:solidFill>
              </a:rPr>
              <a:t>Storage Account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782500" y="1389893"/>
            <a:ext cx="5763580" cy="407821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1" name="CuadroTexto 130"/>
          <p:cNvSpPr txBox="1"/>
          <p:nvPr/>
        </p:nvSpPr>
        <p:spPr>
          <a:xfrm>
            <a:off x="197597" y="141937"/>
            <a:ext cx="274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Networking</a:t>
            </a:r>
            <a:r>
              <a:rPr lang="es-ES" sz="2000" dirty="0"/>
              <a:t> </a:t>
            </a:r>
            <a:r>
              <a:rPr lang="es-ES" sz="2400" dirty="0" err="1"/>
              <a:t>Diagram</a:t>
            </a:r>
            <a:endParaRPr lang="es-ES" sz="2000" dirty="0"/>
          </a:p>
        </p:txBody>
      </p:sp>
      <p:pic>
        <p:nvPicPr>
          <p:cNvPr id="29" name="Imagen 97">
            <a:extLst>
              <a:ext uri="{FF2B5EF4-FFF2-40B4-BE49-F238E27FC236}">
                <a16:creationId xmlns="" xmlns:a16="http://schemas.microsoft.com/office/drawing/2014/main" id="{B10C8FD7-1741-4B5C-B90E-A20137B407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99" y="1053438"/>
            <a:ext cx="353013" cy="353013"/>
          </a:xfrm>
          <a:prstGeom prst="rect">
            <a:avLst/>
          </a:prstGeom>
        </p:spPr>
      </p:pic>
      <p:sp>
        <p:nvSpPr>
          <p:cNvPr id="37" name="CuadroTexto 84">
            <a:extLst>
              <a:ext uri="{FF2B5EF4-FFF2-40B4-BE49-F238E27FC236}">
                <a16:creationId xmlns="" xmlns:a16="http://schemas.microsoft.com/office/drawing/2014/main" id="{9C603149-2DF0-4C3F-975F-691DD1B83D6D}"/>
              </a:ext>
            </a:extLst>
          </p:cNvPr>
          <p:cNvSpPr txBox="1"/>
          <p:nvPr/>
        </p:nvSpPr>
        <p:spPr>
          <a:xfrm>
            <a:off x="8413421" y="3073331"/>
            <a:ext cx="1313649" cy="3077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Azure </a:t>
            </a:r>
            <a:r>
              <a:rPr lang="es-ES" sz="1400" dirty="0" err="1">
                <a:solidFill>
                  <a:schemeClr val="bg2">
                    <a:lumMod val="50000"/>
                  </a:schemeClr>
                </a:solidFill>
              </a:rPr>
              <a:t>Resource</a:t>
            </a:r>
            <a:endParaRPr lang="es-E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835F285D-AC0D-4CE8-A8F5-9350DEC5D2B2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5303521" y="3227220"/>
            <a:ext cx="31099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0456D49E-12E6-4CD5-9EE8-E5BA3C33AF4A}"/>
              </a:ext>
            </a:extLst>
          </p:cNvPr>
          <p:cNvCxnSpPr>
            <a:cxnSpLocks/>
            <a:stCxn id="4" idx="1"/>
            <a:endCxn id="67" idx="6"/>
          </p:cNvCxnSpPr>
          <p:nvPr/>
        </p:nvCxnSpPr>
        <p:spPr>
          <a:xfrm flipH="1">
            <a:off x="3908778" y="3940777"/>
            <a:ext cx="2507628" cy="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7E7555A4-89BC-42E6-A6D8-00E0AC8497AC}"/>
              </a:ext>
            </a:extLst>
          </p:cNvPr>
          <p:cNvSpPr/>
          <p:nvPr/>
        </p:nvSpPr>
        <p:spPr>
          <a:xfrm>
            <a:off x="3169169" y="4069665"/>
            <a:ext cx="27254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Data plane:</a:t>
            </a:r>
          </a:p>
          <a:p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https://</a:t>
            </a:r>
            <a:r>
              <a:rPr lang="en-US" sz="800" i="1" dirty="0">
                <a:solidFill>
                  <a:srgbClr val="000000"/>
                </a:solidFill>
                <a:latin typeface="Segoe UI" panose="020B0502040204020203" pitchFamily="34" charset="0"/>
              </a:rPr>
              <a:t>storageaccountname</a:t>
            </a:r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.&lt;service&gt;.core.windows.net</a:t>
            </a:r>
            <a:endParaRPr lang="en-US" sz="800" dirty="0"/>
          </a:p>
        </p:txBody>
      </p:sp>
      <p:sp>
        <p:nvSpPr>
          <p:cNvPr id="53" name="CuadroTexto 84">
            <a:extLst>
              <a:ext uri="{FF2B5EF4-FFF2-40B4-BE49-F238E27FC236}">
                <a16:creationId xmlns="" xmlns:a16="http://schemas.microsoft.com/office/drawing/2014/main" id="{8F5B3D95-CD63-42F4-A232-4EB71E0CAB21}"/>
              </a:ext>
            </a:extLst>
          </p:cNvPr>
          <p:cNvSpPr txBox="1"/>
          <p:nvPr/>
        </p:nvSpPr>
        <p:spPr>
          <a:xfrm>
            <a:off x="6031385" y="4712223"/>
            <a:ext cx="1313649" cy="52322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Azure Management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920E6CC7-9AE8-449B-8725-3BF37A8EF03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688210" y="5235443"/>
            <a:ext cx="0" cy="74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9D620C34-A3A1-438E-9079-E85AEE566C00}"/>
              </a:ext>
            </a:extLst>
          </p:cNvPr>
          <p:cNvSpPr/>
          <p:nvPr/>
        </p:nvSpPr>
        <p:spPr>
          <a:xfrm>
            <a:off x="6752838" y="5640805"/>
            <a:ext cx="1606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Management plane:</a:t>
            </a:r>
          </a:p>
          <a:p>
            <a:r>
              <a:rPr lang="en-US" sz="800" dirty="0">
                <a:solidFill>
                  <a:srgbClr val="000000"/>
                </a:solidFill>
                <a:latin typeface="Segoe UI" panose="020B0502040204020203" pitchFamily="34" charset="0"/>
              </a:rPr>
              <a:t>https://management.azure.com</a:t>
            </a:r>
            <a:endParaRPr lang="en-US" sz="8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1510CEC4-9B58-4DE5-8B45-77CDBCBB71AA}"/>
              </a:ext>
            </a:extLst>
          </p:cNvPr>
          <p:cNvCxnSpPr>
            <a:cxnSpLocks/>
            <a:stCxn id="53" idx="0"/>
            <a:endCxn id="4" idx="2"/>
          </p:cNvCxnSpPr>
          <p:nvPr/>
        </p:nvCxnSpPr>
        <p:spPr>
          <a:xfrm flipV="1">
            <a:off x="6682114" y="4206484"/>
            <a:ext cx="6096" cy="505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8892A885-1C8A-424A-AC0B-5ADE896A5C9F}"/>
              </a:ext>
            </a:extLst>
          </p:cNvPr>
          <p:cNvCxnSpPr>
            <a:cxnSpLocks/>
          </p:cNvCxnSpPr>
          <p:nvPr/>
        </p:nvCxnSpPr>
        <p:spPr>
          <a:xfrm>
            <a:off x="5303521" y="3226520"/>
            <a:ext cx="5848" cy="718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7BF22451-0BBD-482A-8AD7-F607BB72E153}"/>
              </a:ext>
            </a:extLst>
          </p:cNvPr>
          <p:cNvSpPr/>
          <p:nvPr/>
        </p:nvSpPr>
        <p:spPr>
          <a:xfrm>
            <a:off x="3779519" y="3883151"/>
            <a:ext cx="129259" cy="1343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ángulo 19">
            <a:extLst>
              <a:ext uri="{FF2B5EF4-FFF2-40B4-BE49-F238E27FC236}">
                <a16:creationId xmlns="" xmlns:a16="http://schemas.microsoft.com/office/drawing/2014/main" id="{5243690B-7E9A-4249-8DA1-AA3159E823AF}"/>
              </a:ext>
            </a:extLst>
          </p:cNvPr>
          <p:cNvSpPr/>
          <p:nvPr/>
        </p:nvSpPr>
        <p:spPr>
          <a:xfrm>
            <a:off x="295802" y="1389898"/>
            <a:ext cx="2165056" cy="407821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A2D1B33B-BA61-47B8-86D0-0E2055477872}"/>
              </a:ext>
            </a:extLst>
          </p:cNvPr>
          <p:cNvSpPr/>
          <p:nvPr/>
        </p:nvSpPr>
        <p:spPr>
          <a:xfrm>
            <a:off x="6623579" y="5973846"/>
            <a:ext cx="129259" cy="1343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adroTexto 84">
            <a:extLst>
              <a:ext uri="{FF2B5EF4-FFF2-40B4-BE49-F238E27FC236}">
                <a16:creationId xmlns="" xmlns:a16="http://schemas.microsoft.com/office/drawing/2014/main" id="{9AF95CDD-AA64-4CF4-9C6D-C56D0A0F7C0F}"/>
              </a:ext>
            </a:extLst>
          </p:cNvPr>
          <p:cNvSpPr txBox="1"/>
          <p:nvPr/>
        </p:nvSpPr>
        <p:spPr>
          <a:xfrm>
            <a:off x="575857" y="4712223"/>
            <a:ext cx="1313649" cy="3077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DevOps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="" xmlns:a16="http://schemas.microsoft.com/office/drawing/2014/main" id="{C0ACDDA1-591B-4953-A9F7-054FC18C5C1E}"/>
              </a:ext>
            </a:extLst>
          </p:cNvPr>
          <p:cNvCxnSpPr>
            <a:stCxn id="80" idx="3"/>
            <a:endCxn id="79" idx="2"/>
          </p:cNvCxnSpPr>
          <p:nvPr/>
        </p:nvCxnSpPr>
        <p:spPr>
          <a:xfrm>
            <a:off x="1889506" y="4866112"/>
            <a:ext cx="4734073" cy="1174910"/>
          </a:xfrm>
          <a:prstGeom prst="bentConnector3">
            <a:avLst>
              <a:gd name="adj1" fmla="val 25534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="" xmlns:a16="http://schemas.microsoft.com/office/drawing/2014/main" id="{13823879-EFFB-48B4-A92D-D086D35B786A}"/>
              </a:ext>
            </a:extLst>
          </p:cNvPr>
          <p:cNvCxnSpPr>
            <a:stCxn id="80" idx="3"/>
            <a:endCxn id="67" idx="2"/>
          </p:cNvCxnSpPr>
          <p:nvPr/>
        </p:nvCxnSpPr>
        <p:spPr>
          <a:xfrm flipV="1">
            <a:off x="1889506" y="3950327"/>
            <a:ext cx="1890013" cy="915785"/>
          </a:xfrm>
          <a:prstGeom prst="bentConnector3">
            <a:avLst>
              <a:gd name="adj1" fmla="val 63869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B96AE16-CB5D-4A7D-8A77-541F0C3455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79" y="2542189"/>
            <a:ext cx="508872" cy="508872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DC480418-0944-4436-9508-0C38E0E8D207}"/>
              </a:ext>
            </a:extLst>
          </p:cNvPr>
          <p:cNvGrpSpPr/>
          <p:nvPr/>
        </p:nvGrpSpPr>
        <p:grpSpPr>
          <a:xfrm>
            <a:off x="2200299" y="4558362"/>
            <a:ext cx="481150" cy="481150"/>
            <a:chOff x="2200299" y="4558362"/>
            <a:chExt cx="481150" cy="481150"/>
          </a:xfrm>
        </p:grpSpPr>
        <p:pic>
          <p:nvPicPr>
            <p:cNvPr id="92" name="Imagen 97">
              <a:extLst>
                <a:ext uri="{FF2B5EF4-FFF2-40B4-BE49-F238E27FC236}">
                  <a16:creationId xmlns="" xmlns:a16="http://schemas.microsoft.com/office/drawing/2014/main" id="{31FD91E6-7F75-444B-9714-342449311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299" y="4558362"/>
              <a:ext cx="481150" cy="4811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4" name="Picture 83">
              <a:extLst>
                <a:ext uri="{FF2B5EF4-FFF2-40B4-BE49-F238E27FC236}">
                  <a16:creationId xmlns="" xmlns:a16="http://schemas.microsoft.com/office/drawing/2014/main" id="{0FA45F33-A524-4092-9C37-282EC8A66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826" y="4731278"/>
              <a:ext cx="320802" cy="168421"/>
            </a:xfrm>
            <a:prstGeom prst="rect">
              <a:avLst/>
            </a:prstGeom>
          </p:spPr>
        </p:pic>
      </p:grpSp>
      <p:cxnSp>
        <p:nvCxnSpPr>
          <p:cNvPr id="94" name="Connector: Elbow 93">
            <a:extLst>
              <a:ext uri="{FF2B5EF4-FFF2-40B4-BE49-F238E27FC236}">
                <a16:creationId xmlns="" xmlns:a16="http://schemas.microsoft.com/office/drawing/2014/main" id="{0CBD575F-FD7A-49D0-983F-344B97140779}"/>
              </a:ext>
            </a:extLst>
          </p:cNvPr>
          <p:cNvCxnSpPr>
            <a:cxnSpLocks/>
            <a:stCxn id="81" idx="3"/>
            <a:endCxn id="67" idx="2"/>
          </p:cNvCxnSpPr>
          <p:nvPr/>
        </p:nvCxnSpPr>
        <p:spPr>
          <a:xfrm>
            <a:off x="1406151" y="2796625"/>
            <a:ext cx="2373368" cy="1153702"/>
          </a:xfrm>
          <a:prstGeom prst="bentConnector3">
            <a:avLst>
              <a:gd name="adj1" fmla="val 71062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2F9EB189-380E-456D-B098-79F52799D57D}"/>
              </a:ext>
            </a:extLst>
          </p:cNvPr>
          <p:cNvGrpSpPr/>
          <p:nvPr/>
        </p:nvGrpSpPr>
        <p:grpSpPr>
          <a:xfrm>
            <a:off x="2191119" y="2495006"/>
            <a:ext cx="481150" cy="481150"/>
            <a:chOff x="2200299" y="4558362"/>
            <a:chExt cx="481150" cy="481150"/>
          </a:xfrm>
        </p:grpSpPr>
        <p:pic>
          <p:nvPicPr>
            <p:cNvPr id="99" name="Imagen 97">
              <a:extLst>
                <a:ext uri="{FF2B5EF4-FFF2-40B4-BE49-F238E27FC236}">
                  <a16:creationId xmlns="" xmlns:a16="http://schemas.microsoft.com/office/drawing/2014/main" id="{922481A7-52D5-4FDD-BF57-51608EE27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299" y="4558362"/>
              <a:ext cx="481150" cy="4811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0" name="Picture 99">
              <a:extLst>
                <a:ext uri="{FF2B5EF4-FFF2-40B4-BE49-F238E27FC236}">
                  <a16:creationId xmlns="" xmlns:a16="http://schemas.microsoft.com/office/drawing/2014/main" id="{CC2CE8DE-64B4-44F3-B7B7-3166F45BF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0826" y="4731278"/>
              <a:ext cx="320802" cy="168421"/>
            </a:xfrm>
            <a:prstGeom prst="rect">
              <a:avLst/>
            </a:prstGeom>
          </p:spPr>
        </p:pic>
      </p:grpSp>
      <p:sp>
        <p:nvSpPr>
          <p:cNvPr id="101" name="CuadroTexto 13">
            <a:extLst>
              <a:ext uri="{FF2B5EF4-FFF2-40B4-BE49-F238E27FC236}">
                <a16:creationId xmlns="" xmlns:a16="http://schemas.microsoft.com/office/drawing/2014/main" id="{CE93D347-23F1-45D6-9699-DF6C64CB6BA8}"/>
              </a:ext>
            </a:extLst>
          </p:cNvPr>
          <p:cNvSpPr txBox="1"/>
          <p:nvPr/>
        </p:nvSpPr>
        <p:spPr>
          <a:xfrm>
            <a:off x="803457" y="3009259"/>
            <a:ext cx="2257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Usuarios</a:t>
            </a:r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474B6813-53BB-4B47-A045-54254EBD1C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752" y="676813"/>
            <a:ext cx="508872" cy="508872"/>
          </a:xfrm>
          <a:prstGeom prst="rect">
            <a:avLst/>
          </a:prstGeom>
        </p:spPr>
      </p:pic>
      <p:sp>
        <p:nvSpPr>
          <p:cNvPr id="106" name="CuadroTexto 13">
            <a:extLst>
              <a:ext uri="{FF2B5EF4-FFF2-40B4-BE49-F238E27FC236}">
                <a16:creationId xmlns="" xmlns:a16="http://schemas.microsoft.com/office/drawing/2014/main" id="{7DB601DD-7487-4816-8AA6-278C5AE33647}"/>
              </a:ext>
            </a:extLst>
          </p:cNvPr>
          <p:cNvSpPr txBox="1"/>
          <p:nvPr/>
        </p:nvSpPr>
        <p:spPr>
          <a:xfrm>
            <a:off x="3444974" y="1130873"/>
            <a:ext cx="834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2">
                    <a:lumMod val="50000"/>
                  </a:schemeClr>
                </a:solidFill>
              </a:rPr>
              <a:t>PUBLIC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="" xmlns:a16="http://schemas.microsoft.com/office/drawing/2014/main" id="{316772FF-89FE-4DCA-95A5-7C9206DFA6C4}"/>
              </a:ext>
            </a:extLst>
          </p:cNvPr>
          <p:cNvCxnSpPr>
            <a:stCxn id="106" idx="2"/>
            <a:endCxn id="67" idx="0"/>
          </p:cNvCxnSpPr>
          <p:nvPr/>
        </p:nvCxnSpPr>
        <p:spPr>
          <a:xfrm flipH="1">
            <a:off x="3844149" y="1407872"/>
            <a:ext cx="18219" cy="247527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Imagen 97">
            <a:extLst>
              <a:ext uri="{FF2B5EF4-FFF2-40B4-BE49-F238E27FC236}">
                <a16:creationId xmlns="" xmlns:a16="http://schemas.microsoft.com/office/drawing/2014/main" id="{181EDC76-53AF-4F16-9D08-4F7CAB657F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641" y="2307450"/>
            <a:ext cx="353013" cy="35301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4" name="Rectangle 113">
            <a:extLst>
              <a:ext uri="{FF2B5EF4-FFF2-40B4-BE49-F238E27FC236}">
                <a16:creationId xmlns="" xmlns:a16="http://schemas.microsoft.com/office/drawing/2014/main" id="{45927516-BC0F-49C7-A973-8570DE075682}"/>
              </a:ext>
            </a:extLst>
          </p:cNvPr>
          <p:cNvSpPr/>
          <p:nvPr/>
        </p:nvSpPr>
        <p:spPr>
          <a:xfrm>
            <a:off x="5486253" y="3011076"/>
            <a:ext cx="27254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NSG: Allow traffic from Azure Resources / Outbound IPs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2000211C-E213-478B-AFA0-F7F697C11D88}"/>
              </a:ext>
            </a:extLst>
          </p:cNvPr>
          <p:cNvSpPr/>
          <p:nvPr/>
        </p:nvSpPr>
        <p:spPr>
          <a:xfrm>
            <a:off x="4144337" y="3724155"/>
            <a:ext cx="74856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NSG: IP Filter</a:t>
            </a:r>
          </a:p>
        </p:txBody>
      </p:sp>
      <p:pic>
        <p:nvPicPr>
          <p:cNvPr id="117" name="Picture 116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98FEAEA4-B67D-4676-B59D-70094B82DE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4" y="759435"/>
            <a:ext cx="622474" cy="622474"/>
          </a:xfrm>
          <a:prstGeom prst="rect">
            <a:avLst/>
          </a:prstGeom>
        </p:spPr>
      </p:pic>
      <p:pic>
        <p:nvPicPr>
          <p:cNvPr id="119" name="Picture 118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010ABC1D-397B-4E80-B835-41FE8E1C8D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89" y="4933233"/>
            <a:ext cx="227747" cy="227747"/>
          </a:xfrm>
          <a:prstGeom prst="rect">
            <a:avLst/>
          </a:prstGeom>
        </p:spPr>
      </p:pic>
      <p:pic>
        <p:nvPicPr>
          <p:cNvPr id="123" name="Picture 122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FBB1E247-72DA-4861-BC11-13AC39F14A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89" y="2883719"/>
            <a:ext cx="227747" cy="227747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="" xmlns:a16="http://schemas.microsoft.com/office/drawing/2014/main" id="{572E2529-AAD4-4C22-8440-57C8B07705C4}"/>
              </a:ext>
            </a:extLst>
          </p:cNvPr>
          <p:cNvSpPr/>
          <p:nvPr/>
        </p:nvSpPr>
        <p:spPr>
          <a:xfrm>
            <a:off x="1614908" y="5021851"/>
            <a:ext cx="1006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WLD SPN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7FFDAD87-44A9-4AFD-9679-09F061A2704B}"/>
              </a:ext>
            </a:extLst>
          </p:cNvPr>
          <p:cNvSpPr/>
          <p:nvPr/>
        </p:nvSpPr>
        <p:spPr>
          <a:xfrm>
            <a:off x="1578170" y="3003744"/>
            <a:ext cx="10067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O365 ACCOUNT</a:t>
            </a:r>
          </a:p>
        </p:txBody>
      </p:sp>
    </p:spTree>
    <p:extLst>
      <p:ext uri="{BB962C8B-B14F-4D97-AF65-F5344CB8AC3E}">
        <p14:creationId xmlns:p14="http://schemas.microsoft.com/office/powerpoint/2010/main" val="3311666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51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Tema de Office</vt:lpstr>
      <vt:lpstr>Architecture Diagram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RESTREPO ALONSO PAULA</dc:creator>
  <cp:lastModifiedBy> </cp:lastModifiedBy>
  <cp:revision>37</cp:revision>
  <dcterms:created xsi:type="dcterms:W3CDTF">2019-05-09T05:39:56Z</dcterms:created>
  <dcterms:modified xsi:type="dcterms:W3CDTF">2019-11-07T10:37:02Z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oardevol@microsoft.com</vt:lpwstr>
  </property>
  <property fmtid="{D5CDD505-2E9C-101B-9397-08002B2CF9AE}" pid="5" name="MSIP_Label_f42aa342-8706-4288-bd11-ebb85995028c_SetDate">
    <vt:lpwstr>2019-05-24T10:53:05.1501835Z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7e36b083-1d9e-4341-9eb8-ff9c3fc6c18b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