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353" r:id="rId1"/>
  </p:sldMasterIdLst>
  <p:notesMasterIdLst>
    <p:notesMasterId r:id="rId90"/>
  </p:notesMasterIdLst>
  <p:handoutMasterIdLst>
    <p:handoutMasterId r:id="rId91"/>
  </p:handoutMasterIdLst>
  <p:sldIdLst>
    <p:sldId id="256" r:id="rId2"/>
    <p:sldId id="302" r:id="rId3"/>
    <p:sldId id="259" r:id="rId4"/>
    <p:sldId id="257" r:id="rId5"/>
    <p:sldId id="260" r:id="rId6"/>
    <p:sldId id="267" r:id="rId7"/>
    <p:sldId id="261" r:id="rId8"/>
    <p:sldId id="262" r:id="rId9"/>
    <p:sldId id="264" r:id="rId10"/>
    <p:sldId id="266" r:id="rId11"/>
    <p:sldId id="269" r:id="rId12"/>
    <p:sldId id="298" r:id="rId13"/>
    <p:sldId id="416" r:id="rId14"/>
    <p:sldId id="299" r:id="rId15"/>
    <p:sldId id="300" r:id="rId16"/>
    <p:sldId id="301" r:id="rId17"/>
    <p:sldId id="270" r:id="rId18"/>
    <p:sldId id="287" r:id="rId19"/>
    <p:sldId id="278" r:id="rId20"/>
    <p:sldId id="279" r:id="rId21"/>
    <p:sldId id="296" r:id="rId22"/>
    <p:sldId id="297" r:id="rId23"/>
    <p:sldId id="293" r:id="rId24"/>
    <p:sldId id="290" r:id="rId25"/>
    <p:sldId id="291" r:id="rId26"/>
    <p:sldId id="292" r:id="rId27"/>
    <p:sldId id="415" r:id="rId28"/>
    <p:sldId id="294" r:id="rId29"/>
    <p:sldId id="295" r:id="rId30"/>
    <p:sldId id="303" r:id="rId31"/>
    <p:sldId id="304" r:id="rId32"/>
    <p:sldId id="414" r:id="rId33"/>
    <p:sldId id="307" r:id="rId34"/>
    <p:sldId id="308" r:id="rId35"/>
    <p:sldId id="309" r:id="rId36"/>
    <p:sldId id="320" r:id="rId37"/>
    <p:sldId id="310" r:id="rId38"/>
    <p:sldId id="311" r:id="rId39"/>
    <p:sldId id="312" r:id="rId40"/>
    <p:sldId id="313" r:id="rId41"/>
    <p:sldId id="314" r:id="rId42"/>
    <p:sldId id="315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319" r:id="rId53"/>
    <p:sldId id="316" r:id="rId54"/>
    <p:sldId id="317" r:id="rId55"/>
    <p:sldId id="351" r:id="rId56"/>
    <p:sldId id="352" r:id="rId57"/>
    <p:sldId id="354" r:id="rId58"/>
    <p:sldId id="355" r:id="rId59"/>
    <p:sldId id="357" r:id="rId60"/>
    <p:sldId id="358" r:id="rId61"/>
    <p:sldId id="359" r:id="rId62"/>
    <p:sldId id="360" r:id="rId63"/>
    <p:sldId id="361" r:id="rId64"/>
    <p:sldId id="362" r:id="rId65"/>
    <p:sldId id="363" r:id="rId66"/>
    <p:sldId id="364" r:id="rId67"/>
    <p:sldId id="365" r:id="rId68"/>
    <p:sldId id="366" r:id="rId69"/>
    <p:sldId id="367" r:id="rId70"/>
    <p:sldId id="368" r:id="rId71"/>
    <p:sldId id="370" r:id="rId72"/>
    <p:sldId id="371" r:id="rId73"/>
    <p:sldId id="372" r:id="rId74"/>
    <p:sldId id="373" r:id="rId75"/>
    <p:sldId id="374" r:id="rId76"/>
    <p:sldId id="375" r:id="rId77"/>
    <p:sldId id="376" r:id="rId78"/>
    <p:sldId id="377" r:id="rId79"/>
    <p:sldId id="403" r:id="rId80"/>
    <p:sldId id="404" r:id="rId81"/>
    <p:sldId id="405" r:id="rId82"/>
    <p:sldId id="406" r:id="rId83"/>
    <p:sldId id="407" r:id="rId84"/>
    <p:sldId id="408" r:id="rId85"/>
    <p:sldId id="409" r:id="rId86"/>
    <p:sldId id="410" r:id="rId87"/>
    <p:sldId id="411" r:id="rId88"/>
    <p:sldId id="412" r:id="rId89"/>
  </p:sldIdLst>
  <p:sldSz cx="12601575" cy="6858000"/>
  <p:notesSz cx="6807200" cy="9939338"/>
  <p:defaultTextStyle>
    <a:defPPr>
      <a:defRPr lang="ko-KR"/>
    </a:defPPr>
    <a:lvl1pPr algn="ctr" rtl="0" fontAlgn="base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Arial"/>
        <a:ea typeface="바탕"/>
        <a:cs typeface="Arial"/>
      </a:defRPr>
    </a:lvl1pPr>
    <a:lvl2pPr marL="456988" algn="ctr" rtl="0" fontAlgn="base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Arial"/>
        <a:ea typeface="바탕"/>
        <a:cs typeface="Arial"/>
      </a:defRPr>
    </a:lvl2pPr>
    <a:lvl3pPr marL="913977" algn="ctr" rtl="0" fontAlgn="base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Arial"/>
        <a:ea typeface="바탕"/>
        <a:cs typeface="Arial"/>
      </a:defRPr>
    </a:lvl3pPr>
    <a:lvl4pPr marL="1370966" algn="ctr" rtl="0" fontAlgn="base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Arial"/>
        <a:ea typeface="바탕"/>
        <a:cs typeface="Arial"/>
      </a:defRPr>
    </a:lvl4pPr>
    <a:lvl5pPr marL="1827954" algn="ctr" rtl="0" fontAlgn="base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Arial"/>
        <a:ea typeface="바탕"/>
        <a:cs typeface="Arial"/>
      </a:defRPr>
    </a:lvl5pPr>
    <a:lvl6pPr marL="2284944" algn="l" defTabSz="913977" rtl="0" eaLnBrk="1" latinLnBrk="1" hangingPunct="1">
      <a:defRPr kumimoji="1" sz="1300" kern="1200">
        <a:solidFill>
          <a:schemeClr val="tx1"/>
        </a:solidFill>
        <a:latin typeface="Arial"/>
        <a:ea typeface="바탕"/>
        <a:cs typeface="Arial"/>
      </a:defRPr>
    </a:lvl6pPr>
    <a:lvl7pPr marL="2741931" algn="l" defTabSz="913977" rtl="0" eaLnBrk="1" latinLnBrk="1" hangingPunct="1">
      <a:defRPr kumimoji="1" sz="1300" kern="1200">
        <a:solidFill>
          <a:schemeClr val="tx1"/>
        </a:solidFill>
        <a:latin typeface="Arial"/>
        <a:ea typeface="바탕"/>
        <a:cs typeface="Arial"/>
      </a:defRPr>
    </a:lvl7pPr>
    <a:lvl8pPr marL="3198921" algn="l" defTabSz="913977" rtl="0" eaLnBrk="1" latinLnBrk="1" hangingPunct="1">
      <a:defRPr kumimoji="1" sz="1300" kern="1200">
        <a:solidFill>
          <a:schemeClr val="tx1"/>
        </a:solidFill>
        <a:latin typeface="Arial"/>
        <a:ea typeface="바탕"/>
        <a:cs typeface="Arial"/>
      </a:defRPr>
    </a:lvl8pPr>
    <a:lvl9pPr marL="3655909" algn="l" defTabSz="913977" rtl="0" eaLnBrk="1" latinLnBrk="1" hangingPunct="1">
      <a:defRPr kumimoji="1" sz="1300" kern="1200">
        <a:solidFill>
          <a:schemeClr val="tx1"/>
        </a:solidFill>
        <a:latin typeface="Arial"/>
        <a:ea typeface="바탕"/>
        <a:cs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77">
          <p15:clr>
            <a:srgbClr val="A4A3A4"/>
          </p15:clr>
        </p15:guide>
        <p15:guide id="2" orient="horz" pos="3883">
          <p15:clr>
            <a:srgbClr val="A4A3A4"/>
          </p15:clr>
        </p15:guide>
        <p15:guide id="3" orient="horz" pos="617">
          <p15:clr>
            <a:srgbClr val="A4A3A4"/>
          </p15:clr>
        </p15:guide>
        <p15:guide id="4" orient="horz" pos="3361">
          <p15:clr>
            <a:srgbClr val="A4A3A4"/>
          </p15:clr>
        </p15:guide>
        <p15:guide id="5" orient="horz" pos="2840">
          <p15:clr>
            <a:srgbClr val="A4A3A4"/>
          </p15:clr>
        </p15:guide>
        <p15:guide id="6" orient="horz" pos="3158">
          <p15:clr>
            <a:srgbClr val="A4A3A4"/>
          </p15:clr>
        </p15:guide>
        <p15:guide id="7" orient="horz" pos="1729">
          <p15:clr>
            <a:srgbClr val="A4A3A4"/>
          </p15:clr>
        </p15:guide>
        <p15:guide id="8" orient="horz" pos="2567">
          <p15:clr>
            <a:srgbClr val="A4A3A4"/>
          </p15:clr>
        </p15:guide>
        <p15:guide id="9" pos="7718">
          <p15:clr>
            <a:srgbClr val="A4A3A4"/>
          </p15:clr>
        </p15:guide>
        <p15:guide id="10" pos="190">
          <p15:clr>
            <a:srgbClr val="A4A3A4"/>
          </p15:clr>
        </p15:guide>
        <p15:guide id="11" pos="3969">
          <p15:clr>
            <a:srgbClr val="A4A3A4"/>
          </p15:clr>
        </p15:guide>
        <p15:guide id="12" pos="391">
          <p15:clr>
            <a:srgbClr val="A4A3A4"/>
          </p15:clr>
        </p15:guide>
        <p15:guide id="13" pos="7546">
          <p15:clr>
            <a:srgbClr val="A4A3A4"/>
          </p15:clr>
        </p15:guide>
        <p15:guide id="14" pos="4548">
          <p15:clr>
            <a:srgbClr val="A4A3A4"/>
          </p15:clr>
        </p15:guide>
        <p15:guide id="15" pos="1514">
          <p15:clr>
            <a:srgbClr val="A4A3A4"/>
          </p15:clr>
        </p15:guide>
        <p15:guide id="16" pos="2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9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inimized">
    <p:restoredLeft sz="6324" autoAdjust="0"/>
    <p:restoredTop sz="92572" autoAdjust="0"/>
  </p:normalViewPr>
  <p:slideViewPr>
    <p:cSldViewPr>
      <p:cViewPr varScale="1">
        <p:scale>
          <a:sx n="67" d="100"/>
          <a:sy n="67" d="100"/>
        </p:scale>
        <p:origin x="-1182" y="-90"/>
      </p:cViewPr>
      <p:guideLst>
        <p:guide orient="horz" pos="4277"/>
        <p:guide orient="horz" pos="3883"/>
        <p:guide orient="horz" pos="617"/>
        <p:guide orient="horz" pos="3361"/>
        <p:guide orient="horz" pos="2840"/>
        <p:guide orient="horz" pos="3158"/>
        <p:guide orient="horz" pos="1729"/>
        <p:guide orient="horz" pos="2567"/>
        <p:guide pos="7718"/>
        <p:guide pos="190"/>
        <p:guide pos="3969"/>
        <p:guide pos="391"/>
        <p:guide pos="7546"/>
        <p:guide pos="4548"/>
        <p:guide pos="1514"/>
        <p:guide pos="2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3274" y="-96"/>
      </p:cViewPr>
      <p:guideLst>
        <p:guide orient="horz" pos="3129"/>
        <p:guide pos="214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32" tIns="45765" rIns="91532" bIns="45765" anchor="t" anchorCtr="0">
            <a:normAutofit/>
          </a:bodyPr>
          <a:lstStyle>
            <a:lvl1pPr algn="l" eaLnBrk="0" latinLnBrk="1" hangingPunct="0">
              <a:spcBef>
                <a:spcPct val="0"/>
              </a:spcBef>
              <a:defRPr sz="1200" b="1">
                <a:latin typeface="Arial"/>
                <a:cs typeface="+mn-cs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4450" y="0"/>
            <a:ext cx="2951163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32" tIns="45765" rIns="91532" bIns="45765" anchor="t" anchorCtr="0">
            <a:normAutofit/>
          </a:bodyPr>
          <a:lstStyle>
            <a:lvl1pPr algn="r" eaLnBrk="0" latinLnBrk="1" hangingPunct="0">
              <a:spcBef>
                <a:spcPct val="0"/>
              </a:spcBef>
              <a:defRPr sz="1200" b="1">
                <a:latin typeface="Arial"/>
                <a:cs typeface="+mn-cs"/>
              </a:defRPr>
            </a:lvl1pPr>
          </a:lstStyle>
          <a:p>
            <a:pPr>
              <a:defRPr lang="ko-KR"/>
            </a:pPr>
            <a:fld id="{37BBB628-F25E-4773-9961-5CB0C24F4218}" type="datetime1">
              <a:rPr lang="ko-KR" altLang="en-US"/>
              <a:pPr>
                <a:defRPr lang="ko-KR"/>
              </a:pPr>
              <a:t>2015-09-05</a:t>
            </a:fld>
            <a:endParaRPr lang="en-US" altLang="ko-KR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40863"/>
            <a:ext cx="295116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32" tIns="45765" rIns="91532" bIns="45765" anchor="b" anchorCtr="0">
            <a:normAutofit/>
          </a:bodyPr>
          <a:lstStyle>
            <a:lvl1pPr algn="l" eaLnBrk="0" latinLnBrk="1" hangingPunct="0">
              <a:spcBef>
                <a:spcPct val="0"/>
              </a:spcBef>
              <a:defRPr sz="1200" b="1">
                <a:latin typeface="Arial"/>
                <a:cs typeface="+mn-cs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4450" y="9440863"/>
            <a:ext cx="295116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32" tIns="45765" rIns="91532" bIns="45765" anchor="b" anchorCtr="0">
            <a:normAutofit/>
          </a:bodyPr>
          <a:lstStyle>
            <a:lvl1pPr algn="r" eaLnBrk="0" latinLnBrk="1" hangingPunct="0">
              <a:spcBef>
                <a:spcPct val="0"/>
              </a:spcBef>
              <a:defRPr sz="1200" b="1">
                <a:latin typeface="Arial"/>
                <a:cs typeface="+mn-cs"/>
              </a:defRPr>
            </a:lvl1pPr>
          </a:lstStyle>
          <a:p>
            <a:pPr>
              <a:defRPr lang="ko-KR"/>
            </a:pPr>
            <a:fld id="{75422225-6528-4967-A9B7-5B391471D9AF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68107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87" tIns="45742" rIns="91487" bIns="45742" anchor="t" anchorCtr="0">
            <a:normAutofit/>
          </a:bodyPr>
          <a:lstStyle>
            <a:lvl1pPr algn="l" defTabSz="915709" latinLnBrk="1">
              <a:spcBef>
                <a:spcPct val="0"/>
              </a:spcBef>
              <a:defRPr sz="1200" b="0">
                <a:latin typeface="굴림"/>
                <a:ea typeface="굴림"/>
                <a:cs typeface="+mn-cs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4450" y="0"/>
            <a:ext cx="2951163" cy="4968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87" tIns="45742" rIns="91487" bIns="45742" anchor="t" anchorCtr="0">
            <a:normAutofit/>
          </a:bodyPr>
          <a:lstStyle>
            <a:lvl1pPr algn="r" defTabSz="915709" latinLnBrk="1">
              <a:spcBef>
                <a:spcPct val="0"/>
              </a:spcBef>
              <a:defRPr sz="1200" b="0">
                <a:latin typeface="굴림"/>
                <a:ea typeface="굴림"/>
                <a:cs typeface="+mn-cs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-17463" y="746125"/>
            <a:ext cx="6848476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22813"/>
            <a:ext cx="5445125" cy="44704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87" tIns="45742" rIns="91487" bIns="45742" anchor="t" anchorCtr="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40863"/>
            <a:ext cx="2951163" cy="4968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87" tIns="45742" rIns="91487" bIns="45742" anchor="b" anchorCtr="0">
            <a:normAutofit/>
          </a:bodyPr>
          <a:lstStyle>
            <a:lvl1pPr algn="l" defTabSz="915709" latinLnBrk="1">
              <a:spcBef>
                <a:spcPct val="0"/>
              </a:spcBef>
              <a:defRPr sz="1200" b="0">
                <a:latin typeface="굴림"/>
                <a:ea typeface="굴림"/>
                <a:cs typeface="+mn-cs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4450" y="9440863"/>
            <a:ext cx="2951163" cy="4968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87" tIns="45742" rIns="91487" bIns="45742" anchor="b" anchorCtr="0">
            <a:normAutofit/>
          </a:bodyPr>
          <a:lstStyle>
            <a:lvl1pPr algn="r" defTabSz="915709" latinLnBrk="1">
              <a:spcBef>
                <a:spcPct val="0"/>
              </a:spcBef>
              <a:defRPr sz="1200" b="0">
                <a:latin typeface="굴림"/>
                <a:ea typeface="굴림"/>
                <a:cs typeface="+mn-cs"/>
              </a:defRPr>
            </a:lvl1pPr>
          </a:lstStyle>
          <a:p>
            <a:pPr>
              <a:defRPr lang="ko-KR"/>
            </a:pPr>
            <a:fld id="{F5187D54-215E-4216-A2A6-C5D07BCE5577}" type="slidenum">
              <a:rPr lang="en-US" altLang="ko-KR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332122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698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3977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096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7954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4944" algn="l" defTabSz="9139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31" algn="l" defTabSz="9139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921" algn="l" defTabSz="9139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909" algn="l" defTabSz="9139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2">
              <a:defRPr lang="ko-KR" altLang="en-US"/>
            </a:pPr>
            <a:fld id="{8945F8D5-6128-405B-8FF3-09438A59E2CB}" type="slidenum">
              <a:rPr lang="en-US" altLang="ko-KR"/>
              <a:pPr defTabSz="912812">
                <a:defRPr lang="ko-KR" altLang="en-US"/>
              </a:pPr>
              <a:t>0</a:t>
            </a:fld>
            <a:endParaRPr lang="en-US" altLang="ko-KR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7463" y="746125"/>
            <a:ext cx="6848476" cy="37274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 lang="ko-KR" altLang="en-US"/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xmlns="" val="2829283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F5187D54-215E-4216-A2A6-C5D07BCE5577}" type="slidenum">
              <a:rPr lang="en-US" altLang="ko-KR" smtClean="0"/>
              <a:pPr>
                <a:defRPr lang="ko-KR"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30690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F5187D54-215E-4216-A2A6-C5D07BCE5577}" type="slidenum">
              <a:rPr lang="en-US" altLang="ko-KR" smtClean="0"/>
              <a:pPr>
                <a:defRPr lang="ko-KR"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02100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F5187D54-215E-4216-A2A6-C5D07BCE5577}" type="slidenum">
              <a:rPr lang="en-US" altLang="ko-KR" smtClean="0"/>
              <a:pPr>
                <a:defRPr lang="ko-KR"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63032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F5187D54-215E-4216-A2A6-C5D07BCE5577}" type="slidenum">
              <a:rPr lang="en-US" altLang="ko-KR" smtClean="0"/>
              <a:pPr>
                <a:defRPr lang="ko-KR"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45596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F5187D54-215E-4216-A2A6-C5D07BCE5577}" type="slidenum">
              <a:rPr lang="en-US" altLang="ko-KR" smtClean="0"/>
              <a:pPr>
                <a:defRPr lang="ko-KR"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80193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F5187D54-215E-4216-A2A6-C5D07BCE5577}" type="slidenum">
              <a:rPr lang="en-US" altLang="ko-KR" smtClean="0"/>
              <a:pPr>
                <a:defRPr lang="ko-KR"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6950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F5187D54-215E-4216-A2A6-C5D07BCE5577}" type="slidenum">
              <a:rPr lang="en-US" altLang="ko-KR" smtClean="0"/>
              <a:pPr>
                <a:defRPr lang="ko-KR"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67947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F5187D54-215E-4216-A2A6-C5D07BCE5577}" type="slidenum">
              <a:rPr lang="en-US" altLang="ko-KR" smtClean="0"/>
              <a:pPr>
                <a:defRPr lang="ko-KR"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83797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F5187D54-215E-4216-A2A6-C5D07BCE5577}" type="slidenum">
              <a:rPr lang="en-US" altLang="ko-KR" smtClean="0"/>
              <a:pPr>
                <a:defRPr lang="ko-KR"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20272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F5187D54-215E-4216-A2A6-C5D07BCE5577}" type="slidenum">
              <a:rPr lang="en-US" altLang="ko-KR" smtClean="0"/>
              <a:pPr>
                <a:defRPr lang="ko-KR"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02100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F5187D54-215E-4216-A2A6-C5D07BCE5577}" type="slidenum">
              <a:rPr lang="en-US" altLang="ko-KR" smtClean="0"/>
              <a:pPr>
                <a:defRPr lang="ko-KR"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971566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F5187D54-215E-4216-A2A6-C5D07BCE5577}" type="slidenum">
              <a:rPr lang="en-US" altLang="ko-KR" smtClean="0"/>
              <a:pPr>
                <a:defRPr lang="ko-KR"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3161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75202" y="1122364"/>
            <a:ext cx="9451181" cy="2387600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75202" y="3602046"/>
            <a:ext cx="9451181" cy="1655763"/>
          </a:xfrm>
        </p:spPr>
        <p:txBody>
          <a:bodyPr/>
          <a:lstStyle>
            <a:lvl1pPr marL="0" indent="0" algn="ctr">
              <a:buNone/>
              <a:defRPr sz="1900"/>
            </a:lvl1pPr>
            <a:lvl2pPr marL="371304" indent="0" algn="ctr">
              <a:buNone/>
              <a:defRPr sz="1600"/>
            </a:lvl2pPr>
            <a:lvl3pPr marL="742607" indent="0" algn="ctr">
              <a:buNone/>
              <a:defRPr sz="1500"/>
            </a:lvl3pPr>
            <a:lvl4pPr marL="1113910" indent="0" algn="ctr">
              <a:buNone/>
              <a:defRPr sz="1300"/>
            </a:lvl4pPr>
            <a:lvl5pPr marL="1485212" indent="0" algn="ctr">
              <a:buNone/>
              <a:defRPr sz="1300"/>
            </a:lvl5pPr>
            <a:lvl6pPr marL="1856516" indent="0" algn="ctr">
              <a:buNone/>
              <a:defRPr sz="1300"/>
            </a:lvl6pPr>
            <a:lvl7pPr marL="2227820" indent="0" algn="ctr">
              <a:buNone/>
              <a:defRPr sz="1300"/>
            </a:lvl7pPr>
            <a:lvl8pPr marL="2599122" indent="0" algn="ctr">
              <a:buNone/>
              <a:defRPr sz="1300"/>
            </a:lvl8pPr>
            <a:lvl9pPr marL="2970426" indent="0" algn="ctr">
              <a:buNone/>
              <a:defRPr sz="13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4BB73-FDD3-4C65-BF63-CB73A813B87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2090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85D03-1E3E-4D2D-B8DE-195B6B5867B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57746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18008" y="365126"/>
            <a:ext cx="2717213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66362" y="365126"/>
            <a:ext cx="7994124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93F29-51F4-4208-A743-4768F9BBB39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3963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362" y="195394"/>
            <a:ext cx="10868858" cy="343875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6362" y="797170"/>
            <a:ext cx="10868858" cy="53797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3CA7DB-A986-4FA4-B530-57DB6607B83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9936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9798" y="1709749"/>
            <a:ext cx="10868858" cy="2852737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9798" y="4589473"/>
            <a:ext cx="10868858" cy="1500187"/>
          </a:xfrm>
        </p:spPr>
        <p:txBody>
          <a:bodyPr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3713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4260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139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21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651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78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59912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04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A1A52B-C05E-4441-BAF2-455947DB95E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66363" y="1825625"/>
            <a:ext cx="5355668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79552" y="1825625"/>
            <a:ext cx="5355668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D4181B-F170-4338-8F23-B9A06F86B2A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4057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8005" y="365129"/>
            <a:ext cx="10868858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8000" y="1681164"/>
            <a:ext cx="5331056" cy="82391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1304" indent="0">
              <a:buNone/>
              <a:defRPr sz="1600" b="1"/>
            </a:lvl2pPr>
            <a:lvl3pPr marL="742607" indent="0">
              <a:buNone/>
              <a:defRPr sz="1500" b="1"/>
            </a:lvl3pPr>
            <a:lvl4pPr marL="1113910" indent="0">
              <a:buNone/>
              <a:defRPr sz="1300" b="1"/>
            </a:lvl4pPr>
            <a:lvl5pPr marL="1485212" indent="0">
              <a:buNone/>
              <a:defRPr sz="1300" b="1"/>
            </a:lvl5pPr>
            <a:lvl6pPr marL="1856516" indent="0">
              <a:buNone/>
              <a:defRPr sz="1300" b="1"/>
            </a:lvl6pPr>
            <a:lvl7pPr marL="2227820" indent="0">
              <a:buNone/>
              <a:defRPr sz="1300" b="1"/>
            </a:lvl7pPr>
            <a:lvl8pPr marL="2599122" indent="0">
              <a:buNone/>
              <a:defRPr sz="1300" b="1"/>
            </a:lvl8pPr>
            <a:lvl9pPr marL="2970426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68000" y="2505075"/>
            <a:ext cx="533105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79553" y="1681164"/>
            <a:ext cx="5357308" cy="82391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1304" indent="0">
              <a:buNone/>
              <a:defRPr sz="1600" b="1"/>
            </a:lvl2pPr>
            <a:lvl3pPr marL="742607" indent="0">
              <a:buNone/>
              <a:defRPr sz="1500" b="1"/>
            </a:lvl3pPr>
            <a:lvl4pPr marL="1113910" indent="0">
              <a:buNone/>
              <a:defRPr sz="1300" b="1"/>
            </a:lvl4pPr>
            <a:lvl5pPr marL="1485212" indent="0">
              <a:buNone/>
              <a:defRPr sz="1300" b="1"/>
            </a:lvl5pPr>
            <a:lvl6pPr marL="1856516" indent="0">
              <a:buNone/>
              <a:defRPr sz="1300" b="1"/>
            </a:lvl6pPr>
            <a:lvl7pPr marL="2227820" indent="0">
              <a:buNone/>
              <a:defRPr sz="1300" b="1"/>
            </a:lvl7pPr>
            <a:lvl8pPr marL="2599122" indent="0">
              <a:buNone/>
              <a:defRPr sz="1300" b="1"/>
            </a:lvl8pPr>
            <a:lvl9pPr marL="2970426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79553" y="2505075"/>
            <a:ext cx="535730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036ADF-038C-4A1A-867F-33F0F37C27F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8817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14C3B-EF5A-4011-B8FA-39E9A38DCE9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2025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B6311-D6D7-420E-9A4F-EC6E9C67552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55624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8008" y="457202"/>
            <a:ext cx="4064335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57317" y="987436"/>
            <a:ext cx="6379548" cy="4873625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8008" y="2057401"/>
            <a:ext cx="4064335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304" indent="0">
              <a:buNone/>
              <a:defRPr sz="1100"/>
            </a:lvl2pPr>
            <a:lvl3pPr marL="742607" indent="0">
              <a:buNone/>
              <a:defRPr sz="1000"/>
            </a:lvl3pPr>
            <a:lvl4pPr marL="1113910" indent="0">
              <a:buNone/>
              <a:defRPr sz="800"/>
            </a:lvl4pPr>
            <a:lvl5pPr marL="1485212" indent="0">
              <a:buNone/>
              <a:defRPr sz="800"/>
            </a:lvl5pPr>
            <a:lvl6pPr marL="1856516" indent="0">
              <a:buNone/>
              <a:defRPr sz="800"/>
            </a:lvl6pPr>
            <a:lvl7pPr marL="2227820" indent="0">
              <a:buNone/>
              <a:defRPr sz="800"/>
            </a:lvl7pPr>
            <a:lvl8pPr marL="2599122" indent="0">
              <a:buNone/>
              <a:defRPr sz="800"/>
            </a:lvl8pPr>
            <a:lvl9pPr marL="2970426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373A1-B729-42B6-8382-DFD9EAF24EF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2369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8008" y="457202"/>
            <a:ext cx="4064335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357317" y="987436"/>
            <a:ext cx="6379548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304" indent="0">
              <a:buNone/>
              <a:defRPr sz="2100"/>
            </a:lvl2pPr>
            <a:lvl3pPr marL="742607" indent="0">
              <a:buNone/>
              <a:defRPr sz="1900"/>
            </a:lvl3pPr>
            <a:lvl4pPr marL="1113910" indent="0">
              <a:buNone/>
              <a:defRPr sz="1600"/>
            </a:lvl4pPr>
            <a:lvl5pPr marL="1485212" indent="0">
              <a:buNone/>
              <a:defRPr sz="1600"/>
            </a:lvl5pPr>
            <a:lvl6pPr marL="1856516" indent="0">
              <a:buNone/>
              <a:defRPr sz="1600"/>
            </a:lvl6pPr>
            <a:lvl7pPr marL="2227820" indent="0">
              <a:buNone/>
              <a:defRPr sz="1600"/>
            </a:lvl7pPr>
            <a:lvl8pPr marL="2599122" indent="0">
              <a:buNone/>
              <a:defRPr sz="1600"/>
            </a:lvl8pPr>
            <a:lvl9pPr marL="2970426" indent="0">
              <a:buNone/>
              <a:defRPr sz="16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8008" y="2057401"/>
            <a:ext cx="4064335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304" indent="0">
              <a:buNone/>
              <a:defRPr sz="1100"/>
            </a:lvl2pPr>
            <a:lvl3pPr marL="742607" indent="0">
              <a:buNone/>
              <a:defRPr sz="1000"/>
            </a:lvl3pPr>
            <a:lvl4pPr marL="1113910" indent="0">
              <a:buNone/>
              <a:defRPr sz="800"/>
            </a:lvl4pPr>
            <a:lvl5pPr marL="1485212" indent="0">
              <a:buNone/>
              <a:defRPr sz="800"/>
            </a:lvl5pPr>
            <a:lvl6pPr marL="1856516" indent="0">
              <a:buNone/>
              <a:defRPr sz="800"/>
            </a:lvl6pPr>
            <a:lvl7pPr marL="2227820" indent="0">
              <a:buNone/>
              <a:defRPr sz="800"/>
            </a:lvl7pPr>
            <a:lvl8pPr marL="2599122" indent="0">
              <a:buNone/>
              <a:defRPr sz="800"/>
            </a:lvl8pPr>
            <a:lvl9pPr marL="2970426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4F85D0-A53D-42DE-BD00-97F1262DDB4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6584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66362" y="242278"/>
            <a:ext cx="10868858" cy="302238"/>
          </a:xfrm>
          <a:prstGeom prst="rect">
            <a:avLst/>
          </a:prstGeo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6362" y="836614"/>
            <a:ext cx="10868858" cy="5340350"/>
          </a:xfrm>
          <a:prstGeom prst="rect">
            <a:avLst/>
          </a:prstGeom>
        </p:spPr>
        <p:txBody>
          <a:bodyPr vert="horz" lIns="91397" tIns="45698" rIns="91397" bIns="45698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6363" y="6356360"/>
            <a:ext cx="2835356" cy="365125"/>
          </a:xfrm>
          <a:prstGeom prst="rect">
            <a:avLst/>
          </a:prstGeom>
        </p:spPr>
        <p:txBody>
          <a:bodyPr vert="horz" lIns="91397" tIns="45698" rIns="91397" bIns="45698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5DCD2-7D90-446E-AC18-579B947D39F2}" type="datetimeFigureOut">
              <a:rPr lang="ko-KR" altLang="en-US" smtClean="0"/>
              <a:pPr/>
              <a:t>2015-09-05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74280" y="6356360"/>
            <a:ext cx="4253030" cy="365125"/>
          </a:xfrm>
          <a:prstGeom prst="rect">
            <a:avLst/>
          </a:prstGeom>
        </p:spPr>
        <p:txBody>
          <a:bodyPr vert="horz" lIns="91397" tIns="45698" rIns="91397" bIns="45698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99866" y="6356360"/>
            <a:ext cx="2835356" cy="365125"/>
          </a:xfrm>
          <a:prstGeom prst="rect">
            <a:avLst/>
          </a:prstGeom>
        </p:spPr>
        <p:txBody>
          <a:bodyPr vert="horz" lIns="91397" tIns="45698" rIns="91397" bIns="45698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6C40A-C3B3-45F3-874D-21457FDBA25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14" descr="PPT_5"/>
          <p:cNvPicPr>
            <a:picLocks noChangeAspect="1" noChangeArrowheads="1"/>
          </p:cNvPicPr>
          <p:nvPr userDrawn="1"/>
        </p:nvPicPr>
        <p:blipFill>
          <a:blip r:embed="rId13" cstate="print"/>
          <a:srcRect t="90866"/>
          <a:stretch>
            <a:fillRect/>
          </a:stretch>
        </p:blipFill>
        <p:spPr bwMode="auto">
          <a:xfrm>
            <a:off x="0" y="6237289"/>
            <a:ext cx="126015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0" descr="PPT_5"/>
          <p:cNvPicPr>
            <a:picLocks noChangeAspect="1" noChangeArrowheads="1"/>
          </p:cNvPicPr>
          <p:nvPr userDrawn="1"/>
        </p:nvPicPr>
        <p:blipFill>
          <a:blip r:embed="rId13" cstate="print"/>
          <a:srcRect l="2910" t="11707" r="2582" b="87192"/>
          <a:stretch>
            <a:fillRect/>
          </a:stretch>
        </p:blipFill>
        <p:spPr bwMode="auto">
          <a:xfrm>
            <a:off x="302930" y="636588"/>
            <a:ext cx="11953320" cy="8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8634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40" r:id="rId1"/>
    <p:sldLayoutId id="2147485341" r:id="rId2"/>
    <p:sldLayoutId id="2147485342" r:id="rId3"/>
    <p:sldLayoutId id="2147485343" r:id="rId4"/>
    <p:sldLayoutId id="2147485344" r:id="rId5"/>
    <p:sldLayoutId id="2147485345" r:id="rId6"/>
    <p:sldLayoutId id="2147485346" r:id="rId7"/>
    <p:sldLayoutId id="2147485347" r:id="rId8"/>
    <p:sldLayoutId id="2147485348" r:id="rId9"/>
    <p:sldLayoutId id="2147485349" r:id="rId10"/>
    <p:sldLayoutId id="2147485350" r:id="rId11"/>
  </p:sldLayoutIdLst>
  <p:hf sldNum="0" hdr="0" ftr="0" dt="0"/>
  <p:txStyles>
    <p:titleStyle>
      <a:lvl1pPr algn="l" defTabSz="742607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653" indent="-185653" algn="l" defTabSz="742607" rtl="0" eaLnBrk="1" latinLnBrk="1" hangingPunct="1">
        <a:lnSpc>
          <a:spcPct val="90000"/>
        </a:lnSpc>
        <a:spcBef>
          <a:spcPts val="812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56957" indent="-185653" algn="l" defTabSz="742607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928259" indent="-185653" algn="l" defTabSz="742607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99562" indent="-185653" algn="l" defTabSz="742607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670865" indent="-185653" algn="l" defTabSz="742607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042169" indent="-185653" algn="l" defTabSz="742607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13472" indent="-185653" algn="l" defTabSz="742607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84775" indent="-185653" algn="l" defTabSz="742607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56079" indent="-185653" algn="l" defTabSz="742607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60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1304" algn="l" defTabSz="74260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42607" algn="l" defTabSz="74260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13910" algn="l" defTabSz="74260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85212" algn="l" defTabSz="74260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56516" algn="l" defTabSz="74260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820" algn="l" defTabSz="74260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99122" algn="l" defTabSz="74260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0426" algn="l" defTabSz="742607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880952" y="5410210"/>
            <a:ext cx="6714220" cy="7440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89959" tIns="46779" rIns="89959" bIns="46779">
            <a:spAutoFit/>
          </a:bodyPr>
          <a:lstStyle/>
          <a:p>
            <a:pPr algn="r" defTabSz="761648">
              <a:lnSpc>
                <a:spcPct val="140000"/>
              </a:lnSpc>
            </a:pPr>
            <a:r>
              <a:rPr lang="en-US" altLang="ko-KR" sz="1600" b="1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2015.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08. 24 ~ 2015.10.02 (6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주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)</a:t>
            </a:r>
            <a:r>
              <a:rPr lang="en-US" altLang="ko-KR" sz="1600" b="1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/>
            </a:r>
            <a:br>
              <a:rPr lang="en-US" altLang="ko-KR" sz="1600" b="1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600" b="1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KOSMO 16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기 팀장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박승욱 팀원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박주익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, 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신승원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,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이승연</a:t>
            </a:r>
            <a:endParaRPr lang="en-US" altLang="ko-KR" sz="1600" b="1" dirty="0">
              <a:solidFill>
                <a:srgbClr val="0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315" name="Text Box 16"/>
          <p:cNvSpPr txBox="1">
            <a:spLocks noChangeArrowheads="1"/>
          </p:cNvSpPr>
          <p:nvPr/>
        </p:nvSpPr>
        <p:spPr bwMode="auto">
          <a:xfrm>
            <a:off x="3114786" y="1230315"/>
            <a:ext cx="6320571" cy="4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6779" tIns="45698" rIns="46779" bIns="45698">
            <a:spAutoFit/>
          </a:bodyPr>
          <a:lstStyle/>
          <a:p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FORTUNE HOTEL </a:t>
            </a:r>
            <a:r>
              <a:rPr lang="ko-KR" altLang="en-US" sz="24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화면정의서</a:t>
            </a:r>
            <a:endParaRPr lang="en-US" altLang="ko-KR" sz="24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13319" name="Group 13"/>
          <p:cNvGrpSpPr>
            <a:grpSpLocks/>
          </p:cNvGrpSpPr>
          <p:nvPr/>
        </p:nvGrpSpPr>
        <p:grpSpPr bwMode="auto">
          <a:xfrm>
            <a:off x="3003101" y="1114433"/>
            <a:ext cx="6600250" cy="766403"/>
            <a:chOff x="1776" y="864"/>
            <a:chExt cx="2688" cy="432"/>
          </a:xfrm>
        </p:grpSpPr>
        <p:sp>
          <p:nvSpPr>
            <p:cNvPr id="13320" name="Line 14"/>
            <p:cNvSpPr>
              <a:spLocks noChangeShapeType="1"/>
            </p:cNvSpPr>
            <p:nvPr/>
          </p:nvSpPr>
          <p:spPr bwMode="auto">
            <a:xfrm flipV="1">
              <a:off x="1776" y="864"/>
              <a:ext cx="2688" cy="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3321" name="Line 15"/>
            <p:cNvSpPr>
              <a:spLocks noChangeShapeType="1"/>
            </p:cNvSpPr>
            <p:nvPr/>
          </p:nvSpPr>
          <p:spPr bwMode="auto">
            <a:xfrm>
              <a:off x="1776" y="1296"/>
              <a:ext cx="2688" cy="0"/>
            </a:xfrm>
            <a:prstGeom prst="line">
              <a:avLst/>
            </a:prstGeom>
            <a:noFill/>
            <a:ln w="63500" cmpd="thinThick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195394"/>
            <a:ext cx="10868858" cy="343875"/>
          </a:xfr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3-4.</a:t>
            </a:r>
            <a:r>
              <a:rPr lang="ko-KR" altLang="en-US" sz="2000" dirty="0" smtClean="0">
                <a:latin typeface="+mn-ea"/>
                <a:ea typeface="+mn-ea"/>
              </a:rPr>
              <a:t>종업원관리</a:t>
            </a:r>
            <a:r>
              <a:rPr lang="en-US" altLang="ko-KR" sz="2000" dirty="0" smtClean="0">
                <a:latin typeface="+mn-ea"/>
                <a:ea typeface="+mn-ea"/>
              </a:rPr>
              <a:t>(</a:t>
            </a:r>
            <a:r>
              <a:rPr lang="ko-KR" altLang="en-US" sz="2000" dirty="0" smtClean="0">
                <a:latin typeface="+mn-ea"/>
                <a:ea typeface="+mn-ea"/>
              </a:rPr>
              <a:t>종업원퇴사</a:t>
            </a:r>
            <a:r>
              <a:rPr lang="en-US" altLang="ko-KR" sz="2000" dirty="0" smtClean="0">
                <a:latin typeface="+mn-ea"/>
                <a:ea typeface="+mn-ea"/>
              </a:rPr>
              <a:t>)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2420464"/>
              </p:ext>
            </p:extLst>
          </p:nvPr>
        </p:nvGraphicFramePr>
        <p:xfrm>
          <a:off x="7359664" y="1043735"/>
          <a:ext cx="4715620" cy="1831672"/>
        </p:xfrm>
        <a:graphic>
          <a:graphicData uri="http://schemas.openxmlformats.org/drawingml/2006/table">
            <a:tbl>
              <a:tblPr/>
              <a:tblGrid>
                <a:gridCol w="1027806"/>
                <a:gridCol w="3687814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내용창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내용은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입력불가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(Read only)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퇴사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종업원 정보를 삭제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비고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Y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정보유지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퇴사일을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현재날짜로 수정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175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퇴사를 취소하고 회원관리 기본창으로 이동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6" y="982630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2655" y="982629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2655" y="5181624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142" y="982629"/>
            <a:ext cx="35305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FORTUNE HOTEL </a:t>
            </a:r>
            <a:r>
              <a:rPr lang="ko-KR" altLang="en-US" dirty="0" smtClean="0"/>
              <a:t>에  오신것을 환영합니다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08683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로그아웃</a:t>
            </a:r>
            <a:endParaRPr lang="ko-KR" altLang="en-US" sz="9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5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사이트맵</a:t>
            </a:r>
            <a:endParaRPr lang="ko-KR" altLang="en-US" sz="900" u="sng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5" y="1858941"/>
          <a:ext cx="6827932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255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게시판관리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통계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5" y="5359425"/>
            <a:ext cx="6864444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서울 금천구 가산디지털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123 FORTUNE HOTEL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지번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서울특별시 금천구 가산동 </a:t>
            </a:r>
            <a:r>
              <a:rPr lang="en-US" altLang="ko-KR" dirty="0" smtClean="0"/>
              <a:t>426-25 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34880" y="2187557"/>
            <a:ext cx="1679658" cy="355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종업원등록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2654" y="2552688"/>
            <a:ext cx="1701883" cy="347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종업원조회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4880" y="2898768"/>
            <a:ext cx="1679658" cy="355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종업원퇴사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73255" y="2516175"/>
            <a:ext cx="1058877" cy="2555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03552" y="2516175"/>
            <a:ext cx="6110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30728" y="2552972"/>
            <a:ext cx="5645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남성 </a:t>
            </a:r>
            <a:endParaRPr lang="ko-KR" altLang="en-US" dirty="0"/>
          </a:p>
        </p:txBody>
      </p:sp>
      <p:sp>
        <p:nvSpPr>
          <p:cNvPr id="28" name="도넛 27"/>
          <p:cNvSpPr/>
          <p:nvPr/>
        </p:nvSpPr>
        <p:spPr>
          <a:xfrm>
            <a:off x="5241910" y="2589485"/>
            <a:ext cx="182565" cy="219078"/>
          </a:xfrm>
          <a:prstGeom prst="donu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34014" y="2552972"/>
            <a:ext cx="5180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여성</a:t>
            </a:r>
            <a:endParaRPr lang="ko-KR" altLang="en-US" dirty="0"/>
          </a:p>
        </p:txBody>
      </p:sp>
      <p:sp>
        <p:nvSpPr>
          <p:cNvPr id="30" name="도넛 29"/>
          <p:cNvSpPr/>
          <p:nvPr/>
        </p:nvSpPr>
        <p:spPr>
          <a:xfrm>
            <a:off x="6045196" y="2589485"/>
            <a:ext cx="182565" cy="219078"/>
          </a:xfrm>
          <a:prstGeom prst="donu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73255" y="2881021"/>
            <a:ext cx="1058877" cy="2555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65279" y="2844792"/>
            <a:ext cx="9444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생년월일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982737" y="4054473"/>
            <a:ext cx="4075288" cy="2511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06682" y="4013492"/>
            <a:ext cx="61106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908444" y="2918102"/>
            <a:ext cx="589057" cy="2553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03693" y="2918386"/>
            <a:ext cx="77777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이메일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992392" y="4419887"/>
            <a:ext cx="4075288" cy="2511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78104" y="3246151"/>
            <a:ext cx="1058877" cy="2555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6943" y="3209922"/>
            <a:ext cx="898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전화번호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908444" y="3246719"/>
            <a:ext cx="516031" cy="2553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83033" y="3247003"/>
            <a:ext cx="77777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</a:t>
            </a:r>
            <a:r>
              <a:rPr lang="ko-KR" altLang="en-US" dirty="0" smtClean="0"/>
              <a:t>핸드폰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978104" y="3611565"/>
            <a:ext cx="406492" cy="2555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65279" y="3575336"/>
            <a:ext cx="898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우편번호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028765" y="2187558"/>
            <a:ext cx="5148333" cy="29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593976" y="3611565"/>
            <a:ext cx="406492" cy="2555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16259" y="3575052"/>
            <a:ext cx="1460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5784756" y="2917818"/>
            <a:ext cx="589057" cy="2553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46839" y="2917820"/>
            <a:ext cx="611186" cy="2365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종류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753092" y="3246435"/>
            <a:ext cx="516031" cy="2553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551529" y="3246435"/>
            <a:ext cx="516031" cy="2553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60988" y="288102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497501" y="3215374"/>
            <a:ext cx="1460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</a:t>
            </a:r>
            <a:endParaRPr lang="ko-KR" altLang="en-US" sz="1500" dirty="0"/>
          </a:p>
        </p:txBody>
      </p:sp>
      <p:sp>
        <p:nvSpPr>
          <p:cNvPr id="57" name="TextBox 56"/>
          <p:cNvSpPr txBox="1"/>
          <p:nvPr/>
        </p:nvSpPr>
        <p:spPr>
          <a:xfrm>
            <a:off x="6337300" y="3209922"/>
            <a:ext cx="1460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</a:t>
            </a:r>
            <a:endParaRPr lang="ko-KR" altLang="en-US" sz="1500" dirty="0"/>
          </a:p>
        </p:txBody>
      </p:sp>
      <p:sp>
        <p:nvSpPr>
          <p:cNvPr id="58" name="TextBox 57"/>
          <p:cNvSpPr txBox="1"/>
          <p:nvPr/>
        </p:nvSpPr>
        <p:spPr>
          <a:xfrm>
            <a:off x="2065279" y="4378338"/>
            <a:ext cx="9444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상세주소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306721" y="4889520"/>
            <a:ext cx="949338" cy="219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퇴사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4621189" y="4889520"/>
            <a:ext cx="949338" cy="219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803754" y="982629"/>
            <a:ext cx="1255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관리자님 반갑습니다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4704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195394"/>
            <a:ext cx="10868858" cy="343875"/>
          </a:xfr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3-5.</a:t>
            </a:r>
            <a:r>
              <a:rPr lang="ko-KR" altLang="en-US" sz="2000" dirty="0" smtClean="0">
                <a:latin typeface="+mn-ea"/>
                <a:ea typeface="+mn-ea"/>
              </a:rPr>
              <a:t>고객관리</a:t>
            </a:r>
            <a:r>
              <a:rPr lang="en-US" altLang="ko-KR" sz="2000" dirty="0" smtClean="0">
                <a:latin typeface="+mn-ea"/>
                <a:ea typeface="+mn-ea"/>
              </a:rPr>
              <a:t>(</a:t>
            </a:r>
            <a:r>
              <a:rPr lang="ko-KR" altLang="en-US" sz="2000" dirty="0" smtClean="0">
                <a:latin typeface="+mn-ea"/>
                <a:ea typeface="+mn-ea"/>
              </a:rPr>
              <a:t>고객조회</a:t>
            </a:r>
            <a:r>
              <a:rPr lang="en-US" altLang="ko-KR" sz="2000" dirty="0" smtClean="0">
                <a:latin typeface="+mn-ea"/>
                <a:ea typeface="+mn-ea"/>
              </a:rPr>
              <a:t>)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2420464"/>
              </p:ext>
            </p:extLst>
          </p:nvPr>
        </p:nvGraphicFramePr>
        <p:xfrm>
          <a:off x="7359664" y="1043735"/>
          <a:ext cx="4715620" cy="2782648"/>
        </p:xfrm>
        <a:graphic>
          <a:graphicData uri="http://schemas.openxmlformats.org/drawingml/2006/table">
            <a:tbl>
              <a:tblPr/>
              <a:tblGrid>
                <a:gridCol w="1027806"/>
                <a:gridCol w="3687814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고객정보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고객정보는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수정불가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등급만 수정 가능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 이름으로 조회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등급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등급 클릭시 등급 수정이 가능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등급은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Choice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선택 가능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등급 종류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VIP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:2</a:t>
                      </a: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SG(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일반고객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): 3</a:t>
                      </a: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UG(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블랙리스트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): 5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6" y="982630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2655" y="982629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2655" y="5181624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142" y="982629"/>
            <a:ext cx="35305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FORTUNE HOTEL </a:t>
            </a:r>
            <a:r>
              <a:rPr lang="ko-KR" altLang="en-US" dirty="0" smtClean="0"/>
              <a:t>에  오신것을 환영합니다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08683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로그아웃</a:t>
            </a:r>
            <a:endParaRPr lang="ko-KR" altLang="en-US" sz="9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5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사이트맵</a:t>
            </a:r>
            <a:endParaRPr lang="ko-KR" altLang="en-US" sz="900" u="sng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5" y="1858941"/>
          <a:ext cx="6827932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255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게시판관리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통계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5" y="5359425"/>
            <a:ext cx="6864444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서울 금천구 가산디지털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123 FORTUNE HOTEL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지번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서울특별시 금천구 가산동 </a:t>
            </a:r>
            <a:r>
              <a:rPr lang="en-US" altLang="ko-KR" dirty="0" smtClean="0"/>
              <a:t>426-25 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34880" y="2187557"/>
            <a:ext cx="1679658" cy="355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284357" y="2370123"/>
            <a:ext cx="4075288" cy="251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028765" y="2187558"/>
            <a:ext cx="5148333" cy="29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446839" y="2370123"/>
            <a:ext cx="620721" cy="25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255826" y="2369839"/>
            <a:ext cx="21114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고객이름을 입력해 주세요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2098732" y="2735253"/>
          <a:ext cx="50053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834"/>
                <a:gridCol w="312834"/>
                <a:gridCol w="312834"/>
                <a:gridCol w="312834"/>
                <a:gridCol w="312834"/>
                <a:gridCol w="312834"/>
                <a:gridCol w="312834"/>
                <a:gridCol w="312834"/>
                <a:gridCol w="312834"/>
                <a:gridCol w="312834"/>
                <a:gridCol w="312834"/>
                <a:gridCol w="312834"/>
                <a:gridCol w="312834"/>
                <a:gridCol w="312834"/>
                <a:gridCol w="312834"/>
                <a:gridCol w="31283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이름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생년월일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성별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아이디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500" dirty="0" smtClean="0"/>
                        <a:t>전화번호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500" dirty="0" smtClean="0"/>
                        <a:t>핸드폰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우편번호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주소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이메일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여권번호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맴버쉽번호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마일리지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500" dirty="0" smtClean="0"/>
                        <a:t>국적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공지메일수신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SMS</a:t>
                      </a:r>
                      <a:r>
                        <a:rPr lang="ko-KR" altLang="en-US" sz="500" dirty="0" smtClean="0"/>
                        <a:t>수신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등급</a:t>
                      </a:r>
                      <a:endParaRPr lang="ko-KR" altLang="en-US" sz="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03754" y="982629"/>
            <a:ext cx="1255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관리자님 반갑습니다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4704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195394"/>
            <a:ext cx="10868858" cy="343875"/>
          </a:xfr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4-1.</a:t>
            </a:r>
            <a:r>
              <a:rPr lang="ko-KR" altLang="en-US" sz="2000" dirty="0" smtClean="0">
                <a:latin typeface="+mn-ea"/>
                <a:ea typeface="+mn-ea"/>
              </a:rPr>
              <a:t> 예약관리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2420464"/>
              </p:ext>
            </p:extLst>
          </p:nvPr>
        </p:nvGraphicFramePr>
        <p:xfrm>
          <a:off x="7354222" y="1043735"/>
          <a:ext cx="4715620" cy="1283076"/>
        </p:xfrm>
        <a:graphic>
          <a:graphicData uri="http://schemas.openxmlformats.org/drawingml/2006/table">
            <a:tbl>
              <a:tblPr/>
              <a:tblGrid>
                <a:gridCol w="1027806"/>
                <a:gridCol w="3687814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방정보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방정보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페이지로 이동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예약정보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예약정보 페이지로 이동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6" y="982630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2655" y="982629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2655" y="5181624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142" y="982629"/>
            <a:ext cx="35305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FORTUNE HOTEL </a:t>
            </a:r>
            <a:r>
              <a:rPr lang="ko-KR" altLang="en-US" dirty="0" smtClean="0"/>
              <a:t>에  오신것을 환영합니다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08683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로그아웃</a:t>
            </a:r>
            <a:endParaRPr lang="ko-KR" altLang="en-US" sz="9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5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사이트맵</a:t>
            </a:r>
            <a:endParaRPr lang="ko-KR" altLang="en-US" sz="900" u="sng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5" y="1858941"/>
          <a:ext cx="6827932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255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게시판관리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통계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5" y="5359425"/>
            <a:ext cx="6864444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서울 금천구 가산디지털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123 FORTUNE HOTEL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지번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서울특별시 금천구 가산동 </a:t>
            </a:r>
            <a:r>
              <a:rPr lang="en-US" altLang="ko-KR" dirty="0" smtClean="0"/>
              <a:t>426-25 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FORTUNE HOTEL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7643" y="3465513"/>
            <a:ext cx="898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호텔 사진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028765" y="2174845"/>
            <a:ext cx="901784" cy="35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방정보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2941591" y="2187558"/>
            <a:ext cx="803286" cy="328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예약정보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4803754" y="982629"/>
            <a:ext cx="1255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관리자님 반갑습니다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4704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195394"/>
            <a:ext cx="10868858" cy="343875"/>
          </a:xfr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en-US" altLang="ko-KR" sz="2000" dirty="0" smtClean="0">
                <a:latin typeface="+mn-ea"/>
              </a:rPr>
              <a:t>4-3.</a:t>
            </a:r>
            <a:r>
              <a:rPr lang="ko-KR" altLang="en-US" sz="2000" dirty="0" smtClean="0">
                <a:latin typeface="+mn-ea"/>
              </a:rPr>
              <a:t>예약관리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방등록</a:t>
            </a:r>
            <a:r>
              <a:rPr lang="en-US" altLang="ko-KR" sz="2000" dirty="0" smtClean="0">
                <a:latin typeface="+mn-ea"/>
              </a:rPr>
              <a:t>)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2420464"/>
              </p:ext>
            </p:extLst>
          </p:nvPr>
        </p:nvGraphicFramePr>
        <p:xfrm>
          <a:off x="7354222" y="1043735"/>
          <a:ext cx="4715620" cy="4333690"/>
        </p:xfrm>
        <a:graphic>
          <a:graphicData uri="http://schemas.openxmlformats.org/drawingml/2006/table">
            <a:tbl>
              <a:tblPr/>
              <a:tblGrid>
                <a:gridCol w="1392936"/>
                <a:gridCol w="3322684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Room No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등록할 방 번호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Type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SINGLE, TWIN, KING, TRIPLE, FAMILY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구분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Smoking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SM: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흡연방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NS: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금연방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175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People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방의 수용인원을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175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Room Size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방의 크기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175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Rate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방을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이용시에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요굼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175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Bed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침대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크기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175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Reg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방을 등록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175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CANCEL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방등록을 취소하고 방정보 화면으로 이동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6" y="982630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2655" y="982629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2655" y="5181624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142" y="982629"/>
            <a:ext cx="35305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FORTUNE HOTEL </a:t>
            </a:r>
            <a:r>
              <a:rPr lang="ko-KR" altLang="en-US" dirty="0" smtClean="0"/>
              <a:t>에  오신것을 환영합니다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08683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로그아웃</a:t>
            </a:r>
            <a:endParaRPr lang="ko-KR" altLang="en-US" sz="9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5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사이트맵</a:t>
            </a:r>
            <a:endParaRPr lang="ko-KR" altLang="en-US" sz="900" u="sng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5" y="1858941"/>
          <a:ext cx="6827932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255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게시판관리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통계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5" y="5359425"/>
            <a:ext cx="6864444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서울 금천구 가산디지털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123 FORTUNE HOTEL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지번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서울특별시 금천구 가산동 </a:t>
            </a:r>
            <a:r>
              <a:rPr lang="en-US" altLang="ko-KR" dirty="0" smtClean="0"/>
              <a:t>426-25 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FORTUNE HOTEL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3754" y="982629"/>
            <a:ext cx="1255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관리자님 반갑습니다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2305023" y="2871788"/>
            <a:ext cx="9493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Room No: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290874" y="2908301"/>
            <a:ext cx="1131903" cy="219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29151" y="2857496"/>
            <a:ext cx="11684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Type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737245" y="2908301"/>
            <a:ext cx="1131903" cy="219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305023" y="3273431"/>
            <a:ext cx="9493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Smoking :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290874" y="3309944"/>
            <a:ext cx="1131903" cy="219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603730" y="3273431"/>
            <a:ext cx="11684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People : 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737245" y="3309944"/>
            <a:ext cx="1131903" cy="219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872027" y="3714752"/>
            <a:ext cx="8572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Rate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290874" y="3748100"/>
            <a:ext cx="1131903" cy="219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085945" y="2214554"/>
            <a:ext cx="503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Room </a:t>
            </a:r>
            <a:r>
              <a:rPr lang="en-US" altLang="ko-KR" sz="2000" dirty="0" smtClean="0"/>
              <a:t>Registration</a:t>
            </a:r>
            <a:endParaRPr lang="ko-KR" altLang="en-US" sz="2000" dirty="0"/>
          </a:p>
        </p:txBody>
      </p:sp>
      <p:sp>
        <p:nvSpPr>
          <p:cNvPr id="46" name="직사각형 45"/>
          <p:cNvSpPr/>
          <p:nvPr/>
        </p:nvSpPr>
        <p:spPr>
          <a:xfrm>
            <a:off x="312655" y="2187558"/>
            <a:ext cx="1716111" cy="328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방정보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2655" y="2516175"/>
            <a:ext cx="1716111" cy="328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70208" y="4633929"/>
            <a:ext cx="1131903" cy="219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Reg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4767241" y="4633929"/>
            <a:ext cx="1131903" cy="219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CANCEL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31976" y="3714752"/>
            <a:ext cx="11684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Room Size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757859" y="3714752"/>
            <a:ext cx="1131903" cy="219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203414" y="4071942"/>
            <a:ext cx="11684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Bed Size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300391" y="4143380"/>
            <a:ext cx="1131903" cy="219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04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195394"/>
            <a:ext cx="10868858" cy="343875"/>
          </a:xfr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4-2.</a:t>
            </a:r>
            <a:r>
              <a:rPr lang="ko-KR" altLang="en-US" sz="2000" dirty="0" smtClean="0">
                <a:latin typeface="+mn-ea"/>
                <a:ea typeface="+mn-ea"/>
              </a:rPr>
              <a:t>예약관리</a:t>
            </a:r>
            <a:r>
              <a:rPr lang="en-US" altLang="ko-KR" sz="2000" dirty="0" smtClean="0">
                <a:latin typeface="+mn-ea"/>
                <a:ea typeface="+mn-ea"/>
              </a:rPr>
              <a:t>(</a:t>
            </a:r>
            <a:r>
              <a:rPr lang="ko-KR" altLang="en-US" sz="2000" dirty="0" err="1" smtClean="0">
                <a:latin typeface="+mn-ea"/>
                <a:ea typeface="+mn-ea"/>
              </a:rPr>
              <a:t>방정보</a:t>
            </a:r>
            <a:r>
              <a:rPr lang="en-US" altLang="ko-KR" sz="2000" dirty="0" smtClean="0">
                <a:latin typeface="+mn-ea"/>
                <a:ea typeface="+mn-ea"/>
              </a:rPr>
              <a:t>)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2420464"/>
              </p:ext>
            </p:extLst>
          </p:nvPr>
        </p:nvGraphicFramePr>
        <p:xfrm>
          <a:off x="7354222" y="1043735"/>
          <a:ext cx="4715620" cy="2252296"/>
        </p:xfrm>
        <a:graphic>
          <a:graphicData uri="http://schemas.openxmlformats.org/drawingml/2006/table">
            <a:tbl>
              <a:tblPr/>
              <a:tblGrid>
                <a:gridCol w="1392936"/>
                <a:gridCol w="3322684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Floor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층을 표시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Choice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이용하여 선택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선택한 층의 방의 번호를 조회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(2F~11F)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Room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층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~ 11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층에 위치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각 층별로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 방이 구비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Room Number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층번호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와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방번호로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구성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201 ~ 210, 1101 ~ 1110</a:t>
                      </a: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방번호를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클릭 시 해당 방의 정보가 출력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6" y="982630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2655" y="982629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2655" y="5181624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142" y="982629"/>
            <a:ext cx="35305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FORTUNE HOTEL </a:t>
            </a:r>
            <a:r>
              <a:rPr lang="ko-KR" altLang="en-US" dirty="0" smtClean="0"/>
              <a:t>에  오신것을 환영합니다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08683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로그아웃</a:t>
            </a:r>
            <a:endParaRPr lang="ko-KR" altLang="en-US" sz="9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5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사이트맵</a:t>
            </a:r>
            <a:endParaRPr lang="ko-KR" altLang="en-US" sz="900" u="sng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5" y="1858941"/>
          <a:ext cx="6827932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255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게시판관리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통계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5" y="5359425"/>
            <a:ext cx="6864444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서울 금천구 가산디지털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123 FORTUNE HOTEL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지번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서울특별시 금천구 가산동 </a:t>
            </a:r>
            <a:r>
              <a:rPr lang="en-US" altLang="ko-KR" dirty="0" smtClean="0"/>
              <a:t>426-25 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FORTUNE HOTEL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3754" y="982629"/>
            <a:ext cx="1255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관리자님 반갑습니다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2393896" y="2333610"/>
            <a:ext cx="2811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Room Information</a:t>
            </a:r>
            <a:endParaRPr lang="ko-KR" alt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4949806" y="2333610"/>
            <a:ext cx="7056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Floor :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680066" y="2333610"/>
            <a:ext cx="912825" cy="328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466921" y="2954331"/>
          <a:ext cx="4345040" cy="724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008"/>
                <a:gridCol w="869008"/>
                <a:gridCol w="869008"/>
                <a:gridCol w="869008"/>
                <a:gridCol w="869008"/>
              </a:tblGrid>
              <a:tr h="724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203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204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2466922" y="3903669"/>
          <a:ext cx="4345040" cy="724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008"/>
                <a:gridCol w="869008"/>
                <a:gridCol w="869008"/>
                <a:gridCol w="869008"/>
                <a:gridCol w="869008"/>
              </a:tblGrid>
              <a:tr h="724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312655" y="2187558"/>
            <a:ext cx="1716111" cy="328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방정보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12655" y="2516175"/>
            <a:ext cx="1716111" cy="328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예약정보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04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195394"/>
            <a:ext cx="10868858" cy="343875"/>
          </a:xfr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en-US" altLang="ko-KR" sz="2000" dirty="0" smtClean="0">
                <a:latin typeface="+mn-ea"/>
              </a:rPr>
              <a:t>4-3.</a:t>
            </a:r>
            <a:r>
              <a:rPr lang="ko-KR" altLang="en-US" sz="2000" dirty="0" smtClean="0">
                <a:latin typeface="+mn-ea"/>
              </a:rPr>
              <a:t>예약관리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err="1" smtClean="0">
                <a:latin typeface="+mn-ea"/>
              </a:rPr>
              <a:t>방정보조회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수정</a:t>
            </a:r>
            <a:r>
              <a:rPr lang="en-US" altLang="ko-KR" sz="2000" dirty="0" smtClean="0">
                <a:latin typeface="+mn-ea"/>
              </a:rPr>
              <a:t>)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2420464"/>
              </p:ext>
            </p:extLst>
          </p:nvPr>
        </p:nvGraphicFramePr>
        <p:xfrm>
          <a:off x="7354222" y="1043735"/>
          <a:ext cx="4715620" cy="3568856"/>
        </p:xfrm>
        <a:graphic>
          <a:graphicData uri="http://schemas.openxmlformats.org/drawingml/2006/table">
            <a:tbl>
              <a:tblPr/>
              <a:tblGrid>
                <a:gridCol w="1392936"/>
                <a:gridCol w="3322684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Room No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클릭한 방의 번호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수정불가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RoomType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SINGLE, TWIN, KING, TRIPLE, FAMILY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구분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Smoking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SM: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흡연방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NS: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금연방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175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People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타입에 의해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방인원수가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정해져 있음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175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Room Rate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방을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이용시에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요굼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175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CHANGE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방의 정보를 수정할 때 사용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175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CANCEL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방정보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화면으로 이동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6" y="982630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2655" y="982629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2655" y="5181624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142" y="982629"/>
            <a:ext cx="35305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FORTUNE HOTEL </a:t>
            </a:r>
            <a:r>
              <a:rPr lang="ko-KR" altLang="en-US" dirty="0" smtClean="0"/>
              <a:t>에  오신것을 환영합니다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08683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로그아웃</a:t>
            </a:r>
            <a:endParaRPr lang="ko-KR" altLang="en-US" sz="9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5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사이트맵</a:t>
            </a:r>
            <a:endParaRPr lang="ko-KR" altLang="en-US" sz="900" u="sng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5" y="1858941"/>
          <a:ext cx="6827932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255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게시판관리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통계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5" y="5359425"/>
            <a:ext cx="6864444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서울 금천구 가산디지털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123 FORTUNE HOTEL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지번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서울특별시 금천구 가산동 </a:t>
            </a:r>
            <a:r>
              <a:rPr lang="en-US" altLang="ko-KR" dirty="0" smtClean="0"/>
              <a:t>426-25 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FORTUNE HOTEL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3754" y="982629"/>
            <a:ext cx="1255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관리자님 반갑습니다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2284357" y="3209922"/>
            <a:ext cx="9493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Room No: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270208" y="3246435"/>
            <a:ext cx="1131903" cy="219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11650" y="3209922"/>
            <a:ext cx="11684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Room Type: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716579" y="3246435"/>
            <a:ext cx="1131903" cy="219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284357" y="3611565"/>
            <a:ext cx="9493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Smoking: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270208" y="3648078"/>
            <a:ext cx="1131903" cy="219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657703" y="3611565"/>
            <a:ext cx="11684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People : 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716579" y="3648078"/>
            <a:ext cx="1131903" cy="219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846201" y="4049721"/>
            <a:ext cx="16795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Room Rate: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270208" y="4086234"/>
            <a:ext cx="1131903" cy="219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065279" y="2552688"/>
            <a:ext cx="503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Room Information</a:t>
            </a:r>
            <a:endParaRPr lang="ko-KR" altLang="en-US" sz="2000" dirty="0"/>
          </a:p>
        </p:txBody>
      </p:sp>
      <p:sp>
        <p:nvSpPr>
          <p:cNvPr id="46" name="직사각형 45"/>
          <p:cNvSpPr/>
          <p:nvPr/>
        </p:nvSpPr>
        <p:spPr>
          <a:xfrm>
            <a:off x="312655" y="2187558"/>
            <a:ext cx="1716111" cy="328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방정보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2655" y="2516175"/>
            <a:ext cx="1716111" cy="328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70208" y="4633929"/>
            <a:ext cx="1131903" cy="219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CHANGE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4767241" y="4633929"/>
            <a:ext cx="1131903" cy="219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CANCEL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704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195394"/>
            <a:ext cx="10868858" cy="343875"/>
          </a:xfr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en-US" altLang="ko-KR" sz="2000" dirty="0" smtClean="0">
                <a:latin typeface="+mn-ea"/>
              </a:rPr>
              <a:t>4-4.</a:t>
            </a:r>
            <a:r>
              <a:rPr lang="ko-KR" altLang="en-US" sz="2000" dirty="0" smtClean="0">
                <a:latin typeface="+mn-ea"/>
              </a:rPr>
              <a:t>예약관리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예약정보조회</a:t>
            </a:r>
            <a:r>
              <a:rPr lang="en-US" altLang="ko-KR" sz="2000" dirty="0" smtClean="0">
                <a:latin typeface="+mn-ea"/>
              </a:rPr>
              <a:t>)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2420464"/>
              </p:ext>
            </p:extLst>
          </p:nvPr>
        </p:nvGraphicFramePr>
        <p:xfrm>
          <a:off x="7354222" y="1043735"/>
          <a:ext cx="4715620" cy="3843176"/>
        </p:xfrm>
        <a:graphic>
          <a:graphicData uri="http://schemas.openxmlformats.org/drawingml/2006/table">
            <a:tbl>
              <a:tblPr/>
              <a:tblGrid>
                <a:gridCol w="1392936"/>
                <a:gridCol w="3322684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Floor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층을 표시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Choice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이용하여 선택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선택한 층의 방의 번호를 조회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Room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층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~ 11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층에 위치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각 층별로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 방이 구비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Room Number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층번호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와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방번호로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구성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201 ~ 210, 1101 ~ 1110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RoomType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SINGLE, TWIN, KING, TRIPLE, FAMILY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구분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Smoke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SM: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흡연방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NS: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금연방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175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People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타입에 의해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방인원수가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정해져 있음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175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Rate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방요금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6" y="982630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2655" y="982629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2655" y="5181624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142" y="982629"/>
            <a:ext cx="35305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FORTUNE HOTEL </a:t>
            </a:r>
            <a:r>
              <a:rPr lang="ko-KR" altLang="en-US" dirty="0" smtClean="0"/>
              <a:t>에  오신것을 환영합니다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08683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로그아웃</a:t>
            </a:r>
            <a:endParaRPr lang="ko-KR" altLang="en-US" sz="9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5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사이트맵</a:t>
            </a:r>
            <a:endParaRPr lang="ko-KR" altLang="en-US" sz="900" u="sng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5" y="1858941"/>
          <a:ext cx="6827932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255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게시판관리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통계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5" y="5359425"/>
            <a:ext cx="6864444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서울 금천구 가산디지털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123 FORTUNE HOTEL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지번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서울특별시 금천구 가산동 </a:t>
            </a:r>
            <a:r>
              <a:rPr lang="en-US" altLang="ko-KR" dirty="0" smtClean="0"/>
              <a:t>426-25 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FORTUNE HOTEL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3754" y="982629"/>
            <a:ext cx="1255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관리자님 반갑습니다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2065279" y="2260584"/>
            <a:ext cx="503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Reservation Information</a:t>
            </a:r>
            <a:endParaRPr lang="ko-KR" altLang="en-US" sz="2000" dirty="0"/>
          </a:p>
        </p:txBody>
      </p:sp>
      <p:sp>
        <p:nvSpPr>
          <p:cNvPr id="46" name="직사각형 45"/>
          <p:cNvSpPr/>
          <p:nvPr/>
        </p:nvSpPr>
        <p:spPr>
          <a:xfrm>
            <a:off x="312655" y="2187558"/>
            <a:ext cx="1716111" cy="328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방정보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2655" y="2516175"/>
            <a:ext cx="1716111" cy="328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2174820" y="2906398"/>
          <a:ext cx="49292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925"/>
                <a:gridCol w="383385"/>
                <a:gridCol w="474669"/>
                <a:gridCol w="511182"/>
                <a:gridCol w="547695"/>
                <a:gridCol w="547694"/>
                <a:gridCol w="412879"/>
                <a:gridCol w="484499"/>
                <a:gridCol w="490117"/>
                <a:gridCol w="58420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Room</a:t>
                      </a:r>
                      <a:r>
                        <a:rPr lang="en-US" altLang="ko-KR" sz="800" baseline="0" dirty="0" smtClean="0"/>
                        <a:t> No</a:t>
                      </a:r>
                      <a:endParaRPr lang="en-US" altLang="ko-K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RSV</a:t>
                      </a:r>
                    </a:p>
                    <a:p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First</a:t>
                      </a:r>
                      <a:endParaRPr lang="en-US" altLang="ko-KR" sz="800" baseline="0" dirty="0" smtClean="0"/>
                    </a:p>
                    <a:p>
                      <a:pPr latinLnBrk="1"/>
                      <a:r>
                        <a:rPr lang="en-US" altLang="ko-KR" sz="800" baseline="0" dirty="0" smtClean="0"/>
                        <a:t>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Last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Gender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Stay</a:t>
                      </a:r>
                    </a:p>
                    <a:p>
                      <a:r>
                        <a:rPr lang="en-US" altLang="ko-KR" sz="800" dirty="0" smtClean="0"/>
                        <a:t>People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C/In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C/Out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Agent</a:t>
                      </a:r>
                      <a:endParaRPr lang="ko-KR" altLang="en-US" sz="8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Country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174818" y="2625714"/>
            <a:ext cx="10005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예약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smtClean="0"/>
              <a:t>O 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704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195394"/>
            <a:ext cx="10868858" cy="343875"/>
          </a:xfr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5.</a:t>
            </a:r>
            <a:r>
              <a:rPr lang="ko-KR" altLang="en-US" sz="2000" dirty="0" smtClean="0">
                <a:latin typeface="+mn-ea"/>
                <a:ea typeface="+mn-ea"/>
              </a:rPr>
              <a:t>게시판관리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2420464"/>
              </p:ext>
            </p:extLst>
          </p:nvPr>
        </p:nvGraphicFramePr>
        <p:xfrm>
          <a:off x="7359664" y="1043735"/>
          <a:ext cx="4715620" cy="1740232"/>
        </p:xfrm>
        <a:graphic>
          <a:graphicData uri="http://schemas.openxmlformats.org/drawingml/2006/table">
            <a:tbl>
              <a:tblPr/>
              <a:tblGrid>
                <a:gridCol w="1204929"/>
                <a:gridCol w="3510691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공지사항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공지사항 게시글을 관리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리뷰게시판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리뷰 게시글을 관리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Q&amp;A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게시판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Q&amp;A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게시글을 관리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6" y="982630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2655" y="982629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2655" y="5181624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142" y="982629"/>
            <a:ext cx="35305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FORTUNE HOTEL </a:t>
            </a:r>
            <a:r>
              <a:rPr lang="ko-KR" altLang="en-US" dirty="0" smtClean="0"/>
              <a:t>에  오신것을 환영합니다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08683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로그아웃</a:t>
            </a:r>
            <a:endParaRPr lang="ko-KR" altLang="en-US" sz="9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5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사이트맵</a:t>
            </a:r>
            <a:endParaRPr lang="ko-KR" altLang="en-US" sz="900" u="sng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5" y="1858941"/>
          <a:ext cx="6827932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255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게시판관리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통계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5" y="5359425"/>
            <a:ext cx="6864444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서울 금천구 가산디지털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123 FORTUNE HOTEL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지번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서울특별시 금천구 가산동 </a:t>
            </a:r>
            <a:r>
              <a:rPr lang="en-US" altLang="ko-KR" dirty="0" smtClean="0"/>
              <a:t>426-25 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FORTUNE HOTEL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3744877" y="2187557"/>
          <a:ext cx="3067092" cy="32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364"/>
                <a:gridCol w="1022364"/>
                <a:gridCol w="1022364"/>
              </a:tblGrid>
              <a:tr h="328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공지사항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리뷰게시판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Q&amp;A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803754" y="982629"/>
            <a:ext cx="1255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관리자님 반갑습니다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4704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195394"/>
            <a:ext cx="10868858" cy="343875"/>
          </a:xfr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5-1.</a:t>
            </a:r>
            <a:r>
              <a:rPr lang="ko-KR" altLang="en-US" sz="2000" dirty="0" smtClean="0">
                <a:latin typeface="+mn-ea"/>
                <a:ea typeface="+mn-ea"/>
              </a:rPr>
              <a:t> 공지사항</a:t>
            </a:r>
            <a:r>
              <a:rPr lang="en-US" altLang="ko-KR" sz="2000" dirty="0" smtClean="0">
                <a:latin typeface="+mn-ea"/>
                <a:ea typeface="+mn-ea"/>
              </a:rPr>
              <a:t>-</a:t>
            </a:r>
            <a:r>
              <a:rPr lang="ko-KR" altLang="en-US" sz="2000" dirty="0" err="1" smtClean="0">
                <a:latin typeface="+mn-ea"/>
                <a:ea typeface="+mn-ea"/>
              </a:rPr>
              <a:t>게시글조회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2420464"/>
              </p:ext>
            </p:extLst>
          </p:nvPr>
        </p:nvGraphicFramePr>
        <p:xfrm>
          <a:off x="7359664" y="1043735"/>
          <a:ext cx="4715620" cy="2197388"/>
        </p:xfrm>
        <a:graphic>
          <a:graphicData uri="http://schemas.openxmlformats.org/drawingml/2006/table">
            <a:tbl>
              <a:tblPr/>
              <a:tblGrid>
                <a:gridCol w="1027806"/>
                <a:gridCol w="3687814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글쓰기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공지사항을 올리기 위한 창 이동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글쓴이로 검색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찾기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키워드에 의한 검색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숫자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리스트에 대한 페이지 이동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6" y="982630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2655" y="982629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2655" y="5181624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142" y="982629"/>
            <a:ext cx="35305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FORTUNE HOTEL </a:t>
            </a:r>
            <a:r>
              <a:rPr lang="ko-KR" altLang="en-US" dirty="0" smtClean="0"/>
              <a:t>에  오신것을 환영합니다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08683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로그아웃</a:t>
            </a:r>
            <a:endParaRPr lang="ko-KR" altLang="en-US" sz="9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5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사이트맵</a:t>
            </a:r>
            <a:endParaRPr lang="ko-KR" altLang="en-US" sz="900" u="sng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5" y="1858941"/>
          <a:ext cx="6827932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255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게시판관리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통계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5" y="5359425"/>
            <a:ext cx="6864444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서울 금천구 가산디지털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123 FORTUNE HOTEL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지번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서울특별시 금천구 가산동 </a:t>
            </a:r>
            <a:r>
              <a:rPr lang="en-US" altLang="ko-KR" dirty="0" smtClean="0"/>
              <a:t>426-25 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FORTUNE HOTEL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31730" y="2385072"/>
          <a:ext cx="646280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134"/>
                <a:gridCol w="1077134"/>
                <a:gridCol w="1077134"/>
                <a:gridCol w="1077134"/>
                <a:gridCol w="1077134"/>
                <a:gridCol w="107713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글번호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글제목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종료일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2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2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2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2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2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357383" y="4853007"/>
            <a:ext cx="657233" cy="219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87643" y="4853008"/>
            <a:ext cx="2008215" cy="219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68884" y="4853007"/>
            <a:ext cx="657233" cy="21907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2576461" y="4459941"/>
          <a:ext cx="2849546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579"/>
                <a:gridCol w="276579"/>
                <a:gridCol w="276579"/>
                <a:gridCol w="276579"/>
                <a:gridCol w="276579"/>
                <a:gridCol w="276579"/>
                <a:gridCol w="276579"/>
                <a:gridCol w="219744"/>
                <a:gridCol w="265115"/>
                <a:gridCol w="428634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68246" y="4779981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1"/>
                </a:solidFill>
              </a:rPr>
              <a:t>글쓰기</a:t>
            </a:r>
            <a:endParaRPr lang="ko-KR" altLang="en-US" u="sng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03754" y="982629"/>
            <a:ext cx="1255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관리자님 반갑습니다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4704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195394"/>
            <a:ext cx="10868858" cy="343875"/>
          </a:xfr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5-2.</a:t>
            </a:r>
            <a:r>
              <a:rPr lang="ko-KR" altLang="en-US" sz="2000" dirty="0" smtClean="0">
                <a:latin typeface="+mn-ea"/>
                <a:ea typeface="+mn-ea"/>
              </a:rPr>
              <a:t> 공지사항</a:t>
            </a:r>
            <a:r>
              <a:rPr lang="en-US" altLang="ko-KR" sz="2000" dirty="0" smtClean="0">
                <a:latin typeface="+mn-ea"/>
                <a:ea typeface="+mn-ea"/>
              </a:rPr>
              <a:t>-</a:t>
            </a:r>
            <a:r>
              <a:rPr lang="ko-KR" altLang="en-US" sz="2000" dirty="0" smtClean="0">
                <a:latin typeface="+mn-ea"/>
                <a:ea typeface="+mn-ea"/>
              </a:rPr>
              <a:t>게시글쓰기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2420464"/>
              </p:ext>
            </p:extLst>
          </p:nvPr>
        </p:nvGraphicFramePr>
        <p:xfrm>
          <a:off x="7359664" y="1043735"/>
          <a:ext cx="4715620" cy="2654544"/>
        </p:xfrm>
        <a:graphic>
          <a:graphicData uri="http://schemas.openxmlformats.org/drawingml/2006/table">
            <a:tbl>
              <a:tblPr/>
              <a:tblGrid>
                <a:gridCol w="1027806"/>
                <a:gridCol w="3687814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공지글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 글을 적는 곳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작성자의 이름이 자동으로 생성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(Read only)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공지할 내용을 적는 곳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올리기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공지글을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공지사항 게시판에 올린다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공지사항 목록으로 이동하여 글을 확인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6" y="982630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2655" y="982629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2655" y="5181624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142" y="982629"/>
            <a:ext cx="35305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FORTUNE HOTEL </a:t>
            </a:r>
            <a:r>
              <a:rPr lang="ko-KR" altLang="en-US" dirty="0" smtClean="0"/>
              <a:t>에  오신것을 환영합니다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08683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로그아웃</a:t>
            </a:r>
            <a:endParaRPr lang="ko-KR" altLang="en-US" sz="9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5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사이트맵</a:t>
            </a:r>
            <a:endParaRPr lang="ko-KR" altLang="en-US" sz="900" u="sng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5" y="1858941"/>
          <a:ext cx="6827932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255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게시판관리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통계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5" y="5359425"/>
            <a:ext cx="6864444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서울 금천구 가산디지털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123 FORTUNE HOTEL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지번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서울특별시 금천구 가산동 </a:t>
            </a:r>
            <a:r>
              <a:rPr lang="en-US" altLang="ko-KR" dirty="0" smtClean="0"/>
              <a:t>426-25 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FORTUNE HOTEL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539948" y="4816494"/>
            <a:ext cx="766773" cy="25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올리기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219546" y="4816494"/>
            <a:ext cx="949338" cy="25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03754" y="982629"/>
            <a:ext cx="1255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관리자님 반갑습니다</a:t>
            </a:r>
            <a:endParaRPr lang="ko-KR" altLang="en-US" sz="9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531733" y="2370122"/>
          <a:ext cx="6462802" cy="2263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051"/>
                <a:gridCol w="5362751"/>
              </a:tblGrid>
              <a:tr h="3422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공지글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공지글</a:t>
                      </a:r>
                      <a:r>
                        <a:rPr lang="ko-KR" altLang="en-US" dirty="0" smtClean="0"/>
                        <a:t> 입니다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2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admin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93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첫번째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공지글입니당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704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051130" y="2881305"/>
            <a:ext cx="6600250" cy="766403"/>
            <a:chOff x="1776" y="864"/>
            <a:chExt cx="2688" cy="432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flipV="1">
              <a:off x="1776" y="864"/>
              <a:ext cx="2688" cy="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1776" y="1296"/>
              <a:ext cx="2688" cy="0"/>
            </a:xfrm>
            <a:prstGeom prst="line">
              <a:avLst/>
            </a:prstGeom>
            <a:noFill/>
            <a:ln w="63500" cmpd="thinThick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3162815" y="3041605"/>
            <a:ext cx="6320571" cy="4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6779" tIns="45698" rIns="46779" bIns="45698">
            <a:spAutoFit/>
          </a:bodyPr>
          <a:lstStyle/>
          <a:p>
            <a:r>
              <a:rPr lang="ko-KR" altLang="en-US" sz="24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관리자 모드</a:t>
            </a:r>
            <a:endParaRPr lang="en-US" altLang="ko-KR" sz="24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195394"/>
            <a:ext cx="10868858" cy="343875"/>
          </a:xfr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5-3.</a:t>
            </a:r>
            <a:r>
              <a:rPr lang="ko-KR" altLang="en-US" sz="2000" dirty="0" smtClean="0">
                <a:latin typeface="+mn-ea"/>
                <a:ea typeface="+mn-ea"/>
              </a:rPr>
              <a:t>공지사항</a:t>
            </a:r>
            <a:r>
              <a:rPr lang="en-US" altLang="ko-KR" sz="2000" dirty="0" smtClean="0">
                <a:latin typeface="+mn-ea"/>
                <a:ea typeface="+mn-ea"/>
              </a:rPr>
              <a:t>-</a:t>
            </a:r>
            <a:r>
              <a:rPr lang="ko-KR" altLang="en-US" sz="2000" dirty="0" err="1" smtClean="0">
                <a:latin typeface="+mn-ea"/>
                <a:ea typeface="+mn-ea"/>
              </a:rPr>
              <a:t>게시글수정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2420464"/>
              </p:ext>
            </p:extLst>
          </p:nvPr>
        </p:nvGraphicFramePr>
        <p:xfrm>
          <a:off x="7359664" y="1043735"/>
          <a:ext cx="4715620" cy="4483168"/>
        </p:xfrm>
        <a:graphic>
          <a:graphicData uri="http://schemas.openxmlformats.org/drawingml/2006/table">
            <a:tbl>
              <a:tblPr/>
              <a:tblGrid>
                <a:gridCol w="1027806"/>
                <a:gridCol w="3687814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글번호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글번호 조회수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글을 쓰는 사용자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조회수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글을 조회한 횟수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 작성일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종료일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이벤트 종료일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글내용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본문 내용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내용을 수정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리스트로 이동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6" y="982630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2655" y="982629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2655" y="5181624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142" y="982629"/>
            <a:ext cx="35305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FORTUNE HOTEL </a:t>
            </a:r>
            <a:r>
              <a:rPr lang="ko-KR" altLang="en-US" dirty="0" smtClean="0"/>
              <a:t>에  오신것을 환영합니다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08683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로그아웃</a:t>
            </a:r>
            <a:endParaRPr lang="ko-KR" altLang="en-US" sz="9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5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사이트맵</a:t>
            </a:r>
            <a:endParaRPr lang="ko-KR" altLang="en-US" sz="900" u="sng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5" y="1858941"/>
          <a:ext cx="6827932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255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게시판관리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통계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5" y="5359425"/>
            <a:ext cx="6864444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서울 금천구 가산디지털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123 FORTUNE HOTEL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지번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서울특별시 금천구 가산동 </a:t>
            </a:r>
            <a:r>
              <a:rPr lang="en-US" altLang="ko-KR" dirty="0" smtClean="0"/>
              <a:t>426-25 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FORTUNE HOTEL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539948" y="4816494"/>
            <a:ext cx="766773" cy="25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365598" y="4816494"/>
            <a:ext cx="949338" cy="25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03754" y="982629"/>
            <a:ext cx="1255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관리자님 반갑습니다</a:t>
            </a:r>
            <a:endParaRPr lang="ko-KR" altLang="en-US" sz="900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495221" y="2370123"/>
          <a:ext cx="6535826" cy="2355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925"/>
                <a:gridCol w="531961"/>
                <a:gridCol w="531963"/>
                <a:gridCol w="1063922"/>
                <a:gridCol w="152288"/>
                <a:gridCol w="1063922"/>
                <a:gridCol w="531961"/>
                <a:gridCol w="531962"/>
                <a:gridCol w="1063922"/>
              </a:tblGrid>
              <a:tr h="210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554">
                <a:tc gridSpan="2">
                  <a:txBody>
                    <a:bodyPr/>
                    <a:lstStyle/>
                    <a:p>
                      <a:pPr marL="0" marR="0" indent="0" algn="ctr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2015-09-01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종료일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2015-08-30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15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l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공지글</a:t>
                      </a:r>
                      <a:r>
                        <a:rPr lang="ko-KR" altLang="en-US" dirty="0" smtClean="0"/>
                        <a:t> 입니다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95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l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첫번째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공지글입니당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704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195394"/>
            <a:ext cx="10868858" cy="343875"/>
          </a:xfr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5-4.</a:t>
            </a:r>
            <a:r>
              <a:rPr lang="ko-KR" altLang="en-US" sz="2000" dirty="0" smtClean="0">
                <a:latin typeface="+mn-ea"/>
                <a:ea typeface="+mn-ea"/>
              </a:rPr>
              <a:t>공지사항</a:t>
            </a:r>
            <a:r>
              <a:rPr lang="en-US" altLang="ko-KR" sz="2000" dirty="0" smtClean="0">
                <a:latin typeface="+mn-ea"/>
                <a:ea typeface="+mn-ea"/>
              </a:rPr>
              <a:t>-</a:t>
            </a:r>
            <a:r>
              <a:rPr lang="ko-KR" altLang="en-US" sz="2000" dirty="0" err="1" smtClean="0">
                <a:latin typeface="+mn-ea"/>
                <a:ea typeface="+mn-ea"/>
              </a:rPr>
              <a:t>게시글삭제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2420464"/>
              </p:ext>
            </p:extLst>
          </p:nvPr>
        </p:nvGraphicFramePr>
        <p:xfrm>
          <a:off x="7359664" y="1043735"/>
          <a:ext cx="4715620" cy="4483168"/>
        </p:xfrm>
        <a:graphic>
          <a:graphicData uri="http://schemas.openxmlformats.org/drawingml/2006/table">
            <a:tbl>
              <a:tblPr/>
              <a:tblGrid>
                <a:gridCol w="1027806"/>
                <a:gridCol w="3687814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글번호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글번호 조회수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글을 쓰는 사용자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조회수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글을 조회한 횟수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 작성일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종료일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이벤트 종료일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글내용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본문 내용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삭제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공지글을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삭제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리스트로 이동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6" y="982630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2655" y="982629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2655" y="5181624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142" y="982629"/>
            <a:ext cx="35305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FORTUNE HOTEL </a:t>
            </a:r>
            <a:r>
              <a:rPr lang="ko-KR" altLang="en-US" dirty="0" smtClean="0"/>
              <a:t>에  오신것을 환영합니다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08683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로그아웃</a:t>
            </a:r>
            <a:endParaRPr lang="ko-KR" altLang="en-US" sz="9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5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사이트맵</a:t>
            </a:r>
            <a:endParaRPr lang="ko-KR" altLang="en-US" sz="900" u="sng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5" y="1858941"/>
          <a:ext cx="6827932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255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게시판관리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통계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5" y="5359425"/>
            <a:ext cx="6864444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서울 금천구 가산디지털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123 FORTUNE HOTEL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지번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서울특별시 금천구 가산동 </a:t>
            </a:r>
            <a:r>
              <a:rPr lang="en-US" altLang="ko-KR" dirty="0" smtClean="0"/>
              <a:t>426-25 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FORTUNE HOTEL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539948" y="4816494"/>
            <a:ext cx="766773" cy="25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365598" y="4816494"/>
            <a:ext cx="949338" cy="25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03754" y="982629"/>
            <a:ext cx="1255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관리자님 반갑습니다</a:t>
            </a:r>
            <a:endParaRPr lang="ko-KR" altLang="en-US" sz="900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495221" y="2370123"/>
          <a:ext cx="6535826" cy="2355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925"/>
                <a:gridCol w="531961"/>
                <a:gridCol w="531963"/>
                <a:gridCol w="1063922"/>
                <a:gridCol w="152288"/>
                <a:gridCol w="1063922"/>
                <a:gridCol w="531961"/>
                <a:gridCol w="531962"/>
                <a:gridCol w="1063922"/>
              </a:tblGrid>
              <a:tr h="210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554">
                <a:tc gridSpan="2">
                  <a:txBody>
                    <a:bodyPr/>
                    <a:lstStyle/>
                    <a:p>
                      <a:pPr marL="0" marR="0" indent="0" algn="ctr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2015-09-01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종료일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2015-08-30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15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l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공지글</a:t>
                      </a:r>
                      <a:r>
                        <a:rPr lang="ko-KR" altLang="en-US" dirty="0" smtClean="0"/>
                        <a:t> 입니다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95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l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첫번째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공지글입니당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704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195394"/>
            <a:ext cx="10868858" cy="343875"/>
          </a:xfr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en-US" altLang="ko-KR" sz="2000" dirty="0" smtClean="0">
                <a:latin typeface="+mn-ea"/>
              </a:rPr>
              <a:t>5-5.</a:t>
            </a:r>
            <a:r>
              <a:rPr lang="ko-KR" altLang="en-US" sz="2000" dirty="0" smtClean="0">
                <a:latin typeface="+mn-ea"/>
              </a:rPr>
              <a:t>리뷰게시판</a:t>
            </a:r>
            <a:r>
              <a:rPr lang="en-US" altLang="ko-KR" sz="2000" dirty="0" smtClean="0">
                <a:latin typeface="+mn-ea"/>
              </a:rPr>
              <a:t>-</a:t>
            </a:r>
            <a:r>
              <a:rPr lang="ko-KR" altLang="en-US" sz="2000" dirty="0" err="1" smtClean="0">
                <a:latin typeface="+mn-ea"/>
              </a:rPr>
              <a:t>게시글조회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2420464"/>
              </p:ext>
            </p:extLst>
          </p:nvPr>
        </p:nvGraphicFramePr>
        <p:xfrm>
          <a:off x="7359664" y="1043735"/>
          <a:ext cx="4715620" cy="2197388"/>
        </p:xfrm>
        <a:graphic>
          <a:graphicData uri="http://schemas.openxmlformats.org/drawingml/2006/table">
            <a:tbl>
              <a:tblPr/>
              <a:tblGrid>
                <a:gridCol w="1027806"/>
                <a:gridCol w="3687814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글쓰기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공지사항을 올리기 위한 창 이동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글쓴이로 검색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찾기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키워드에 의한 검색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숫자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리스트에 대한 페이지 이동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6" y="982630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2655" y="982629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2655" y="5181624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142" y="982629"/>
            <a:ext cx="35305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FORTUNE HOTEL </a:t>
            </a:r>
            <a:r>
              <a:rPr lang="ko-KR" altLang="en-US" dirty="0" smtClean="0"/>
              <a:t>에  오신것을 환영합니다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08683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로그아웃</a:t>
            </a:r>
            <a:endParaRPr lang="ko-KR" altLang="en-US" sz="9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5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사이트맵</a:t>
            </a:r>
            <a:endParaRPr lang="ko-KR" altLang="en-US" sz="900" u="sng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5" y="1858941"/>
          <a:ext cx="6827932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255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게시판관리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통계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5" y="5359425"/>
            <a:ext cx="6864444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서울 금천구 가산디지털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123 FORTUNE HOTEL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지번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서울특별시 금천구 가산동 </a:t>
            </a:r>
            <a:r>
              <a:rPr lang="en-US" altLang="ko-KR" dirty="0" smtClean="0"/>
              <a:t>426-25 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FORTUNE HOTEL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31733" y="2385072"/>
          <a:ext cx="642629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258"/>
                <a:gridCol w="1285258"/>
                <a:gridCol w="1285258"/>
                <a:gridCol w="1285258"/>
                <a:gridCol w="128525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글번호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글제목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2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2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2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2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2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357383" y="4853007"/>
            <a:ext cx="657233" cy="219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87643" y="4853008"/>
            <a:ext cx="2008215" cy="219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68884" y="4853007"/>
            <a:ext cx="657233" cy="21907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2576461" y="4459941"/>
          <a:ext cx="2849546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579"/>
                <a:gridCol w="276579"/>
                <a:gridCol w="276579"/>
                <a:gridCol w="276579"/>
                <a:gridCol w="276579"/>
                <a:gridCol w="276579"/>
                <a:gridCol w="276579"/>
                <a:gridCol w="219744"/>
                <a:gridCol w="265115"/>
                <a:gridCol w="428634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68246" y="4779981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1"/>
                </a:solidFill>
              </a:rPr>
              <a:t>글쓰기</a:t>
            </a:r>
            <a:endParaRPr lang="ko-KR" altLang="en-US" u="sng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03754" y="982629"/>
            <a:ext cx="1255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관리자님 반갑습니다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4704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195394"/>
            <a:ext cx="10868858" cy="343875"/>
          </a:xfr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5-6.</a:t>
            </a:r>
            <a:r>
              <a:rPr lang="ko-KR" altLang="en-US" sz="2000" dirty="0" smtClean="0">
                <a:latin typeface="+mn-ea"/>
              </a:rPr>
              <a:t>리뷰게시판</a:t>
            </a:r>
            <a:r>
              <a:rPr lang="en-US" altLang="ko-KR" sz="2000" dirty="0" smtClean="0">
                <a:latin typeface="+mn-ea"/>
              </a:rPr>
              <a:t>-</a:t>
            </a:r>
            <a:r>
              <a:rPr lang="ko-KR" altLang="en-US" sz="2000" dirty="0" smtClean="0">
                <a:latin typeface="+mn-ea"/>
              </a:rPr>
              <a:t>게시글</a:t>
            </a:r>
            <a:r>
              <a:rPr lang="ko-KR" altLang="en-US" sz="2000" dirty="0" smtClean="0">
                <a:latin typeface="+mn-ea"/>
                <a:ea typeface="+mn-ea"/>
              </a:rPr>
              <a:t>쓰기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2420464"/>
              </p:ext>
            </p:extLst>
          </p:nvPr>
        </p:nvGraphicFramePr>
        <p:xfrm>
          <a:off x="7359664" y="1043735"/>
          <a:ext cx="4715620" cy="3111700"/>
        </p:xfrm>
        <a:graphic>
          <a:graphicData uri="http://schemas.openxmlformats.org/drawingml/2006/table">
            <a:tbl>
              <a:tblPr/>
              <a:tblGrid>
                <a:gridCol w="1027806"/>
                <a:gridCol w="3687814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작성자의 이름을 얻어와 자동입력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글의 제목을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본문의 내용을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숫자를 입력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 숫자를 반드시 입력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올리기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게시글을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올린다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목록창으로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이동하여 목록을 출력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6" y="982630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2655" y="982629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2655" y="5181624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142" y="982629"/>
            <a:ext cx="35305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FORTUNE HOTEL </a:t>
            </a:r>
            <a:r>
              <a:rPr lang="ko-KR" altLang="en-US" dirty="0" smtClean="0"/>
              <a:t>에  오신것을 환영합니다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08683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로그아웃</a:t>
            </a:r>
            <a:endParaRPr lang="ko-KR" altLang="en-US" sz="9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5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사이트맵</a:t>
            </a:r>
            <a:endParaRPr lang="ko-KR" altLang="en-US" sz="900" u="sng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5" y="1858941"/>
          <a:ext cx="6827932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255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게시판관리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통계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5" y="5359425"/>
            <a:ext cx="6864444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서울 금천구 가산디지털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123 FORTUNE HOTEL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지번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서울특별시 금천구 가산동 </a:t>
            </a:r>
            <a:r>
              <a:rPr lang="en-US" altLang="ko-KR" dirty="0" smtClean="0"/>
              <a:t>426-25 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FORTUNE HOTEL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539948" y="4816494"/>
            <a:ext cx="766773" cy="25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올리기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219546" y="4816494"/>
            <a:ext cx="949338" cy="25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03754" y="982629"/>
            <a:ext cx="1255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관리자님 반갑습니다</a:t>
            </a:r>
            <a:endParaRPr lang="ko-KR" altLang="en-US" sz="90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95221" y="2370125"/>
          <a:ext cx="6462800" cy="1625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969"/>
                <a:gridCol w="5656831"/>
              </a:tblGrid>
              <a:tr h="121554">
                <a:tc>
                  <a:txBody>
                    <a:bodyPr/>
                    <a:lstStyle/>
                    <a:p>
                      <a:pPr marL="0" marR="0" indent="0" algn="ctr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Tom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6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호텔</a:t>
                      </a:r>
                      <a:r>
                        <a:rPr lang="ko-KR" altLang="en-US" baseline="0" dirty="0" smtClean="0"/>
                        <a:t> 분들 너무 고마웠습니다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5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너무 편안하게 보낼 수 있는 하루였습니다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335019" y="4487877"/>
            <a:ext cx="912825" cy="292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8707" y="4487877"/>
            <a:ext cx="8980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</a:t>
            </a:r>
            <a:r>
              <a:rPr lang="en-US" altLang="ko-KR" dirty="0" smtClean="0"/>
              <a:t>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57383" y="4487877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자리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숫자입력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04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195394"/>
            <a:ext cx="10868858" cy="343875"/>
          </a:xfr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5-7.</a:t>
            </a:r>
            <a:r>
              <a:rPr lang="ko-KR" altLang="en-US" sz="2000" dirty="0" smtClean="0">
                <a:latin typeface="+mn-ea"/>
              </a:rPr>
              <a:t>리뷰게시판</a:t>
            </a:r>
            <a:r>
              <a:rPr lang="en-US" altLang="ko-KR" sz="2000" dirty="0" smtClean="0">
                <a:latin typeface="+mn-ea"/>
              </a:rPr>
              <a:t>-</a:t>
            </a:r>
            <a:r>
              <a:rPr lang="ko-KR" altLang="en-US" sz="2000" dirty="0" err="1" smtClean="0">
                <a:latin typeface="+mn-ea"/>
              </a:rPr>
              <a:t>게시글수정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2420464"/>
              </p:ext>
            </p:extLst>
          </p:nvPr>
        </p:nvGraphicFramePr>
        <p:xfrm>
          <a:off x="7359664" y="1043735"/>
          <a:ext cx="4715620" cy="4117452"/>
        </p:xfrm>
        <a:graphic>
          <a:graphicData uri="http://schemas.openxmlformats.org/drawingml/2006/table">
            <a:tbl>
              <a:tblPr/>
              <a:tblGrid>
                <a:gridCol w="1027806"/>
                <a:gridCol w="3687814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글번호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글번호 조회수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 작성일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글을 쓰는 사용자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글내용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본문 내용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글에 수정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삭제 시 입력된 번호가 일치해야 적용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자리 숫자입력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내용을 수정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리스트로 이동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6" y="982630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2655" y="982629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2655" y="5181624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142" y="982629"/>
            <a:ext cx="35305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FORTUNE HOTEL </a:t>
            </a:r>
            <a:r>
              <a:rPr lang="ko-KR" altLang="en-US" dirty="0" smtClean="0"/>
              <a:t>에  오신것을 환영합니다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08683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로그아웃</a:t>
            </a:r>
            <a:endParaRPr lang="ko-KR" altLang="en-US" sz="9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5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사이트맵</a:t>
            </a:r>
            <a:endParaRPr lang="ko-KR" altLang="en-US" sz="900" u="sng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5" y="1858941"/>
          <a:ext cx="6827932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255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게시판관리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통계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5" y="5359425"/>
            <a:ext cx="6864444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서울 금천구 가산디지털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123 FORTUNE HOTEL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지번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서울특별시 금천구 가산동 </a:t>
            </a:r>
            <a:r>
              <a:rPr lang="en-US" altLang="ko-KR" dirty="0" smtClean="0"/>
              <a:t>426-25 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FORTUNE HOTEL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539948" y="4816494"/>
            <a:ext cx="766773" cy="25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365598" y="4816494"/>
            <a:ext cx="949338" cy="25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03754" y="982629"/>
            <a:ext cx="1255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관리자님 반갑습니다</a:t>
            </a:r>
            <a:endParaRPr lang="ko-KR" altLang="en-US" sz="900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495221" y="2370125"/>
          <a:ext cx="6499313" cy="1945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523"/>
                <a:gridCol w="2458774"/>
                <a:gridCol w="853801"/>
                <a:gridCol w="2376215"/>
              </a:tblGrid>
              <a:tr h="146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54">
                <a:tc>
                  <a:txBody>
                    <a:bodyPr/>
                    <a:lstStyle/>
                    <a:p>
                      <a:pPr marL="0" marR="0" indent="0" algn="ctr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Tom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2015-08-30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6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호텔</a:t>
                      </a:r>
                      <a:r>
                        <a:rPr lang="ko-KR" altLang="en-US" baseline="0" dirty="0" smtClean="0"/>
                        <a:t> 분들 너무 고마웠습니다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85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너무 편안하게 보낼 수 있는 하루였습니다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335019" y="4487877"/>
            <a:ext cx="912825" cy="292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8707" y="4487877"/>
            <a:ext cx="8980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</a:t>
            </a:r>
            <a:r>
              <a:rPr lang="en-US" altLang="ko-KR" dirty="0" smtClean="0"/>
              <a:t>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57383" y="4487877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자리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숫자입력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04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195394"/>
            <a:ext cx="10868858" cy="343875"/>
          </a:xfr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5-8.</a:t>
            </a:r>
            <a:r>
              <a:rPr lang="ko-KR" altLang="en-US" sz="2000" dirty="0" smtClean="0">
                <a:latin typeface="+mn-ea"/>
              </a:rPr>
              <a:t>리뷰게시판</a:t>
            </a:r>
            <a:r>
              <a:rPr lang="en-US" altLang="ko-KR" sz="2000" dirty="0" smtClean="0">
                <a:latin typeface="+mn-ea"/>
              </a:rPr>
              <a:t>-</a:t>
            </a:r>
            <a:r>
              <a:rPr lang="ko-KR" altLang="en-US" sz="2000" dirty="0" err="1" smtClean="0">
                <a:latin typeface="+mn-ea"/>
              </a:rPr>
              <a:t>게시글삭제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2420464"/>
              </p:ext>
            </p:extLst>
          </p:nvPr>
        </p:nvGraphicFramePr>
        <p:xfrm>
          <a:off x="7359664" y="1043735"/>
          <a:ext cx="4715620" cy="4117452"/>
        </p:xfrm>
        <a:graphic>
          <a:graphicData uri="http://schemas.openxmlformats.org/drawingml/2006/table">
            <a:tbl>
              <a:tblPr/>
              <a:tblGrid>
                <a:gridCol w="1027806"/>
                <a:gridCol w="3687814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글번호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글번호 조회수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 작성일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글을 쓰는 사용자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글내용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본문 내용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글에 수정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삭제 시 입력된 번호가 일치해야 적용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자리 숫자입력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삭제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내용을 삭제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리스트로 이동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6" y="982630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2655" y="982629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2655" y="5181624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142" y="982629"/>
            <a:ext cx="35305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FORTUNE HOTEL </a:t>
            </a:r>
            <a:r>
              <a:rPr lang="ko-KR" altLang="en-US" dirty="0" smtClean="0"/>
              <a:t>에  오신것을 환영합니다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08683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로그아웃</a:t>
            </a:r>
            <a:endParaRPr lang="ko-KR" altLang="en-US" sz="9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5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사이트맵</a:t>
            </a:r>
            <a:endParaRPr lang="ko-KR" altLang="en-US" sz="900" u="sng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5" y="1858941"/>
          <a:ext cx="6827932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255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게시판관리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통계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5" y="5359425"/>
            <a:ext cx="6864444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서울 금천구 가산디지털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123 FORTUNE HOTEL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지번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서울특별시 금천구 가산동 </a:t>
            </a:r>
            <a:r>
              <a:rPr lang="en-US" altLang="ko-KR" dirty="0" smtClean="0"/>
              <a:t>426-25 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FORTUNE HOTEL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539948" y="4816494"/>
            <a:ext cx="766773" cy="25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365598" y="4816494"/>
            <a:ext cx="949338" cy="25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03754" y="982629"/>
            <a:ext cx="1255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관리자님 반갑습니다</a:t>
            </a:r>
            <a:endParaRPr lang="ko-KR" altLang="en-US" sz="900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458708" y="2370123"/>
          <a:ext cx="6572340" cy="1945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630"/>
                <a:gridCol w="2486401"/>
                <a:gridCol w="863394"/>
                <a:gridCol w="2402915"/>
              </a:tblGrid>
              <a:tr h="146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54">
                <a:tc>
                  <a:txBody>
                    <a:bodyPr/>
                    <a:lstStyle/>
                    <a:p>
                      <a:pPr marL="0" marR="0" indent="0" algn="ctr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Tom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2015-08-30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6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호텔</a:t>
                      </a:r>
                      <a:r>
                        <a:rPr lang="ko-KR" altLang="en-US" baseline="0" dirty="0" smtClean="0"/>
                        <a:t> 분들 너무 고마웠습니다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85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너무 편안하게 보낼 수 있는 하루였습니다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335019" y="4487877"/>
            <a:ext cx="912825" cy="292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8707" y="4487877"/>
            <a:ext cx="8980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</a:t>
            </a:r>
            <a:r>
              <a:rPr lang="en-US" altLang="ko-KR" dirty="0" smtClean="0"/>
              <a:t>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57383" y="4487877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자리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숫자입력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04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195394"/>
            <a:ext cx="10868858" cy="343875"/>
          </a:xfr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5-9.</a:t>
            </a:r>
            <a:r>
              <a:rPr lang="en-US" altLang="ko-KR" sz="2000" dirty="0" smtClean="0">
                <a:latin typeface="+mn-ea"/>
              </a:rPr>
              <a:t>Q&amp;A</a:t>
            </a:r>
            <a:r>
              <a:rPr lang="ko-KR" altLang="en-US" sz="2000" dirty="0" smtClean="0">
                <a:latin typeface="+mn-ea"/>
              </a:rPr>
              <a:t>게시판</a:t>
            </a:r>
            <a:r>
              <a:rPr lang="en-US" altLang="ko-KR" sz="2000" dirty="0" smtClean="0">
                <a:latin typeface="+mn-ea"/>
              </a:rPr>
              <a:t>-</a:t>
            </a:r>
            <a:r>
              <a:rPr lang="ko-KR" altLang="en-US" sz="2000" dirty="0" err="1" smtClean="0">
                <a:latin typeface="+mn-ea"/>
              </a:rPr>
              <a:t>게시글조회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2420464"/>
              </p:ext>
            </p:extLst>
          </p:nvPr>
        </p:nvGraphicFramePr>
        <p:xfrm>
          <a:off x="7359664" y="1043735"/>
          <a:ext cx="4715620" cy="2197388"/>
        </p:xfrm>
        <a:graphic>
          <a:graphicData uri="http://schemas.openxmlformats.org/drawingml/2006/table">
            <a:tbl>
              <a:tblPr/>
              <a:tblGrid>
                <a:gridCol w="1027806"/>
                <a:gridCol w="3687814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글쓰기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공지사항을 올리기 위한 창 이동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글쓴이로 검색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찾기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키워드에 의한 검색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숫자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리스트에 대한 페이지 이동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6" y="982630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2655" y="982629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2655" y="5181624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142" y="982629"/>
            <a:ext cx="35305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FORTUNE HOTEL </a:t>
            </a:r>
            <a:r>
              <a:rPr lang="ko-KR" altLang="en-US" dirty="0" smtClean="0"/>
              <a:t>에  오신것을 환영합니다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08683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로그아웃</a:t>
            </a:r>
            <a:endParaRPr lang="ko-KR" altLang="en-US" sz="9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5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사이트맵</a:t>
            </a:r>
            <a:endParaRPr lang="ko-KR" altLang="en-US" sz="900" u="sng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5" y="1858941"/>
          <a:ext cx="6827932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255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게시판관리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통계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5" y="5359425"/>
            <a:ext cx="6864444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서울 금천구 가산디지털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123 FORTUNE HOTEL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지번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서울특별시 금천구 가산동 </a:t>
            </a:r>
            <a:r>
              <a:rPr lang="en-US" altLang="ko-KR" dirty="0" smtClean="0"/>
              <a:t>426-25 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FORTUNE HOTEL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531730" y="2385072"/>
          <a:ext cx="646280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134"/>
                <a:gridCol w="1077134"/>
                <a:gridCol w="1077134"/>
                <a:gridCol w="1077134"/>
                <a:gridCol w="1077134"/>
                <a:gridCol w="107713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글번호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글제목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종료일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2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2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2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2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2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357383" y="4853007"/>
            <a:ext cx="657233" cy="219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87643" y="4853008"/>
            <a:ext cx="2008215" cy="219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68884" y="4853007"/>
            <a:ext cx="657233" cy="21907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2576461" y="4459941"/>
          <a:ext cx="2849546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579"/>
                <a:gridCol w="276579"/>
                <a:gridCol w="276579"/>
                <a:gridCol w="276579"/>
                <a:gridCol w="276579"/>
                <a:gridCol w="276579"/>
                <a:gridCol w="276579"/>
                <a:gridCol w="219744"/>
                <a:gridCol w="265115"/>
                <a:gridCol w="428634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68246" y="4779981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1"/>
                </a:solidFill>
              </a:rPr>
              <a:t>글쓰기</a:t>
            </a:r>
            <a:endParaRPr lang="ko-KR" altLang="en-US" u="sng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03754" y="982629"/>
            <a:ext cx="1255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관리자님 반갑습니다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4704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195394"/>
            <a:ext cx="10868858" cy="343875"/>
          </a:xfr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5-10.</a:t>
            </a:r>
            <a:r>
              <a:rPr lang="en-US" altLang="ko-KR" sz="2000" dirty="0" smtClean="0">
                <a:latin typeface="+mn-ea"/>
              </a:rPr>
              <a:t> Q&amp;A</a:t>
            </a:r>
            <a:r>
              <a:rPr lang="ko-KR" altLang="en-US" sz="2000" dirty="0" smtClean="0">
                <a:latin typeface="+mn-ea"/>
              </a:rPr>
              <a:t>게시판</a:t>
            </a:r>
            <a:r>
              <a:rPr lang="en-US" altLang="ko-KR" sz="2000" dirty="0" smtClean="0">
                <a:latin typeface="+mn-ea"/>
              </a:rPr>
              <a:t>-</a:t>
            </a:r>
            <a:r>
              <a:rPr lang="ko-KR" altLang="en-US" sz="2000" dirty="0" smtClean="0">
                <a:latin typeface="+mn-ea"/>
              </a:rPr>
              <a:t>게시글쓰기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2420464"/>
              </p:ext>
            </p:extLst>
          </p:nvPr>
        </p:nvGraphicFramePr>
        <p:xfrm>
          <a:off x="7359664" y="1043735"/>
          <a:ext cx="4715620" cy="3111700"/>
        </p:xfrm>
        <a:graphic>
          <a:graphicData uri="http://schemas.openxmlformats.org/drawingml/2006/table">
            <a:tbl>
              <a:tblPr/>
              <a:tblGrid>
                <a:gridCol w="1027806"/>
                <a:gridCol w="3687814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작성자의 이름을 얻어와 자동입력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글의 제목을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본문의 내용을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숫자를 입력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 숫자를 반드시 입력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올리기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게시글을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올린다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목록창으로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이동하여 목록을 출력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6" y="982630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2655" y="982629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2655" y="5181624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142" y="982629"/>
            <a:ext cx="35305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FORTUNE HOTEL </a:t>
            </a:r>
            <a:r>
              <a:rPr lang="ko-KR" altLang="en-US" dirty="0" smtClean="0"/>
              <a:t>에  오신것을 환영합니다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08683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로그아웃</a:t>
            </a:r>
            <a:endParaRPr lang="ko-KR" altLang="en-US" sz="9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5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사이트맵</a:t>
            </a:r>
            <a:endParaRPr lang="ko-KR" altLang="en-US" sz="900" u="sng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5" y="1858941"/>
          <a:ext cx="6827932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255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게시판관리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통계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5" y="5359425"/>
            <a:ext cx="6864444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서울 금천구 가산디지털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123 FORTUNE HOTEL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지번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서울특별시 금천구 가산동 </a:t>
            </a:r>
            <a:r>
              <a:rPr lang="en-US" altLang="ko-KR" dirty="0" smtClean="0"/>
              <a:t>426-25 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FORTUNE HOTEL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539948" y="4816494"/>
            <a:ext cx="766773" cy="25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올리기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219546" y="4816494"/>
            <a:ext cx="949338" cy="25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03754" y="982629"/>
            <a:ext cx="1255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관리자님 반갑습니다</a:t>
            </a:r>
            <a:endParaRPr lang="ko-KR" altLang="en-US" sz="90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95221" y="2370125"/>
          <a:ext cx="6462800" cy="1625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969"/>
                <a:gridCol w="5656831"/>
              </a:tblGrid>
              <a:tr h="121554">
                <a:tc>
                  <a:txBody>
                    <a:bodyPr/>
                    <a:lstStyle/>
                    <a:p>
                      <a:pPr marL="0" marR="0" indent="0" algn="ctr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Tom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6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호텔</a:t>
                      </a:r>
                      <a:r>
                        <a:rPr lang="ko-KR" altLang="en-US" baseline="0" dirty="0" smtClean="0"/>
                        <a:t> 분들 너무 고마웠습니다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5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너무 편안하게 보낼 수 있는 하루였습니다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335019" y="4487877"/>
            <a:ext cx="912825" cy="292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8707" y="4487877"/>
            <a:ext cx="8980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</a:t>
            </a:r>
            <a:r>
              <a:rPr lang="en-US" altLang="ko-KR" dirty="0" smtClean="0"/>
              <a:t>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57383" y="4487877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자리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숫자입력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04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195394"/>
            <a:ext cx="10868858" cy="343875"/>
          </a:xfr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5-11.</a:t>
            </a:r>
            <a:r>
              <a:rPr lang="en-US" altLang="ko-KR" sz="2000" dirty="0" smtClean="0">
                <a:latin typeface="+mn-ea"/>
              </a:rPr>
              <a:t>Q&amp;A</a:t>
            </a:r>
            <a:r>
              <a:rPr lang="ko-KR" altLang="en-US" sz="2000" dirty="0" smtClean="0">
                <a:latin typeface="+mn-ea"/>
              </a:rPr>
              <a:t>게시판</a:t>
            </a:r>
            <a:r>
              <a:rPr lang="en-US" altLang="ko-KR" sz="2000" dirty="0" smtClean="0">
                <a:latin typeface="+mn-ea"/>
              </a:rPr>
              <a:t>-</a:t>
            </a:r>
            <a:r>
              <a:rPr lang="ko-KR" altLang="en-US" sz="2000" dirty="0" err="1" smtClean="0">
                <a:latin typeface="+mn-ea"/>
              </a:rPr>
              <a:t>게시글수정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2420464"/>
              </p:ext>
            </p:extLst>
          </p:nvPr>
        </p:nvGraphicFramePr>
        <p:xfrm>
          <a:off x="7359664" y="1043735"/>
          <a:ext cx="4715620" cy="4666048"/>
        </p:xfrm>
        <a:graphic>
          <a:graphicData uri="http://schemas.openxmlformats.org/drawingml/2006/table">
            <a:tbl>
              <a:tblPr/>
              <a:tblGrid>
                <a:gridCol w="1027806"/>
                <a:gridCol w="3687814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글번호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글의  고유번호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조회수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글을 읽은 횟수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작성자의 이름이 자동으로 생성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(Read only)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글을 등록한 날짜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글을 수정 시에 현재 날짜로 변경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게시글의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제목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공지할 내용을 적는 곳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숫자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자리 입력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글쓰기 시 입력한 비밀번호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비밀번호가 일치 하지 않으면 수정불가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내용을 수정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목록으로 이동하여 글을 확인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6" y="982630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2655" y="982629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2655" y="5181624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142" y="982629"/>
            <a:ext cx="35305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FORTUNE HOTEL </a:t>
            </a:r>
            <a:r>
              <a:rPr lang="ko-KR" altLang="en-US" dirty="0" smtClean="0"/>
              <a:t>에  오신것을 환영합니다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08683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로그아웃</a:t>
            </a:r>
            <a:endParaRPr lang="ko-KR" altLang="en-US" sz="9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5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사이트맵</a:t>
            </a:r>
            <a:endParaRPr lang="ko-KR" altLang="en-US" sz="900" u="sng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5" y="1858941"/>
          <a:ext cx="6827932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255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게시판관리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통계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5" y="5359425"/>
            <a:ext cx="6864444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서울 금천구 가산디지털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123 FORTUNE HOTEL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지번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서울특별시 금천구 가산동 </a:t>
            </a:r>
            <a:r>
              <a:rPr lang="en-US" altLang="ko-KR" dirty="0" smtClean="0"/>
              <a:t>426-25 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FORTUNE HOTEL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539948" y="4816494"/>
            <a:ext cx="766773" cy="25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219546" y="4816494"/>
            <a:ext cx="949338" cy="25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03754" y="982629"/>
            <a:ext cx="1255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관리자님 반갑습니다</a:t>
            </a:r>
            <a:endParaRPr lang="ko-KR" altLang="en-US" sz="90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95221" y="2370125"/>
          <a:ext cx="6462800" cy="1945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969"/>
                <a:gridCol w="2444961"/>
                <a:gridCol w="849004"/>
                <a:gridCol w="2362866"/>
              </a:tblGrid>
              <a:tr h="146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54">
                <a:tc>
                  <a:txBody>
                    <a:bodyPr/>
                    <a:lstStyle/>
                    <a:p>
                      <a:pPr marL="0" marR="0" indent="0" algn="ctr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admin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2015-08-30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6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호텔</a:t>
                      </a:r>
                      <a:r>
                        <a:rPr lang="ko-KR" altLang="en-US" baseline="0" dirty="0" smtClean="0"/>
                        <a:t> 분들 너무 고마웠습니다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85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너무 편안하게 보낼 수 있는 하루였습니다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335019" y="4487877"/>
            <a:ext cx="912825" cy="292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8707" y="4487877"/>
            <a:ext cx="8980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</a:t>
            </a:r>
            <a:r>
              <a:rPr lang="en-US" altLang="ko-KR" dirty="0" smtClean="0"/>
              <a:t>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57383" y="4487877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자리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숫자입력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04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195394"/>
            <a:ext cx="10868858" cy="343875"/>
          </a:xfr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5-12.</a:t>
            </a:r>
            <a:r>
              <a:rPr lang="en-US" altLang="ko-KR" sz="2000" dirty="0" smtClean="0">
                <a:latin typeface="+mn-ea"/>
              </a:rPr>
              <a:t>Q&amp;A</a:t>
            </a:r>
            <a:r>
              <a:rPr lang="ko-KR" altLang="en-US" sz="2000" dirty="0" smtClean="0">
                <a:latin typeface="+mn-ea"/>
              </a:rPr>
              <a:t>게시판</a:t>
            </a:r>
            <a:r>
              <a:rPr lang="en-US" altLang="ko-KR" sz="2000" dirty="0" smtClean="0">
                <a:latin typeface="+mn-ea"/>
              </a:rPr>
              <a:t>-</a:t>
            </a:r>
            <a:r>
              <a:rPr lang="ko-KR" altLang="en-US" sz="2000" dirty="0" err="1" smtClean="0">
                <a:latin typeface="+mn-ea"/>
              </a:rPr>
              <a:t>게시글삭제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2420464"/>
              </p:ext>
            </p:extLst>
          </p:nvPr>
        </p:nvGraphicFramePr>
        <p:xfrm>
          <a:off x="7359664" y="1043735"/>
          <a:ext cx="4715620" cy="4666048"/>
        </p:xfrm>
        <a:graphic>
          <a:graphicData uri="http://schemas.openxmlformats.org/drawingml/2006/table">
            <a:tbl>
              <a:tblPr/>
              <a:tblGrid>
                <a:gridCol w="1027806"/>
                <a:gridCol w="3687814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글번호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글의  고유번호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조회수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글을 읽은 횟수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작성자의 이름이 자동으로 생성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(Read only)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글을 등록한 날짜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글을 수정 시에 현재 날짜로 변경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게시글의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제목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공지할 내용을 적는 곳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숫자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자리 입력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글쓰기 시 입력한 비밀번호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비밀번호가 일치 하지 않으면 삭제불가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삭제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내용을 삭제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목록으로 이동하여 글을 확인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6" y="982630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2655" y="982629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2655" y="5181624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142" y="982629"/>
            <a:ext cx="35305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FORTUNE HOTEL </a:t>
            </a:r>
            <a:r>
              <a:rPr lang="ko-KR" altLang="en-US" dirty="0" smtClean="0"/>
              <a:t>에  오신것을 환영합니다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08683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로그아웃</a:t>
            </a:r>
            <a:endParaRPr lang="ko-KR" altLang="en-US" sz="9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5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사이트맵</a:t>
            </a:r>
            <a:endParaRPr lang="ko-KR" altLang="en-US" sz="900" u="sng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5" y="1858941"/>
          <a:ext cx="6827932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255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게시판관리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통계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5" y="5359425"/>
            <a:ext cx="6864444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서울 금천구 가산디지털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123 FORTUNE HOTEL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지번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서울특별시 금천구 가산동 </a:t>
            </a:r>
            <a:r>
              <a:rPr lang="en-US" altLang="ko-KR" dirty="0" smtClean="0"/>
              <a:t>426-25 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FORTUNE HOTEL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539948" y="4816494"/>
            <a:ext cx="766773" cy="25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219546" y="4816494"/>
            <a:ext cx="949338" cy="25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03754" y="982629"/>
            <a:ext cx="1255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관리자님 반갑습니다</a:t>
            </a:r>
            <a:endParaRPr lang="ko-KR" altLang="en-US" sz="90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95221" y="2370125"/>
          <a:ext cx="6462800" cy="1945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969"/>
                <a:gridCol w="2444961"/>
                <a:gridCol w="849004"/>
                <a:gridCol w="2362866"/>
              </a:tblGrid>
              <a:tr h="146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54">
                <a:tc>
                  <a:txBody>
                    <a:bodyPr/>
                    <a:lstStyle/>
                    <a:p>
                      <a:pPr marL="0" marR="0" indent="0" algn="ctr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admin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2015-08-30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6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호텔</a:t>
                      </a:r>
                      <a:r>
                        <a:rPr lang="ko-KR" altLang="en-US" baseline="0" dirty="0" smtClean="0"/>
                        <a:t> 분들 너무 고마웠습니다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85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7426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너무 편안하게 보낼 수 있는 하루였습니다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335019" y="4487877"/>
            <a:ext cx="912825" cy="292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8707" y="4487877"/>
            <a:ext cx="8980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</a:t>
            </a:r>
            <a:r>
              <a:rPr lang="en-US" altLang="ko-KR" dirty="0" smtClean="0"/>
              <a:t>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57383" y="4487877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자리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숫자입력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04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195394"/>
            <a:ext cx="10868858" cy="343875"/>
          </a:xfr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1-1.</a:t>
            </a:r>
            <a:r>
              <a:rPr lang="ko-KR" altLang="en-US" sz="2000" dirty="0" smtClean="0">
                <a:latin typeface="+mn-ea"/>
                <a:ea typeface="+mn-ea"/>
              </a:rPr>
              <a:t>홈페이지 </a:t>
            </a:r>
            <a:r>
              <a:rPr lang="ko-KR" altLang="en-US" sz="2000" dirty="0" err="1" smtClean="0">
                <a:latin typeface="+mn-ea"/>
                <a:ea typeface="+mn-ea"/>
              </a:rPr>
              <a:t>메인화면</a:t>
            </a:r>
            <a:r>
              <a:rPr lang="en-US" altLang="ko-KR" sz="2000" dirty="0" smtClean="0">
                <a:latin typeface="+mn-ea"/>
                <a:ea typeface="+mn-ea"/>
              </a:rPr>
              <a:t>(</a:t>
            </a:r>
            <a:r>
              <a:rPr lang="ko-KR" altLang="en-US" sz="2000" dirty="0" smtClean="0">
                <a:latin typeface="+mn-ea"/>
                <a:ea typeface="+mn-ea"/>
              </a:rPr>
              <a:t>기본화면</a:t>
            </a:r>
            <a:r>
              <a:rPr lang="en-US" altLang="ko-KR" sz="2000" dirty="0" smtClean="0">
                <a:latin typeface="+mn-ea"/>
                <a:ea typeface="+mn-ea"/>
              </a:rPr>
              <a:t>)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2420464"/>
              </p:ext>
            </p:extLst>
          </p:nvPr>
        </p:nvGraphicFramePr>
        <p:xfrm>
          <a:off x="7354222" y="1043735"/>
          <a:ext cx="4715619" cy="2197388"/>
        </p:xfrm>
        <a:graphic>
          <a:graphicData uri="http://schemas.openxmlformats.org/drawingml/2006/table">
            <a:tbl>
              <a:tblPr/>
              <a:tblGrid>
                <a:gridCol w="1734990"/>
                <a:gridCol w="2980629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예약정보를 관리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로그인 필요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호텔정보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호텔사진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레스토랑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부대시설 정보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175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게시판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공지사항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리뷰게시판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Q&amp;A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게시판 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오시는 길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호텔을 방문을 위한 교통편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지도 정보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6" y="982630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2655" y="982629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2655" y="5181624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142" y="982629"/>
            <a:ext cx="35305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FORTUNE HOTEL </a:t>
            </a:r>
            <a:r>
              <a:rPr lang="ko-KR" altLang="en-US" dirty="0" smtClean="0"/>
              <a:t>에  오신것을 환영합니다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08683" y="982629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로그인</a:t>
            </a:r>
            <a:endParaRPr lang="ko-KR" altLang="en-US" sz="9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5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사이트맵</a:t>
            </a:r>
            <a:endParaRPr lang="ko-KR" altLang="en-US" sz="9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5314936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회원가입</a:t>
            </a:r>
            <a:endParaRPr lang="ko-KR" altLang="en-US" sz="900" u="sng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5" y="1858941"/>
          <a:ext cx="6827932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255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예약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호텔정보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게시판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오시는 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5" y="5359425"/>
            <a:ext cx="6864444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서울 금천구 가산디지털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123 FORTUNE HOTEL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지번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서울특별시 금천구 가산동 </a:t>
            </a:r>
            <a:r>
              <a:rPr lang="en-US" altLang="ko-KR" dirty="0" smtClean="0"/>
              <a:t>426-25 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FORTUNE HOTEL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7643" y="3465513"/>
            <a:ext cx="898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호텔 사진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704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051130" y="2881305"/>
            <a:ext cx="6600250" cy="766403"/>
            <a:chOff x="1776" y="864"/>
            <a:chExt cx="2688" cy="432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flipV="1">
              <a:off x="1776" y="864"/>
              <a:ext cx="2688" cy="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1776" y="1296"/>
              <a:ext cx="2688" cy="0"/>
            </a:xfrm>
            <a:prstGeom prst="line">
              <a:avLst/>
            </a:prstGeom>
            <a:noFill/>
            <a:ln w="63500" cmpd="thinThick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3162815" y="3041605"/>
            <a:ext cx="6320571" cy="4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6779" tIns="45698" rIns="46779" bIns="45698">
            <a:spAutoFit/>
          </a:bodyPr>
          <a:lstStyle/>
          <a:p>
            <a:r>
              <a:rPr lang="ko-KR" altLang="en-US" sz="24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운영 모드 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(</a:t>
            </a:r>
            <a:r>
              <a:rPr lang="ko-KR" altLang="en-US" sz="24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고객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)</a:t>
            </a:r>
            <a:endParaRPr lang="en-US" altLang="ko-KR" sz="24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  <a:ea typeface="+mn-ea"/>
              </a:rPr>
              <a:t>0. </a:t>
            </a:r>
            <a:r>
              <a:rPr lang="ko-KR" altLang="en-US" sz="1935" dirty="0" err="1" smtClean="0">
                <a:latin typeface="+mn-ea"/>
                <a:ea typeface="+mn-ea"/>
              </a:rPr>
              <a:t>메인화면</a:t>
            </a:r>
            <a:endParaRPr lang="ko-KR" altLang="en-US" sz="1935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44239405"/>
              </p:ext>
            </p:extLst>
          </p:nvPr>
        </p:nvGraphicFramePr>
        <p:xfrm>
          <a:off x="7354223" y="1121260"/>
          <a:ext cx="4715619" cy="911420"/>
        </p:xfrm>
        <a:graphic>
          <a:graphicData uri="http://schemas.openxmlformats.org/drawingml/2006/table">
            <a:tbl>
              <a:tblPr/>
              <a:tblGrid>
                <a:gridCol w="1734990"/>
                <a:gridCol w="2980629"/>
              </a:tblGrid>
              <a:tr h="35677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44229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회원가입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회원가입버튼을 누르면 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회원가입용 새 창이 뜬다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/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53880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14938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회원가입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27932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예약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호텔정보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게시판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오시는 길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7645" y="3464326"/>
            <a:ext cx="1138453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42" dirty="0"/>
              <a:t>호텔 사진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5314938" y="1062140"/>
            <a:ext cx="654789" cy="2263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3885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kosmo1412_10\Documents\카카오톡 받은 파일\KakaoTalk_20150903_1908562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27875" y="1097033"/>
            <a:ext cx="3611330" cy="487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ko-KR" altLang="en-US" sz="1935" dirty="0">
                <a:latin typeface="+mn-ea"/>
                <a:ea typeface="+mn-ea"/>
              </a:rPr>
              <a:t>홈페이지 메인화면</a:t>
            </a:r>
            <a:r>
              <a:rPr lang="en-US" altLang="ko-KR" sz="1935" dirty="0">
                <a:latin typeface="+mn-ea"/>
                <a:ea typeface="+mn-ea"/>
              </a:rPr>
              <a:t>(</a:t>
            </a:r>
            <a:r>
              <a:rPr lang="ko-KR" altLang="en-US" sz="1935" dirty="0">
                <a:latin typeface="+mn-ea"/>
                <a:ea typeface="+mn-ea"/>
              </a:rPr>
              <a:t>기본화면</a:t>
            </a:r>
            <a:r>
              <a:rPr lang="en-US" altLang="ko-KR" sz="1935" dirty="0">
                <a:latin typeface="+mn-ea"/>
                <a:ea typeface="+mn-ea"/>
              </a:rPr>
              <a:t>)</a:t>
            </a:r>
            <a:endParaRPr lang="ko-KR" altLang="en-US" sz="1935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3" name="직사각형 2"/>
          <p:cNvSpPr/>
          <p:nvPr/>
        </p:nvSpPr>
        <p:spPr>
          <a:xfrm>
            <a:off x="2027875" y="1097033"/>
            <a:ext cx="3303325" cy="477998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7040" y="2769275"/>
            <a:ext cx="1799693" cy="107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96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  <a:ea typeface="+mn-ea"/>
              </a:rPr>
              <a:t>2. </a:t>
            </a:r>
            <a:r>
              <a:rPr lang="ko-KR" altLang="en-US" sz="1935" dirty="0" smtClean="0">
                <a:latin typeface="+mn-ea"/>
                <a:ea typeface="+mn-ea"/>
              </a:rPr>
              <a:t>로그인</a:t>
            </a:r>
            <a:endParaRPr lang="ko-KR" altLang="en-US" sz="1935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/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53880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27932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예약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호텔정보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게시판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오시는 길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3983" y="2452736"/>
            <a:ext cx="3445743" cy="2457450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936881" y="1062140"/>
            <a:ext cx="654789" cy="2263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763547" y="4303969"/>
            <a:ext cx="1090333" cy="4544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7505716" y="1092168"/>
          <a:ext cx="4734105" cy="2727696"/>
        </p:xfrm>
        <a:graphic>
          <a:graphicData uri="http://schemas.openxmlformats.org/drawingml/2006/table">
            <a:tbl>
              <a:tblPr/>
              <a:tblGrid>
                <a:gridCol w="1741792"/>
                <a:gridCol w="2992313"/>
              </a:tblGrid>
              <a:tr h="27894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34553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로그인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로그인 창 이동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4553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아이디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가입 아이디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4553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본인 비밀번호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4553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 버튼 누르고 일치하면 정상 로그인 되는 이벤트 발생 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4553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로그인 취소 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1652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  <a:ea typeface="+mn-ea"/>
              </a:rPr>
              <a:t>2. </a:t>
            </a:r>
            <a:r>
              <a:rPr lang="ko-KR" altLang="en-US" sz="1935" dirty="0" smtClean="0">
                <a:latin typeface="+mn-ea"/>
                <a:ea typeface="+mn-ea"/>
              </a:rPr>
              <a:t>로그인</a:t>
            </a:r>
            <a:endParaRPr lang="ko-KR" altLang="en-US" sz="1935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/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53880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27932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예약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호텔정보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게시판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오시는 길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3983" y="2452736"/>
            <a:ext cx="3445743" cy="2457450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936881" y="1062140"/>
            <a:ext cx="654789" cy="2263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763547" y="4303969"/>
            <a:ext cx="1090333" cy="4544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69027" y="2887935"/>
            <a:ext cx="1885026" cy="113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55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  <a:ea typeface="+mn-ea"/>
              </a:rPr>
              <a:t>3. </a:t>
            </a:r>
            <a:r>
              <a:rPr lang="ko-KR" altLang="en-US" sz="1935" dirty="0" err="1" smtClean="0">
                <a:latin typeface="+mn-ea"/>
                <a:ea typeface="+mn-ea"/>
              </a:rPr>
              <a:t>마이페이지</a:t>
            </a:r>
            <a:endParaRPr lang="ko-KR" altLang="en-US" sz="1935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/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7801" y="1073966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 smtClean="0"/>
              <a:t>로그아웃</a:t>
            </a:r>
            <a:endParaRPr lang="ko-KR" altLang="en-US" sz="87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8092" y="1062140"/>
            <a:ext cx="1118708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 smtClean="0"/>
              <a:t>○○</a:t>
            </a:r>
            <a:r>
              <a:rPr lang="ko-KR" altLang="en-US" sz="871" u="sng" dirty="0" err="1" smtClean="0"/>
              <a:t>님반갑습니다</a:t>
            </a:r>
            <a:endParaRPr lang="en-US" altLang="ko-KR" sz="871" u="sng" dirty="0" smtClean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23062605"/>
              </p:ext>
            </p:extLst>
          </p:nvPr>
        </p:nvGraphicFramePr>
        <p:xfrm>
          <a:off x="312656" y="1909971"/>
          <a:ext cx="6827932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호텔정보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게시판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오시는 길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5936881" y="1085792"/>
            <a:ext cx="654789" cy="2263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0805779"/>
              </p:ext>
            </p:extLst>
          </p:nvPr>
        </p:nvGraphicFramePr>
        <p:xfrm>
          <a:off x="7443796" y="1071546"/>
          <a:ext cx="4714908" cy="1448478"/>
        </p:xfrm>
        <a:graphic>
          <a:graphicData uri="http://schemas.openxmlformats.org/drawingml/2006/table">
            <a:tbl>
              <a:tblPr/>
              <a:tblGrid>
                <a:gridCol w="1734728"/>
                <a:gridCol w="2980180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92774" marR="192774" marT="73265" marB="732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2774" marR="192774" marT="73265" marB="732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18956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회원정보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2774" marR="192774" marT="73265" marB="732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회원정보 페이지로 이동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2774" marR="192774" marT="73265" marB="732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8956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예약정보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2774" marR="192774" marT="73265" marB="732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예약정보 페이지로 이동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2774" marR="192774" marT="73265" marB="732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312655" y="2260584"/>
            <a:ext cx="901784" cy="35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ko-KR" altLang="en-US" sz="1100" dirty="0"/>
          </a:p>
        </p:txBody>
      </p:sp>
      <p:sp>
        <p:nvSpPr>
          <p:cNvPr id="28" name="직사각형 27"/>
          <p:cNvSpPr/>
          <p:nvPr/>
        </p:nvSpPr>
        <p:spPr>
          <a:xfrm>
            <a:off x="1225480" y="2260584"/>
            <a:ext cx="901784" cy="35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예약정보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66089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  <a:ea typeface="+mn-ea"/>
              </a:rPr>
              <a:t>3-1. </a:t>
            </a:r>
            <a:r>
              <a:rPr lang="ko-KR" altLang="en-US" sz="1935" dirty="0" smtClean="0">
                <a:latin typeface="+mn-ea"/>
                <a:ea typeface="+mn-ea"/>
              </a:rPr>
              <a:t>회원정보</a:t>
            </a:r>
            <a:endParaRPr lang="ko-KR" altLang="en-US" sz="1935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/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7801" y="1073966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 smtClean="0"/>
              <a:t>로그아웃</a:t>
            </a:r>
            <a:endParaRPr lang="ko-KR" altLang="en-US" sz="87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8092" y="1062140"/>
            <a:ext cx="1118708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 smtClean="0"/>
              <a:t>○○</a:t>
            </a:r>
            <a:r>
              <a:rPr lang="ko-KR" altLang="en-US" sz="871" u="sng" dirty="0" err="1" smtClean="0"/>
              <a:t>님반갑습니다</a:t>
            </a:r>
            <a:endParaRPr lang="en-US" altLang="ko-KR" sz="871" u="sng" dirty="0" smtClean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23062605"/>
              </p:ext>
            </p:extLst>
          </p:nvPr>
        </p:nvGraphicFramePr>
        <p:xfrm>
          <a:off x="312656" y="1909971"/>
          <a:ext cx="6827932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호텔정보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게시판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오시는 길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5936881" y="1085792"/>
            <a:ext cx="654789" cy="2263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018699" y="2254929"/>
            <a:ext cx="0" cy="2869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21830" y="2260398"/>
            <a:ext cx="1706044" cy="3728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회원정보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21830" y="2652184"/>
            <a:ext cx="1696867" cy="3728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회원수정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68933" y="2338202"/>
            <a:ext cx="1054651" cy="27777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21831" y="3011093"/>
            <a:ext cx="1696867" cy="3728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회원탈퇴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0805779"/>
              </p:ext>
            </p:extLst>
          </p:nvPr>
        </p:nvGraphicFramePr>
        <p:xfrm>
          <a:off x="7372357" y="1071547"/>
          <a:ext cx="4831693" cy="5034508"/>
        </p:xfrm>
        <a:graphic>
          <a:graphicData uri="http://schemas.openxmlformats.org/drawingml/2006/table">
            <a:tbl>
              <a:tblPr/>
              <a:tblGrid>
                <a:gridCol w="1777696"/>
                <a:gridCol w="3053997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92774" marR="192774" marT="73265" marB="732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2774" marR="192774" marT="73265" marB="732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성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2774" marR="192774" marT="73265" marB="732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회원의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LASTNAME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2774" marR="192774" marT="73265" marB="732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2774" marR="192774" marT="73265" marB="732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회원의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FIRSTNAME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2774" marR="192774" marT="73265" marB="732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아이디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2774" marR="192774" marT="73265" marB="732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회원아이디입력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수정불가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92774" marR="192774" marT="73265" marB="732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2774" marR="192774" marT="73265" marB="732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회원의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이메일을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2774" marR="192774" marT="73265" marB="732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핸드폰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2774" marR="192774" marT="73265" marB="732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회원의 핸드폰번호를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2774" marR="192774" marT="73265" marB="732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마일리지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2774" marR="192774" marT="73265" marB="732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마일리지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번호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수정불가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92774" marR="192774" marT="73265" marB="732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생년월일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2774" marR="192774" marT="73265" marB="732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회원의 생년월일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2774" marR="192774" marT="73265" marB="732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2774" marR="192774" marT="73265" marB="732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내용을 수정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2774" marR="192774" marT="73265" marB="732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2774" marR="192774" marT="73265" marB="732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회원정보 페이지로 이동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2774" marR="192774" marT="73265" marB="732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pic>
        <p:nvPicPr>
          <p:cNvPr id="22" name="Picture 2" descr="C:\Users\kosmo1412_10\Documents\카카오톡 받은 파일\KakaoTalk_20150903_1909269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0258" y="2305514"/>
            <a:ext cx="3261901" cy="276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6089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  <a:ea typeface="+mn-ea"/>
              </a:rPr>
              <a:t>3-2. </a:t>
            </a:r>
            <a:r>
              <a:rPr lang="ko-KR" altLang="en-US" sz="1935" dirty="0" smtClean="0">
                <a:latin typeface="+mn-ea"/>
                <a:ea typeface="+mn-ea"/>
              </a:rPr>
              <a:t>회원수정</a:t>
            </a:r>
            <a:endParaRPr lang="ko-KR" altLang="en-US" sz="1935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/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7801" y="1073966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 smtClean="0"/>
              <a:t>로그아웃</a:t>
            </a:r>
            <a:endParaRPr lang="ko-KR" altLang="en-US" sz="87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8092" y="1062140"/>
            <a:ext cx="1118708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 smtClean="0"/>
              <a:t>○○</a:t>
            </a:r>
            <a:r>
              <a:rPr lang="ko-KR" altLang="en-US" sz="871" u="sng" dirty="0" err="1" smtClean="0"/>
              <a:t>님반갑습니다</a:t>
            </a:r>
            <a:endParaRPr lang="en-US" altLang="ko-KR" sz="871" u="sng" dirty="0" smtClean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27932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호텔정보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게시판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오시는 길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5936881" y="1085792"/>
            <a:ext cx="654789" cy="2263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018699" y="2254929"/>
            <a:ext cx="0" cy="2869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21830" y="2260398"/>
            <a:ext cx="1706044" cy="3728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회원정보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21830" y="2652184"/>
            <a:ext cx="1696867" cy="3728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회원수정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59759" y="2673829"/>
            <a:ext cx="1054651" cy="27777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21831" y="3011093"/>
            <a:ext cx="1696867" cy="3728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회원탈퇴</a:t>
            </a:r>
            <a:endParaRPr lang="ko-KR" altLang="en-US" dirty="0"/>
          </a:p>
        </p:txBody>
      </p:sp>
      <p:pic>
        <p:nvPicPr>
          <p:cNvPr id="29" name="Picture 2" descr="C:\Users\kosmo1412_10\Documents\카카오톡 받은 파일\KakaoTalk_20150903_1909269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0258" y="2305514"/>
            <a:ext cx="3261901" cy="276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모서리가 둥근 직사각형 29"/>
          <p:cNvSpPr/>
          <p:nvPr/>
        </p:nvSpPr>
        <p:spPr>
          <a:xfrm>
            <a:off x="3400420" y="4642651"/>
            <a:ext cx="970948" cy="3314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0805779"/>
              </p:ext>
            </p:extLst>
          </p:nvPr>
        </p:nvGraphicFramePr>
        <p:xfrm>
          <a:off x="7372357" y="1071546"/>
          <a:ext cx="4831693" cy="1448478"/>
        </p:xfrm>
        <a:graphic>
          <a:graphicData uri="http://schemas.openxmlformats.org/drawingml/2006/table">
            <a:tbl>
              <a:tblPr/>
              <a:tblGrid>
                <a:gridCol w="1777696"/>
                <a:gridCol w="3053997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92774" marR="192774" marT="73265" marB="732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2774" marR="192774" marT="73265" marB="732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2774" marR="192774" marT="73265" marB="732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회원수정 창으로 이동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2774" marR="192774" marT="73265" marB="732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2774" marR="192774" marT="73265" marB="732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로그인 취소 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92774" marR="192774" marT="73265" marB="732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776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</a:rPr>
              <a:t>3-2. </a:t>
            </a:r>
            <a:r>
              <a:rPr lang="ko-KR" altLang="en-US" sz="1935" dirty="0" smtClean="0">
                <a:latin typeface="+mn-ea"/>
              </a:rPr>
              <a:t>회원수정</a:t>
            </a:r>
            <a:r>
              <a:rPr lang="en-US" altLang="ko-KR" sz="1935" dirty="0" smtClean="0">
                <a:latin typeface="+mn-ea"/>
              </a:rPr>
              <a:t>(</a:t>
            </a:r>
            <a:r>
              <a:rPr lang="ko-KR" altLang="en-US" sz="1935" dirty="0" smtClean="0">
                <a:latin typeface="+mn-ea"/>
              </a:rPr>
              <a:t>수정버튼 </a:t>
            </a:r>
            <a:r>
              <a:rPr lang="ko-KR" altLang="en-US" sz="1935" dirty="0" err="1" smtClean="0">
                <a:latin typeface="+mn-ea"/>
              </a:rPr>
              <a:t>클릭시</a:t>
            </a:r>
            <a:r>
              <a:rPr lang="en-US" altLang="ko-KR" sz="1935" dirty="0" smtClean="0">
                <a:latin typeface="+mn-ea"/>
              </a:rPr>
              <a:t>)</a:t>
            </a:r>
            <a:endParaRPr lang="ko-KR" altLang="en-US" sz="1935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3" name="직사각형 2"/>
          <p:cNvSpPr/>
          <p:nvPr/>
        </p:nvSpPr>
        <p:spPr>
          <a:xfrm>
            <a:off x="2027875" y="1097033"/>
            <a:ext cx="3303325" cy="477998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90266127"/>
              </p:ext>
            </p:extLst>
          </p:nvPr>
        </p:nvGraphicFramePr>
        <p:xfrm>
          <a:off x="7484314" y="1049176"/>
          <a:ext cx="4734105" cy="4988014"/>
        </p:xfrm>
        <a:graphic>
          <a:graphicData uri="http://schemas.openxmlformats.org/drawingml/2006/table">
            <a:tbl>
              <a:tblPr/>
              <a:tblGrid>
                <a:gridCol w="1741792"/>
                <a:gridCol w="2992313"/>
              </a:tblGrid>
              <a:tr h="33589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4522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가입자 성명 변경 못하게 설정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522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아이디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가입자 아이디 변경 못하게 설정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1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변경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1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성별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남자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여자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변경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1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이메일 주소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변경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1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우편번호 및    상세주소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가입자 주소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변경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1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핸드폰번호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가입자 연락처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변경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1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공지메일수신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공지메일수신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변경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1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sms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수신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문자수신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변경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1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여권번호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여권번호 변경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1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생년월일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생년월일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변경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 descr="C:\Users\kosmo1412_10\Documents\카카오톡 받은 파일\KakaoTalk_20150903_1909190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5141" y="1134116"/>
            <a:ext cx="3415665" cy="476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2525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</a:rPr>
              <a:t>3-2. </a:t>
            </a:r>
            <a:r>
              <a:rPr lang="ko-KR" altLang="en-US" sz="1935" dirty="0" smtClean="0">
                <a:latin typeface="+mn-ea"/>
              </a:rPr>
              <a:t>회원수정</a:t>
            </a:r>
            <a:endParaRPr lang="ko-KR" altLang="en-US" sz="1935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3" name="직사각형 2"/>
          <p:cNvSpPr/>
          <p:nvPr/>
        </p:nvSpPr>
        <p:spPr>
          <a:xfrm>
            <a:off x="2027875" y="1097033"/>
            <a:ext cx="3303325" cy="477998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24545909"/>
              </p:ext>
            </p:extLst>
          </p:nvPr>
        </p:nvGraphicFramePr>
        <p:xfrm>
          <a:off x="7484314" y="1049177"/>
          <a:ext cx="4734105" cy="1240369"/>
        </p:xfrm>
        <a:graphic>
          <a:graphicData uri="http://schemas.openxmlformats.org/drawingml/2006/table">
            <a:tbl>
              <a:tblPr/>
              <a:tblGrid>
                <a:gridCol w="1741792"/>
                <a:gridCol w="2992313"/>
              </a:tblGrid>
              <a:tr h="33589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4522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변경된 내용 있으면 확인 버튼 누르면 수정 완료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522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2" descr="C:\Users\kosmo1412_10\Documents\카카오톡 받은 파일\KakaoTalk_20150903_1909190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5141" y="1134116"/>
            <a:ext cx="3415665" cy="476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16008" y="2524171"/>
            <a:ext cx="2014306" cy="125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34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195394"/>
            <a:ext cx="10868858" cy="343875"/>
          </a:xfr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1-2.</a:t>
            </a:r>
            <a:r>
              <a:rPr lang="ko-KR" altLang="en-US" sz="2000" dirty="0" smtClean="0">
                <a:latin typeface="+mn-ea"/>
                <a:ea typeface="+mn-ea"/>
              </a:rPr>
              <a:t>관리자 로그인 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2420464"/>
              </p:ext>
            </p:extLst>
          </p:nvPr>
        </p:nvGraphicFramePr>
        <p:xfrm>
          <a:off x="7354222" y="1043736"/>
          <a:ext cx="4854932" cy="2380268"/>
        </p:xfrm>
        <a:graphic>
          <a:graphicData uri="http://schemas.openxmlformats.org/drawingml/2006/table">
            <a:tbl>
              <a:tblPr/>
              <a:tblGrid>
                <a:gridCol w="1786247"/>
                <a:gridCol w="3068685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로그인 아이디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판매자에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의해 생성된 아이디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로그인 비밀번호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판매자에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의해 생성된 비밀번호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접속 방법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로그인 클릭시 접속</a:t>
                      </a: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ID / PW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입력 후 로그인 클릭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암호 변경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판매자와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전화 연락 후 변경가능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개인 단독으로 변경 불가능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13742" y="1044784"/>
            <a:ext cx="6619868" cy="4969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397" tIns="45698" rIns="91397" bIns="45698"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054607" y="2780928"/>
            <a:ext cx="3160284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397" tIns="45698" rIns="91397" bIns="45698" rtlCol="0" anchor="ctr"/>
          <a:lstStyle/>
          <a:p>
            <a:pPr algn="ctr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noFill/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54607" y="3645024"/>
            <a:ext cx="3160284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397" tIns="45698" rIns="91397" bIns="45698" rtlCol="0" anchor="ctr"/>
          <a:lstStyle/>
          <a:p>
            <a:pPr algn="ctr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noFill/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9834" y="2909107"/>
            <a:ext cx="1328236" cy="292343"/>
          </a:xfrm>
          <a:prstGeom prst="rect">
            <a:avLst/>
          </a:prstGeom>
          <a:noFill/>
        </p:spPr>
        <p:txBody>
          <a:bodyPr wrap="square" lIns="91397" tIns="45698" rIns="91397" bIns="45698" rtlCol="0">
            <a:spAutoFit/>
          </a:bodyPr>
          <a:lstStyle/>
          <a:p>
            <a:pPr algn="dist"/>
            <a:r>
              <a:rPr lang="ko-KR" altLang="en-US" spc="300" dirty="0" smtClean="0">
                <a:latin typeface="+mn-ea"/>
                <a:ea typeface="+mn-ea"/>
              </a:rPr>
              <a:t>아이디</a:t>
            </a:r>
            <a:r>
              <a:rPr lang="en-US" altLang="ko-KR" spc="300" dirty="0" smtClean="0">
                <a:latin typeface="+mn-ea"/>
                <a:ea typeface="+mn-ea"/>
              </a:rPr>
              <a:t>: </a:t>
            </a:r>
            <a:endParaRPr lang="ko-KR" altLang="en-US" spc="300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92819" y="2780929"/>
            <a:ext cx="1374035" cy="1368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397" tIns="45698" rIns="91397" bIns="45698"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4143" y="3753038"/>
            <a:ext cx="1328236" cy="292343"/>
          </a:xfrm>
          <a:prstGeom prst="rect">
            <a:avLst/>
          </a:prstGeom>
          <a:noFill/>
        </p:spPr>
        <p:txBody>
          <a:bodyPr wrap="square" lIns="91397" tIns="45698" rIns="91397" bIns="45698" rtlCol="0">
            <a:spAutoFit/>
          </a:bodyPr>
          <a:lstStyle/>
          <a:p>
            <a:pPr algn="dist"/>
            <a:r>
              <a:rPr lang="ko-KR" altLang="en-US" spc="300" dirty="0" smtClean="0">
                <a:latin typeface="+mn-ea"/>
                <a:ea typeface="+mn-ea"/>
              </a:rPr>
              <a:t>비밀번호</a:t>
            </a:r>
            <a:r>
              <a:rPr lang="en-US" altLang="ko-KR" spc="300" dirty="0" smtClean="0">
                <a:latin typeface="+mn-ea"/>
                <a:ea typeface="+mn-ea"/>
              </a:rPr>
              <a:t>: </a:t>
            </a:r>
            <a:endParaRPr lang="ko-KR" altLang="en-US" spc="3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04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</a:rPr>
              <a:t>3-3. </a:t>
            </a:r>
            <a:r>
              <a:rPr lang="ko-KR" altLang="en-US" sz="1935" dirty="0" smtClean="0">
                <a:latin typeface="+mn-ea"/>
              </a:rPr>
              <a:t>회원탈퇴</a:t>
            </a:r>
            <a:endParaRPr lang="ko-KR" altLang="en-US" sz="1935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/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7801" y="1073966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 smtClean="0"/>
              <a:t>로그아웃</a:t>
            </a:r>
            <a:endParaRPr lang="ko-KR" altLang="en-US" sz="87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8092" y="1062140"/>
            <a:ext cx="1118708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 smtClean="0"/>
              <a:t>○○</a:t>
            </a:r>
            <a:r>
              <a:rPr lang="ko-KR" altLang="en-US" sz="871" u="sng" dirty="0" err="1" smtClean="0"/>
              <a:t>님반갑습니다</a:t>
            </a:r>
            <a:endParaRPr lang="en-US" altLang="ko-KR" sz="871" u="sng" dirty="0" smtClean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27932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호텔정보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게시판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오시는 길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5936881" y="1085792"/>
            <a:ext cx="654789" cy="2263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018699" y="2254929"/>
            <a:ext cx="0" cy="2869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12655" y="2254928"/>
            <a:ext cx="1706044" cy="3728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회원정보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21831" y="2629445"/>
            <a:ext cx="1696867" cy="3728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회원수정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12655" y="3002307"/>
            <a:ext cx="1696867" cy="3728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42940" y="3060154"/>
            <a:ext cx="1054651" cy="27777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3078999"/>
              </p:ext>
            </p:extLst>
          </p:nvPr>
        </p:nvGraphicFramePr>
        <p:xfrm>
          <a:off x="7484314" y="1049177"/>
          <a:ext cx="4734105" cy="1240369"/>
        </p:xfrm>
        <a:graphic>
          <a:graphicData uri="http://schemas.openxmlformats.org/drawingml/2006/table">
            <a:tbl>
              <a:tblPr/>
              <a:tblGrid>
                <a:gridCol w="1741792"/>
                <a:gridCol w="2992313"/>
              </a:tblGrid>
              <a:tr h="33589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4522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회원삭제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변경된 내용 있으면 확인 버튼 누르면 수정 완료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522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회원 탈퇴 창 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1763" y="2285992"/>
            <a:ext cx="3286147" cy="2791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모서리가 둥근 직사각형 25"/>
          <p:cNvSpPr/>
          <p:nvPr/>
        </p:nvSpPr>
        <p:spPr>
          <a:xfrm>
            <a:off x="3800457" y="4572007"/>
            <a:ext cx="727581" cy="30772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638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</a:rPr>
              <a:t>3-3. </a:t>
            </a:r>
            <a:r>
              <a:rPr lang="ko-KR" altLang="en-US" sz="1935" dirty="0" smtClean="0">
                <a:latin typeface="+mn-ea"/>
              </a:rPr>
              <a:t>회원탈퇴</a:t>
            </a:r>
            <a:endParaRPr lang="ko-KR" altLang="en-US" sz="1935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/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7801" y="1073966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 smtClean="0"/>
              <a:t>로그아웃</a:t>
            </a:r>
            <a:endParaRPr lang="ko-KR" altLang="en-US" sz="87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8092" y="1062140"/>
            <a:ext cx="1118708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 smtClean="0"/>
              <a:t>○○</a:t>
            </a:r>
            <a:r>
              <a:rPr lang="ko-KR" altLang="en-US" sz="871" u="sng" dirty="0" err="1" smtClean="0"/>
              <a:t>님반갑습니다</a:t>
            </a:r>
            <a:endParaRPr lang="en-US" altLang="ko-KR" sz="871" u="sng" dirty="0" smtClean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27932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호텔정보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게시판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오시는 길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5936881" y="1085792"/>
            <a:ext cx="654789" cy="2263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018699" y="2254929"/>
            <a:ext cx="0" cy="2869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12655" y="2254928"/>
            <a:ext cx="1706044" cy="3728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회원정보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21831" y="2629445"/>
            <a:ext cx="1696867" cy="3728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회원수정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21831" y="3011093"/>
            <a:ext cx="1696867" cy="3728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42940" y="3060154"/>
            <a:ext cx="1054651" cy="27777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20505632"/>
              </p:ext>
            </p:extLst>
          </p:nvPr>
        </p:nvGraphicFramePr>
        <p:xfrm>
          <a:off x="7484314" y="1049177"/>
          <a:ext cx="4734105" cy="1240369"/>
        </p:xfrm>
        <a:graphic>
          <a:graphicData uri="http://schemas.openxmlformats.org/drawingml/2006/table">
            <a:tbl>
              <a:tblPr/>
              <a:tblGrid>
                <a:gridCol w="1741792"/>
                <a:gridCol w="2992313"/>
              </a:tblGrid>
              <a:tr h="33589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4522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회원삭제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회원삭제 창으로 이동하면 마일리지 영구삭제 되는 메시지 표출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522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회원 탈퇴 창 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1763" y="2285992"/>
            <a:ext cx="3286147" cy="2791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14705" y="3071810"/>
            <a:ext cx="2148766" cy="133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805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</a:rPr>
              <a:t>3-3. </a:t>
            </a:r>
            <a:r>
              <a:rPr lang="ko-KR" altLang="en-US" sz="1935" dirty="0" smtClean="0">
                <a:latin typeface="+mn-ea"/>
              </a:rPr>
              <a:t>회원탈퇴</a:t>
            </a:r>
            <a:endParaRPr lang="ko-KR" altLang="en-US" sz="1935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/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7801" y="1073966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 smtClean="0"/>
              <a:t>로그아웃</a:t>
            </a:r>
            <a:endParaRPr lang="ko-KR" altLang="en-US" sz="87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8092" y="1062140"/>
            <a:ext cx="1118708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 smtClean="0"/>
              <a:t>○○</a:t>
            </a:r>
            <a:r>
              <a:rPr lang="ko-KR" altLang="en-US" sz="871" u="sng" dirty="0" err="1" smtClean="0"/>
              <a:t>님반갑습니다</a:t>
            </a:r>
            <a:endParaRPr lang="en-US" altLang="ko-KR" sz="871" u="sng" dirty="0" smtClean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27932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호텔정보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게시판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오시는 길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5936881" y="1085792"/>
            <a:ext cx="654789" cy="2263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018699" y="2254929"/>
            <a:ext cx="0" cy="2869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12655" y="2254928"/>
            <a:ext cx="1706044" cy="3728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회원정보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21831" y="2629445"/>
            <a:ext cx="1696867" cy="3728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회원수정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21831" y="3011093"/>
            <a:ext cx="1696867" cy="3728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42940" y="3060154"/>
            <a:ext cx="1054651" cy="27777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44634148"/>
              </p:ext>
            </p:extLst>
          </p:nvPr>
        </p:nvGraphicFramePr>
        <p:xfrm>
          <a:off x="7484314" y="1049177"/>
          <a:ext cx="4734105" cy="1240369"/>
        </p:xfrm>
        <a:graphic>
          <a:graphicData uri="http://schemas.openxmlformats.org/drawingml/2006/table">
            <a:tbl>
              <a:tblPr/>
              <a:tblGrid>
                <a:gridCol w="1741792"/>
                <a:gridCol w="2992313"/>
              </a:tblGrid>
              <a:tr h="33589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4522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탈퇴 처리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 버튼 눌러서 탈퇴 되게 처리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522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회원 탈퇴 창 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1763" y="2285992"/>
            <a:ext cx="3286147" cy="2791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12892" y="3060153"/>
            <a:ext cx="2209169" cy="136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65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</a:rPr>
              <a:t>4. </a:t>
            </a:r>
            <a:r>
              <a:rPr lang="ko-KR" altLang="en-US" sz="1935" dirty="0" smtClean="0">
                <a:latin typeface="+mn-ea"/>
              </a:rPr>
              <a:t>예약</a:t>
            </a:r>
            <a:endParaRPr lang="ko-KR" altLang="en-US" sz="1935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/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7801" y="1073966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 smtClean="0"/>
              <a:t>로그아웃</a:t>
            </a:r>
            <a:endParaRPr lang="ko-KR" altLang="en-US" sz="87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8092" y="1062140"/>
            <a:ext cx="1118708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 smtClean="0"/>
              <a:t>○○</a:t>
            </a:r>
            <a:r>
              <a:rPr lang="ko-KR" altLang="en-US" sz="871" u="sng" dirty="0" err="1" smtClean="0"/>
              <a:t>님반갑습니다</a:t>
            </a:r>
            <a:endParaRPr lang="en-US" altLang="ko-KR" sz="871" u="sng" dirty="0" smtClean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27932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호텔정보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게시판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오시는 길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5936881" y="1085792"/>
            <a:ext cx="654789" cy="2263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018699" y="2254929"/>
            <a:ext cx="0" cy="2869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26886" y="2257166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0422" y="2608726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수정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6886" y="2967800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9771" y="3314500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취소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27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</a:rPr>
              <a:t>4-1. </a:t>
            </a:r>
            <a:r>
              <a:rPr lang="ko-KR" altLang="en-US" sz="1935" dirty="0" smtClean="0">
                <a:latin typeface="+mn-ea"/>
              </a:rPr>
              <a:t>예약등록</a:t>
            </a:r>
            <a:endParaRPr lang="ko-KR" altLang="en-US" sz="1935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/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7801" y="1073966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 smtClean="0"/>
              <a:t>로그아웃</a:t>
            </a:r>
            <a:endParaRPr lang="ko-KR" altLang="en-US" sz="87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8092" y="1062140"/>
            <a:ext cx="1118708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 smtClean="0"/>
              <a:t>○○</a:t>
            </a:r>
            <a:r>
              <a:rPr lang="ko-KR" altLang="en-US" sz="871" u="sng" dirty="0" err="1" smtClean="0"/>
              <a:t>님반갑습니다</a:t>
            </a:r>
            <a:endParaRPr lang="en-US" altLang="ko-KR" sz="871" u="sng" dirty="0" smtClean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27932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호텔정보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게시판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오시는 길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5936881" y="1085792"/>
            <a:ext cx="654789" cy="2263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018699" y="2254929"/>
            <a:ext cx="0" cy="2869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26886" y="2257166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0422" y="2608726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수정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6886" y="2967800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9771" y="3314500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취소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7605330" y="1048776"/>
          <a:ext cx="4715620" cy="4447440"/>
        </p:xfrm>
        <a:graphic>
          <a:graphicData uri="http://schemas.openxmlformats.org/drawingml/2006/table">
            <a:tbl>
              <a:tblPr/>
              <a:tblGrid>
                <a:gridCol w="1160505"/>
                <a:gridCol w="3555115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11690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도착일자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체크인 날짜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1690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출발일자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체크아웃 날짜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1690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숙박인원수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숙박할 인원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1690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방타입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방타입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1690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흡연유무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흡연여부선택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금연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흡연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1690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아침식사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아침식사 여부선택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Yes, No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1690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COUNTRY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국적을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1690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AGENT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여행사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또는 회사이름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1690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예약등록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정보를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입력후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예약을 등록한다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1690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재입력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입력한 값이 없어지고 공백으로 바뀐다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1690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닫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기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My Page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간다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11565" y="2362684"/>
            <a:ext cx="4391025" cy="265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505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</a:rPr>
              <a:t>4-1. </a:t>
            </a:r>
            <a:r>
              <a:rPr lang="ko-KR" altLang="en-US" sz="1935" dirty="0" smtClean="0">
                <a:latin typeface="+mn-ea"/>
              </a:rPr>
              <a:t>예약등록</a:t>
            </a:r>
            <a:endParaRPr lang="ko-KR" altLang="en-US" sz="1935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/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7801" y="1073966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 smtClean="0"/>
              <a:t>로그아웃</a:t>
            </a:r>
            <a:endParaRPr lang="ko-KR" altLang="en-US" sz="87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8092" y="1062140"/>
            <a:ext cx="1118708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 smtClean="0"/>
              <a:t>○○</a:t>
            </a:r>
            <a:r>
              <a:rPr lang="ko-KR" altLang="en-US" sz="871" u="sng" dirty="0" err="1" smtClean="0"/>
              <a:t>님반갑습니다</a:t>
            </a:r>
            <a:endParaRPr lang="en-US" altLang="ko-KR" sz="871" u="sng" dirty="0" smtClean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27932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호텔정보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게시판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오시는 길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5936881" y="1085792"/>
            <a:ext cx="654789" cy="2263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018699" y="2254929"/>
            <a:ext cx="0" cy="2869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26886" y="2257166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0422" y="2608726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수정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6886" y="2967800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9771" y="3314500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취소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11565" y="2362684"/>
            <a:ext cx="4391025" cy="265049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10513" y="2998482"/>
            <a:ext cx="1761661" cy="103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960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</a:rPr>
              <a:t>4-2. </a:t>
            </a:r>
            <a:r>
              <a:rPr lang="ko-KR" altLang="en-US" sz="1935" dirty="0" smtClean="0">
                <a:latin typeface="+mn-ea"/>
              </a:rPr>
              <a:t>예약수정</a:t>
            </a:r>
            <a:endParaRPr lang="ko-KR" altLang="en-US" sz="1935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/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7801" y="1073966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 smtClean="0"/>
              <a:t>로그아웃</a:t>
            </a:r>
            <a:endParaRPr lang="ko-KR" altLang="en-US" sz="87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8092" y="1062140"/>
            <a:ext cx="1118708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 smtClean="0"/>
              <a:t>○○</a:t>
            </a:r>
            <a:r>
              <a:rPr lang="ko-KR" altLang="en-US" sz="871" u="sng" dirty="0" err="1" smtClean="0"/>
              <a:t>님반갑습니다</a:t>
            </a:r>
            <a:endParaRPr lang="en-US" altLang="ko-KR" sz="871" u="sng" dirty="0" smtClean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27932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호텔정보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게시판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오시는 길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5936881" y="1085792"/>
            <a:ext cx="654789" cy="2263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018699" y="2254929"/>
            <a:ext cx="0" cy="2869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26886" y="2257166"/>
            <a:ext cx="1701880" cy="344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0422" y="2608726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수정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6886" y="2967800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9771" y="3314500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취소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7505716" y="1092165"/>
          <a:ext cx="4672205" cy="4447440"/>
        </p:xfrm>
        <a:graphic>
          <a:graphicData uri="http://schemas.openxmlformats.org/drawingml/2006/table">
            <a:tbl>
              <a:tblPr/>
              <a:tblGrid>
                <a:gridCol w="1149820"/>
                <a:gridCol w="3522385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예약번호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고객은 예약번호를 수정 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도착일자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고객은 도착일자를 수정 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출발일자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고객은 출발일자를 수정 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숙박인원수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숙박인원을 수정 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방타입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방타입을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선택을 수정 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흡연유무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고객은 흡연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금연 선택을 수정 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아침식사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고객은 아침식사 유무를 수정 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COUNTRY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국적을 수정 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AGENT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여행사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또는 회사이름을 수정 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예약수정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예약정보를 수정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닫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기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My Page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간다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2335" y="2356475"/>
            <a:ext cx="4212468" cy="273508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44703" y="3068960"/>
            <a:ext cx="792088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예약수정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82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</a:rPr>
              <a:t>4-2. </a:t>
            </a:r>
            <a:r>
              <a:rPr lang="ko-KR" altLang="en-US" sz="1935" dirty="0" smtClean="0">
                <a:latin typeface="+mn-ea"/>
              </a:rPr>
              <a:t>예약수정</a:t>
            </a:r>
            <a:endParaRPr lang="ko-KR" altLang="en-US" sz="1935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/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7801" y="1073966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 smtClean="0"/>
              <a:t>로그아웃</a:t>
            </a:r>
            <a:endParaRPr lang="ko-KR" altLang="en-US" sz="87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8092" y="1062140"/>
            <a:ext cx="1118708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 smtClean="0"/>
              <a:t>○○</a:t>
            </a:r>
            <a:r>
              <a:rPr lang="ko-KR" altLang="en-US" sz="871" u="sng" dirty="0" err="1" smtClean="0"/>
              <a:t>님반갑습니다</a:t>
            </a:r>
            <a:endParaRPr lang="en-US" altLang="ko-KR" sz="871" u="sng" dirty="0" smtClean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27932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호텔정보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게시판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오시는 길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5936881" y="1085792"/>
            <a:ext cx="654789" cy="2263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018699" y="2254929"/>
            <a:ext cx="0" cy="2869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26886" y="2257166"/>
            <a:ext cx="1701880" cy="344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0422" y="2608726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수정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6886" y="2967800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9771" y="3314500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취소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8297" y="2321417"/>
            <a:ext cx="4819650" cy="267425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44878" y="3025780"/>
            <a:ext cx="1815566" cy="105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340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</a:rPr>
              <a:t>4-3. </a:t>
            </a:r>
            <a:r>
              <a:rPr lang="ko-KR" altLang="en-US" sz="1935" dirty="0" smtClean="0">
                <a:latin typeface="+mn-ea"/>
              </a:rPr>
              <a:t>예약확인</a:t>
            </a:r>
            <a:endParaRPr lang="ko-KR" altLang="en-US" sz="1935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/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7801" y="1073966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 smtClean="0"/>
              <a:t>로그아웃</a:t>
            </a:r>
            <a:endParaRPr lang="ko-KR" altLang="en-US" sz="87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8092" y="1062140"/>
            <a:ext cx="1118708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 smtClean="0"/>
              <a:t>○○</a:t>
            </a:r>
            <a:r>
              <a:rPr lang="ko-KR" altLang="en-US" sz="871" u="sng" dirty="0" err="1" smtClean="0"/>
              <a:t>님반갑습니다</a:t>
            </a:r>
            <a:endParaRPr lang="en-US" altLang="ko-KR" sz="871" u="sng" dirty="0" smtClean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27932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호텔정보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게시판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오시는 길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5936881" y="1085792"/>
            <a:ext cx="654789" cy="2263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018699" y="2254929"/>
            <a:ext cx="0" cy="2869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26886" y="2257166"/>
            <a:ext cx="1701880" cy="344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0422" y="2608726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수정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6886" y="2967800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9771" y="3314500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취소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129" y="2797623"/>
            <a:ext cx="5077378" cy="191837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52615" y="4509120"/>
            <a:ext cx="1620180" cy="206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닫</a:t>
            </a:r>
            <a:r>
              <a:rPr lang="ko-KR" altLang="en-US" dirty="0" smtClean="0">
                <a:solidFill>
                  <a:schemeClr val="tx1"/>
                </a:solidFill>
              </a:rPr>
              <a:t> 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69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</a:rPr>
              <a:t>4-4. </a:t>
            </a:r>
            <a:r>
              <a:rPr lang="ko-KR" altLang="en-US" sz="1935" dirty="0" smtClean="0">
                <a:latin typeface="+mn-ea"/>
              </a:rPr>
              <a:t>예약취소</a:t>
            </a:r>
            <a:endParaRPr lang="ko-KR" altLang="en-US" sz="1935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/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7801" y="1073966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 smtClean="0"/>
              <a:t>로그아웃</a:t>
            </a:r>
            <a:endParaRPr lang="ko-KR" altLang="en-US" sz="87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8092" y="1062140"/>
            <a:ext cx="1118708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 smtClean="0"/>
              <a:t>○○</a:t>
            </a:r>
            <a:r>
              <a:rPr lang="ko-KR" altLang="en-US" sz="871" u="sng" dirty="0" err="1" smtClean="0"/>
              <a:t>님반갑습니다</a:t>
            </a:r>
            <a:endParaRPr lang="en-US" altLang="ko-KR" sz="871" u="sng" dirty="0" smtClean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27932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호텔정보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게시판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오시는 길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5936881" y="1085792"/>
            <a:ext cx="654789" cy="2263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018699" y="2254929"/>
            <a:ext cx="0" cy="2869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26886" y="2257166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0422" y="2608726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수정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6886" y="2967800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9771" y="3314500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취소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1682" y="2378868"/>
            <a:ext cx="4675578" cy="2687837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5669342" y="3101300"/>
            <a:ext cx="1052811" cy="3474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7578742" y="1092169"/>
          <a:ext cx="4618198" cy="4447440"/>
        </p:xfrm>
        <a:graphic>
          <a:graphicData uri="http://schemas.openxmlformats.org/drawingml/2006/table">
            <a:tbl>
              <a:tblPr/>
              <a:tblGrid>
                <a:gridCol w="1136529"/>
                <a:gridCol w="3481669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예약번호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고객의 예약번호를 보여준다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도착일자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고객의 도착일자를 보여준다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출발일자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고객의 출발일자를 보여준다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4835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숙박인원수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숙박인원을 보여준다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4835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방타입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방타입을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선택을 보여준다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흡연유무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고객의 흡연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금연 선택을 보여준다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아침식사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고객의 아침식사 유무를 보여준다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COUNTRY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국적을 수정을 보여준다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AGENT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여행사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또는 회사이름을 보여준다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고객은 예약을 취소한다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닫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기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My Page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간다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2355" y="2312867"/>
            <a:ext cx="2405737" cy="274413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733036" y="3139823"/>
            <a:ext cx="925422" cy="276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예약취소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04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195394"/>
            <a:ext cx="10868858" cy="343875"/>
          </a:xfr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2.</a:t>
            </a:r>
            <a:r>
              <a:rPr lang="ko-KR" altLang="en-US" sz="2000" dirty="0" smtClean="0">
                <a:latin typeface="+mn-ea"/>
                <a:ea typeface="+mn-ea"/>
              </a:rPr>
              <a:t>관리자 메인화면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2420464"/>
              </p:ext>
            </p:extLst>
          </p:nvPr>
        </p:nvGraphicFramePr>
        <p:xfrm>
          <a:off x="7354222" y="1043735"/>
          <a:ext cx="4715620" cy="2654544"/>
        </p:xfrm>
        <a:graphic>
          <a:graphicData uri="http://schemas.openxmlformats.org/drawingml/2006/table">
            <a:tbl>
              <a:tblPr/>
              <a:tblGrid>
                <a:gridCol w="1027806"/>
                <a:gridCol w="3687814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메뉴에서 관리자 메뉴로 전환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회원관리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종업원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고객의 정보를 관리한다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예약관리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방조회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요금정보 설정 등 예약관리 정보를 관리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175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게시판관리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공지사항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리뷰게시판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Q&amp;A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게시판을 관리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통계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고객등록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회원방문 등의 통계를 볼수 있다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보류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6" y="982630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2655" y="982629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2655" y="5181624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08683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로그아웃</a:t>
            </a:r>
            <a:endParaRPr lang="ko-KR" altLang="en-US" sz="9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5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사이트맵</a:t>
            </a:r>
            <a:endParaRPr lang="ko-KR" altLang="en-US" sz="9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4803754" y="982629"/>
            <a:ext cx="1255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관리자님 반갑습니다</a:t>
            </a:r>
            <a:endParaRPr lang="ko-KR" altLang="en-US" sz="9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5" y="1858941"/>
          <a:ext cx="6827932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255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게시판관리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통계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5" y="5359425"/>
            <a:ext cx="6864444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서울 금천구 가산디지털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123 FORTUNE HOTEL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지번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서울특별시 금천구 가산동 </a:t>
            </a:r>
            <a:r>
              <a:rPr lang="en-US" altLang="ko-KR" dirty="0" smtClean="0"/>
              <a:t>426-25 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FORTUNE HOTEL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7643" y="3465513"/>
            <a:ext cx="898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호텔 사진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6142" y="982629"/>
            <a:ext cx="35305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FORTUNE HOTEL </a:t>
            </a:r>
            <a:r>
              <a:rPr lang="ko-KR" altLang="en-US" dirty="0" smtClean="0"/>
              <a:t>에  오신것을 환영합니다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704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</a:rPr>
              <a:t>4-4. </a:t>
            </a:r>
            <a:r>
              <a:rPr lang="ko-KR" altLang="en-US" sz="1935" dirty="0" smtClean="0">
                <a:latin typeface="+mn-ea"/>
              </a:rPr>
              <a:t>예약취소</a:t>
            </a:r>
            <a:endParaRPr lang="ko-KR" altLang="en-US" sz="1935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/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7801" y="1073966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 smtClean="0"/>
              <a:t>로그아웃</a:t>
            </a:r>
            <a:endParaRPr lang="ko-KR" altLang="en-US" sz="87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8092" y="1062140"/>
            <a:ext cx="1118708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 smtClean="0"/>
              <a:t>○○</a:t>
            </a:r>
            <a:r>
              <a:rPr lang="ko-KR" altLang="en-US" sz="871" u="sng" dirty="0" err="1" smtClean="0"/>
              <a:t>님반갑습니다</a:t>
            </a:r>
            <a:endParaRPr lang="en-US" altLang="ko-KR" sz="871" u="sng" dirty="0" smtClean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27932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호텔정보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게시판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오시는 길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5936881" y="1085792"/>
            <a:ext cx="654789" cy="2263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018699" y="2254929"/>
            <a:ext cx="0" cy="2869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26886" y="2257166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0422" y="2608726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수정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6886" y="2967800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9771" y="3314500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취소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7685694" y="1092169"/>
          <a:ext cx="4715620" cy="1182726"/>
        </p:xfrm>
        <a:graphic>
          <a:graphicData uri="http://schemas.openxmlformats.org/drawingml/2006/table">
            <a:tbl>
              <a:tblPr/>
              <a:tblGrid>
                <a:gridCol w="1160505"/>
                <a:gridCol w="3555115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11435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알림창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YES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예약화면으로 이동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알림창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현재 페이지에 유지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알림창만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해제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1682" y="2378868"/>
            <a:ext cx="4675578" cy="2687837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2355" y="2312867"/>
            <a:ext cx="2405737" cy="2744134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5733036" y="3139823"/>
            <a:ext cx="925422" cy="276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예약취소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2659" y="3124168"/>
            <a:ext cx="2010865" cy="119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596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</a:rPr>
              <a:t>4-4. </a:t>
            </a:r>
            <a:r>
              <a:rPr lang="ko-KR" altLang="en-US" sz="1935" dirty="0" smtClean="0">
                <a:latin typeface="+mn-ea"/>
              </a:rPr>
              <a:t>예약취소</a:t>
            </a:r>
            <a:endParaRPr lang="ko-KR" altLang="en-US" sz="1935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/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7801" y="1073966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 smtClean="0"/>
              <a:t>로그아웃</a:t>
            </a:r>
            <a:endParaRPr lang="ko-KR" altLang="en-US" sz="87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8092" y="1062140"/>
            <a:ext cx="1118708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 smtClean="0"/>
              <a:t>○○</a:t>
            </a:r>
            <a:r>
              <a:rPr lang="ko-KR" altLang="en-US" sz="871" u="sng" dirty="0" err="1" smtClean="0"/>
              <a:t>님반갑습니다</a:t>
            </a:r>
            <a:endParaRPr lang="en-US" altLang="ko-KR" sz="871" u="sng" dirty="0" smtClean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27932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호텔정보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게시판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오시는 길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5936881" y="1085792"/>
            <a:ext cx="654789" cy="2263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018699" y="2254929"/>
            <a:ext cx="0" cy="2869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26886" y="2257166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0422" y="2608726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수정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6886" y="2967800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9771" y="3314500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취소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7685694" y="1288483"/>
          <a:ext cx="4715620" cy="819980"/>
        </p:xfrm>
        <a:graphic>
          <a:graphicData uri="http://schemas.openxmlformats.org/drawingml/2006/table">
            <a:tbl>
              <a:tblPr/>
              <a:tblGrid>
                <a:gridCol w="1160505"/>
                <a:gridCol w="3555115"/>
              </a:tblGrid>
              <a:tr h="1374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17737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예약확인 페이지로 간다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1682" y="2378868"/>
            <a:ext cx="4675578" cy="2687837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5733036" y="3139823"/>
            <a:ext cx="925422" cy="276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예약취소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16977" y="2998625"/>
            <a:ext cx="2010915" cy="119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547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051130" y="2881305"/>
            <a:ext cx="6600250" cy="766403"/>
            <a:chOff x="1776" y="864"/>
            <a:chExt cx="2688" cy="432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flipV="1">
              <a:off x="1776" y="864"/>
              <a:ext cx="2688" cy="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1776" y="1296"/>
              <a:ext cx="2688" cy="0"/>
            </a:xfrm>
            <a:prstGeom prst="line">
              <a:avLst/>
            </a:prstGeom>
            <a:noFill/>
            <a:ln w="63500" cmpd="thinThick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3162815" y="3041605"/>
            <a:ext cx="6320571" cy="4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6779" tIns="45698" rIns="46779" bIns="45698">
            <a:spAutoFit/>
          </a:bodyPr>
          <a:lstStyle/>
          <a:p>
            <a:r>
              <a:rPr lang="ko-KR" altLang="en-US" sz="24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운영 모드 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(</a:t>
            </a:r>
            <a:r>
              <a:rPr lang="ko-KR" altLang="en-US" sz="24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종업원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)</a:t>
            </a:r>
            <a:endParaRPr lang="en-US" altLang="ko-KR" sz="24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  <a:ea typeface="+mn-ea"/>
              </a:rPr>
              <a:t>1.</a:t>
            </a:r>
            <a:r>
              <a:rPr lang="ko-KR" altLang="en-US" sz="1935" dirty="0" smtClean="0">
                <a:latin typeface="+mn-ea"/>
                <a:ea typeface="+mn-ea"/>
              </a:rPr>
              <a:t>로그인</a:t>
            </a:r>
            <a:endParaRPr lang="ko-KR" altLang="en-US" sz="1935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/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53880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27932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예약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호텔정보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게시판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오시는 길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3983" y="2452736"/>
            <a:ext cx="3445743" cy="2457450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936881" y="1062140"/>
            <a:ext cx="654789" cy="2263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763547" y="4303969"/>
            <a:ext cx="1090333" cy="4544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26974"/>
              </p:ext>
            </p:extLst>
          </p:nvPr>
        </p:nvGraphicFramePr>
        <p:xfrm>
          <a:off x="7484314" y="1049177"/>
          <a:ext cx="4734105" cy="1692607"/>
        </p:xfrm>
        <a:graphic>
          <a:graphicData uri="http://schemas.openxmlformats.org/drawingml/2006/table">
            <a:tbl>
              <a:tblPr/>
              <a:tblGrid>
                <a:gridCol w="1741792"/>
                <a:gridCol w="2992313"/>
              </a:tblGrid>
              <a:tr h="33589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4522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로그인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로그인 버튼 클릭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522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아이디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&amp;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회원 아이디 비밀번호 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522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아이디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 입력 후 로그인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0239" marR="120239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6005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</a:rPr>
              <a:t>1.</a:t>
            </a:r>
            <a:r>
              <a:rPr lang="ko-KR" altLang="en-US" sz="1935" dirty="0" smtClean="0">
                <a:latin typeface="+mn-ea"/>
              </a:rPr>
              <a:t>로그인</a:t>
            </a:r>
            <a:endParaRPr lang="ko-KR" altLang="en-US" sz="1935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/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53880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27932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예약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호텔정보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게시판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오시는 길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3983" y="2452736"/>
            <a:ext cx="3445743" cy="2457450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936881" y="1062140"/>
            <a:ext cx="654789" cy="2263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763547" y="4303969"/>
            <a:ext cx="1090333" cy="4544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69027" y="2887935"/>
            <a:ext cx="1885026" cy="113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157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  <a:ea typeface="+mn-ea"/>
              </a:rPr>
              <a:t>2-1.ROOM CONDITION(</a:t>
            </a:r>
            <a:r>
              <a:rPr lang="ko-KR" altLang="en-US" sz="1935" dirty="0" smtClean="0">
                <a:latin typeface="+mn-ea"/>
                <a:ea typeface="+mn-ea"/>
              </a:rPr>
              <a:t>전체조회 화면</a:t>
            </a:r>
            <a:r>
              <a:rPr lang="en-US" altLang="ko-KR" sz="1935" dirty="0" smtClean="0">
                <a:latin typeface="+mn-ea"/>
                <a:ea typeface="+mn-ea"/>
              </a:rPr>
              <a:t>-ROOM CONDITION </a:t>
            </a:r>
            <a:r>
              <a:rPr lang="ko-KR" altLang="en-US" sz="1935" dirty="0" err="1" smtClean="0">
                <a:latin typeface="+mn-ea"/>
                <a:ea typeface="+mn-ea"/>
              </a:rPr>
              <a:t>선택시</a:t>
            </a:r>
            <a:r>
              <a:rPr lang="ko-KR" altLang="en-US" sz="1935" dirty="0" smtClean="0">
                <a:latin typeface="+mn-ea"/>
                <a:ea typeface="+mn-ea"/>
              </a:rPr>
              <a:t> 보여지는 화면</a:t>
            </a:r>
            <a:r>
              <a:rPr lang="en-US" altLang="ko-KR" sz="1935" dirty="0" smtClean="0">
                <a:latin typeface="+mn-ea"/>
                <a:ea typeface="+mn-ea"/>
              </a:rPr>
              <a:t>)</a:t>
            </a:r>
            <a:endParaRPr lang="ko-KR" altLang="en-US" sz="1935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59998721"/>
              </p:ext>
            </p:extLst>
          </p:nvPr>
        </p:nvGraphicFramePr>
        <p:xfrm>
          <a:off x="7616314" y="1111492"/>
          <a:ext cx="4715620" cy="3554157"/>
        </p:xfrm>
        <a:graphic>
          <a:graphicData uri="http://schemas.openxmlformats.org/drawingml/2006/table">
            <a:tbl>
              <a:tblPr/>
              <a:tblGrid>
                <a:gridCol w="1160505"/>
                <a:gridCol w="3555115"/>
              </a:tblGrid>
              <a:tr h="51265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6365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TYPE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 타입 선택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Single,Twin,King,Triple,Family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6365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SMOK/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NOSM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흡연유무의 선택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(SMOK(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흡연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)/NOSM(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금연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6365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CONDITION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방의 청소상태 선택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(DIRTY(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사용중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),CLEAN(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청소중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INSTATE(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사용가능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6365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SHARCH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선택한 정보를 토대로 방을 보여준다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아무것도 선택하지 않을 시에는 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모든 방을 보여준다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>
                <a:solidFill>
                  <a:srgbClr val="0070C0"/>
                </a:solidFill>
              </a:rPr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로그아웃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55" y="1062140"/>
            <a:ext cx="1112804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dirty="0" smtClean="0"/>
              <a:t>○○님 반갑습니다</a:t>
            </a:r>
            <a:endParaRPr lang="ko-KR" altLang="en-US" sz="87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13277568"/>
              </p:ext>
            </p:extLst>
          </p:nvPr>
        </p:nvGraphicFramePr>
        <p:xfrm>
          <a:off x="312656" y="1909971"/>
          <a:ext cx="6878668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67"/>
                <a:gridCol w="1719667"/>
                <a:gridCol w="1719667"/>
                <a:gridCol w="1719667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FF0000"/>
                          </a:solidFill>
                        </a:rPr>
                        <a:t>ROOM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C/IN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C/OUT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34880" y="2269046"/>
            <a:ext cx="1701880" cy="3440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ROOM CONDITION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4878" y="2624128"/>
            <a:ext cx="1701883" cy="336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 ROOM PRICE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0882" y="2972790"/>
            <a:ext cx="1705878" cy="344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ROOM DETAIL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28765" y="2269046"/>
            <a:ext cx="5148333" cy="2855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8983" y="2318024"/>
            <a:ext cx="5009713" cy="280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864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  <a:ea typeface="+mn-ea"/>
              </a:rPr>
              <a:t>2-2.ROOM CONDITION(</a:t>
            </a:r>
            <a:r>
              <a:rPr lang="ko-KR" altLang="en-US" sz="1935" dirty="0" smtClean="0">
                <a:latin typeface="+mn-ea"/>
                <a:ea typeface="+mn-ea"/>
              </a:rPr>
              <a:t>조건 선택 후 보여지는 화면</a:t>
            </a:r>
            <a:r>
              <a:rPr lang="en-US" altLang="ko-KR" sz="1935" dirty="0" smtClean="0">
                <a:latin typeface="+mn-ea"/>
                <a:ea typeface="+mn-ea"/>
              </a:rPr>
              <a:t>)</a:t>
            </a:r>
            <a:endParaRPr lang="ko-KR" altLang="en-US" sz="1935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01623391"/>
              </p:ext>
            </p:extLst>
          </p:nvPr>
        </p:nvGraphicFramePr>
        <p:xfrm>
          <a:off x="7616314" y="1111492"/>
          <a:ext cx="4715620" cy="3554157"/>
        </p:xfrm>
        <a:graphic>
          <a:graphicData uri="http://schemas.openxmlformats.org/drawingml/2006/table">
            <a:tbl>
              <a:tblPr/>
              <a:tblGrid>
                <a:gridCol w="1160505"/>
                <a:gridCol w="3555115"/>
              </a:tblGrid>
              <a:tr h="51265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6365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TYPE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 타입 선택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Single,Twin,King,Triple,Family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6365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SMOK/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NOSM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흡연유무의 선택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(SMOK(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흡연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)/NOSM(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금연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6365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CONDITION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방의 청소상태 선택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(DIRTY(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사용중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),CLEAN(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청소중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INSTATE(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사용가능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6365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SHARCH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선택한 정보를 토대로 방을 보여준다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아무것도 선택하지 않을 시에는 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모든 방을 보여준다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>
                <a:solidFill>
                  <a:srgbClr val="0070C0"/>
                </a:solidFill>
              </a:rPr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로그아웃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55" y="1062140"/>
            <a:ext cx="1112804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dirty="0" smtClean="0"/>
              <a:t>○○님 반갑습니다</a:t>
            </a:r>
            <a:endParaRPr lang="ko-KR" altLang="en-US" sz="87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78668" cy="606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67"/>
                <a:gridCol w="1719667"/>
                <a:gridCol w="1719667"/>
                <a:gridCol w="1719667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FF0000"/>
                          </a:solidFill>
                        </a:rPr>
                        <a:t>ROOM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C/IN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C/OUT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</a:p>
                    <a:p>
                      <a:pPr algn="ctr"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34880" y="2269046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ROOM CONDITION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4878" y="2624128"/>
            <a:ext cx="1701883" cy="336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 ROOM PRICE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0882" y="2972790"/>
            <a:ext cx="1705878" cy="344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ROOM DETAIL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28765" y="2269046"/>
            <a:ext cx="5148333" cy="2855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4424" y="2338923"/>
            <a:ext cx="5030231" cy="2738436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5503345" y="2514600"/>
            <a:ext cx="846668" cy="2827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15202" y="2424072"/>
            <a:ext cx="148659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&lt;-</a:t>
            </a:r>
            <a:r>
              <a:rPr lang="ko-KR" altLang="en-US" sz="1000" dirty="0" smtClean="0">
                <a:solidFill>
                  <a:srgbClr val="FF0000"/>
                </a:solidFill>
              </a:rPr>
              <a:t>조건입력 후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        SHARCH</a:t>
            </a:r>
            <a:r>
              <a:rPr lang="ko-KR" altLang="en-US" sz="1000" dirty="0" smtClean="0">
                <a:solidFill>
                  <a:srgbClr val="FF0000"/>
                </a:solidFill>
              </a:rPr>
              <a:t>선택</a:t>
            </a:r>
            <a:r>
              <a:rPr lang="en-US" altLang="ko-KR" sz="1000" dirty="0" smtClean="0">
                <a:solidFill>
                  <a:srgbClr val="FF0000"/>
                </a:solidFill>
              </a:rPr>
              <a:t>-&gt;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08316" y="3156426"/>
            <a:ext cx="2589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↓ 선택한 조건의 방만을 보여준다 ↓ 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974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  <a:ea typeface="+mn-ea"/>
              </a:rPr>
              <a:t>2-3.ROOM PRICE (ROOM TYPE,</a:t>
            </a:r>
            <a:r>
              <a:rPr lang="ko-KR" altLang="en-US" sz="1935" dirty="0" smtClean="0">
                <a:latin typeface="+mn-ea"/>
                <a:ea typeface="+mn-ea"/>
              </a:rPr>
              <a:t>인원수 별 요금을 표시</a:t>
            </a:r>
            <a:r>
              <a:rPr lang="en-US" altLang="ko-KR" sz="1935" dirty="0" smtClean="0">
                <a:latin typeface="+mn-ea"/>
                <a:ea typeface="+mn-ea"/>
              </a:rPr>
              <a:t>)</a:t>
            </a:r>
            <a:endParaRPr lang="ko-KR" altLang="en-US" sz="1935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16975390"/>
              </p:ext>
            </p:extLst>
          </p:nvPr>
        </p:nvGraphicFramePr>
        <p:xfrm>
          <a:off x="7616314" y="1111491"/>
          <a:ext cx="4715620" cy="1149183"/>
        </p:xfrm>
        <a:graphic>
          <a:graphicData uri="http://schemas.openxmlformats.org/drawingml/2006/table">
            <a:tbl>
              <a:tblPr/>
              <a:tblGrid>
                <a:gridCol w="1160505"/>
                <a:gridCol w="3555115"/>
              </a:tblGrid>
              <a:tr h="51265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6365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PRICE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ROOM TYPE,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인원수 별 요금을 표시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>
                <a:solidFill>
                  <a:srgbClr val="0070C0"/>
                </a:solidFill>
              </a:rPr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로그아웃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55" y="1062140"/>
            <a:ext cx="1112804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dirty="0" smtClean="0"/>
              <a:t>○○님 반갑습니다</a:t>
            </a:r>
            <a:endParaRPr lang="ko-KR" altLang="en-US" sz="87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78668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67"/>
                <a:gridCol w="1719667"/>
                <a:gridCol w="1719667"/>
                <a:gridCol w="1719667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FF0000"/>
                          </a:solidFill>
                        </a:rPr>
                        <a:t>ROOM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C/IN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C/OUT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34880" y="2269046"/>
            <a:ext cx="1701880" cy="344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ROOM CONDITION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4878" y="2624128"/>
            <a:ext cx="1701883" cy="33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 ROOM PRICE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0882" y="2972790"/>
            <a:ext cx="1705878" cy="344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ROOM DETAIL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28765" y="2269046"/>
            <a:ext cx="5148333" cy="2855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4987" y="2271494"/>
            <a:ext cx="5119668" cy="280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982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  <a:ea typeface="+mn-ea"/>
              </a:rPr>
              <a:t>2-4.ROOM </a:t>
            </a:r>
            <a:r>
              <a:rPr lang="en-US" altLang="ko-KR" sz="2000" dirty="0" smtClean="0">
                <a:solidFill>
                  <a:schemeClr val="tx1"/>
                </a:solidFill>
              </a:rPr>
              <a:t>DETAIL (</a:t>
            </a:r>
            <a:r>
              <a:rPr lang="ko-KR" altLang="en-US" sz="2000" dirty="0" smtClean="0">
                <a:solidFill>
                  <a:schemeClr val="tx1"/>
                </a:solidFill>
              </a:rPr>
              <a:t>방의 구조</a:t>
            </a:r>
            <a:r>
              <a:rPr lang="en-US" altLang="ko-KR" sz="2000" dirty="0" smtClean="0">
                <a:solidFill>
                  <a:schemeClr val="tx1"/>
                </a:solidFill>
              </a:rPr>
              <a:t>,</a:t>
            </a:r>
            <a:r>
              <a:rPr lang="ko-KR" altLang="en-US" sz="2000" dirty="0" smtClean="0">
                <a:solidFill>
                  <a:schemeClr val="tx1"/>
                </a:solidFill>
              </a:rPr>
              <a:t>침대 개수</a:t>
            </a:r>
            <a:r>
              <a:rPr lang="en-US" altLang="ko-KR" sz="2000" dirty="0" smtClean="0">
                <a:solidFill>
                  <a:schemeClr val="tx1"/>
                </a:solidFill>
              </a:rPr>
              <a:t>,</a:t>
            </a:r>
            <a:r>
              <a:rPr lang="ko-KR" altLang="en-US" sz="2000" dirty="0" smtClean="0">
                <a:solidFill>
                  <a:schemeClr val="tx1"/>
                </a:solidFill>
              </a:rPr>
              <a:t>숙박가능인원을 표시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>
                <a:solidFill>
                  <a:srgbClr val="0070C0"/>
                </a:solidFill>
              </a:rPr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로그아웃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55" y="1062140"/>
            <a:ext cx="1112804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dirty="0" smtClean="0"/>
              <a:t>○○님 반갑습니다</a:t>
            </a:r>
            <a:endParaRPr lang="ko-KR" altLang="en-US" sz="87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78668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67"/>
                <a:gridCol w="1719667"/>
                <a:gridCol w="1719667"/>
                <a:gridCol w="1719667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FF0000"/>
                          </a:solidFill>
                        </a:rPr>
                        <a:t>ROOM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C/IN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C/OUT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34880" y="2269046"/>
            <a:ext cx="1701880" cy="344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ROOM CONDITION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4878" y="2624128"/>
            <a:ext cx="1701883" cy="336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 ROOM PRICE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0882" y="2972790"/>
            <a:ext cx="1705878" cy="3440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ROOM DETAIL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28765" y="2269046"/>
            <a:ext cx="5148333" cy="2855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602989"/>
              </p:ext>
            </p:extLst>
          </p:nvPr>
        </p:nvGraphicFramePr>
        <p:xfrm>
          <a:off x="7521565" y="1062140"/>
          <a:ext cx="4715620" cy="1332598"/>
        </p:xfrm>
        <a:graphic>
          <a:graphicData uri="http://schemas.openxmlformats.org/drawingml/2006/table">
            <a:tbl>
              <a:tblPr/>
              <a:tblGrid>
                <a:gridCol w="1160505"/>
                <a:gridCol w="3555115"/>
              </a:tblGrid>
              <a:tr h="51265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6365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ROOM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DETAIL 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방의 구조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침대 개수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숙박가능인원을 표시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02634" y="2293067"/>
            <a:ext cx="4975908" cy="278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451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  <a:ea typeface="+mn-ea"/>
              </a:rPr>
              <a:t>3-1.CHECK IN </a:t>
            </a:r>
            <a:r>
              <a:rPr lang="ko-KR" altLang="en-US" sz="1935" dirty="0" smtClean="0">
                <a:latin typeface="+mn-ea"/>
                <a:ea typeface="+mn-ea"/>
              </a:rPr>
              <a:t>화면 </a:t>
            </a:r>
            <a:r>
              <a:rPr lang="en-US" altLang="ko-KR" sz="1935" dirty="0" smtClean="0">
                <a:latin typeface="+mn-ea"/>
                <a:ea typeface="+mn-ea"/>
              </a:rPr>
              <a:t>(</a:t>
            </a:r>
            <a:r>
              <a:rPr lang="ko-KR" altLang="en-US" sz="1935" dirty="0" smtClean="0">
                <a:latin typeface="+mn-ea"/>
                <a:ea typeface="+mn-ea"/>
              </a:rPr>
              <a:t>전체조회 화면</a:t>
            </a:r>
            <a:r>
              <a:rPr lang="en-US" altLang="ko-KR" sz="1935" dirty="0" smtClean="0">
                <a:latin typeface="+mn-ea"/>
                <a:ea typeface="+mn-ea"/>
              </a:rPr>
              <a:t>-C/IN</a:t>
            </a:r>
            <a:r>
              <a:rPr lang="ko-KR" altLang="en-US" sz="1935" dirty="0" err="1" smtClean="0">
                <a:latin typeface="+mn-ea"/>
                <a:ea typeface="+mn-ea"/>
              </a:rPr>
              <a:t>선택시</a:t>
            </a:r>
            <a:r>
              <a:rPr lang="ko-KR" altLang="en-US" sz="1935" dirty="0" smtClean="0">
                <a:latin typeface="+mn-ea"/>
                <a:ea typeface="+mn-ea"/>
              </a:rPr>
              <a:t> 보여지는 화면</a:t>
            </a:r>
            <a:r>
              <a:rPr lang="en-US" altLang="ko-KR" sz="1935" dirty="0" smtClean="0">
                <a:latin typeface="+mn-ea"/>
                <a:ea typeface="+mn-ea"/>
              </a:rPr>
              <a:t>)</a:t>
            </a:r>
            <a:endParaRPr lang="ko-KR" altLang="en-US" sz="1935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07577470"/>
              </p:ext>
            </p:extLst>
          </p:nvPr>
        </p:nvGraphicFramePr>
        <p:xfrm>
          <a:off x="7478484" y="1104900"/>
          <a:ext cx="4715620" cy="4966809"/>
        </p:xfrm>
        <a:graphic>
          <a:graphicData uri="http://schemas.openxmlformats.org/drawingml/2006/table">
            <a:tbl>
              <a:tblPr/>
              <a:tblGrid>
                <a:gridCol w="1160505"/>
                <a:gridCol w="3555115"/>
              </a:tblGrid>
              <a:tr h="1858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3700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ARRIVAL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당일예약 확인화면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조건 입력 후 검색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4305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FIRSTNAME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이름을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9698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LASTNAME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성을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7948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RSV NO.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예약번호를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4294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ROOM TYPE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 타입을 선택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2069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AGENT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여행사를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2059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C/OUT DATE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출발 날짜를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0490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SHARCH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조건을 입력하고 예약을 검색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183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왼편의 체크박스를 체크한 예약을 선택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복수 선택 가능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--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예약확인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4616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CANCLE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예약의 캔슬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CHECK IN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선택한 예약의 체크인 화면으로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2551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CLOSE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화면을 닫는다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>
                <a:solidFill>
                  <a:srgbClr val="0070C0"/>
                </a:solidFill>
              </a:rPr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로그아웃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55" y="1062140"/>
            <a:ext cx="1112804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dirty="0" smtClean="0"/>
              <a:t>○○님 반갑습니다</a:t>
            </a:r>
            <a:endParaRPr lang="ko-KR" altLang="en-US" sz="87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74804994"/>
              </p:ext>
            </p:extLst>
          </p:nvPr>
        </p:nvGraphicFramePr>
        <p:xfrm>
          <a:off x="312656" y="1909971"/>
          <a:ext cx="6878668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67"/>
                <a:gridCol w="1719667"/>
                <a:gridCol w="1719667"/>
                <a:gridCol w="1719667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FF0000"/>
                          </a:solidFill>
                        </a:rPr>
                        <a:t>C/IN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C/OUT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2655" y="2280080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ARRIVAL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28765" y="2269046"/>
            <a:ext cx="5148333" cy="2855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1749" y="2280080"/>
            <a:ext cx="4760049" cy="279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827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195394"/>
            <a:ext cx="10868858" cy="343875"/>
          </a:xfr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3.</a:t>
            </a:r>
            <a:r>
              <a:rPr lang="ko-KR" altLang="en-US" sz="2000" dirty="0" smtClean="0">
                <a:latin typeface="+mn-ea"/>
                <a:ea typeface="+mn-ea"/>
              </a:rPr>
              <a:t>회원관리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2420464"/>
              </p:ext>
            </p:extLst>
          </p:nvPr>
        </p:nvGraphicFramePr>
        <p:xfrm>
          <a:off x="7354222" y="1043735"/>
          <a:ext cx="4715620" cy="1740232"/>
        </p:xfrm>
        <a:graphic>
          <a:graphicData uri="http://schemas.openxmlformats.org/drawingml/2006/table">
            <a:tbl>
              <a:tblPr/>
              <a:tblGrid>
                <a:gridCol w="1027806"/>
                <a:gridCol w="3687814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회원관리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마우스를 위치 시키면 종업원관리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고객관리 활성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종업원관리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종업원을 관리하는 페이지 이동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175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고객관리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고객을 관리하는 페이지 이동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6" y="982630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2655" y="982629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2655" y="5181624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142" y="982629"/>
            <a:ext cx="35305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FORTUNE HOTEL </a:t>
            </a:r>
            <a:r>
              <a:rPr lang="ko-KR" altLang="en-US" dirty="0" smtClean="0"/>
              <a:t>에  오신것을 환영합니다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08683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로그아웃</a:t>
            </a:r>
            <a:endParaRPr lang="ko-KR" altLang="en-US" sz="9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5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사이트맵</a:t>
            </a:r>
            <a:endParaRPr lang="ko-KR" altLang="en-US" sz="900" u="sng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5" y="1858941"/>
          <a:ext cx="6827932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255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게시판관리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통계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5" y="5359425"/>
            <a:ext cx="6864444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서울 금천구 가산디지털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123 FORTUNE HOTEL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지번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서울특별시 금천구 가산동 </a:t>
            </a:r>
            <a:r>
              <a:rPr lang="en-US" altLang="ko-KR" dirty="0" smtClean="0"/>
              <a:t>426-25 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FORTUNE HOTEL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7643" y="3465513"/>
            <a:ext cx="898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호텔 사진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12654" y="2174844"/>
            <a:ext cx="901784" cy="35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종업원관리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1225480" y="2187557"/>
            <a:ext cx="857320" cy="352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고객관리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4803754" y="982629"/>
            <a:ext cx="1255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관리자님 반갑습니다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4704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  <a:ea typeface="+mn-ea"/>
              </a:rPr>
              <a:t>3-2.CHECK IN </a:t>
            </a:r>
            <a:r>
              <a:rPr lang="ko-KR" altLang="en-US" sz="1935" dirty="0" smtClean="0">
                <a:latin typeface="+mn-ea"/>
                <a:ea typeface="+mn-ea"/>
              </a:rPr>
              <a:t>화면 </a:t>
            </a:r>
            <a:r>
              <a:rPr lang="en-US" altLang="ko-KR" sz="1935" dirty="0" smtClean="0">
                <a:latin typeface="+mn-ea"/>
                <a:ea typeface="+mn-ea"/>
              </a:rPr>
              <a:t>(</a:t>
            </a:r>
            <a:r>
              <a:rPr lang="ko-KR" altLang="en-US" sz="1935" dirty="0" smtClean="0">
                <a:latin typeface="+mn-ea"/>
                <a:ea typeface="+mn-ea"/>
              </a:rPr>
              <a:t>방을 체크하고 </a:t>
            </a:r>
            <a:r>
              <a:rPr lang="en-US" altLang="ko-KR" sz="1935" dirty="0" smtClean="0">
                <a:latin typeface="+mn-ea"/>
                <a:ea typeface="+mn-ea"/>
              </a:rPr>
              <a:t>SELECT</a:t>
            </a:r>
            <a:r>
              <a:rPr lang="ko-KR" altLang="en-US" sz="1935" dirty="0" smtClean="0">
                <a:latin typeface="+mn-ea"/>
                <a:ea typeface="+mn-ea"/>
              </a:rPr>
              <a:t>버튼을 누른다</a:t>
            </a:r>
            <a:r>
              <a:rPr lang="en-US" altLang="ko-KR" sz="1935" dirty="0" smtClean="0">
                <a:latin typeface="+mn-ea"/>
                <a:ea typeface="+mn-ea"/>
              </a:rPr>
              <a:t>)</a:t>
            </a:r>
            <a:endParaRPr lang="ko-KR" altLang="en-US" sz="1935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478484" y="1104900"/>
          <a:ext cx="4715620" cy="4966809"/>
        </p:xfrm>
        <a:graphic>
          <a:graphicData uri="http://schemas.openxmlformats.org/drawingml/2006/table">
            <a:tbl>
              <a:tblPr/>
              <a:tblGrid>
                <a:gridCol w="1160505"/>
                <a:gridCol w="3555115"/>
              </a:tblGrid>
              <a:tr h="1858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3700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ARRIVAL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당일예약 확인화면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조건 입력 후 검색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4305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FIRSTNAME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이름을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9698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LASTNAME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성을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7948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RSV NO.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예약번호를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4294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ROOM TYPE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 타입을 선택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2069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AGENT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여행사를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2059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C/OUT DATE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출발 날짜를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0490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SHARCH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조건을 입력하고 예약을 검색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183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왼편의 체크박스를 체크한 예약을 선택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복수 선택 가능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--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예약확인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4616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CANCLE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예약의 캔슬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CHECK IN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선택한 예약의 체크인 화면으로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2551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CLOSE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화면을 닫는다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>
                <a:solidFill>
                  <a:srgbClr val="0070C0"/>
                </a:solidFill>
              </a:rPr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로그아웃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55" y="1062140"/>
            <a:ext cx="1112804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dirty="0" smtClean="0"/>
              <a:t>○○님 반갑습니다</a:t>
            </a:r>
            <a:endParaRPr lang="ko-KR" altLang="en-US" sz="87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78668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67"/>
                <a:gridCol w="1719667"/>
                <a:gridCol w="1719667"/>
                <a:gridCol w="1719667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FF0000"/>
                          </a:solidFill>
                        </a:rPr>
                        <a:t>C/IN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C/OUT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2655" y="2280080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ARRIVAL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28765" y="2269046"/>
            <a:ext cx="5148333" cy="2855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1749" y="2280080"/>
            <a:ext cx="4760049" cy="2797278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6008684" y="3038475"/>
            <a:ext cx="774508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79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</a:rPr>
              <a:t>3-3.CHECK </a:t>
            </a:r>
            <a:r>
              <a:rPr lang="en-US" altLang="ko-KR" sz="1935" dirty="0">
                <a:latin typeface="+mn-ea"/>
              </a:rPr>
              <a:t>IN </a:t>
            </a:r>
            <a:r>
              <a:rPr lang="ko-KR" altLang="en-US" sz="1935" dirty="0">
                <a:latin typeface="+mn-ea"/>
              </a:rPr>
              <a:t>화면 </a:t>
            </a:r>
            <a:r>
              <a:rPr lang="en-US" altLang="ko-KR" sz="1935" dirty="0" smtClean="0">
                <a:latin typeface="+mn-ea"/>
              </a:rPr>
              <a:t>(</a:t>
            </a:r>
            <a:r>
              <a:rPr lang="ko-KR" altLang="en-US" sz="1935" dirty="0" smtClean="0">
                <a:latin typeface="+mn-ea"/>
              </a:rPr>
              <a:t>조건 선택</a:t>
            </a:r>
            <a:r>
              <a:rPr lang="en-US" altLang="ko-KR" sz="1935" dirty="0" smtClean="0">
                <a:latin typeface="+mn-ea"/>
              </a:rPr>
              <a:t>,</a:t>
            </a:r>
            <a:r>
              <a:rPr lang="ko-KR" altLang="en-US" sz="1935" dirty="0" smtClean="0">
                <a:latin typeface="+mn-ea"/>
              </a:rPr>
              <a:t>입력 화면</a:t>
            </a:r>
            <a:r>
              <a:rPr lang="en-US" altLang="ko-KR" sz="1935" dirty="0" smtClean="0">
                <a:latin typeface="+mn-ea"/>
              </a:rPr>
              <a:t>)</a:t>
            </a:r>
            <a:endParaRPr lang="ko-KR" altLang="en-US" sz="1935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>
                <a:solidFill>
                  <a:srgbClr val="0070C0"/>
                </a:solidFill>
              </a:rPr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로그아웃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55" y="1062140"/>
            <a:ext cx="1112804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dirty="0" smtClean="0"/>
              <a:t>○○님 반갑습니다</a:t>
            </a:r>
            <a:endParaRPr lang="ko-KR" altLang="en-US" sz="87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78668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67"/>
                <a:gridCol w="1719667"/>
                <a:gridCol w="1719667"/>
                <a:gridCol w="1719667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FF0000"/>
                          </a:solidFill>
                        </a:rPr>
                        <a:t>C/IN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C/OUT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2655" y="2280080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ARRIVAL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28765" y="2269046"/>
            <a:ext cx="5148333" cy="2855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96808" y="2338921"/>
            <a:ext cx="5012245" cy="2710071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7808016"/>
              </p:ext>
            </p:extLst>
          </p:nvPr>
        </p:nvGraphicFramePr>
        <p:xfrm>
          <a:off x="7531410" y="1036353"/>
          <a:ext cx="4715620" cy="4888838"/>
        </p:xfrm>
        <a:graphic>
          <a:graphicData uri="http://schemas.openxmlformats.org/drawingml/2006/table">
            <a:tbl>
              <a:tblPr/>
              <a:tblGrid>
                <a:gridCol w="1160505"/>
                <a:gridCol w="3555115"/>
              </a:tblGrid>
              <a:tr h="44063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44580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ARRIVAL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당일예약 확인화면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조건 입력 후 검색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3696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FIRSTNAME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이름을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3696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LASTNAME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성을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3696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RSV NO.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예약번호를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3696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ROOM TYPE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 타입을 선택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3696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AGENT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여행사를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50665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C/OUT DATE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출발 날짜를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3696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PROFILE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손님의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개인정보확인창으로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3696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CHECK IN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C/IN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실행한다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3696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CLOSE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화면을 닫는다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872884" y="2396310"/>
            <a:ext cx="1892172" cy="227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23674" y="2418104"/>
            <a:ext cx="1790591" cy="27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688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</a:rPr>
              <a:t>3-4.CHECK IN </a:t>
            </a:r>
            <a:r>
              <a:rPr lang="ko-KR" altLang="en-US" sz="1935" dirty="0" smtClean="0">
                <a:latin typeface="+mn-ea"/>
              </a:rPr>
              <a:t>화면 </a:t>
            </a:r>
            <a:r>
              <a:rPr lang="en-US" altLang="ko-KR" sz="1935" dirty="0" smtClean="0">
                <a:latin typeface="+mn-ea"/>
              </a:rPr>
              <a:t>(ROOM NO. </a:t>
            </a:r>
            <a:r>
              <a:rPr lang="ko-KR" altLang="en-US" sz="1935" dirty="0" smtClean="0">
                <a:latin typeface="+mn-ea"/>
              </a:rPr>
              <a:t>확대</a:t>
            </a:r>
            <a:r>
              <a:rPr lang="en-US" altLang="ko-KR" sz="1935" dirty="0" smtClean="0">
                <a:latin typeface="+mn-ea"/>
              </a:rPr>
              <a:t>)</a:t>
            </a:r>
            <a:endParaRPr lang="ko-KR" altLang="en-US" sz="1935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>
                <a:solidFill>
                  <a:srgbClr val="0070C0"/>
                </a:solidFill>
              </a:rPr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로그아웃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55" y="1062140"/>
            <a:ext cx="1112804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dirty="0" smtClean="0"/>
              <a:t>○○님 반갑습니다</a:t>
            </a:r>
            <a:endParaRPr lang="ko-KR" altLang="en-US" sz="87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78668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67"/>
                <a:gridCol w="1719667"/>
                <a:gridCol w="1719667"/>
                <a:gridCol w="1719667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FF0000"/>
                          </a:solidFill>
                        </a:rPr>
                        <a:t>C/IN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C/OUT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2655" y="2280080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ARRIVAL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28765" y="2269046"/>
            <a:ext cx="5148333" cy="2855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96809" y="2341817"/>
            <a:ext cx="5012245" cy="2710071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68373439"/>
              </p:ext>
            </p:extLst>
          </p:nvPr>
        </p:nvGraphicFramePr>
        <p:xfrm>
          <a:off x="7531410" y="1036354"/>
          <a:ext cx="4715620" cy="1323409"/>
        </p:xfrm>
        <a:graphic>
          <a:graphicData uri="http://schemas.openxmlformats.org/drawingml/2006/table">
            <a:tbl>
              <a:tblPr/>
              <a:tblGrid>
                <a:gridCol w="1160505"/>
                <a:gridCol w="3555115"/>
              </a:tblGrid>
              <a:tr h="44063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44580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ROOM NO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화살표를 누르면 방 선택 화면으로 이동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3696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CONDITION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방을 선택하면 자동으로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2234811" y="3876675"/>
            <a:ext cx="1791786" cy="6286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18030" y="2054713"/>
            <a:ext cx="3750938" cy="154305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618030" y="2054714"/>
            <a:ext cx="3750938" cy="14626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3251414" y="3381471"/>
            <a:ext cx="315039" cy="50535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451400" y="3295651"/>
            <a:ext cx="807288" cy="3021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 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459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</a:rPr>
              <a:t>3-5.CHECK IN </a:t>
            </a:r>
            <a:r>
              <a:rPr lang="ko-KR" altLang="en-US" sz="1935" dirty="0" smtClean="0">
                <a:latin typeface="+mn-ea"/>
              </a:rPr>
              <a:t>화면 </a:t>
            </a:r>
            <a:r>
              <a:rPr lang="en-US" altLang="ko-KR" sz="1935" dirty="0" smtClean="0">
                <a:latin typeface="+mn-ea"/>
              </a:rPr>
              <a:t>(ROOM NO. </a:t>
            </a:r>
            <a:r>
              <a:rPr lang="ko-KR" altLang="en-US" sz="1935" dirty="0" err="1" smtClean="0">
                <a:latin typeface="+mn-ea"/>
              </a:rPr>
              <a:t>선택시에</a:t>
            </a:r>
            <a:r>
              <a:rPr lang="ko-KR" altLang="en-US" sz="1935" dirty="0" smtClean="0">
                <a:latin typeface="+mn-ea"/>
              </a:rPr>
              <a:t> 나오는 화면</a:t>
            </a:r>
            <a:r>
              <a:rPr lang="en-US" altLang="ko-KR" sz="1935" dirty="0" smtClean="0">
                <a:latin typeface="+mn-ea"/>
              </a:rPr>
              <a:t>)</a:t>
            </a:r>
            <a:endParaRPr lang="ko-KR" altLang="en-US" sz="1935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56682728"/>
              </p:ext>
            </p:extLst>
          </p:nvPr>
        </p:nvGraphicFramePr>
        <p:xfrm>
          <a:off x="7616314" y="1111492"/>
          <a:ext cx="4715620" cy="4827219"/>
        </p:xfrm>
        <a:graphic>
          <a:graphicData uri="http://schemas.openxmlformats.org/drawingml/2006/table">
            <a:tbl>
              <a:tblPr/>
              <a:tblGrid>
                <a:gridCol w="1160505"/>
                <a:gridCol w="3555115"/>
              </a:tblGrid>
              <a:tr h="51265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6365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TYPE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 타입 선택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체크인화면에서 방 선택은 되어있기 때문에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TYPE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은 미리 선택되어있다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6365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SMOK/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NOSM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흡연유무의 선택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(SMOK(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흡연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)/NOSM(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금연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6365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CONDITION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방의 청소상태 선택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(DIRTY(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사용중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),CLEAN(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청소중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INSTATE(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사용가능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6365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SHARCH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선택한 정보를 토대로 방을 보여준다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아무것도 선택하지 않을 시에는 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모든 방을 보여준다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6365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체크박스에 체크한 방을 선택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방을 부여한다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6365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CLOSE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현재화면을 닫고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,C/IN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돌아간다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>
                <a:solidFill>
                  <a:srgbClr val="0070C0"/>
                </a:solidFill>
              </a:rPr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로그아웃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55" y="1062140"/>
            <a:ext cx="1112804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dirty="0" smtClean="0"/>
              <a:t>○○님 반갑습니다</a:t>
            </a:r>
            <a:endParaRPr lang="ko-KR" altLang="en-US" sz="87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78668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67"/>
                <a:gridCol w="1719667"/>
                <a:gridCol w="1719667"/>
                <a:gridCol w="1719667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FF0000"/>
                          </a:solidFill>
                        </a:rPr>
                        <a:t>C/IN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C/OUT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2655" y="2280080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ARRIVAL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28765" y="2269046"/>
            <a:ext cx="5148333" cy="2855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97384" y="2338923"/>
            <a:ext cx="5011095" cy="2738436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607451" y="3467100"/>
            <a:ext cx="492249" cy="1447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3123" y="2917151"/>
            <a:ext cx="273690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체크인화면에서 방 선택은 되어있기    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r>
              <a:rPr lang="ko-KR" altLang="en-US" sz="1000" b="1" dirty="0" smtClean="0">
                <a:solidFill>
                  <a:srgbClr val="FF0000"/>
                </a:solidFill>
              </a:rPr>
              <a:t>때문에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KING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은  미리 선택되어있다 ↓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152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</a:rPr>
              <a:t>3-6.CHECK IN </a:t>
            </a:r>
            <a:r>
              <a:rPr lang="ko-KR" altLang="en-US" sz="1935" dirty="0" smtClean="0">
                <a:latin typeface="+mn-ea"/>
              </a:rPr>
              <a:t>화면 </a:t>
            </a:r>
            <a:r>
              <a:rPr lang="en-US" altLang="ko-KR" sz="1935" dirty="0" smtClean="0">
                <a:latin typeface="+mn-ea"/>
              </a:rPr>
              <a:t>(ROOM NO. </a:t>
            </a:r>
            <a:r>
              <a:rPr lang="ko-KR" altLang="en-US" sz="1935" dirty="0" err="1" smtClean="0">
                <a:latin typeface="+mn-ea"/>
              </a:rPr>
              <a:t>선택시에</a:t>
            </a:r>
            <a:r>
              <a:rPr lang="ko-KR" altLang="en-US" sz="1935" dirty="0" smtClean="0">
                <a:latin typeface="+mn-ea"/>
              </a:rPr>
              <a:t> 나오는 화면</a:t>
            </a:r>
            <a:r>
              <a:rPr lang="en-US" altLang="ko-KR" sz="1935" dirty="0" smtClean="0">
                <a:latin typeface="+mn-ea"/>
              </a:rPr>
              <a:t>)</a:t>
            </a:r>
            <a:endParaRPr lang="ko-KR" altLang="en-US" sz="1935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>
                <a:solidFill>
                  <a:srgbClr val="0070C0"/>
                </a:solidFill>
              </a:rPr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로그아웃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55" y="1062140"/>
            <a:ext cx="1112804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dirty="0" smtClean="0"/>
              <a:t>○○님 반갑습니다</a:t>
            </a:r>
            <a:endParaRPr lang="ko-KR" altLang="en-US" sz="87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78668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67"/>
                <a:gridCol w="1719667"/>
                <a:gridCol w="1719667"/>
                <a:gridCol w="1719667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FF0000"/>
                          </a:solidFill>
                        </a:rPr>
                        <a:t>C/IN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C/OUT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2655" y="2280080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ARRIVAL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28765" y="2269046"/>
            <a:ext cx="5148333" cy="2855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01979" y="2335628"/>
            <a:ext cx="5072676" cy="2741731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1259497"/>
              </p:ext>
            </p:extLst>
          </p:nvPr>
        </p:nvGraphicFramePr>
        <p:xfrm>
          <a:off x="7580635" y="1062140"/>
          <a:ext cx="4715620" cy="4863050"/>
        </p:xfrm>
        <a:graphic>
          <a:graphicData uri="http://schemas.openxmlformats.org/drawingml/2006/table">
            <a:tbl>
              <a:tblPr/>
              <a:tblGrid>
                <a:gridCol w="1160505"/>
                <a:gridCol w="3555115"/>
              </a:tblGrid>
              <a:tr h="47022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64807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TYPE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 타입 선택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체크인화면에서 방 선택은 되어있기 때문에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TYPE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은 미리 선택되어있다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85343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SMOK/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NOSM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흡연유무의 선택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(SMOK(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흡연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)/NOSM(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금연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79757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CONDITION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방의 청소상태 선택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(DIRTY(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사용중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),CLEAN(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청소중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INSTATE(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사용가능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79757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SHARCH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선택한 정보를 토대로 방을 보여준다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아무것도 선택하지 않을 시에는 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모든 방을 보여준다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64807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체크박스에 체크한 방을 선택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방을 부여한다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64807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CLOSE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현재화면을 닫고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,C/IN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돌아간다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7708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</a:rPr>
              <a:t>3-7.CHECK IN </a:t>
            </a:r>
            <a:r>
              <a:rPr lang="ko-KR" altLang="en-US" sz="1935" dirty="0" smtClean="0">
                <a:latin typeface="+mn-ea"/>
              </a:rPr>
              <a:t>화면 </a:t>
            </a:r>
            <a:r>
              <a:rPr lang="en-US" altLang="ko-KR" sz="1935" dirty="0" smtClean="0">
                <a:latin typeface="+mn-ea"/>
              </a:rPr>
              <a:t>(</a:t>
            </a:r>
            <a:r>
              <a:rPr lang="ko-KR" altLang="en-US" sz="1935" dirty="0" smtClean="0">
                <a:latin typeface="+mn-ea"/>
              </a:rPr>
              <a:t>방 번호가 결정되고 체크인을 실행한다</a:t>
            </a:r>
            <a:r>
              <a:rPr lang="en-US" altLang="ko-KR" sz="1935" dirty="0" smtClean="0">
                <a:latin typeface="+mn-ea"/>
              </a:rPr>
              <a:t>)</a:t>
            </a:r>
            <a:endParaRPr lang="ko-KR" altLang="en-US" sz="1935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0199212"/>
              </p:ext>
            </p:extLst>
          </p:nvPr>
        </p:nvGraphicFramePr>
        <p:xfrm>
          <a:off x="7616314" y="1111492"/>
          <a:ext cx="4715620" cy="2422245"/>
        </p:xfrm>
        <a:graphic>
          <a:graphicData uri="http://schemas.openxmlformats.org/drawingml/2006/table">
            <a:tbl>
              <a:tblPr/>
              <a:tblGrid>
                <a:gridCol w="1160505"/>
                <a:gridCol w="3555115"/>
              </a:tblGrid>
              <a:tr h="51265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6365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PROFILE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손님의 개인정보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확인창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6365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CHECK IN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 결정 후에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C/IN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버튼을 눌러 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C/IN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실행한다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6365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CLOSE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화면을 닫고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ARRIVAL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돌아간다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>
                <a:solidFill>
                  <a:srgbClr val="0070C0"/>
                </a:solidFill>
              </a:rPr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로그아웃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55" y="1062140"/>
            <a:ext cx="1112804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dirty="0" smtClean="0"/>
              <a:t>○○님 반갑습니다</a:t>
            </a:r>
            <a:endParaRPr lang="ko-KR" altLang="en-US" sz="87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78668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67"/>
                <a:gridCol w="1719667"/>
                <a:gridCol w="1719667"/>
                <a:gridCol w="1719667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FF0000"/>
                          </a:solidFill>
                        </a:rPr>
                        <a:t>C/IN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C/OUT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2655" y="2280080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ARRIVAL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28765" y="2269046"/>
            <a:ext cx="5148333" cy="2855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94923" y="2348880"/>
            <a:ext cx="5016018" cy="273843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602932" y="4714875"/>
            <a:ext cx="964808" cy="2715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2184" y="4437877"/>
            <a:ext cx="331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defRPr/>
            </a:pPr>
            <a:r>
              <a:rPr kumimoji="1" lang="ko-KR" altLang="en-US" sz="1000" dirty="0">
                <a:solidFill>
                  <a:srgbClr val="FF0000"/>
                </a:solidFill>
                <a:latin typeface="+mn-ea"/>
              </a:rPr>
              <a:t>방 결정 후에 </a:t>
            </a:r>
            <a:r>
              <a:rPr kumimoji="1" lang="en-US" altLang="ko-KR" sz="1000" dirty="0">
                <a:solidFill>
                  <a:srgbClr val="FF0000"/>
                </a:solidFill>
                <a:latin typeface="+mn-ea"/>
              </a:rPr>
              <a:t>C/IN</a:t>
            </a:r>
            <a:r>
              <a:rPr kumimoji="1" lang="ko-KR" altLang="en-US" sz="1000" dirty="0">
                <a:solidFill>
                  <a:srgbClr val="FF0000"/>
                </a:solidFill>
                <a:latin typeface="+mn-ea"/>
              </a:rPr>
              <a:t>을 버튼을 눌러 </a:t>
            </a:r>
            <a:r>
              <a:rPr kumimoji="1" lang="en-US" altLang="ko-KR" sz="1000" dirty="0" smtClean="0">
                <a:solidFill>
                  <a:srgbClr val="FF0000"/>
                </a:solidFill>
                <a:latin typeface="+mn-ea"/>
              </a:rPr>
              <a:t>C/IN</a:t>
            </a:r>
            <a:r>
              <a:rPr kumimoji="1" lang="ko-KR" altLang="en-US" sz="1000" dirty="0">
                <a:solidFill>
                  <a:srgbClr val="FF0000"/>
                </a:solidFill>
                <a:latin typeface="+mn-ea"/>
              </a:rPr>
              <a:t>을 </a:t>
            </a:r>
            <a:r>
              <a:rPr kumimoji="1" lang="ko-KR" altLang="en-US" sz="1000" dirty="0" smtClean="0">
                <a:solidFill>
                  <a:srgbClr val="FF0000"/>
                </a:solidFill>
                <a:latin typeface="+mn-ea"/>
              </a:rPr>
              <a:t>실행한다</a:t>
            </a:r>
            <a:endParaRPr kumimoji="1" lang="en-US" altLang="ko-KR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72884" y="2338922"/>
            <a:ext cx="1892172" cy="227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23674" y="2348880"/>
            <a:ext cx="1790591" cy="27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00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751855" y="274304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</a:rPr>
              <a:t>3-8.CHECK IN </a:t>
            </a:r>
            <a:r>
              <a:rPr lang="ko-KR" altLang="en-US" sz="1935" dirty="0" smtClean="0">
                <a:latin typeface="+mn-ea"/>
              </a:rPr>
              <a:t>화면 </a:t>
            </a:r>
            <a:r>
              <a:rPr lang="en-US" altLang="ko-KR" sz="1935" dirty="0" smtClean="0">
                <a:latin typeface="+mn-ea"/>
              </a:rPr>
              <a:t>(</a:t>
            </a:r>
            <a:r>
              <a:rPr lang="ko-KR" altLang="en-US" sz="1935" dirty="0" smtClean="0">
                <a:latin typeface="+mn-ea"/>
              </a:rPr>
              <a:t>정상체크인</a:t>
            </a:r>
            <a:r>
              <a:rPr lang="en-US" altLang="ko-KR" sz="1935" dirty="0" smtClean="0">
                <a:latin typeface="+mn-ea"/>
              </a:rPr>
              <a:t>-</a:t>
            </a:r>
            <a:r>
              <a:rPr lang="ko-KR" altLang="en-US" sz="1935" dirty="0" smtClean="0">
                <a:latin typeface="+mn-ea"/>
              </a:rPr>
              <a:t>체크인 성공</a:t>
            </a:r>
            <a:r>
              <a:rPr lang="en-US" altLang="ko-KR" sz="1935" dirty="0" smtClean="0">
                <a:latin typeface="+mn-ea"/>
              </a:rPr>
              <a:t>)</a:t>
            </a:r>
            <a:endParaRPr lang="ko-KR" altLang="en-US" sz="1935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616314" y="1111492"/>
          <a:ext cx="4715620" cy="2422245"/>
        </p:xfrm>
        <a:graphic>
          <a:graphicData uri="http://schemas.openxmlformats.org/drawingml/2006/table">
            <a:tbl>
              <a:tblPr/>
              <a:tblGrid>
                <a:gridCol w="1160505"/>
                <a:gridCol w="3555115"/>
              </a:tblGrid>
              <a:tr h="51265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6365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PROFILE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손님의 개인정보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확인창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6365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CHECK IN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 결정 후에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C/IN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버튼을 눌러 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C/IN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실행한다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6365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CLOSE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화면을 닫고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ARRIVAL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돌아간다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>
                <a:solidFill>
                  <a:srgbClr val="0070C0"/>
                </a:solidFill>
              </a:rPr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로그아웃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55" y="1062140"/>
            <a:ext cx="1112804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dirty="0" smtClean="0"/>
              <a:t>○○님 반갑습니다</a:t>
            </a:r>
            <a:endParaRPr lang="ko-KR" altLang="en-US" sz="87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78668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67"/>
                <a:gridCol w="1719667"/>
                <a:gridCol w="1719667"/>
                <a:gridCol w="1719667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FF0000"/>
                          </a:solidFill>
                        </a:rPr>
                        <a:t>C/IN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C/OUT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2655" y="2280080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ARRIVAL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28765" y="2269046"/>
            <a:ext cx="5148333" cy="2855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94923" y="2338923"/>
            <a:ext cx="5016018" cy="273843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04395" y="2900834"/>
            <a:ext cx="1778597" cy="12329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75712" y="3557242"/>
            <a:ext cx="3415851" cy="236794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872884" y="2338922"/>
            <a:ext cx="1892172" cy="227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23674" y="2361014"/>
            <a:ext cx="1790591" cy="27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731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</a:rPr>
              <a:t>3-9.CHECK IN </a:t>
            </a:r>
            <a:r>
              <a:rPr lang="ko-KR" altLang="en-US" sz="1935" dirty="0" smtClean="0">
                <a:latin typeface="+mn-ea"/>
              </a:rPr>
              <a:t>화면 </a:t>
            </a:r>
            <a:r>
              <a:rPr lang="en-US" altLang="ko-KR" sz="1935" dirty="0" smtClean="0">
                <a:latin typeface="+mn-ea"/>
              </a:rPr>
              <a:t>(</a:t>
            </a:r>
            <a:r>
              <a:rPr lang="ko-KR" altLang="en-US" sz="1935" dirty="0" smtClean="0">
                <a:latin typeface="+mn-ea"/>
              </a:rPr>
              <a:t>정상체크인</a:t>
            </a:r>
            <a:r>
              <a:rPr lang="en-US" altLang="ko-KR" sz="1935" dirty="0" smtClean="0">
                <a:latin typeface="+mn-ea"/>
              </a:rPr>
              <a:t>-</a:t>
            </a:r>
            <a:r>
              <a:rPr lang="ko-KR" altLang="en-US" sz="1935" dirty="0" smtClean="0">
                <a:latin typeface="+mn-ea"/>
              </a:rPr>
              <a:t>체크인 실패</a:t>
            </a:r>
            <a:r>
              <a:rPr lang="en-US" altLang="ko-KR" sz="1935" dirty="0" smtClean="0">
                <a:latin typeface="+mn-ea"/>
              </a:rPr>
              <a:t>(</a:t>
            </a:r>
            <a:r>
              <a:rPr lang="ko-KR" altLang="en-US" sz="1935" dirty="0" smtClean="0">
                <a:latin typeface="+mn-ea"/>
              </a:rPr>
              <a:t>방 </a:t>
            </a:r>
            <a:r>
              <a:rPr lang="en-US" altLang="ko-KR" sz="1935" dirty="0" smtClean="0">
                <a:latin typeface="+mn-ea"/>
              </a:rPr>
              <a:t>CONDITION </a:t>
            </a:r>
            <a:r>
              <a:rPr lang="ko-KR" altLang="en-US" sz="1935" dirty="0" smtClean="0">
                <a:latin typeface="+mn-ea"/>
              </a:rPr>
              <a:t>이 </a:t>
            </a:r>
            <a:r>
              <a:rPr lang="en-US" altLang="ko-KR" sz="1935" dirty="0" smtClean="0">
                <a:latin typeface="+mn-ea"/>
              </a:rPr>
              <a:t>INSTATES</a:t>
            </a:r>
            <a:r>
              <a:rPr lang="ko-KR" altLang="en-US" sz="1935" dirty="0" smtClean="0">
                <a:latin typeface="+mn-ea"/>
              </a:rPr>
              <a:t>가 </a:t>
            </a:r>
            <a:r>
              <a:rPr lang="ko-KR" altLang="en-US" sz="1935" dirty="0" err="1" smtClean="0">
                <a:latin typeface="+mn-ea"/>
              </a:rPr>
              <a:t>아닐경우</a:t>
            </a:r>
            <a:r>
              <a:rPr lang="en-US" altLang="ko-KR" sz="1935" dirty="0" smtClean="0">
                <a:latin typeface="+mn-ea"/>
              </a:rPr>
              <a:t>))</a:t>
            </a:r>
            <a:endParaRPr lang="ko-KR" altLang="en-US" sz="1935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44652614"/>
              </p:ext>
            </p:extLst>
          </p:nvPr>
        </p:nvGraphicFramePr>
        <p:xfrm>
          <a:off x="7616314" y="1111492"/>
          <a:ext cx="4715620" cy="3205615"/>
        </p:xfrm>
        <a:graphic>
          <a:graphicData uri="http://schemas.openxmlformats.org/drawingml/2006/table">
            <a:tbl>
              <a:tblPr/>
              <a:tblGrid>
                <a:gridCol w="1160505"/>
                <a:gridCol w="3555115"/>
              </a:tblGrid>
              <a:tr h="51265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6365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PROFILE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손님의 개인정보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확인창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6365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CHECK IN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 결정 후에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C/IN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버튼을 눌러 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C/IN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실행한다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6365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CLOSE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화면을 닫고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ARRIVAL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돌아간다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6365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ALERT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WARNING!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안내문이 뜬다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+mn-ea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</a:rPr>
                        <a:t>방 </a:t>
                      </a:r>
                      <a:r>
                        <a:rPr lang="en-US" altLang="ko-KR" sz="1200" dirty="0" smtClean="0">
                          <a:latin typeface="+mn-ea"/>
                        </a:rPr>
                        <a:t>CONDITION </a:t>
                      </a:r>
                      <a:r>
                        <a:rPr lang="ko-KR" altLang="en-US" sz="1200" dirty="0" smtClean="0">
                          <a:latin typeface="+mn-ea"/>
                        </a:rPr>
                        <a:t>이 </a:t>
                      </a:r>
                      <a:r>
                        <a:rPr lang="en-US" altLang="ko-KR" sz="1200" dirty="0" smtClean="0">
                          <a:latin typeface="+mn-ea"/>
                        </a:rPr>
                        <a:t>INSTATES</a:t>
                      </a:r>
                      <a:r>
                        <a:rPr lang="ko-KR" altLang="en-US" sz="1200" dirty="0" smtClean="0">
                          <a:latin typeface="+mn-ea"/>
                        </a:rPr>
                        <a:t>가 </a:t>
                      </a:r>
                      <a:r>
                        <a:rPr lang="ko-KR" altLang="en-US" sz="1200" dirty="0" err="1" smtClean="0">
                          <a:latin typeface="+mn-ea"/>
                        </a:rPr>
                        <a:t>아닌경우</a:t>
                      </a:r>
                      <a:r>
                        <a:rPr lang="en-US" altLang="ko-KR" sz="1200" dirty="0" smtClean="0">
                          <a:latin typeface="+mn-ea"/>
                        </a:rPr>
                        <a:t>)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&gt;&gt;&gt;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 번호 재 선택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>
                <a:solidFill>
                  <a:srgbClr val="0070C0"/>
                </a:solidFill>
              </a:rPr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로그아웃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55" y="1062140"/>
            <a:ext cx="1112804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dirty="0" smtClean="0"/>
              <a:t>○○님 반갑습니다</a:t>
            </a:r>
            <a:endParaRPr lang="ko-KR" altLang="en-US" sz="87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78668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67"/>
                <a:gridCol w="1719667"/>
                <a:gridCol w="1719667"/>
                <a:gridCol w="1719667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FF0000"/>
                          </a:solidFill>
                        </a:rPr>
                        <a:t>C/IN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C/OUT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2655" y="2280080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ARRIVAL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28765" y="2269046"/>
            <a:ext cx="5148333" cy="2855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9535" y="2402222"/>
            <a:ext cx="4966793" cy="267998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4925" y="2922409"/>
            <a:ext cx="2028066" cy="118981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7337" y="4487301"/>
            <a:ext cx="3201832" cy="187843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947497" y="2427650"/>
            <a:ext cx="1892172" cy="285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68639" y="2469026"/>
            <a:ext cx="1790591" cy="27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366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312655" y="32900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</a:rPr>
              <a:t>3-10.CHECK IN </a:t>
            </a:r>
            <a:r>
              <a:rPr lang="ko-KR" altLang="en-US" sz="1935" dirty="0" smtClean="0">
                <a:latin typeface="+mn-ea"/>
              </a:rPr>
              <a:t>화면 </a:t>
            </a:r>
            <a:r>
              <a:rPr lang="en-US" altLang="ko-KR" sz="1935" dirty="0" smtClean="0">
                <a:latin typeface="+mn-ea"/>
              </a:rPr>
              <a:t>(</a:t>
            </a:r>
            <a:r>
              <a:rPr lang="ko-KR" altLang="en-US" sz="1935" dirty="0" smtClean="0">
                <a:latin typeface="+mn-ea"/>
              </a:rPr>
              <a:t>정상체크인</a:t>
            </a:r>
            <a:r>
              <a:rPr lang="en-US" altLang="ko-KR" sz="1935" dirty="0" smtClean="0">
                <a:latin typeface="+mn-ea"/>
              </a:rPr>
              <a:t>-</a:t>
            </a:r>
            <a:r>
              <a:rPr lang="ko-KR" altLang="en-US" sz="1935" dirty="0" smtClean="0">
                <a:latin typeface="+mn-ea"/>
              </a:rPr>
              <a:t>체크인 실패</a:t>
            </a:r>
            <a:r>
              <a:rPr lang="en-US" altLang="ko-KR" sz="1935" dirty="0" smtClean="0">
                <a:latin typeface="+mn-ea"/>
              </a:rPr>
              <a:t>(</a:t>
            </a:r>
            <a:r>
              <a:rPr lang="ko-KR" altLang="en-US" sz="1935" dirty="0" smtClean="0">
                <a:latin typeface="+mn-ea"/>
              </a:rPr>
              <a:t>더블체크인의 경우</a:t>
            </a:r>
            <a:r>
              <a:rPr lang="en-US" altLang="ko-KR" sz="1935" dirty="0" smtClean="0">
                <a:latin typeface="+mn-ea"/>
              </a:rPr>
              <a:t>))</a:t>
            </a:r>
            <a:endParaRPr lang="ko-KR" altLang="en-US" sz="1935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>
                <a:solidFill>
                  <a:srgbClr val="0070C0"/>
                </a:solidFill>
              </a:rPr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로그아웃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55" y="1062140"/>
            <a:ext cx="1112804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dirty="0" smtClean="0"/>
              <a:t>○○님 반갑습니다</a:t>
            </a:r>
            <a:endParaRPr lang="ko-KR" altLang="en-US" sz="87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78668" cy="606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67"/>
                <a:gridCol w="1719667"/>
                <a:gridCol w="1719667"/>
                <a:gridCol w="1719667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FF0000"/>
                          </a:solidFill>
                        </a:rPr>
                        <a:t>C/IN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C/OUT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</a:p>
                    <a:p>
                      <a:pPr algn="ctr"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2655" y="2280080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ARRIVAL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28765" y="2269046"/>
            <a:ext cx="5148333" cy="2855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5601" y="2319052"/>
            <a:ext cx="4734661" cy="2758307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35766823"/>
              </p:ext>
            </p:extLst>
          </p:nvPr>
        </p:nvGraphicFramePr>
        <p:xfrm>
          <a:off x="7492030" y="1062141"/>
          <a:ext cx="4715620" cy="3205615"/>
        </p:xfrm>
        <a:graphic>
          <a:graphicData uri="http://schemas.openxmlformats.org/drawingml/2006/table">
            <a:tbl>
              <a:tblPr/>
              <a:tblGrid>
                <a:gridCol w="1160505"/>
                <a:gridCol w="3555115"/>
              </a:tblGrid>
              <a:tr h="51265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6365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PROFILE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손님의 개인정보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확인창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6365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CHECK IN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 결정 후에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C/IN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버튼을 눌러 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C/IN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실행한다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6365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CLOSE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화면을 닫고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ARRIVAL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돌아간다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6365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ALERT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WARNING!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안내문이 뜬다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+mn-ea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</a:rPr>
                        <a:t>다른 사람이 체크인 한 방을 선택한 경우</a:t>
                      </a:r>
                      <a:r>
                        <a:rPr lang="en-US" altLang="ko-KR" sz="1200" dirty="0" smtClean="0">
                          <a:latin typeface="+mn-ea"/>
                        </a:rPr>
                        <a:t>)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&gt;&gt;&gt;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 번호 재 선택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94478" y="2840192"/>
            <a:ext cx="1869487" cy="129597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02934" y="4429373"/>
            <a:ext cx="3415149" cy="236745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881174" y="2396310"/>
            <a:ext cx="1892172" cy="227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42244" y="2397018"/>
            <a:ext cx="1790591" cy="27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92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</a:rPr>
              <a:t>3-11.CHECK IN </a:t>
            </a:r>
            <a:r>
              <a:rPr lang="ko-KR" altLang="en-US" sz="1935" dirty="0" smtClean="0">
                <a:latin typeface="+mn-ea"/>
              </a:rPr>
              <a:t>화면 </a:t>
            </a:r>
            <a:r>
              <a:rPr lang="en-US" altLang="ko-KR" sz="1935" dirty="0" smtClean="0">
                <a:latin typeface="+mn-ea"/>
              </a:rPr>
              <a:t>(</a:t>
            </a:r>
            <a:r>
              <a:rPr lang="ko-KR" altLang="en-US" sz="1935" dirty="0" smtClean="0">
                <a:latin typeface="+mn-ea"/>
              </a:rPr>
              <a:t>방 번호가 결정되고 체크인을 실행한다</a:t>
            </a:r>
            <a:r>
              <a:rPr lang="en-US" altLang="ko-KR" sz="1935" dirty="0" smtClean="0">
                <a:latin typeface="+mn-ea"/>
              </a:rPr>
              <a:t>)</a:t>
            </a:r>
            <a:endParaRPr lang="ko-KR" altLang="en-US" sz="1935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3584591"/>
              </p:ext>
            </p:extLst>
          </p:nvPr>
        </p:nvGraphicFramePr>
        <p:xfrm>
          <a:off x="7616314" y="1111492"/>
          <a:ext cx="4715620" cy="2422245"/>
        </p:xfrm>
        <a:graphic>
          <a:graphicData uri="http://schemas.openxmlformats.org/drawingml/2006/table">
            <a:tbl>
              <a:tblPr/>
              <a:tblGrid>
                <a:gridCol w="1160505"/>
                <a:gridCol w="3555115"/>
              </a:tblGrid>
              <a:tr h="51265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6365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PROFILE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손님의 개인정보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확인창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이동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6365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CHECK IN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 결정 후에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C/IN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버튼을 눌러 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C/IN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실행한다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6365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CLOSE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화면을 닫고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ARRIVAL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돌아간다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>
                <a:solidFill>
                  <a:srgbClr val="0070C0"/>
                </a:solidFill>
              </a:rPr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로그아웃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55" y="1062140"/>
            <a:ext cx="1112804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dirty="0" smtClean="0"/>
              <a:t>○○님 반갑습니다</a:t>
            </a:r>
            <a:endParaRPr lang="ko-KR" altLang="en-US" sz="87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78668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67"/>
                <a:gridCol w="1719667"/>
                <a:gridCol w="1719667"/>
                <a:gridCol w="1719667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FF0000"/>
                          </a:solidFill>
                        </a:rPr>
                        <a:t>C/IN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C/OUT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2655" y="2280080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ARRIVAL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28765" y="2269046"/>
            <a:ext cx="5148333" cy="2855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94923" y="2338923"/>
            <a:ext cx="5016018" cy="273843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853673" y="4719017"/>
            <a:ext cx="964808" cy="2715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71634" y="4437877"/>
            <a:ext cx="3780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defRPr/>
            </a:pPr>
            <a:r>
              <a:rPr kumimoji="1" lang="ko-KR" altLang="en-US" sz="1000" dirty="0">
                <a:solidFill>
                  <a:srgbClr val="FF0000"/>
                </a:solidFill>
                <a:latin typeface="+mn-ea"/>
              </a:rPr>
              <a:t>방 결정 후에 </a:t>
            </a:r>
            <a:r>
              <a:rPr kumimoji="1" lang="en-US" altLang="ko-KR" sz="1000" dirty="0" smtClean="0">
                <a:solidFill>
                  <a:srgbClr val="FF0000"/>
                </a:solidFill>
                <a:latin typeface="+mn-ea"/>
              </a:rPr>
              <a:t>CLOSE</a:t>
            </a:r>
            <a:r>
              <a:rPr kumimoji="1" lang="ko-KR" altLang="en-US" sz="1000" dirty="0" smtClean="0">
                <a:solidFill>
                  <a:srgbClr val="FF0000"/>
                </a:solidFill>
                <a:latin typeface="+mn-ea"/>
              </a:rPr>
              <a:t>을 </a:t>
            </a:r>
            <a:r>
              <a:rPr kumimoji="1" lang="ko-KR" altLang="en-US" sz="1000" dirty="0">
                <a:solidFill>
                  <a:srgbClr val="FF0000"/>
                </a:solidFill>
                <a:latin typeface="+mn-ea"/>
              </a:rPr>
              <a:t>버튼을 눌러 </a:t>
            </a:r>
            <a:r>
              <a:rPr kumimoji="1" lang="ko-KR" altLang="en-US" sz="1000" dirty="0" smtClean="0">
                <a:solidFill>
                  <a:srgbClr val="FF0000"/>
                </a:solidFill>
                <a:latin typeface="+mn-ea"/>
              </a:rPr>
              <a:t>예약확인으로 돌아간다</a:t>
            </a:r>
            <a:endParaRPr kumimoji="1" lang="en-US" altLang="ko-KR" sz="1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72884" y="2338922"/>
            <a:ext cx="1892172" cy="227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23674" y="2384884"/>
            <a:ext cx="1790591" cy="27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798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195394"/>
            <a:ext cx="10868858" cy="343875"/>
          </a:xfr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3-1.</a:t>
            </a:r>
            <a:r>
              <a:rPr lang="ko-KR" altLang="en-US" sz="2000" dirty="0" smtClean="0">
                <a:latin typeface="+mn-ea"/>
                <a:ea typeface="+mn-ea"/>
              </a:rPr>
              <a:t>종업원관리</a:t>
            </a:r>
            <a:r>
              <a:rPr lang="en-US" altLang="ko-KR" sz="2000" dirty="0" smtClean="0">
                <a:latin typeface="+mn-ea"/>
                <a:ea typeface="+mn-ea"/>
              </a:rPr>
              <a:t>(</a:t>
            </a:r>
            <a:r>
              <a:rPr lang="ko-KR" altLang="en-US" sz="2000" dirty="0" smtClean="0">
                <a:latin typeface="+mn-ea"/>
                <a:ea typeface="+mn-ea"/>
              </a:rPr>
              <a:t>종업원등록</a:t>
            </a:r>
            <a:r>
              <a:rPr lang="en-US" altLang="ko-KR" sz="2000" dirty="0" smtClean="0">
                <a:latin typeface="+mn-ea"/>
                <a:ea typeface="+mn-ea"/>
              </a:rPr>
              <a:t>)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2420464"/>
              </p:ext>
            </p:extLst>
          </p:nvPr>
        </p:nvGraphicFramePr>
        <p:xfrm>
          <a:off x="7359664" y="1043735"/>
          <a:ext cx="4715620" cy="4117452"/>
        </p:xfrm>
        <a:graphic>
          <a:graphicData uri="http://schemas.openxmlformats.org/drawingml/2006/table">
            <a:tbl>
              <a:tblPr/>
              <a:tblGrid>
                <a:gridCol w="1027806"/>
                <a:gridCol w="3687814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종업원의 이름을 입력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범위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한글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50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영문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빈공간 허용안함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특수문자금자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생년월일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종업원의 생년월일을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175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종류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이메일의 종류를 선택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직접입력도 가능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우편번호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우편번호 선택시 우편번호 검색 팝업창활성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우편번호 클릭시 해당주소 자동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상세주소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주소를 제외한 상세 주소를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종업원을 등록한다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입사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등록을 취소하고 회원관리 기본창으로 이동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6" y="982630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2655" y="982629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2655" y="5181624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142" y="982629"/>
            <a:ext cx="35305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FORTUNE HOTEL </a:t>
            </a:r>
            <a:r>
              <a:rPr lang="ko-KR" altLang="en-US" dirty="0" smtClean="0"/>
              <a:t>에  오신것을 환영합니다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08683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로그아웃</a:t>
            </a:r>
            <a:endParaRPr lang="ko-KR" altLang="en-US" sz="9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5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사이트맵</a:t>
            </a:r>
            <a:endParaRPr lang="ko-KR" altLang="en-US" sz="900" u="sng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5" y="1858941"/>
          <a:ext cx="6827932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255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게시판관리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통계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5" y="5359425"/>
            <a:ext cx="6864444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서울 금천구 가산디지털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123 FORTUNE HOTEL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지번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서울특별시 금천구 가산동 </a:t>
            </a:r>
            <a:r>
              <a:rPr lang="en-US" altLang="ko-KR" dirty="0" smtClean="0"/>
              <a:t>426-25 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34880" y="2187557"/>
            <a:ext cx="1679658" cy="355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종업원등록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2654" y="2552688"/>
            <a:ext cx="1701883" cy="347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종업원조회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4880" y="2898768"/>
            <a:ext cx="1679658" cy="355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종업원퇴사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73255" y="2662227"/>
            <a:ext cx="1058877" cy="25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403552" y="2662227"/>
            <a:ext cx="6110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30728" y="2699024"/>
            <a:ext cx="5645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남성 </a:t>
            </a:r>
            <a:endParaRPr lang="ko-KR" altLang="en-US" dirty="0"/>
          </a:p>
        </p:txBody>
      </p:sp>
      <p:sp>
        <p:nvSpPr>
          <p:cNvPr id="28" name="도넛 27"/>
          <p:cNvSpPr/>
          <p:nvPr/>
        </p:nvSpPr>
        <p:spPr>
          <a:xfrm>
            <a:off x="5241910" y="2735537"/>
            <a:ext cx="182565" cy="21907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34014" y="2699024"/>
            <a:ext cx="5180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여성</a:t>
            </a:r>
            <a:endParaRPr lang="ko-KR" altLang="en-US" dirty="0"/>
          </a:p>
        </p:txBody>
      </p:sp>
      <p:sp>
        <p:nvSpPr>
          <p:cNvPr id="30" name="도넛 29"/>
          <p:cNvSpPr/>
          <p:nvPr/>
        </p:nvSpPr>
        <p:spPr>
          <a:xfrm>
            <a:off x="6045196" y="2735537"/>
            <a:ext cx="182565" cy="21907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73255" y="3027073"/>
            <a:ext cx="1058877" cy="25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065279" y="2990844"/>
            <a:ext cx="9444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생년월일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982737" y="4200525"/>
            <a:ext cx="4075288" cy="251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406682" y="4159544"/>
            <a:ext cx="61106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908444" y="3064154"/>
            <a:ext cx="589057" cy="255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203693" y="3064438"/>
            <a:ext cx="77777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이메일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992392" y="4565939"/>
            <a:ext cx="4075288" cy="251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978104" y="3392203"/>
            <a:ext cx="1058877" cy="25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096943" y="3355974"/>
            <a:ext cx="898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전화번호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908444" y="3392771"/>
            <a:ext cx="516031" cy="255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183033" y="3393055"/>
            <a:ext cx="77777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</a:t>
            </a:r>
            <a:r>
              <a:rPr lang="ko-KR" altLang="en-US" dirty="0" smtClean="0"/>
              <a:t>핸드폰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978104" y="3757617"/>
            <a:ext cx="406492" cy="25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65279" y="3721388"/>
            <a:ext cx="898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우편번호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379747" y="2260584"/>
            <a:ext cx="288732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dirty="0" smtClean="0"/>
              <a:t>★ 입사 종업원 정보 입력 ★</a:t>
            </a:r>
            <a:endParaRPr lang="ko-KR" altLang="en-US" sz="1700" dirty="0"/>
          </a:p>
        </p:txBody>
      </p:sp>
      <p:sp>
        <p:nvSpPr>
          <p:cNvPr id="45" name="직사각형 44"/>
          <p:cNvSpPr/>
          <p:nvPr/>
        </p:nvSpPr>
        <p:spPr>
          <a:xfrm>
            <a:off x="2028765" y="2187558"/>
            <a:ext cx="5148333" cy="29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593976" y="3757617"/>
            <a:ext cx="406492" cy="25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416259" y="3721104"/>
            <a:ext cx="1460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5784756" y="3063870"/>
            <a:ext cx="589057" cy="255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446839" y="3063872"/>
            <a:ext cx="611186" cy="236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종류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753092" y="3392487"/>
            <a:ext cx="516031" cy="255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551529" y="3392487"/>
            <a:ext cx="516031" cy="255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460988" y="3027073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497501" y="3361426"/>
            <a:ext cx="1460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</a:t>
            </a:r>
            <a:endParaRPr lang="ko-KR" altLang="en-US" sz="1500" dirty="0"/>
          </a:p>
        </p:txBody>
      </p:sp>
      <p:sp>
        <p:nvSpPr>
          <p:cNvPr id="57" name="TextBox 56"/>
          <p:cNvSpPr txBox="1"/>
          <p:nvPr/>
        </p:nvSpPr>
        <p:spPr>
          <a:xfrm>
            <a:off x="6337300" y="3355974"/>
            <a:ext cx="1460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</a:t>
            </a:r>
            <a:endParaRPr lang="ko-KR" altLang="en-US" sz="1500" dirty="0"/>
          </a:p>
        </p:txBody>
      </p:sp>
      <p:sp>
        <p:nvSpPr>
          <p:cNvPr id="58" name="TextBox 57"/>
          <p:cNvSpPr txBox="1"/>
          <p:nvPr/>
        </p:nvSpPr>
        <p:spPr>
          <a:xfrm>
            <a:off x="2065279" y="4524390"/>
            <a:ext cx="9444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상세주소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3306721" y="4889520"/>
            <a:ext cx="949338" cy="219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4621189" y="4889520"/>
            <a:ext cx="949338" cy="219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803754" y="982629"/>
            <a:ext cx="1255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관리자님 반갑습니다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4704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  <a:ea typeface="+mn-ea"/>
              </a:rPr>
              <a:t>3-12.CHECK IN </a:t>
            </a:r>
            <a:r>
              <a:rPr lang="ko-KR" altLang="en-US" sz="1935" dirty="0" smtClean="0">
                <a:latin typeface="+mn-ea"/>
                <a:ea typeface="+mn-ea"/>
              </a:rPr>
              <a:t>화면 </a:t>
            </a:r>
            <a:r>
              <a:rPr lang="en-US" altLang="ko-KR" sz="1935" dirty="0" smtClean="0">
                <a:latin typeface="+mn-ea"/>
                <a:ea typeface="+mn-ea"/>
              </a:rPr>
              <a:t>(</a:t>
            </a:r>
            <a:r>
              <a:rPr lang="ko-KR" altLang="en-US" sz="1935" dirty="0" smtClean="0">
                <a:latin typeface="+mn-ea"/>
                <a:ea typeface="+mn-ea"/>
              </a:rPr>
              <a:t>전체조회 화면</a:t>
            </a:r>
            <a:r>
              <a:rPr lang="en-US" altLang="ko-KR" sz="1935" dirty="0" smtClean="0">
                <a:latin typeface="+mn-ea"/>
                <a:ea typeface="+mn-ea"/>
              </a:rPr>
              <a:t>-C/IN </a:t>
            </a:r>
            <a:r>
              <a:rPr lang="ko-KR" altLang="en-US" sz="1935" dirty="0" smtClean="0">
                <a:latin typeface="+mn-ea"/>
                <a:ea typeface="+mn-ea"/>
              </a:rPr>
              <a:t>선택 시 보여지는 화면</a:t>
            </a:r>
            <a:r>
              <a:rPr lang="en-US" altLang="ko-KR" sz="1935" dirty="0" smtClean="0">
                <a:latin typeface="+mn-ea"/>
                <a:ea typeface="+mn-ea"/>
              </a:rPr>
              <a:t>)</a:t>
            </a:r>
            <a:endParaRPr lang="ko-KR" altLang="en-US" sz="1935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478484" y="1104900"/>
          <a:ext cx="4715620" cy="4966809"/>
        </p:xfrm>
        <a:graphic>
          <a:graphicData uri="http://schemas.openxmlformats.org/drawingml/2006/table">
            <a:tbl>
              <a:tblPr/>
              <a:tblGrid>
                <a:gridCol w="1160505"/>
                <a:gridCol w="3555115"/>
              </a:tblGrid>
              <a:tr h="1858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3700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ARRIVAL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당일예약 확인화면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조건 입력 후 검색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4305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FIRSTNAME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이름을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9698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LASTNAME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성을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7948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RSV NO.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예약번호를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4294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ROOM TYPE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 타입을 선택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2069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AGENT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여행사를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2059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C/OUT DATE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출발 날짜를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0490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SHARCH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조건을 입력하고 예약을 검색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183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왼편의 체크박스를 체크한 예약을 선택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복수 선택 가능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--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예약확인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4616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CANCLE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예약의 캔슬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CHECK IN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선택한 예약의 체크인 화면으로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2551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CLOSE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화면을 닫는다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>
                <a:solidFill>
                  <a:srgbClr val="0070C0"/>
                </a:solidFill>
              </a:rPr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로그아웃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55" y="1062140"/>
            <a:ext cx="1112804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dirty="0" smtClean="0"/>
              <a:t>○○님 반갑습니다</a:t>
            </a:r>
            <a:endParaRPr lang="ko-KR" altLang="en-US" sz="87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78668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67"/>
                <a:gridCol w="1719667"/>
                <a:gridCol w="1719667"/>
                <a:gridCol w="1719667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FF0000"/>
                          </a:solidFill>
                        </a:rPr>
                        <a:t>C/IN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C/OUT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2655" y="2280080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ARRIVAL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28765" y="2269046"/>
            <a:ext cx="5148333" cy="2855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1749" y="2280080"/>
            <a:ext cx="4760049" cy="279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1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</a:rPr>
              <a:t>4-1.CHECK OUT </a:t>
            </a:r>
            <a:r>
              <a:rPr lang="ko-KR" altLang="en-US" sz="1935" dirty="0">
                <a:latin typeface="+mn-ea"/>
              </a:rPr>
              <a:t>화면 </a:t>
            </a:r>
            <a:r>
              <a:rPr lang="en-US" altLang="ko-KR" sz="1935" dirty="0">
                <a:latin typeface="+mn-ea"/>
              </a:rPr>
              <a:t>(</a:t>
            </a:r>
            <a:r>
              <a:rPr lang="ko-KR" altLang="en-US" sz="1935" dirty="0">
                <a:latin typeface="+mn-ea"/>
              </a:rPr>
              <a:t>전체조회 화면</a:t>
            </a:r>
            <a:r>
              <a:rPr lang="en-US" altLang="ko-KR" sz="1935" dirty="0">
                <a:latin typeface="+mn-ea"/>
              </a:rPr>
              <a:t>-</a:t>
            </a:r>
            <a:r>
              <a:rPr lang="en-US" altLang="ko-KR" sz="1935" dirty="0" smtClean="0">
                <a:latin typeface="+mn-ea"/>
              </a:rPr>
              <a:t>C/OUT</a:t>
            </a:r>
            <a:r>
              <a:rPr lang="ko-KR" altLang="en-US" sz="1935" dirty="0" err="1" smtClean="0">
                <a:latin typeface="+mn-ea"/>
              </a:rPr>
              <a:t>선택시</a:t>
            </a:r>
            <a:r>
              <a:rPr lang="ko-KR" altLang="en-US" sz="1935" dirty="0" smtClean="0">
                <a:latin typeface="+mn-ea"/>
              </a:rPr>
              <a:t> </a:t>
            </a:r>
            <a:r>
              <a:rPr lang="ko-KR" altLang="en-US" sz="1935" dirty="0">
                <a:latin typeface="+mn-ea"/>
              </a:rPr>
              <a:t>보여지는 화면</a:t>
            </a:r>
            <a:r>
              <a:rPr lang="en-US" altLang="ko-KR" sz="1935" dirty="0">
                <a:latin typeface="+mn-ea"/>
              </a:rPr>
              <a:t>)</a:t>
            </a:r>
            <a:endParaRPr lang="ko-KR" altLang="en-US" sz="1935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03097760"/>
              </p:ext>
            </p:extLst>
          </p:nvPr>
        </p:nvGraphicFramePr>
        <p:xfrm>
          <a:off x="7616314" y="1111491"/>
          <a:ext cx="4715620" cy="4936888"/>
        </p:xfrm>
        <a:graphic>
          <a:graphicData uri="http://schemas.openxmlformats.org/drawingml/2006/table">
            <a:tbl>
              <a:tblPr/>
              <a:tblGrid>
                <a:gridCol w="1160505"/>
                <a:gridCol w="3555115"/>
              </a:tblGrid>
              <a:tr h="45155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56066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ROOM NO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방번호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56066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RSV NO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예약번호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56066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FIRSTNAME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이름을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56066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LASTNAME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성을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56066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왼편의 체크박스를 체크한 예약을 선택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56066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ALL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왼편의 체크박스를 체크한 예약을 선택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복수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선택시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56066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C/OUT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선택한 예약의 체크아웃 화면으로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56066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CLOSE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화면을 닫는다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>
                <a:solidFill>
                  <a:srgbClr val="0070C0"/>
                </a:solidFill>
              </a:rPr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로그아웃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55" y="1062140"/>
            <a:ext cx="1112804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dirty="0" smtClean="0"/>
              <a:t>○○님 반갑습니다</a:t>
            </a:r>
            <a:endParaRPr lang="ko-KR" altLang="en-US" sz="87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447883"/>
              </p:ext>
            </p:extLst>
          </p:nvPr>
        </p:nvGraphicFramePr>
        <p:xfrm>
          <a:off x="312656" y="1909971"/>
          <a:ext cx="6878668" cy="606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67"/>
                <a:gridCol w="1719667"/>
                <a:gridCol w="1719667"/>
                <a:gridCol w="1719667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C/IN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FF0000"/>
                          </a:solidFill>
                        </a:rPr>
                        <a:t>C/OUT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</a:p>
                    <a:p>
                      <a:pPr algn="ctr" latinLnBrk="1"/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6886" y="2269045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CHECK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28765" y="2269046"/>
            <a:ext cx="5148333" cy="2855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3005" y="2358506"/>
            <a:ext cx="5001650" cy="271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300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</a:rPr>
              <a:t>4-2.CHECK OUT </a:t>
            </a:r>
            <a:r>
              <a:rPr lang="ko-KR" altLang="en-US" sz="1935" dirty="0">
                <a:latin typeface="+mn-ea"/>
              </a:rPr>
              <a:t>화면 </a:t>
            </a:r>
            <a:r>
              <a:rPr lang="en-US" altLang="ko-KR" sz="1935" dirty="0" smtClean="0">
                <a:latin typeface="+mn-ea"/>
              </a:rPr>
              <a:t>(ROOM NO </a:t>
            </a:r>
            <a:r>
              <a:rPr lang="ko-KR" altLang="en-US" sz="1935" dirty="0" smtClean="0">
                <a:latin typeface="+mn-ea"/>
              </a:rPr>
              <a:t>선택 후 의 화면</a:t>
            </a:r>
            <a:r>
              <a:rPr lang="en-US" altLang="ko-KR" sz="1935" dirty="0" smtClean="0">
                <a:latin typeface="+mn-ea"/>
              </a:rPr>
              <a:t>)</a:t>
            </a:r>
            <a:endParaRPr lang="ko-KR" altLang="en-US" sz="1935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28031247"/>
              </p:ext>
            </p:extLst>
          </p:nvPr>
        </p:nvGraphicFramePr>
        <p:xfrm>
          <a:off x="7616314" y="1111493"/>
          <a:ext cx="4715620" cy="4365251"/>
        </p:xfrm>
        <a:graphic>
          <a:graphicData uri="http://schemas.openxmlformats.org/drawingml/2006/table">
            <a:tbl>
              <a:tblPr/>
              <a:tblGrid>
                <a:gridCol w="1160505"/>
                <a:gridCol w="3555115"/>
              </a:tblGrid>
              <a:tr h="39926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49574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ROOM NO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 번호가 표시된다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9574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FIRSTNAME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이름이 표시된다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9574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LASTNAME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성이 표시된다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9574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C/IN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DATE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CHECK IN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날짜가 표시된다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9574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C/OUT DATE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CHECK OUT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날짜가 표시된다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9574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TOT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PRICE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총액이 표시된다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(TOTAL PRICE)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9574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C/OUT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C/OUT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처리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청소가능 상태로 돌아간다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9574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CLOSE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화면을 닫고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CHECK OUT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돌아간다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>
                <a:solidFill>
                  <a:srgbClr val="0070C0"/>
                </a:solidFill>
              </a:rPr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로그아웃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55" y="1062140"/>
            <a:ext cx="1112804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dirty="0" smtClean="0"/>
              <a:t>○○님 반갑습니다</a:t>
            </a:r>
            <a:endParaRPr lang="ko-KR" altLang="en-US" sz="87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78668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67"/>
                <a:gridCol w="1719667"/>
                <a:gridCol w="1719667"/>
                <a:gridCol w="1719667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C/IN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FF0000"/>
                          </a:solidFill>
                        </a:rPr>
                        <a:t>C/OUT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6886" y="2269045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CHECK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28765" y="2269046"/>
            <a:ext cx="5148333" cy="2855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2152" y="2357891"/>
            <a:ext cx="4981560" cy="271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756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</a:rPr>
              <a:t>4-3.CHECK OUT </a:t>
            </a:r>
            <a:r>
              <a:rPr lang="ko-KR" altLang="en-US" sz="1935" dirty="0">
                <a:latin typeface="+mn-ea"/>
              </a:rPr>
              <a:t>화면 </a:t>
            </a:r>
            <a:r>
              <a:rPr lang="en-US" altLang="ko-KR" sz="1935" dirty="0" smtClean="0">
                <a:latin typeface="+mn-ea"/>
              </a:rPr>
              <a:t>(CASH</a:t>
            </a:r>
            <a:r>
              <a:rPr lang="ko-KR" altLang="en-US" sz="1935" dirty="0" smtClean="0">
                <a:latin typeface="+mn-ea"/>
              </a:rPr>
              <a:t>선택 후 의 화면</a:t>
            </a:r>
            <a:r>
              <a:rPr lang="en-US" altLang="ko-KR" sz="1935" dirty="0" smtClean="0">
                <a:latin typeface="+mn-ea"/>
              </a:rPr>
              <a:t>)</a:t>
            </a:r>
            <a:endParaRPr lang="ko-KR" altLang="en-US" sz="1935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11343889"/>
              </p:ext>
            </p:extLst>
          </p:nvPr>
        </p:nvGraphicFramePr>
        <p:xfrm>
          <a:off x="7616314" y="1111492"/>
          <a:ext cx="4715620" cy="4873110"/>
        </p:xfrm>
        <a:graphic>
          <a:graphicData uri="http://schemas.openxmlformats.org/drawingml/2006/table">
            <a:tbl>
              <a:tblPr/>
              <a:tblGrid>
                <a:gridCol w="1160505"/>
                <a:gridCol w="3555115"/>
              </a:tblGrid>
              <a:tr h="36231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44986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ROOM NO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 번호가 표시된다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4986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FIRSTNAME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이름이 표시된다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4986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LASTNAME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성이 표시된다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4986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C/IN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DATE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CHECK IN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날짜가 표시된다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4986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C/OUT DATE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CHECK OUT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날짜가 표시된다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4986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TOT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PRICE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총액이 표시된다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(TOTAL PRICE)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4986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CASH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2550" marR="112550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현금결제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550" marR="112550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4986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CARD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2550" marR="112550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카드결제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보류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포인트 이용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보류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550" marR="112550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4986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C/OUT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C/OUT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처리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청소가능 상태로 돌아간다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4986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CLOSE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화면을 닫고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CHECK OUT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돌아간다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>
                <a:solidFill>
                  <a:srgbClr val="0070C0"/>
                </a:solidFill>
              </a:rPr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로그아웃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55" y="1062140"/>
            <a:ext cx="1112804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dirty="0" smtClean="0"/>
              <a:t>○○님 반갑습니다</a:t>
            </a:r>
            <a:endParaRPr lang="ko-KR" altLang="en-US" sz="87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76983488"/>
              </p:ext>
            </p:extLst>
          </p:nvPr>
        </p:nvGraphicFramePr>
        <p:xfrm>
          <a:off x="312656" y="1909971"/>
          <a:ext cx="6878668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67"/>
                <a:gridCol w="1719667"/>
                <a:gridCol w="1719667"/>
                <a:gridCol w="1719667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C/IN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FF0000"/>
                          </a:solidFill>
                        </a:rPr>
                        <a:t>C/OUT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6886" y="2269045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CHECK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28765" y="2269046"/>
            <a:ext cx="5148333" cy="2855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2" name="모서리가 둥근 직사각형 1"/>
          <p:cNvSpPr/>
          <p:nvPr/>
        </p:nvSpPr>
        <p:spPr>
          <a:xfrm>
            <a:off x="4262877" y="4705350"/>
            <a:ext cx="807288" cy="2952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5416" y="2337792"/>
            <a:ext cx="4981560" cy="27194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5782" y="2600145"/>
            <a:ext cx="2397253" cy="211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40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</a:rPr>
              <a:t>4-4.CHECK OUT </a:t>
            </a:r>
            <a:r>
              <a:rPr lang="ko-KR" altLang="en-US" sz="1935" dirty="0">
                <a:latin typeface="+mn-ea"/>
              </a:rPr>
              <a:t>화면 </a:t>
            </a:r>
            <a:r>
              <a:rPr lang="en-US" altLang="ko-KR" sz="1935" dirty="0" smtClean="0">
                <a:latin typeface="+mn-ea"/>
              </a:rPr>
              <a:t>(CARD</a:t>
            </a:r>
            <a:r>
              <a:rPr lang="ko-KR" altLang="en-US" sz="1935" dirty="0" smtClean="0">
                <a:latin typeface="+mn-ea"/>
              </a:rPr>
              <a:t>선택 후 의 화면</a:t>
            </a:r>
            <a:r>
              <a:rPr lang="en-US" altLang="ko-KR" sz="1935" dirty="0" smtClean="0">
                <a:latin typeface="+mn-ea"/>
              </a:rPr>
              <a:t>)</a:t>
            </a:r>
            <a:endParaRPr lang="ko-KR" altLang="en-US" sz="1935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>
                <a:solidFill>
                  <a:srgbClr val="0070C0"/>
                </a:solidFill>
              </a:rPr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로그아웃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55" y="1062140"/>
            <a:ext cx="1112804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dirty="0" smtClean="0"/>
              <a:t>○○님 반갑습니다</a:t>
            </a:r>
            <a:endParaRPr lang="ko-KR" altLang="en-US" sz="87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78668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67"/>
                <a:gridCol w="1719667"/>
                <a:gridCol w="1719667"/>
                <a:gridCol w="1719667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C/IN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FF0000"/>
                          </a:solidFill>
                        </a:rPr>
                        <a:t>C/OUT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6886" y="2269045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CHECK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28765" y="2269046"/>
            <a:ext cx="5148333" cy="2855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2152" y="2357891"/>
            <a:ext cx="4981560" cy="2719468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597785"/>
              </p:ext>
            </p:extLst>
          </p:nvPr>
        </p:nvGraphicFramePr>
        <p:xfrm>
          <a:off x="7442806" y="1062141"/>
          <a:ext cx="4715620" cy="4910355"/>
        </p:xfrm>
        <a:graphic>
          <a:graphicData uri="http://schemas.openxmlformats.org/drawingml/2006/table">
            <a:tbl>
              <a:tblPr/>
              <a:tblGrid>
                <a:gridCol w="1160505"/>
                <a:gridCol w="3555115"/>
              </a:tblGrid>
              <a:tr h="3659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45443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ROOM NO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 번호가 표시된다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5443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FIRSTNAME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이름이 표시된다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5443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LASTNAME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성이 표시된다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5443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C/IN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DATE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CHECK IN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날짜가 표시된다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5443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C/OUT DATE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CHECK OUT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날짜가 표시된다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5443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TOT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PRICE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총액이 표시된다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(TOTAL PRICE)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5443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CASH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2550" marR="112550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현금결제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550" marR="112550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5443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CARD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2550" marR="112550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카드결제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보류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포인트 이용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보류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550" marR="112550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5443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C/OUT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C/OUT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처리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청소가능 상태로 돌아간다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5443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CLOSE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화면을 닫고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CHECK OUT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돌아간다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81381" y="2477456"/>
            <a:ext cx="2243102" cy="236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466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</a:rPr>
              <a:t>4-5.CHECK OUT </a:t>
            </a:r>
            <a:r>
              <a:rPr lang="ko-KR" altLang="en-US" sz="1935" dirty="0">
                <a:latin typeface="+mn-ea"/>
              </a:rPr>
              <a:t>화면 </a:t>
            </a:r>
            <a:r>
              <a:rPr lang="en-US" altLang="ko-KR" sz="1935" dirty="0" smtClean="0">
                <a:latin typeface="+mn-ea"/>
              </a:rPr>
              <a:t>(</a:t>
            </a:r>
            <a:r>
              <a:rPr lang="ko-KR" altLang="en-US" sz="1935" dirty="0" smtClean="0">
                <a:latin typeface="+mn-ea"/>
              </a:rPr>
              <a:t>결제 후 화면</a:t>
            </a:r>
            <a:r>
              <a:rPr lang="en-US" altLang="ko-KR" sz="1935" dirty="0" smtClean="0">
                <a:latin typeface="+mn-ea"/>
              </a:rPr>
              <a:t>)</a:t>
            </a:r>
            <a:endParaRPr lang="ko-KR" altLang="en-US" sz="1935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>
                <a:solidFill>
                  <a:srgbClr val="0070C0"/>
                </a:solidFill>
              </a:rPr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로그아웃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55" y="1062140"/>
            <a:ext cx="1112804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dirty="0" smtClean="0"/>
              <a:t>○○님 반갑습니다</a:t>
            </a:r>
            <a:endParaRPr lang="ko-KR" altLang="en-US" sz="87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78668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67"/>
                <a:gridCol w="1719667"/>
                <a:gridCol w="1719667"/>
                <a:gridCol w="1719667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C/IN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FF0000"/>
                          </a:solidFill>
                        </a:rPr>
                        <a:t>C/OUT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6886" y="2269045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CHECK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28765" y="2269046"/>
            <a:ext cx="5148333" cy="2855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87234281"/>
              </p:ext>
            </p:extLst>
          </p:nvPr>
        </p:nvGraphicFramePr>
        <p:xfrm>
          <a:off x="7590480" y="1062141"/>
          <a:ext cx="4715620" cy="4910355"/>
        </p:xfrm>
        <a:graphic>
          <a:graphicData uri="http://schemas.openxmlformats.org/drawingml/2006/table">
            <a:tbl>
              <a:tblPr/>
              <a:tblGrid>
                <a:gridCol w="1160505"/>
                <a:gridCol w="3555115"/>
              </a:tblGrid>
              <a:tr h="3659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45443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ROOM NO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 번호가 표시된다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5443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FIRSTNAME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이름이 표시된다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5443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LASTNAME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성이 표시된다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5443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C/IN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DATE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CHECK IN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날짜가 표시된다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5443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C/OUT DATE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CHECK OUT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날짜가 표시된다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5443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TOT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PRICE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총액이 표시된다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(TOTAL PRICE)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5443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CASH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2550" marR="112550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현금결제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550" marR="112550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5443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CARD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2550" marR="112550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카드결제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보류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포인트 이용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보류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550" marR="112550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5443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C/OUT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C/OUT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처리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청소가능 상태로 돌아간다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5443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CLOSE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화면을 닫고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CHECK OUT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돌아간다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3395" y="2338923"/>
            <a:ext cx="4738247" cy="273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084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</a:rPr>
              <a:t>4-6.CHECK OUT </a:t>
            </a:r>
            <a:r>
              <a:rPr lang="ko-KR" altLang="en-US" sz="1935" dirty="0">
                <a:latin typeface="+mn-ea"/>
              </a:rPr>
              <a:t>화면 </a:t>
            </a:r>
            <a:r>
              <a:rPr lang="en-US" altLang="ko-KR" sz="1935" dirty="0" smtClean="0">
                <a:latin typeface="+mn-ea"/>
              </a:rPr>
              <a:t>(CHECK OUT </a:t>
            </a:r>
            <a:r>
              <a:rPr lang="ko-KR" altLang="en-US" sz="1935" dirty="0" smtClean="0">
                <a:latin typeface="+mn-ea"/>
              </a:rPr>
              <a:t>누른 후 의 화면</a:t>
            </a:r>
            <a:r>
              <a:rPr lang="en-US" altLang="ko-KR" sz="1935" dirty="0" smtClean="0">
                <a:latin typeface="+mn-ea"/>
              </a:rPr>
              <a:t>)</a:t>
            </a:r>
            <a:endParaRPr lang="ko-KR" altLang="en-US" sz="1935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>
                <a:solidFill>
                  <a:srgbClr val="0070C0"/>
                </a:solidFill>
              </a:rPr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로그아웃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55" y="1062140"/>
            <a:ext cx="1112804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dirty="0" smtClean="0"/>
              <a:t>○○님 반갑습니다</a:t>
            </a:r>
            <a:endParaRPr lang="ko-KR" altLang="en-US" sz="87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78668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67"/>
                <a:gridCol w="1719667"/>
                <a:gridCol w="1719667"/>
                <a:gridCol w="1719667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C/IN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FF0000"/>
                          </a:solidFill>
                        </a:rPr>
                        <a:t>C/OUT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6886" y="2269045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CHECK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28765" y="2269046"/>
            <a:ext cx="5148333" cy="2855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24705950"/>
              </p:ext>
            </p:extLst>
          </p:nvPr>
        </p:nvGraphicFramePr>
        <p:xfrm>
          <a:off x="7551100" y="1038536"/>
          <a:ext cx="4715620" cy="5009840"/>
        </p:xfrm>
        <a:graphic>
          <a:graphicData uri="http://schemas.openxmlformats.org/drawingml/2006/table">
            <a:tbl>
              <a:tblPr/>
              <a:tblGrid>
                <a:gridCol w="1160505"/>
                <a:gridCol w="3555115"/>
              </a:tblGrid>
              <a:tr h="38711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46227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ROOM NO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 번호가 표시된다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6227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FIRSTNAME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이름이 표시된다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6227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LASTNAME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성이 표시된다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6227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C/IN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DATE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CHECK IN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날짜가 표시된다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6227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C/OUT DATE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CHECK OUT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날짜가 표시된다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6227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TOT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PRICE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총액이 표시된다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(TOTAL PRICE)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6227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CASH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2550" marR="112550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현금결제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550" marR="112550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6227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CARD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2550" marR="112550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카드결제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보류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포인트 이용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보류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550" marR="112550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6227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C/OUT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C/OUT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처리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청소가능 상태로 돌아간다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6227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CLOSE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화면을 닫고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CHECK OUT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돌아간다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3395" y="2338923"/>
            <a:ext cx="4738247" cy="273843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459776" y="4791076"/>
            <a:ext cx="718684" cy="2571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44946" y="4482162"/>
            <a:ext cx="2901780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체크아웃 처리</a:t>
            </a:r>
            <a:r>
              <a:rPr lang="en-US" altLang="ko-KR" sz="1100" dirty="0" smtClean="0">
                <a:solidFill>
                  <a:srgbClr val="FF0000"/>
                </a:solidFill>
              </a:rPr>
              <a:t>-</a:t>
            </a:r>
            <a:r>
              <a:rPr lang="ko-KR" altLang="en-US" sz="1100" smtClean="0">
                <a:solidFill>
                  <a:srgbClr val="FF0000"/>
                </a:solidFill>
              </a:rPr>
              <a:t>청소가능 상태가 된다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83077" y="2900923"/>
            <a:ext cx="1658880" cy="13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608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</a:rPr>
              <a:t>4-7.CHECK OUT </a:t>
            </a:r>
            <a:r>
              <a:rPr lang="ko-KR" altLang="en-US" sz="1935" dirty="0">
                <a:latin typeface="+mn-ea"/>
              </a:rPr>
              <a:t>화면 </a:t>
            </a:r>
            <a:r>
              <a:rPr lang="en-US" altLang="ko-KR" sz="1935" dirty="0" smtClean="0">
                <a:latin typeface="+mn-ea"/>
              </a:rPr>
              <a:t>(CLOSE </a:t>
            </a:r>
            <a:r>
              <a:rPr lang="ko-KR" altLang="en-US" sz="1935" dirty="0" smtClean="0">
                <a:latin typeface="+mn-ea"/>
              </a:rPr>
              <a:t>선택 후 의 화면</a:t>
            </a:r>
            <a:r>
              <a:rPr lang="en-US" altLang="ko-KR" sz="1935" dirty="0" smtClean="0">
                <a:latin typeface="+mn-ea"/>
              </a:rPr>
              <a:t>)</a:t>
            </a:r>
            <a:endParaRPr lang="ko-KR" altLang="en-US" sz="1935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>
                <a:solidFill>
                  <a:srgbClr val="0070C0"/>
                </a:solidFill>
              </a:rPr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로그아웃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55" y="1062140"/>
            <a:ext cx="1112804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dirty="0" smtClean="0"/>
              <a:t>○○님 반갑습니다</a:t>
            </a:r>
            <a:endParaRPr lang="ko-KR" altLang="en-US" sz="87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78668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67"/>
                <a:gridCol w="1719667"/>
                <a:gridCol w="1719667"/>
                <a:gridCol w="1719667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C/IN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FF0000"/>
                          </a:solidFill>
                        </a:rPr>
                        <a:t>C/OUT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6886" y="2269045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CHECK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28765" y="2269046"/>
            <a:ext cx="5148333" cy="2855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551100" y="1038536"/>
          <a:ext cx="4715620" cy="5009840"/>
        </p:xfrm>
        <a:graphic>
          <a:graphicData uri="http://schemas.openxmlformats.org/drawingml/2006/table">
            <a:tbl>
              <a:tblPr/>
              <a:tblGrid>
                <a:gridCol w="1160505"/>
                <a:gridCol w="3555115"/>
              </a:tblGrid>
              <a:tr h="38711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46227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ROOM NO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 번호가 표시된다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6227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FIRSTNAME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이름이 표시된다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6227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LASTNAME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성이 표시된다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6227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C/IN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DATE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CHECK IN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날짜가 표시된다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6227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C/OUT DATE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CHECK OUT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날짜가 표시된다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6227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TOT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PRICE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총액이 표시된다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(TOTAL PRICE)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6227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CASH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2550" marR="112550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현금결제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550" marR="112550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6227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CARD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2550" marR="112550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카드결제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보류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포인트 이용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보류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550" marR="112550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6227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C/OUT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C/OUT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처리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청소가능 상태로 돌아간다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6227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CLOSE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화면을 닫고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CHECK OUT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돌아간다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42996" y="2309814"/>
            <a:ext cx="4738247" cy="273843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136493" y="4767424"/>
            <a:ext cx="718684" cy="2571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44946" y="4482163"/>
            <a:ext cx="3023751" cy="2954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fontAlgn="b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defRPr/>
            </a:pPr>
            <a:r>
              <a:rPr kumimoji="1" lang="ko-KR" altLang="en-US" sz="1100" dirty="0">
                <a:solidFill>
                  <a:srgbClr val="FF0000"/>
                </a:solidFill>
                <a:latin typeface="+mn-ea"/>
              </a:rPr>
              <a:t>화면을 닫고 </a:t>
            </a:r>
            <a:r>
              <a:rPr kumimoji="1" lang="en-US" altLang="ko-KR" sz="1100">
                <a:solidFill>
                  <a:srgbClr val="FF0000"/>
                </a:solidFill>
                <a:latin typeface="+mn-ea"/>
              </a:rPr>
              <a:t>CHECK OUT</a:t>
            </a:r>
            <a:r>
              <a:rPr kumimoji="1" lang="ko-KR" altLang="en-US" sz="1100">
                <a:solidFill>
                  <a:srgbClr val="FF0000"/>
                </a:solidFill>
                <a:latin typeface="+mn-ea"/>
              </a:rPr>
              <a:t>화면으로 돌아간다</a:t>
            </a:r>
            <a:endParaRPr kumimoji="1" lang="en-US" altLang="ko-KR" sz="11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499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</a:rPr>
              <a:t>4-8.CHECK OUT </a:t>
            </a:r>
            <a:r>
              <a:rPr lang="ko-KR" altLang="en-US" sz="1935" dirty="0">
                <a:latin typeface="+mn-ea"/>
              </a:rPr>
              <a:t>화면 </a:t>
            </a:r>
            <a:r>
              <a:rPr lang="en-US" altLang="ko-KR" sz="1935" dirty="0">
                <a:latin typeface="+mn-ea"/>
              </a:rPr>
              <a:t>(</a:t>
            </a:r>
            <a:r>
              <a:rPr lang="ko-KR" altLang="en-US" sz="1935" dirty="0">
                <a:latin typeface="+mn-ea"/>
              </a:rPr>
              <a:t>전체조회 화면</a:t>
            </a:r>
            <a:r>
              <a:rPr lang="en-US" altLang="ko-KR" sz="1935" dirty="0">
                <a:latin typeface="+mn-ea"/>
              </a:rPr>
              <a:t>-</a:t>
            </a:r>
            <a:r>
              <a:rPr lang="en-US" altLang="ko-KR" sz="1935" dirty="0" smtClean="0">
                <a:latin typeface="+mn-ea"/>
              </a:rPr>
              <a:t>C/OUT</a:t>
            </a:r>
            <a:r>
              <a:rPr lang="ko-KR" altLang="en-US" sz="1935" dirty="0" err="1" smtClean="0">
                <a:latin typeface="+mn-ea"/>
              </a:rPr>
              <a:t>선택시</a:t>
            </a:r>
            <a:r>
              <a:rPr lang="ko-KR" altLang="en-US" sz="1935" dirty="0" smtClean="0">
                <a:latin typeface="+mn-ea"/>
              </a:rPr>
              <a:t> </a:t>
            </a:r>
            <a:r>
              <a:rPr lang="ko-KR" altLang="en-US" sz="1935" dirty="0">
                <a:latin typeface="+mn-ea"/>
              </a:rPr>
              <a:t>보여지는 화면</a:t>
            </a:r>
            <a:r>
              <a:rPr lang="en-US" altLang="ko-KR" sz="1935" dirty="0">
                <a:latin typeface="+mn-ea"/>
              </a:rPr>
              <a:t>)</a:t>
            </a:r>
            <a:endParaRPr lang="ko-KR" altLang="en-US" sz="1935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616314" y="1111491"/>
          <a:ext cx="4715620" cy="4936888"/>
        </p:xfrm>
        <a:graphic>
          <a:graphicData uri="http://schemas.openxmlformats.org/drawingml/2006/table">
            <a:tbl>
              <a:tblPr/>
              <a:tblGrid>
                <a:gridCol w="1160505"/>
                <a:gridCol w="3555115"/>
              </a:tblGrid>
              <a:tr h="45155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56066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ROOM NO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방번호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56066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RSV NO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예약번호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56066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FIRSTNAME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이름을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56066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LASTNAME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성을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56066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왼편의 체크박스를 체크한 예약을 선택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56066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ALL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왼편의 체크박스를 체크한 예약을 선택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복수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선택시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56066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C/OUT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선택한 예약의 체크아웃 화면으로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56066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CLOSE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화면을 닫는다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>
                <a:solidFill>
                  <a:srgbClr val="0070C0"/>
                </a:solidFill>
              </a:rPr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로그아웃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55" y="1062140"/>
            <a:ext cx="1112804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dirty="0" smtClean="0"/>
              <a:t>○○님 반갑습니다</a:t>
            </a:r>
            <a:endParaRPr lang="ko-KR" altLang="en-US" sz="87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78668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67"/>
                <a:gridCol w="1719667"/>
                <a:gridCol w="1719667"/>
                <a:gridCol w="1719667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C/IN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rgbClr val="FF0000"/>
                          </a:solidFill>
                        </a:rPr>
                        <a:t>C/OUT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6886" y="2269045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CHECK OUT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28765" y="2269046"/>
            <a:ext cx="5148333" cy="2855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3005" y="2358506"/>
            <a:ext cx="5001650" cy="271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688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  <a:ea typeface="+mn-ea"/>
              </a:rPr>
              <a:t>5-1.</a:t>
            </a:r>
            <a:r>
              <a:rPr lang="ko-KR" altLang="en-US" sz="1935" dirty="0" smtClean="0">
                <a:latin typeface="+mn-ea"/>
                <a:ea typeface="+mn-ea"/>
              </a:rPr>
              <a:t> 예약조회</a:t>
            </a:r>
            <a:r>
              <a:rPr lang="en-US" altLang="ko-KR" sz="1935" dirty="0" smtClean="0">
                <a:latin typeface="+mn-ea"/>
                <a:ea typeface="+mn-ea"/>
              </a:rPr>
              <a:t>: </a:t>
            </a:r>
            <a:r>
              <a:rPr lang="ko-KR" altLang="en-US" sz="1935" dirty="0" smtClean="0">
                <a:latin typeface="+mn-ea"/>
                <a:ea typeface="+mn-ea"/>
              </a:rPr>
              <a:t>예약조회 </a:t>
            </a:r>
            <a:r>
              <a:rPr lang="ko-KR" altLang="en-US" sz="1935" dirty="0" err="1" smtClean="0">
                <a:latin typeface="+mn-ea"/>
                <a:ea typeface="+mn-ea"/>
              </a:rPr>
              <a:t>선택시</a:t>
            </a:r>
            <a:r>
              <a:rPr lang="ko-KR" altLang="en-US" sz="1935" dirty="0" smtClean="0">
                <a:latin typeface="+mn-ea"/>
                <a:ea typeface="+mn-ea"/>
              </a:rPr>
              <a:t> 보여지는 화면</a:t>
            </a:r>
            <a:endParaRPr lang="ko-KR" altLang="en-US" sz="1935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>
                <a:solidFill>
                  <a:srgbClr val="0070C0"/>
                </a:solidFill>
              </a:rPr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로그아웃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55" y="1062140"/>
            <a:ext cx="1112804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dirty="0" smtClean="0"/>
              <a:t>○○님 반갑습니다</a:t>
            </a:r>
            <a:endParaRPr lang="ko-KR" altLang="en-US" sz="87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78668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67"/>
                <a:gridCol w="1719667"/>
                <a:gridCol w="1719667"/>
                <a:gridCol w="1719667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C/IN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C/OUT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rgbClr val="FF0000"/>
                          </a:solidFill>
                        </a:rPr>
                        <a:t>예약관리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028765" y="2269046"/>
            <a:ext cx="5148333" cy="2855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4277" y="2338922"/>
            <a:ext cx="4923081" cy="2738436"/>
          </a:xfrm>
          <a:prstGeom prst="rect">
            <a:avLst/>
          </a:prstGeom>
          <a:effectLst/>
        </p:spPr>
      </p:pic>
      <p:sp>
        <p:nvSpPr>
          <p:cNvPr id="3" name="직사각형 2"/>
          <p:cNvSpPr/>
          <p:nvPr/>
        </p:nvSpPr>
        <p:spPr>
          <a:xfrm>
            <a:off x="2452198" y="3769578"/>
            <a:ext cx="136234" cy="1764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7544303" y="1112923"/>
          <a:ext cx="4715620" cy="4996350"/>
        </p:xfrm>
        <a:graphic>
          <a:graphicData uri="http://schemas.openxmlformats.org/drawingml/2006/table">
            <a:tbl>
              <a:tblPr/>
              <a:tblGrid>
                <a:gridCol w="1160505"/>
                <a:gridCol w="3555115"/>
              </a:tblGrid>
              <a:tr h="35663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41578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RSV NO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예약번호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1578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FIRST NAME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이름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1578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LAST NAME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성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1578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COUNTRY 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나라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1578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AGENT 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여행사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1578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C/IN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체크인 날짜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1578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C/OUT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체크아웃 날짜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1578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ROOM TYPE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방타입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77328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입력값에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대한 예약정보를 검색해 화면에 보여준다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1578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CLOSE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예약관리 화면으로 간다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312655" y="2260584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9119" y="2619658"/>
            <a:ext cx="1701880" cy="344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2004" y="2966358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19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195394"/>
            <a:ext cx="10868858" cy="343875"/>
          </a:xfr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3-2.</a:t>
            </a:r>
            <a:r>
              <a:rPr lang="ko-KR" altLang="en-US" sz="2000" dirty="0" smtClean="0">
                <a:latin typeface="+mn-ea"/>
                <a:ea typeface="+mn-ea"/>
              </a:rPr>
              <a:t>종업원관리</a:t>
            </a:r>
            <a:r>
              <a:rPr lang="en-US" altLang="ko-KR" sz="2000" dirty="0" smtClean="0">
                <a:latin typeface="+mn-ea"/>
                <a:ea typeface="+mn-ea"/>
              </a:rPr>
              <a:t>(</a:t>
            </a:r>
            <a:r>
              <a:rPr lang="ko-KR" altLang="en-US" sz="2000" dirty="0" smtClean="0">
                <a:latin typeface="+mn-ea"/>
                <a:ea typeface="+mn-ea"/>
              </a:rPr>
              <a:t>종업원조회</a:t>
            </a:r>
            <a:r>
              <a:rPr lang="en-US" altLang="ko-KR" sz="2000" dirty="0" smtClean="0">
                <a:latin typeface="+mn-ea"/>
                <a:ea typeface="+mn-ea"/>
              </a:rPr>
              <a:t>)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2420464"/>
              </p:ext>
            </p:extLst>
          </p:nvPr>
        </p:nvGraphicFramePr>
        <p:xfrm>
          <a:off x="7359664" y="1043735"/>
          <a:ext cx="4715620" cy="1740232"/>
        </p:xfrm>
        <a:graphic>
          <a:graphicData uri="http://schemas.openxmlformats.org/drawingml/2006/table">
            <a:tbl>
              <a:tblPr/>
              <a:tblGrid>
                <a:gridCol w="1027806"/>
                <a:gridCol w="3687814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종업원 이름으로 조회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종업원이름 클릭시 수정창으로 이동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종업원번호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종업원 로그인시 사용되는 아이디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6" y="982630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2655" y="982629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2655" y="5181624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142" y="982629"/>
            <a:ext cx="35305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FORTUNE HOTEL </a:t>
            </a:r>
            <a:r>
              <a:rPr lang="ko-KR" altLang="en-US" dirty="0" smtClean="0"/>
              <a:t>에  오신것을 환영합니다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08683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로그아웃</a:t>
            </a:r>
            <a:endParaRPr lang="ko-KR" altLang="en-US" sz="9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5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사이트맵</a:t>
            </a:r>
            <a:endParaRPr lang="ko-KR" altLang="en-US" sz="900" u="sng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5" y="1858941"/>
          <a:ext cx="6827932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255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게시판관리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통계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5" y="5359425"/>
            <a:ext cx="6864444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서울 금천구 가산디지털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123 FORTUNE HOTEL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지번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서울특별시 금천구 가산동 </a:t>
            </a:r>
            <a:r>
              <a:rPr lang="en-US" altLang="ko-KR" dirty="0" smtClean="0"/>
              <a:t>426-25 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34880" y="2187557"/>
            <a:ext cx="1679658" cy="355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종업원등록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2654" y="2552688"/>
            <a:ext cx="1701883" cy="347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종업원조회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4880" y="2898768"/>
            <a:ext cx="1679658" cy="355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종업원퇴사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284357" y="2370123"/>
            <a:ext cx="4075288" cy="251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028765" y="2187558"/>
            <a:ext cx="5148333" cy="29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446839" y="2370123"/>
            <a:ext cx="620721" cy="25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조회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2174818" y="2735253"/>
          <a:ext cx="4639295" cy="226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56"/>
                <a:gridCol w="289956"/>
                <a:gridCol w="386608"/>
                <a:gridCol w="333800"/>
                <a:gridCol w="528312"/>
                <a:gridCol w="426584"/>
                <a:gridCol w="376462"/>
                <a:gridCol w="456928"/>
                <a:gridCol w="346120"/>
                <a:gridCol w="401523"/>
                <a:gridCol w="401523"/>
                <a:gridCol w="401523"/>
              </a:tblGrid>
              <a:tr h="2784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종업원번호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이름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생년월일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성별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이메일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우편번호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주소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전화번호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핸드폰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입사일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퇴사일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500" dirty="0" smtClean="0"/>
                        <a:t>등급</a:t>
                      </a:r>
                      <a:endParaRPr lang="ko-KR" altLang="en-US" sz="500" dirty="0"/>
                    </a:p>
                  </a:txBody>
                  <a:tcPr/>
                </a:tc>
              </a:tr>
              <a:tr h="278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u="none" kern="100" spc="0" baseline="0" dirty="0" smtClean="0">
                          <a:solidFill>
                            <a:schemeClr val="tx1"/>
                          </a:solidFill>
                        </a:rPr>
                        <a:t>E1241231234</a:t>
                      </a:r>
                      <a:endParaRPr lang="ko-KR" altLang="en-US" sz="500" u="none" kern="100" spc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u="sng" kern="100" spc="0" baseline="0" dirty="0" smtClean="0">
                          <a:solidFill>
                            <a:schemeClr val="accent1"/>
                          </a:solidFill>
                        </a:rPr>
                        <a:t>Tom</a:t>
                      </a:r>
                      <a:endParaRPr lang="ko-KR" altLang="en-US" sz="500" u="sng" kern="100" spc="0" baseline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kern="100" spc="0" baseline="0" dirty="0" smtClean="0"/>
                        <a:t>1995-06-15</a:t>
                      </a:r>
                      <a:endParaRPr lang="ko-KR" altLang="en-US" sz="500" kern="100" spc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kern="100" spc="0" baseline="0" dirty="0" smtClean="0"/>
                        <a:t>M</a:t>
                      </a:r>
                      <a:endParaRPr lang="ko-KR" altLang="en-US" sz="500" kern="100" spc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u="none" kern="100" spc="0" baseline="0" dirty="0" smtClean="0">
                          <a:solidFill>
                            <a:schemeClr val="tx1"/>
                          </a:solidFill>
                        </a:rPr>
                        <a:t>123@naver.com</a:t>
                      </a:r>
                      <a:endParaRPr lang="ko-KR" altLang="en-US" sz="500" u="none" kern="100" spc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kern="100" spc="0" baseline="0" dirty="0" smtClean="0"/>
                        <a:t>141-101</a:t>
                      </a:r>
                      <a:endParaRPr lang="ko-KR" altLang="en-US" sz="500" kern="100" spc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kern="100" spc="0" baseline="0" dirty="0" smtClean="0"/>
                        <a:t>서울시 가산동</a:t>
                      </a:r>
                      <a:endParaRPr lang="ko-KR" altLang="en-US" sz="500" kern="100" spc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kern="100" spc="0" baseline="0" dirty="0" smtClean="0"/>
                        <a:t>02-1234-1234</a:t>
                      </a:r>
                      <a:endParaRPr lang="ko-KR" altLang="en-US" sz="500" kern="100" spc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kern="100" spc="0" baseline="0" dirty="0" smtClean="0"/>
                        <a:t>01-1234-1234</a:t>
                      </a:r>
                      <a:endParaRPr lang="ko-KR" altLang="en-US" sz="500" kern="100" spc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kern="100" spc="0" baseline="0" dirty="0" smtClean="0"/>
                        <a:t>2015/05/02</a:t>
                      </a:r>
                      <a:endParaRPr lang="ko-KR" altLang="en-US" sz="500" kern="100" spc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kern="100" spc="0" baseline="0" dirty="0" smtClean="0"/>
                        <a:t>2015/10/20</a:t>
                      </a:r>
                      <a:endParaRPr lang="ko-KR" altLang="en-US" sz="500" kern="100" spc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kern="100" spc="0" baseline="0" dirty="0" smtClean="0"/>
                        <a:t>0</a:t>
                      </a:r>
                      <a:endParaRPr lang="ko-KR" altLang="en-US" sz="500" kern="100" spc="0" baseline="0" dirty="0"/>
                    </a:p>
                  </a:txBody>
                  <a:tcPr/>
                </a:tc>
              </a:tr>
              <a:tr h="278412">
                <a:tc>
                  <a:txBody>
                    <a:bodyPr/>
                    <a:lstStyle/>
                    <a:p>
                      <a:pPr latinLnBrk="1"/>
                      <a:endParaRPr lang="ko-KR" altLang="en-US" sz="500" kern="100" spc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kern="100" spc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kern="100" spc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kern="100" spc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kern="100" spc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kern="100" spc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kern="100" spc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kern="100" spc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kern="100" spc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kern="100" spc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kern="100" spc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kern="100" spc="0" baseline="0"/>
                    </a:p>
                  </a:txBody>
                  <a:tcPr/>
                </a:tc>
              </a:tr>
              <a:tr h="278412">
                <a:tc>
                  <a:txBody>
                    <a:bodyPr/>
                    <a:lstStyle/>
                    <a:p>
                      <a:pPr latinLnBrk="1"/>
                      <a:endParaRPr lang="ko-KR" altLang="en-US" sz="500" kern="100" spc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kern="100" spc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kern="100" spc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kern="100" spc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kern="100" spc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kern="100" spc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kern="100" spc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kern="100" spc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kern="100" spc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kern="100" spc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kern="100" spc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kern="100" spc="0" baseline="0" dirty="0"/>
                    </a:p>
                  </a:txBody>
                  <a:tcPr/>
                </a:tc>
              </a:tr>
              <a:tr h="278412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</a:tr>
              <a:tr h="278412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</a:tr>
              <a:tr h="278412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3255826" y="2369839"/>
            <a:ext cx="227818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종업원이름을 입력해 주세요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03754" y="982629"/>
            <a:ext cx="1255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관리자님 반갑습니다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4704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>
                <a:solidFill>
                  <a:srgbClr val="0070C0"/>
                </a:solidFill>
              </a:rPr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로그아웃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55" y="1062140"/>
            <a:ext cx="1112804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dirty="0" smtClean="0"/>
              <a:t>○○님 반갑습니다</a:t>
            </a:r>
            <a:endParaRPr lang="ko-KR" altLang="en-US" sz="87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78668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67"/>
                <a:gridCol w="1719667"/>
                <a:gridCol w="1719667"/>
                <a:gridCol w="1719667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C/IN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C/OUT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rgbClr val="FF0000"/>
                          </a:solidFill>
                        </a:rPr>
                        <a:t>예약관리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028765" y="2269046"/>
            <a:ext cx="5148333" cy="2855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98861" y="2397384"/>
            <a:ext cx="5008142" cy="261352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735042" y="4718304"/>
            <a:ext cx="784448" cy="2834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33715" y="300493"/>
            <a:ext cx="10868858" cy="332698"/>
          </a:xfrm>
          <a:prstGeom prst="rect">
            <a:avLst/>
          </a:prstGeom>
        </p:spPr>
        <p:txBody>
          <a:bodyPr vert="horz" lIns="88426" tIns="44213" rIns="88426" bIns="44213" rtlCol="0" anchor="ctr">
            <a:noAutofit/>
          </a:bodyPr>
          <a:lstStyle/>
          <a:p>
            <a:pPr marL="0" marR="0" lvl="0" indent="0" algn="l" defTabSz="742607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5-2.</a:t>
            </a:r>
            <a:r>
              <a:rPr kumimoji="0" lang="ko-KR" altLang="en-US" sz="19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예약</a:t>
            </a:r>
            <a:r>
              <a:rPr kumimoji="0" lang="ko-KR" altLang="en-US" sz="1935" b="1" dirty="0" smtClean="0">
                <a:latin typeface="+mn-ea"/>
                <a:ea typeface="+mn-ea"/>
                <a:cs typeface="+mj-cs"/>
              </a:rPr>
              <a:t>조회</a:t>
            </a:r>
            <a:r>
              <a:rPr kumimoji="0" lang="en-US" altLang="ko-KR" sz="1935" b="1" dirty="0" smtClean="0">
                <a:latin typeface="+mn-ea"/>
                <a:ea typeface="+mn-ea"/>
                <a:cs typeface="+mj-cs"/>
              </a:rPr>
              <a:t>(</a:t>
            </a:r>
            <a:r>
              <a:rPr kumimoji="0" lang="ko-KR" altLang="en-US" sz="1935" b="1" dirty="0" smtClean="0">
                <a:latin typeface="+mn-ea"/>
                <a:ea typeface="+mn-ea"/>
                <a:cs typeface="+mj-cs"/>
              </a:rPr>
              <a:t>단편적인 내용을 입력 후 검색</a:t>
            </a:r>
            <a:r>
              <a:rPr kumimoji="0" lang="en-US" altLang="ko-KR" sz="1935" b="1" dirty="0" smtClean="0">
                <a:latin typeface="+mn-ea"/>
                <a:ea typeface="+mn-ea"/>
                <a:cs typeface="+mj-cs"/>
              </a:rPr>
              <a:t>)</a:t>
            </a:r>
            <a:endParaRPr kumimoji="0" lang="ko-KR" altLang="en-US" sz="1935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211331" y="3721104"/>
            <a:ext cx="219078" cy="2190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12655" y="2260584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9119" y="2619658"/>
            <a:ext cx="1701880" cy="344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12004" y="2966358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7544303" y="1092168"/>
          <a:ext cx="4715620" cy="4996350"/>
        </p:xfrm>
        <a:graphic>
          <a:graphicData uri="http://schemas.openxmlformats.org/drawingml/2006/table">
            <a:tbl>
              <a:tblPr/>
              <a:tblGrid>
                <a:gridCol w="1160505"/>
                <a:gridCol w="3555115"/>
              </a:tblGrid>
              <a:tr h="35663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41578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값입력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해당내용을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1578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해당 예약 정보를 선택 후 검색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1578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1578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1578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1578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1578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1578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77328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1578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2460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>
                <a:solidFill>
                  <a:srgbClr val="0070C0"/>
                </a:solidFill>
              </a:rPr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로그아웃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55" y="1062140"/>
            <a:ext cx="1112804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dirty="0" smtClean="0"/>
              <a:t>○○님 반갑습니다</a:t>
            </a:r>
            <a:endParaRPr lang="ko-KR" altLang="en-US" sz="87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78668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67"/>
                <a:gridCol w="1719667"/>
                <a:gridCol w="1719667"/>
                <a:gridCol w="1719667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C/IN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C/OUT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rgbClr val="FF0000"/>
                          </a:solidFill>
                        </a:rPr>
                        <a:t>예약관리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028765" y="2269046"/>
            <a:ext cx="5148333" cy="2855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8050" y="2324006"/>
            <a:ext cx="4979788" cy="2728770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4602932" y="4525892"/>
            <a:ext cx="888204" cy="3295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7469203" y="1092169"/>
          <a:ext cx="4715620" cy="5121082"/>
        </p:xfrm>
        <a:graphic>
          <a:graphicData uri="http://schemas.openxmlformats.org/drawingml/2006/table">
            <a:tbl>
              <a:tblPr/>
              <a:tblGrid>
                <a:gridCol w="1160505"/>
                <a:gridCol w="3555115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성별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FIRST NAME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이름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LAST NAME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성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COUNTRY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나라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PERSON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인원수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C/INDATE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체크인 날짜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C/OUT DATE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체크아웃 날짜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STAY NIGHT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머무는</a:t>
                      </a:r>
                      <a:r>
                        <a:rPr lang="ko-KR" altLang="en-US" sz="1400" baseline="0" dirty="0" smtClean="0"/>
                        <a:t> 일수 입력</a:t>
                      </a:r>
                      <a:endParaRPr lang="ko-KR" altLang="en-US" sz="1400" dirty="0"/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AGENT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여행사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ROOM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TYPE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방타입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RSV NO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예약번호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닫기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 관리 화면으로 돌아간다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465433" y="4525892"/>
            <a:ext cx="819102" cy="32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633715" y="300493"/>
            <a:ext cx="10868858" cy="332698"/>
          </a:xfrm>
          <a:prstGeom prst="rect">
            <a:avLst/>
          </a:prstGeom>
        </p:spPr>
        <p:txBody>
          <a:bodyPr vert="horz" lIns="88426" tIns="44213" rIns="88426" bIns="44213" rtlCol="0" anchor="ctr">
            <a:noAutofit/>
          </a:bodyPr>
          <a:lstStyle/>
          <a:p>
            <a:pPr marL="0" marR="0" lvl="0" indent="0" algn="l" defTabSz="742607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5-3.</a:t>
            </a:r>
            <a:r>
              <a:rPr kumimoji="0" lang="ko-KR" altLang="en-US" sz="193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예약</a:t>
            </a:r>
            <a:r>
              <a:rPr kumimoji="0" lang="ko-KR" altLang="en-US" sz="1935" b="1" dirty="0" smtClean="0">
                <a:latin typeface="+mn-ea"/>
                <a:ea typeface="+mn-ea"/>
                <a:cs typeface="+mj-cs"/>
              </a:rPr>
              <a:t>조회</a:t>
            </a:r>
            <a:r>
              <a:rPr kumimoji="0" lang="en-US" altLang="ko-KR" sz="1935" b="1" dirty="0" smtClean="0">
                <a:latin typeface="+mn-ea"/>
                <a:ea typeface="+mn-ea"/>
                <a:cs typeface="+mj-cs"/>
              </a:rPr>
              <a:t>(</a:t>
            </a:r>
            <a:r>
              <a:rPr kumimoji="0" lang="ko-KR" altLang="en-US" sz="1935" b="1" dirty="0" smtClean="0">
                <a:latin typeface="+mn-ea"/>
                <a:ea typeface="+mn-ea"/>
                <a:cs typeface="+mj-cs"/>
              </a:rPr>
              <a:t>상세정보</a:t>
            </a:r>
            <a:r>
              <a:rPr kumimoji="0" lang="en-US" altLang="ko-KR" sz="1935" b="1" dirty="0" smtClean="0">
                <a:latin typeface="+mn-ea"/>
                <a:ea typeface="+mn-ea"/>
                <a:cs typeface="+mj-cs"/>
              </a:rPr>
              <a:t>)</a:t>
            </a:r>
            <a:endParaRPr kumimoji="0" lang="ko-KR" altLang="en-US" sz="1935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2655" y="2260584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19119" y="2619658"/>
            <a:ext cx="1701880" cy="344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2004" y="2966358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86900" y="4588764"/>
            <a:ext cx="804236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184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  <a:ea typeface="+mn-ea"/>
              </a:rPr>
              <a:t>5-4.</a:t>
            </a:r>
            <a:r>
              <a:rPr lang="ko-KR" altLang="en-US" sz="1935" dirty="0" smtClean="0">
                <a:latin typeface="+mn-ea"/>
                <a:ea typeface="+mn-ea"/>
              </a:rPr>
              <a:t> 예약수정</a:t>
            </a:r>
            <a:endParaRPr lang="ko-KR" altLang="en-US" sz="1935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>
                <a:solidFill>
                  <a:srgbClr val="0070C0"/>
                </a:solidFill>
              </a:rPr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로그아웃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55" y="1062140"/>
            <a:ext cx="1112804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dirty="0" smtClean="0"/>
              <a:t>○○님 반갑습니다</a:t>
            </a:r>
            <a:endParaRPr lang="ko-KR" altLang="en-US" sz="87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78668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67"/>
                <a:gridCol w="1719667"/>
                <a:gridCol w="1719667"/>
                <a:gridCol w="1719667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C/IN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C/OUT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rgbClr val="FF0000"/>
                          </a:solidFill>
                        </a:rPr>
                        <a:t>예약관리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6886" y="2257166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28765" y="2269046"/>
            <a:ext cx="5148333" cy="2855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7" name="직사각형 16"/>
          <p:cNvSpPr/>
          <p:nvPr/>
        </p:nvSpPr>
        <p:spPr>
          <a:xfrm>
            <a:off x="320422" y="2608726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6886" y="2967800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9771" y="3314500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7432690" y="1092168"/>
          <a:ext cx="4715620" cy="1406121"/>
        </p:xfrm>
        <a:graphic>
          <a:graphicData uri="http://schemas.openxmlformats.org/drawingml/2006/table">
            <a:tbl>
              <a:tblPr/>
              <a:tblGrid>
                <a:gridCol w="1160505"/>
                <a:gridCol w="3555115"/>
              </a:tblGrid>
              <a:tr h="21661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47205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확인 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수정한 값이 바뀌고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예약이 수정되었습니다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”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팝업창이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뜨는 화면으로 간다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51298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닫기 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 관리 화면으로 돌아간다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9563" y="2294912"/>
            <a:ext cx="4930470" cy="2773961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3430779" y="4535425"/>
            <a:ext cx="822253" cy="3474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492475" y="4637251"/>
            <a:ext cx="760557" cy="210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예약수정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142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>
                <a:solidFill>
                  <a:srgbClr val="0070C0"/>
                </a:solidFill>
              </a:rPr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로그아웃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55" y="1062140"/>
            <a:ext cx="1112804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dirty="0" smtClean="0"/>
              <a:t>○○님 반갑습니다</a:t>
            </a:r>
            <a:endParaRPr lang="ko-KR" altLang="en-US" sz="87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78668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67"/>
                <a:gridCol w="1719667"/>
                <a:gridCol w="1719667"/>
                <a:gridCol w="1719667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C/IN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C/OUT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rgbClr val="FF0000"/>
                          </a:solidFill>
                        </a:rPr>
                        <a:t>예약관리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6886" y="2257166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28765" y="2269046"/>
            <a:ext cx="5148333" cy="2855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7" name="직사각형 16"/>
          <p:cNvSpPr/>
          <p:nvPr/>
        </p:nvSpPr>
        <p:spPr>
          <a:xfrm>
            <a:off x="320422" y="2608726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6886" y="2967800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9771" y="3314500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69014" y="2764575"/>
            <a:ext cx="3867836" cy="165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예약이 수정 되었습니다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7821" y="2331957"/>
            <a:ext cx="4912664" cy="26423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76369" y="2931958"/>
            <a:ext cx="1815566" cy="105683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  <a:ea typeface="+mn-ea"/>
              </a:rPr>
              <a:t>5-4.</a:t>
            </a:r>
            <a:r>
              <a:rPr lang="ko-KR" altLang="en-US" sz="1935" dirty="0" smtClean="0">
                <a:latin typeface="+mn-ea"/>
                <a:ea typeface="+mn-ea"/>
              </a:rPr>
              <a:t> 예약수정</a:t>
            </a:r>
            <a:endParaRPr lang="ko-KR" altLang="en-US" sz="1935" dirty="0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84463" y="4525677"/>
            <a:ext cx="822376" cy="257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예약수정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99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>
                <a:solidFill>
                  <a:srgbClr val="0070C0"/>
                </a:solidFill>
              </a:rPr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로그아웃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55" y="1062140"/>
            <a:ext cx="1112804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dirty="0" smtClean="0"/>
              <a:t>○○님 반갑습니다</a:t>
            </a:r>
            <a:endParaRPr lang="ko-KR" altLang="en-US" sz="87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78668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67"/>
                <a:gridCol w="1719667"/>
                <a:gridCol w="1719667"/>
                <a:gridCol w="1719667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C/IN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C/OUT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rgbClr val="FF0000"/>
                          </a:solidFill>
                        </a:rPr>
                        <a:t>예약관리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6886" y="2257166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28765" y="2269046"/>
            <a:ext cx="5148333" cy="2855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7" name="직사각형 16"/>
          <p:cNvSpPr/>
          <p:nvPr/>
        </p:nvSpPr>
        <p:spPr>
          <a:xfrm>
            <a:off x="320422" y="2608726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6886" y="2967800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9771" y="3314500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69014" y="2764575"/>
            <a:ext cx="3867836" cy="165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예약이 수정 되었습니다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7821" y="2331957"/>
            <a:ext cx="4912664" cy="2642379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4602932" y="4453131"/>
            <a:ext cx="822253" cy="3474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7469203" y="1092168"/>
          <a:ext cx="4715620" cy="1347318"/>
        </p:xfrm>
        <a:graphic>
          <a:graphicData uri="http://schemas.openxmlformats.org/drawingml/2006/table">
            <a:tbl>
              <a:tblPr/>
              <a:tblGrid>
                <a:gridCol w="1160505"/>
                <a:gridCol w="3555115"/>
              </a:tblGrid>
              <a:tr h="30296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4367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확인 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수정한 값이 바뀌고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예약이 수정되었습니다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”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팝업창이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뜨는 화면으로 간다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2487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닫기 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 관리 화면으로 돌아간다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  <a:ea typeface="+mn-ea"/>
              </a:rPr>
              <a:t>5-4.</a:t>
            </a:r>
            <a:r>
              <a:rPr lang="ko-KR" altLang="en-US" sz="1935" dirty="0" smtClean="0">
                <a:latin typeface="+mn-ea"/>
                <a:ea typeface="+mn-ea"/>
              </a:rPr>
              <a:t> 예약수정</a:t>
            </a:r>
            <a:endParaRPr lang="ko-KR" altLang="en-US" sz="1935" dirty="0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84463" y="4477080"/>
            <a:ext cx="925422" cy="276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예약수정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462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  <a:ea typeface="+mn-ea"/>
              </a:rPr>
              <a:t>5-5.</a:t>
            </a:r>
            <a:r>
              <a:rPr lang="ko-KR" altLang="en-US" sz="1935" dirty="0" smtClean="0">
                <a:latin typeface="+mn-ea"/>
                <a:ea typeface="+mn-ea"/>
              </a:rPr>
              <a:t> 예약삭제 화면 </a:t>
            </a:r>
            <a:r>
              <a:rPr lang="en-US" altLang="ko-KR" sz="1935" dirty="0" smtClean="0">
                <a:latin typeface="+mn-ea"/>
                <a:ea typeface="+mn-ea"/>
              </a:rPr>
              <a:t>(</a:t>
            </a:r>
            <a:r>
              <a:rPr lang="ko-KR" altLang="en-US" sz="1935" dirty="0" smtClean="0">
                <a:latin typeface="+mn-ea"/>
              </a:rPr>
              <a:t>예약번호로 삭제하려는 예약을 불러온다</a:t>
            </a:r>
            <a:r>
              <a:rPr lang="en-US" altLang="ko-KR" sz="1935" dirty="0" smtClean="0">
                <a:latin typeface="+mn-ea"/>
                <a:ea typeface="+mn-ea"/>
              </a:rPr>
              <a:t>)</a:t>
            </a:r>
            <a:endParaRPr lang="ko-KR" altLang="en-US" sz="1935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>
                <a:solidFill>
                  <a:srgbClr val="0070C0"/>
                </a:solidFill>
              </a:rPr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로그아웃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55" y="1062140"/>
            <a:ext cx="1112804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dirty="0" smtClean="0"/>
              <a:t>○○님 반갑습니다</a:t>
            </a:r>
            <a:endParaRPr lang="ko-KR" altLang="en-US" sz="87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78668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67"/>
                <a:gridCol w="1719667"/>
                <a:gridCol w="1719667"/>
                <a:gridCol w="1719667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C/IN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C/OUT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rgbClr val="FF0000"/>
                          </a:solidFill>
                        </a:rPr>
                        <a:t>예약관리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6886" y="2257166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28765" y="2269046"/>
            <a:ext cx="5148333" cy="2855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7" name="직사각형 16"/>
          <p:cNvSpPr/>
          <p:nvPr/>
        </p:nvSpPr>
        <p:spPr>
          <a:xfrm>
            <a:off x="320422" y="2608726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6886" y="2967800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9771" y="3314500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3028" y="2327273"/>
            <a:ext cx="4930846" cy="2662547"/>
          </a:xfrm>
          <a:prstGeom prst="rect">
            <a:avLst/>
          </a:prstGeom>
        </p:spPr>
      </p:pic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7505716" y="1092168"/>
          <a:ext cx="4715619" cy="5648420"/>
        </p:xfrm>
        <a:graphic>
          <a:graphicData uri="http://schemas.openxmlformats.org/drawingml/2006/table">
            <a:tbl>
              <a:tblPr/>
              <a:tblGrid>
                <a:gridCol w="1261596"/>
                <a:gridCol w="3454023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성별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FIRST NAME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이름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LAST NAME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성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COUNTRY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나라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PERSON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인원수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C/INDATE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체크인 날짜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C/OUT DATE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체크아웃 날짜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STAY NIGHT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머무는</a:t>
                      </a:r>
                      <a:r>
                        <a:rPr lang="ko-KR" altLang="en-US" sz="1400" baseline="0" dirty="0" smtClean="0"/>
                        <a:t> 일수 입력</a:t>
                      </a:r>
                      <a:endParaRPr lang="ko-KR" altLang="en-US" sz="1400" dirty="0"/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AGENT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여행사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ROOM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TYPE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방타입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RSV NO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예약번호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예약삭제 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수정한 값이 바뀌고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예약이 수정되었습니다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”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팝업창이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뜨는 화면으로 간다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닫기 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 관리 화면으로 돌아간다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>
                <a:solidFill>
                  <a:srgbClr val="0070C0"/>
                </a:solidFill>
              </a:rPr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로그아웃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55" y="1062140"/>
            <a:ext cx="1112804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dirty="0" smtClean="0"/>
              <a:t>○○님 반갑습니다</a:t>
            </a:r>
            <a:endParaRPr lang="ko-KR" altLang="en-US" sz="87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78668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67"/>
                <a:gridCol w="1719667"/>
                <a:gridCol w="1719667"/>
                <a:gridCol w="1719667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C/IN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C/OUT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rgbClr val="FF0000"/>
                          </a:solidFill>
                        </a:rPr>
                        <a:t>예약관리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6886" y="2257166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28765" y="2269046"/>
            <a:ext cx="5148333" cy="2855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7" name="직사각형 16"/>
          <p:cNvSpPr/>
          <p:nvPr/>
        </p:nvSpPr>
        <p:spPr>
          <a:xfrm>
            <a:off x="320422" y="2608726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6886" y="2967800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9771" y="3314500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3028" y="2327273"/>
            <a:ext cx="4930846" cy="266254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2126" y="2841481"/>
            <a:ext cx="2010865" cy="1197236"/>
          </a:xfrm>
          <a:prstGeom prst="rect">
            <a:avLst/>
          </a:prstGeom>
        </p:spPr>
      </p:pic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7419491" y="1092168"/>
          <a:ext cx="4759890" cy="1274166"/>
        </p:xfrm>
        <a:graphic>
          <a:graphicData uri="http://schemas.openxmlformats.org/drawingml/2006/table">
            <a:tbl>
              <a:tblPr/>
              <a:tblGrid>
                <a:gridCol w="1774167"/>
                <a:gridCol w="2985723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예약삭제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알림창이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뜬다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닫기</a:t>
                      </a: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예약삭제를 취소한다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4213" marB="4421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  <a:ea typeface="+mn-ea"/>
              </a:rPr>
              <a:t>5-5.</a:t>
            </a:r>
            <a:r>
              <a:rPr lang="ko-KR" altLang="en-US" sz="1935" dirty="0" smtClean="0">
                <a:latin typeface="+mn-ea"/>
                <a:ea typeface="+mn-ea"/>
              </a:rPr>
              <a:t> 예약삭제 화면</a:t>
            </a:r>
            <a:endParaRPr lang="ko-KR" altLang="en-US" sz="1935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36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>
                <a:solidFill>
                  <a:srgbClr val="0070C0"/>
                </a:solidFill>
              </a:rPr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로그아웃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55" y="1062140"/>
            <a:ext cx="1112804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dirty="0" smtClean="0"/>
              <a:t>○○님 반갑습니다</a:t>
            </a:r>
            <a:endParaRPr lang="ko-KR" altLang="en-US" sz="87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78668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67"/>
                <a:gridCol w="1719667"/>
                <a:gridCol w="1719667"/>
                <a:gridCol w="1719667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C/IN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C/OUT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rgbClr val="FF0000"/>
                          </a:solidFill>
                        </a:rPr>
                        <a:t>예약관리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6886" y="2257166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28765" y="2269046"/>
            <a:ext cx="5148333" cy="2855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7" name="직사각형 16"/>
          <p:cNvSpPr/>
          <p:nvPr/>
        </p:nvSpPr>
        <p:spPr>
          <a:xfrm>
            <a:off x="320422" y="2608726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6886" y="2967800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9771" y="3314500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3028" y="2327273"/>
            <a:ext cx="4930846" cy="266254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97474" y="2995818"/>
            <a:ext cx="2010915" cy="1197265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  <a:ea typeface="+mn-ea"/>
              </a:rPr>
              <a:t>5-5.</a:t>
            </a:r>
            <a:r>
              <a:rPr lang="ko-KR" altLang="en-US" sz="1935" dirty="0" smtClean="0">
                <a:latin typeface="+mn-ea"/>
                <a:ea typeface="+mn-ea"/>
              </a:rPr>
              <a:t> 예약삭제 화면</a:t>
            </a:r>
            <a:endParaRPr lang="ko-KR" altLang="en-US" sz="1935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745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12657" y="1062143"/>
            <a:ext cx="6864444" cy="491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5" name="직사각형 14"/>
          <p:cNvSpPr/>
          <p:nvPr/>
        </p:nvSpPr>
        <p:spPr>
          <a:xfrm>
            <a:off x="312656" y="106214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6" name="직사각형 15"/>
          <p:cNvSpPr/>
          <p:nvPr/>
        </p:nvSpPr>
        <p:spPr>
          <a:xfrm>
            <a:off x="312656" y="5124661"/>
            <a:ext cx="6864444" cy="847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8" name="TextBox 7"/>
          <p:cNvSpPr txBox="1"/>
          <p:nvPr/>
        </p:nvSpPr>
        <p:spPr>
          <a:xfrm>
            <a:off x="276144" y="1062141"/>
            <a:ext cx="467829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42" dirty="0">
                <a:solidFill>
                  <a:srgbClr val="0070C0"/>
                </a:solidFill>
              </a:rPr>
              <a:t>FORTUNE HOTEL </a:t>
            </a:r>
            <a:r>
              <a:rPr lang="ko-KR" altLang="en-US" sz="1742" dirty="0"/>
              <a:t>에  오신것을 환영합니다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684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로그아웃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9866" y="1062140"/>
            <a:ext cx="654789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u="sng" dirty="0"/>
              <a:t>사이트맵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3755" y="1062140"/>
            <a:ext cx="1112804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71" dirty="0" smtClean="0"/>
              <a:t>○○님 반갑습니다</a:t>
            </a:r>
            <a:endParaRPr lang="ko-KR" altLang="en-US" sz="87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6" y="1909971"/>
          <a:ext cx="6878668" cy="35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67"/>
                <a:gridCol w="1719667"/>
                <a:gridCol w="1719667"/>
                <a:gridCol w="1719667"/>
              </a:tblGrid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C/IN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C/OUT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solidFill>
                            <a:srgbClr val="FF0000"/>
                          </a:solidFill>
                        </a:rPr>
                        <a:t>예약관리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T="44234" marB="4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6" y="5296684"/>
            <a:ext cx="6864444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42" dirty="0"/>
              <a:t>서울 금천구 가산디지털 </a:t>
            </a:r>
            <a:r>
              <a:rPr lang="en-US" altLang="ko-KR" sz="1742" dirty="0"/>
              <a:t>2</a:t>
            </a:r>
            <a:r>
              <a:rPr lang="ko-KR" altLang="en-US" sz="1742" dirty="0"/>
              <a:t>로 </a:t>
            </a:r>
            <a:r>
              <a:rPr lang="en-US" altLang="ko-KR" sz="1742" dirty="0"/>
              <a:t>123 FORTUNE HOTEL</a:t>
            </a:r>
          </a:p>
          <a:p>
            <a:r>
              <a:rPr lang="en-US" altLang="ko-KR" sz="1742" dirty="0"/>
              <a:t>(</a:t>
            </a:r>
            <a:r>
              <a:rPr lang="ko-KR" altLang="en-US" sz="1742" dirty="0"/>
              <a:t>지번</a:t>
            </a:r>
            <a:r>
              <a:rPr lang="en-US" altLang="ko-KR" sz="1742" dirty="0"/>
              <a:t>) </a:t>
            </a:r>
            <a:r>
              <a:rPr lang="ko-KR" altLang="en-US" sz="1742" dirty="0"/>
              <a:t>서울특별시 금천구 가산동 </a:t>
            </a:r>
            <a:r>
              <a:rPr lang="en-US" altLang="ko-KR" sz="1742" dirty="0"/>
              <a:t>426-25 </a:t>
            </a:r>
            <a:r>
              <a:rPr lang="ko-KR" altLang="en-US" sz="1742" dirty="0"/>
              <a:t> </a:t>
            </a:r>
            <a:r>
              <a:rPr lang="en-US" altLang="ko-KR" sz="1742" dirty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6886" y="2257166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28765" y="2269046"/>
            <a:ext cx="5148333" cy="2855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17" name="직사각형 16"/>
          <p:cNvSpPr/>
          <p:nvPr/>
        </p:nvSpPr>
        <p:spPr>
          <a:xfrm>
            <a:off x="320422" y="2608726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6886" y="2967800"/>
            <a:ext cx="1701880" cy="344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9771" y="3314500"/>
            <a:ext cx="1701880" cy="344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2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8179" y="2389149"/>
            <a:ext cx="4736672" cy="2695718"/>
          </a:xfrm>
        </p:spPr>
      </p:pic>
      <p:sp>
        <p:nvSpPr>
          <p:cNvPr id="25" name="모서리가 둥근 직사각형 24"/>
          <p:cNvSpPr/>
          <p:nvPr/>
        </p:nvSpPr>
        <p:spPr>
          <a:xfrm>
            <a:off x="4543309" y="4689467"/>
            <a:ext cx="822253" cy="3474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33715" y="300493"/>
            <a:ext cx="10868858" cy="332698"/>
          </a:xfrm>
        </p:spPr>
        <p:txBody>
          <a:bodyPr vert="horz" lIns="88426" tIns="44213" rIns="88426" bIns="44213" rtlCol="0" anchor="ctr">
            <a:noAutofit/>
          </a:bodyPr>
          <a:lstStyle/>
          <a:p>
            <a:r>
              <a:rPr lang="en-US" altLang="ko-KR" sz="1935" dirty="0" smtClean="0">
                <a:latin typeface="+mn-ea"/>
                <a:ea typeface="+mn-ea"/>
              </a:rPr>
              <a:t>5-5.</a:t>
            </a:r>
            <a:r>
              <a:rPr lang="ko-KR" altLang="en-US" sz="1935" dirty="0" smtClean="0">
                <a:latin typeface="+mn-ea"/>
                <a:ea typeface="+mn-ea"/>
              </a:rPr>
              <a:t> 예약삭제 화면</a:t>
            </a:r>
            <a:endParaRPr lang="ko-KR" altLang="en-US" sz="1935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32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33715" y="195394"/>
            <a:ext cx="10868858" cy="343875"/>
          </a:xfrm>
        </p:spPr>
        <p:txBody>
          <a:bodyPr vert="horz" lIns="91397" tIns="45698" rIns="91397" bIns="45698" rtlCol="0" anchor="ctr">
            <a:no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3-3.</a:t>
            </a:r>
            <a:r>
              <a:rPr lang="ko-KR" altLang="en-US" sz="2000" dirty="0" smtClean="0">
                <a:latin typeface="+mn-ea"/>
                <a:ea typeface="+mn-ea"/>
              </a:rPr>
              <a:t>종업원관리</a:t>
            </a:r>
            <a:r>
              <a:rPr lang="en-US" altLang="ko-KR" sz="2000" dirty="0" smtClean="0">
                <a:latin typeface="+mn-ea"/>
                <a:ea typeface="+mn-ea"/>
              </a:rPr>
              <a:t>(</a:t>
            </a:r>
            <a:r>
              <a:rPr lang="ko-KR" altLang="en-US" sz="2000" dirty="0" smtClean="0">
                <a:latin typeface="+mn-ea"/>
                <a:ea typeface="+mn-ea"/>
              </a:rPr>
              <a:t>종업원수정</a:t>
            </a:r>
            <a:r>
              <a:rPr lang="en-US" altLang="ko-KR" sz="2000" dirty="0" smtClean="0">
                <a:latin typeface="+mn-ea"/>
                <a:ea typeface="+mn-ea"/>
              </a:rPr>
              <a:t>)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2420464"/>
              </p:ext>
            </p:extLst>
          </p:nvPr>
        </p:nvGraphicFramePr>
        <p:xfrm>
          <a:off x="7359664" y="1043735"/>
          <a:ext cx="4715620" cy="3568856"/>
        </p:xfrm>
        <a:graphic>
          <a:graphicData uri="http://schemas.openxmlformats.org/drawingml/2006/table">
            <a:tbl>
              <a:tblPr/>
              <a:tblGrid>
                <a:gridCol w="1027806"/>
                <a:gridCol w="3687814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체"/>
                          <a:ea typeface="굴림체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종업원 이름은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 불가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175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종류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이메일의 종류를 선택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직접입력도 가능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우편번호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우편번호 선택시 우편번호 검색 팝업창활성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우편번호 클릭시 해당주소 자동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상세주소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주소를 제외한 상세 주소를 입력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정보수정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종업원의 정보를 수정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2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정보 수정을 취소하고 회원관리 기본창으로 이동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6331" marR="116331" marT="45698" marB="456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12656" y="982630"/>
            <a:ext cx="6864444" cy="50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2655" y="982629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2655" y="5181624"/>
            <a:ext cx="6864444" cy="876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142" y="982629"/>
            <a:ext cx="35305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FORTUNE HOTEL </a:t>
            </a:r>
            <a:r>
              <a:rPr lang="ko-KR" altLang="en-US" dirty="0" smtClean="0"/>
              <a:t>에  오신것을 환영합니다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08683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로그아웃</a:t>
            </a:r>
            <a:endParaRPr lang="ko-KR" altLang="en-US" sz="9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519865" y="9826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 smtClean="0"/>
              <a:t>사이트맵</a:t>
            </a:r>
            <a:endParaRPr lang="ko-KR" altLang="en-US" sz="900" u="sng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12655" y="1858941"/>
          <a:ext cx="6827932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83"/>
                <a:gridCol w="1706983"/>
                <a:gridCol w="1706983"/>
                <a:gridCol w="1706983"/>
              </a:tblGrid>
              <a:tr h="255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예약관리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게시판관리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통계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2655" y="5359425"/>
            <a:ext cx="6864444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서울 금천구 가산디지털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123 FORTUNE HOTEL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지번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서울특별시 금천구 가산동 </a:t>
            </a:r>
            <a:r>
              <a:rPr lang="en-US" altLang="ko-KR" dirty="0" smtClean="0"/>
              <a:t>426-25 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FORTUNE HOTEL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34880" y="2187557"/>
            <a:ext cx="1679658" cy="355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종업원등록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2654" y="2552688"/>
            <a:ext cx="1701883" cy="347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종업원조회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4880" y="2898768"/>
            <a:ext cx="1679658" cy="355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종업원퇴사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73255" y="2516175"/>
            <a:ext cx="1058877" cy="2555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03552" y="2516175"/>
            <a:ext cx="6110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0728" y="2552972"/>
            <a:ext cx="5645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남성 </a:t>
            </a:r>
            <a:endParaRPr lang="ko-KR" altLang="en-US" dirty="0"/>
          </a:p>
        </p:txBody>
      </p:sp>
      <p:sp>
        <p:nvSpPr>
          <p:cNvPr id="28" name="도넛 27"/>
          <p:cNvSpPr/>
          <p:nvPr/>
        </p:nvSpPr>
        <p:spPr>
          <a:xfrm>
            <a:off x="5241910" y="2589485"/>
            <a:ext cx="182565" cy="21907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34014" y="2552972"/>
            <a:ext cx="5180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여성</a:t>
            </a:r>
            <a:endParaRPr lang="ko-KR" altLang="en-US" dirty="0"/>
          </a:p>
        </p:txBody>
      </p:sp>
      <p:sp>
        <p:nvSpPr>
          <p:cNvPr id="30" name="도넛 29"/>
          <p:cNvSpPr/>
          <p:nvPr/>
        </p:nvSpPr>
        <p:spPr>
          <a:xfrm>
            <a:off x="6045196" y="2589485"/>
            <a:ext cx="182565" cy="21907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73255" y="2881021"/>
            <a:ext cx="1058877" cy="25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065279" y="2844792"/>
            <a:ext cx="9444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생년월일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982737" y="4054473"/>
            <a:ext cx="4075288" cy="251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406682" y="4013492"/>
            <a:ext cx="61106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908444" y="2918102"/>
            <a:ext cx="589057" cy="255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203693" y="2918386"/>
            <a:ext cx="77777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이메일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992392" y="4419887"/>
            <a:ext cx="4075288" cy="251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978104" y="3246151"/>
            <a:ext cx="1058877" cy="25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096943" y="3209922"/>
            <a:ext cx="898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전화번호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908444" y="3246719"/>
            <a:ext cx="516031" cy="255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183033" y="3247003"/>
            <a:ext cx="77777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</a:t>
            </a:r>
            <a:r>
              <a:rPr lang="ko-KR" altLang="en-US" dirty="0" smtClean="0"/>
              <a:t>핸드폰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978104" y="3611565"/>
            <a:ext cx="406492" cy="25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65279" y="3575336"/>
            <a:ext cx="898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우편번호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028765" y="2187558"/>
            <a:ext cx="5148333" cy="299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593976" y="3611565"/>
            <a:ext cx="406492" cy="25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416259" y="3575052"/>
            <a:ext cx="1460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5784756" y="2917818"/>
            <a:ext cx="589057" cy="255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446839" y="2917820"/>
            <a:ext cx="611186" cy="236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종류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753092" y="3246435"/>
            <a:ext cx="516031" cy="255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551529" y="3246435"/>
            <a:ext cx="516031" cy="255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460988" y="2881021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497501" y="3215374"/>
            <a:ext cx="1460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</a:t>
            </a:r>
            <a:endParaRPr lang="ko-KR" altLang="en-US" sz="1500" dirty="0"/>
          </a:p>
        </p:txBody>
      </p:sp>
      <p:sp>
        <p:nvSpPr>
          <p:cNvPr id="57" name="TextBox 56"/>
          <p:cNvSpPr txBox="1"/>
          <p:nvPr/>
        </p:nvSpPr>
        <p:spPr>
          <a:xfrm>
            <a:off x="6337300" y="3209922"/>
            <a:ext cx="1460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</a:t>
            </a:r>
            <a:endParaRPr lang="ko-KR" altLang="en-US" sz="1500" dirty="0"/>
          </a:p>
        </p:txBody>
      </p:sp>
      <p:sp>
        <p:nvSpPr>
          <p:cNvPr id="58" name="TextBox 57"/>
          <p:cNvSpPr txBox="1"/>
          <p:nvPr/>
        </p:nvSpPr>
        <p:spPr>
          <a:xfrm>
            <a:off x="2065279" y="4378338"/>
            <a:ext cx="9444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상세주소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306721" y="4889520"/>
            <a:ext cx="949338" cy="219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정보수정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4621189" y="4889520"/>
            <a:ext cx="949338" cy="219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803754" y="982629"/>
            <a:ext cx="1255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관리자님 반갑습니다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4704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5267</TotalTime>
  <Words>6553</Words>
  <Application>Microsoft Office PowerPoint</Application>
  <PresentationFormat>사용자 지정</PresentationFormat>
  <Paragraphs>2476</Paragraphs>
  <Slides>88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89" baseType="lpstr">
      <vt:lpstr>Office 테마</vt:lpstr>
      <vt:lpstr>슬라이드 0</vt:lpstr>
      <vt:lpstr>슬라이드 1</vt:lpstr>
      <vt:lpstr>1-1.홈페이지 메인화면(기본화면)</vt:lpstr>
      <vt:lpstr>1-2.관리자 로그인 </vt:lpstr>
      <vt:lpstr>2.관리자 메인화면</vt:lpstr>
      <vt:lpstr>3.회원관리</vt:lpstr>
      <vt:lpstr>3-1.종업원관리(종업원등록)</vt:lpstr>
      <vt:lpstr>3-2.종업원관리(종업원조회)</vt:lpstr>
      <vt:lpstr>3-3.종업원관리(종업원수정)</vt:lpstr>
      <vt:lpstr>3-4.종업원관리(종업원퇴사)</vt:lpstr>
      <vt:lpstr>3-5.고객관리(고객조회)</vt:lpstr>
      <vt:lpstr>4-1. 예약관리</vt:lpstr>
      <vt:lpstr>4-3.예약관리(방등록)</vt:lpstr>
      <vt:lpstr>4-2.예약관리(방정보)</vt:lpstr>
      <vt:lpstr>4-3.예약관리(방정보조회, 수정)</vt:lpstr>
      <vt:lpstr>4-4.예약관리(예약정보조회)</vt:lpstr>
      <vt:lpstr>5.게시판관리</vt:lpstr>
      <vt:lpstr>5-1. 공지사항-게시글조회</vt:lpstr>
      <vt:lpstr>5-2. 공지사항-게시글쓰기</vt:lpstr>
      <vt:lpstr>5-3.공지사항-게시글수정</vt:lpstr>
      <vt:lpstr>5-4.공지사항-게시글삭제</vt:lpstr>
      <vt:lpstr>5-5.리뷰게시판-게시글조회</vt:lpstr>
      <vt:lpstr>5-6.리뷰게시판-게시글쓰기</vt:lpstr>
      <vt:lpstr>5-7.리뷰게시판-게시글수정</vt:lpstr>
      <vt:lpstr>5-8.리뷰게시판-게시글삭제</vt:lpstr>
      <vt:lpstr>5-9.Q&amp;A게시판-게시글조회</vt:lpstr>
      <vt:lpstr>5-10. Q&amp;A게시판-게시글쓰기</vt:lpstr>
      <vt:lpstr>5-11.Q&amp;A게시판-게시글수정</vt:lpstr>
      <vt:lpstr>5-12.Q&amp;A게시판-게시글삭제</vt:lpstr>
      <vt:lpstr>슬라이드 29</vt:lpstr>
      <vt:lpstr>0. 메인화면</vt:lpstr>
      <vt:lpstr>홈페이지 메인화면(기본화면)</vt:lpstr>
      <vt:lpstr>2. 로그인</vt:lpstr>
      <vt:lpstr>2. 로그인</vt:lpstr>
      <vt:lpstr>3. 마이페이지</vt:lpstr>
      <vt:lpstr>3-1. 회원정보</vt:lpstr>
      <vt:lpstr>3-2. 회원수정</vt:lpstr>
      <vt:lpstr>3-2. 회원수정(수정버튼 클릭시)</vt:lpstr>
      <vt:lpstr>3-2. 회원수정</vt:lpstr>
      <vt:lpstr>3-3. 회원탈퇴</vt:lpstr>
      <vt:lpstr>3-3. 회원탈퇴</vt:lpstr>
      <vt:lpstr>3-3. 회원탈퇴</vt:lpstr>
      <vt:lpstr>4. 예약</vt:lpstr>
      <vt:lpstr>4-1. 예약등록</vt:lpstr>
      <vt:lpstr>4-1. 예약등록</vt:lpstr>
      <vt:lpstr>4-2. 예약수정</vt:lpstr>
      <vt:lpstr>4-2. 예약수정</vt:lpstr>
      <vt:lpstr>4-3. 예약확인</vt:lpstr>
      <vt:lpstr>4-4. 예약취소</vt:lpstr>
      <vt:lpstr>4-4. 예약취소</vt:lpstr>
      <vt:lpstr>4-4. 예약취소</vt:lpstr>
      <vt:lpstr>슬라이드 51</vt:lpstr>
      <vt:lpstr>1.로그인</vt:lpstr>
      <vt:lpstr>1.로그인</vt:lpstr>
      <vt:lpstr>2-1.ROOM CONDITION(전체조회 화면-ROOM CONDITION 선택시 보여지는 화면)</vt:lpstr>
      <vt:lpstr>2-2.ROOM CONDITION(조건 선택 후 보여지는 화면)</vt:lpstr>
      <vt:lpstr>2-3.ROOM PRICE (ROOM TYPE,인원수 별 요금을 표시)</vt:lpstr>
      <vt:lpstr>2-4.ROOM DETAIL (방의 구조,침대 개수,숙박가능인원을 표시)</vt:lpstr>
      <vt:lpstr>3-1.CHECK IN 화면 (전체조회 화면-C/IN선택시 보여지는 화면)</vt:lpstr>
      <vt:lpstr>3-2.CHECK IN 화면 (방을 체크하고 SELECT버튼을 누른다)</vt:lpstr>
      <vt:lpstr>3-3.CHECK IN 화면 (조건 선택,입력 화면)</vt:lpstr>
      <vt:lpstr>3-4.CHECK IN 화면 (ROOM NO. 확대)</vt:lpstr>
      <vt:lpstr>3-5.CHECK IN 화면 (ROOM NO. 선택시에 나오는 화면)</vt:lpstr>
      <vt:lpstr>3-6.CHECK IN 화면 (ROOM NO. 선택시에 나오는 화면)</vt:lpstr>
      <vt:lpstr>3-7.CHECK IN 화면 (방 번호가 결정되고 체크인을 실행한다)</vt:lpstr>
      <vt:lpstr>3-8.CHECK IN 화면 (정상체크인-체크인 성공)</vt:lpstr>
      <vt:lpstr>3-9.CHECK IN 화면 (정상체크인-체크인 실패(방 CONDITION 이 INSTATES가 아닐경우))</vt:lpstr>
      <vt:lpstr>3-10.CHECK IN 화면 (정상체크인-체크인 실패(더블체크인의 경우))</vt:lpstr>
      <vt:lpstr>3-11.CHECK IN 화면 (방 번호가 결정되고 체크인을 실행한다)</vt:lpstr>
      <vt:lpstr>3-12.CHECK IN 화면 (전체조회 화면-C/IN 선택 시 보여지는 화면)</vt:lpstr>
      <vt:lpstr>4-1.CHECK OUT 화면 (전체조회 화면-C/OUT선택시 보여지는 화면)</vt:lpstr>
      <vt:lpstr>4-2.CHECK OUT 화면 (ROOM NO 선택 후 의 화면)</vt:lpstr>
      <vt:lpstr>4-3.CHECK OUT 화면 (CASH선택 후 의 화면)</vt:lpstr>
      <vt:lpstr>4-4.CHECK OUT 화면 (CARD선택 후 의 화면)</vt:lpstr>
      <vt:lpstr>4-5.CHECK OUT 화면 (결제 후 화면)</vt:lpstr>
      <vt:lpstr>4-6.CHECK OUT 화면 (CHECK OUT 누른 후 의 화면)</vt:lpstr>
      <vt:lpstr>4-7.CHECK OUT 화면 (CLOSE 선택 후 의 화면)</vt:lpstr>
      <vt:lpstr>4-8.CHECK OUT 화면 (전체조회 화면-C/OUT선택시 보여지는 화면)</vt:lpstr>
      <vt:lpstr>5-1. 예약조회: 예약조회 선택시 보여지는 화면</vt:lpstr>
      <vt:lpstr>슬라이드 79</vt:lpstr>
      <vt:lpstr>슬라이드 80</vt:lpstr>
      <vt:lpstr>5-4. 예약수정</vt:lpstr>
      <vt:lpstr>5-4. 예약수정</vt:lpstr>
      <vt:lpstr>5-4. 예약수정</vt:lpstr>
      <vt:lpstr>5-5. 예약삭제 화면 (예약번호로 삭제하려는 예약을 불러온다)</vt:lpstr>
      <vt:lpstr>5-5. 예약삭제 화면</vt:lpstr>
      <vt:lpstr>5-5. 예약삭제 화면</vt:lpstr>
      <vt:lpstr>5-5. 예약삭제 화면</vt:lpstr>
    </vt:vector>
  </TitlesOfParts>
  <Company>gsconst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GS건설_프로젝트_착수보고서</dc:title>
  <dc:creator>60763</dc:creator>
  <cp:lastModifiedBy>Tom</cp:lastModifiedBy>
  <cp:revision>5443</cp:revision>
  <dcterms:created xsi:type="dcterms:W3CDTF">2008-01-18T02:34:00Z</dcterms:created>
  <dcterms:modified xsi:type="dcterms:W3CDTF">2015-09-06T08:26:37Z</dcterms:modified>
</cp:coreProperties>
</file>