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65" r:id="rId2"/>
    <p:sldId id="367" r:id="rId3"/>
    <p:sldId id="358" r:id="rId4"/>
    <p:sldId id="359" r:id="rId5"/>
    <p:sldId id="375" r:id="rId6"/>
    <p:sldId id="368" r:id="rId7"/>
    <p:sldId id="376" r:id="rId8"/>
  </p:sldIdLst>
  <p:sldSz cx="12192000" cy="6858000"/>
  <p:notesSz cx="6858000" cy="9144000"/>
  <p:embeddedFontLst>
    <p:embeddedFont>
      <p:font typeface="나눔바른고딕" panose="020B0603020101020101" pitchFamily="50" charset="-127"/>
      <p:regular r:id="rId11"/>
      <p:bold r:id="rId12"/>
    </p:embeddedFont>
    <p:embeddedFont>
      <p:font typeface="나눔바른고딕 Light" panose="020B0603020101020101" pitchFamily="50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883"/>
    <a:srgbClr val="28B27A"/>
    <a:srgbClr val="35495E"/>
    <a:srgbClr val="152330"/>
    <a:srgbClr val="59D9A5"/>
    <a:srgbClr val="1C7E56"/>
    <a:srgbClr val="D7F1EB"/>
    <a:srgbClr val="31BB8A"/>
    <a:srgbClr val="131F2B"/>
    <a:srgbClr val="E0F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2" autoAdjust="0"/>
    <p:restoredTop sz="93922" autoAdjust="0"/>
  </p:normalViewPr>
  <p:slideViewPr>
    <p:cSldViewPr snapToGrid="0" showGuides="1">
      <p:cViewPr varScale="1">
        <p:scale>
          <a:sx n="66" d="100"/>
          <a:sy n="66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E37D-9FDA-4D1A-A5A5-4E9279F5F892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CABEE-6CEA-40DD-B6D6-6D1F8159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70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81278-F53B-442C-B4AA-307EADE629A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18C25-BD27-4BE9-B4A3-8DB84831A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101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18C25-BD27-4BE9-B4A3-8DB84831A6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3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18C25-BD27-4BE9-B4A3-8DB84831A6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0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18C25-BD27-4BE9-B4A3-8DB84831A6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18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90473" cy="68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68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5">
          <p15:clr>
            <a:srgbClr val="FBAE40"/>
          </p15:clr>
        </p15:guide>
        <p15:guide id="2" pos="7355">
          <p15:clr>
            <a:srgbClr val="FBAE40"/>
          </p15:clr>
        </p15:guide>
        <p15:guide id="3" orient="horz" pos="867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" y="0"/>
            <a:ext cx="12190471" cy="68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2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5">
          <p15:clr>
            <a:srgbClr val="FBAE40"/>
          </p15:clr>
        </p15:guide>
        <p15:guide id="2" pos="7355">
          <p15:clr>
            <a:srgbClr val="FBAE40"/>
          </p15:clr>
        </p15:guide>
        <p15:guide id="3" orient="horz" pos="867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25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323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56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54" r:id="rId2"/>
    <p:sldLayoutId id="214748369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5756" y="1082343"/>
            <a:ext cx="3206643" cy="1175657"/>
            <a:chOff x="1036889" y="1961851"/>
            <a:chExt cx="1180898" cy="421781"/>
          </a:xfrm>
        </p:grpSpPr>
        <p:pic>
          <p:nvPicPr>
            <p:cNvPr id="3" name="그림 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42"/>
            <a:stretch/>
          </p:blipFill>
          <p:spPr>
            <a:xfrm>
              <a:off x="1036889" y="1964801"/>
              <a:ext cx="525211" cy="41883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 userDrawn="1"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3265" y="1961851"/>
              <a:ext cx="664522" cy="42066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141828" y="2598003"/>
            <a:ext cx="463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 </a:t>
            </a:r>
            <a:r>
              <a:rPr lang="en-US" altLang="ko-KR" sz="4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4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18E4F-E925-BE04-2271-66D936E1B09B}"/>
              </a:ext>
            </a:extLst>
          </p:cNvPr>
          <p:cNvSpPr txBox="1"/>
          <p:nvPr/>
        </p:nvSpPr>
        <p:spPr>
          <a:xfrm>
            <a:off x="4978749" y="4223389"/>
            <a:ext cx="2697600" cy="638250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25E51"/>
            </a:solidFill>
          </a:ln>
        </p:spPr>
        <p:txBody>
          <a:bodyPr wrap="square" tIns="0" bIns="0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pc="-100" dirty="0">
                <a:ln w="57150">
                  <a:solidFill>
                    <a:schemeClr val="bg1">
                      <a:alpha val="0"/>
                    </a:schemeClr>
                  </a:solidFill>
                </a:ln>
                <a:solidFill>
                  <a:srgbClr val="31BB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pc="-100" dirty="0">
                <a:ln w="57150">
                  <a:solidFill>
                    <a:schemeClr val="bg1">
                      <a:alpha val="0"/>
                    </a:schemeClr>
                  </a:solidFill>
                </a:ln>
                <a:solidFill>
                  <a:srgbClr val="31BB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강사</a:t>
            </a:r>
            <a:r>
              <a:rPr lang="en-US" altLang="ko-KR" spc="-100" dirty="0">
                <a:ln w="57150">
                  <a:solidFill>
                    <a:schemeClr val="bg1">
                      <a:alpha val="0"/>
                    </a:schemeClr>
                  </a:solidFill>
                </a:ln>
                <a:solidFill>
                  <a:srgbClr val="31BB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pc="-100" dirty="0">
                <a:ln w="57150">
                  <a:solidFill>
                    <a:schemeClr val="bg1">
                      <a:alpha val="0"/>
                    </a:schemeClr>
                  </a:solidFill>
                </a:ln>
                <a:solidFill>
                  <a:srgbClr val="31BB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허정식</a:t>
            </a:r>
            <a:endParaRPr lang="ko-KR" altLang="en-US" spc="-100" dirty="0">
              <a:ln w="57150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25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13"/>
          <a:stretch/>
        </p:blipFill>
        <p:spPr>
          <a:xfrm>
            <a:off x="2298419" y="2566754"/>
            <a:ext cx="4239217" cy="17978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722072" y="2799759"/>
            <a:ext cx="599305" cy="599305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22072" y="3463648"/>
            <a:ext cx="599305" cy="599305"/>
          </a:xfrm>
          <a:prstGeom prst="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32148" y="2720846"/>
            <a:ext cx="3626252" cy="72943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B27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B27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게시판 설계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DAC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32148" y="3384735"/>
            <a:ext cx="3626252" cy="75713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495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495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구현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495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15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86000" cy="68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48129"/>
            <a:ext cx="11800426" cy="1606615"/>
            <a:chOff x="0" y="4855022"/>
            <a:chExt cx="11383611" cy="1549865"/>
          </a:xfrm>
        </p:grpSpPr>
        <p:pic>
          <p:nvPicPr>
            <p:cNvPr id="34" name="Picture 12" descr="16 Free vector user avatar icons - Full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90" r="27643" b="75805"/>
            <a:stretch/>
          </p:blipFill>
          <p:spPr bwMode="auto">
            <a:xfrm>
              <a:off x="8078839" y="4915680"/>
              <a:ext cx="1290347" cy="1440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12" descr="16 Free vector user avatar icons - Full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43" t="25172" r="1090" b="50633"/>
            <a:stretch/>
          </p:blipFill>
          <p:spPr bwMode="auto">
            <a:xfrm>
              <a:off x="1928528" y="4855022"/>
              <a:ext cx="1352674" cy="1510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 descr="16 Free vector user avatar icons - Full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359" t="76206" r="-26" b="2292"/>
            <a:stretch/>
          </p:blipFill>
          <p:spPr bwMode="auto">
            <a:xfrm>
              <a:off x="5030334" y="4926473"/>
              <a:ext cx="1352674" cy="1342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2" descr="16 Free vector user avatar icons - Full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333" b="75805"/>
            <a:stretch/>
          </p:blipFill>
          <p:spPr bwMode="auto">
            <a:xfrm>
              <a:off x="6383670" y="4855022"/>
              <a:ext cx="1352674" cy="1510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16 Free vector user avatar icons - Full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" t="50689" r="75230" b="25116"/>
            <a:stretch/>
          </p:blipFill>
          <p:spPr bwMode="auto">
            <a:xfrm>
              <a:off x="431983" y="4894341"/>
              <a:ext cx="1352674" cy="1510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16 Free vector user avatar icons - Full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14" t="75172" r="50319" b="633"/>
            <a:stretch/>
          </p:blipFill>
          <p:spPr bwMode="auto">
            <a:xfrm>
              <a:off x="9664058" y="4860220"/>
              <a:ext cx="1352674" cy="1510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16 Free vector user avatar icons - Full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15" t="50344" r="25918" b="25461"/>
            <a:stretch/>
          </p:blipFill>
          <p:spPr bwMode="auto">
            <a:xfrm>
              <a:off x="3481239" y="4874198"/>
              <a:ext cx="1352674" cy="1510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직선 연결선 19"/>
            <p:cNvCxnSpPr/>
            <p:nvPr/>
          </p:nvCxnSpPr>
          <p:spPr>
            <a:xfrm flipV="1">
              <a:off x="0" y="6264492"/>
              <a:ext cx="11304000" cy="599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rgbClr val="5B5E63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11225051" y="6175609"/>
              <a:ext cx="158560" cy="158560"/>
            </a:xfrm>
            <a:prstGeom prst="ellipse">
              <a:avLst/>
            </a:prstGeom>
            <a:solidFill>
              <a:srgbClr val="5B5E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604865" y="2809151"/>
            <a:ext cx="6354164" cy="104797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B27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B27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설계 및 구현</a:t>
            </a:r>
            <a:endParaRPr lang="en-US" altLang="ko-KR" sz="5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DAC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617359" y="1552288"/>
            <a:ext cx="4483183" cy="307777"/>
            <a:chOff x="3435801" y="1750599"/>
            <a:chExt cx="4483183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4180981" y="1750599"/>
              <a:ext cx="3738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Font typeface="+mj-lt"/>
                <a:buNone/>
              </a:pPr>
              <a:r>
                <a:rPr lang="en-US" altLang="ko-KR" sz="1400" spc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|</a:t>
              </a:r>
              <a:r>
                <a:rPr lang="en-US" altLang="ko-KR" sz="1400" spc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spc="-8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뷰 발표자료</a:t>
              </a:r>
              <a:r>
                <a:rPr lang="en-US" altLang="ko-KR" sz="1400" spc="-80" baseline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en-US" altLang="ko-KR" sz="1400" spc="-80" baseline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 </a:t>
              </a:r>
              <a:r>
                <a:rPr lang="ko-KR" altLang="en-US" sz="1400" spc="-8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최신 </a:t>
              </a:r>
              <a:r>
                <a:rPr lang="en-US" altLang="ko-KR" sz="1400" spc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Front-End</a:t>
              </a:r>
              <a:r>
                <a:rPr lang="en-US" altLang="ko-KR" sz="1400" spc="-8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spc="-8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기술학습 </a:t>
              </a:r>
              <a:r>
                <a:rPr lang="en-US" altLang="ko-KR" sz="1400" spc="-8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</a:t>
              </a:r>
            </a:p>
          </p:txBody>
        </p:sp>
        <p:pic>
          <p:nvPicPr>
            <p:cNvPr id="32" name="Picture 10" descr="vue.js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2" t="21862" r="20686" b="24804"/>
            <a:stretch/>
          </p:blipFill>
          <p:spPr bwMode="auto">
            <a:xfrm>
              <a:off x="3435801" y="1758950"/>
              <a:ext cx="811281" cy="290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제목 1"/>
          <p:cNvSpPr txBox="1">
            <a:spLocks/>
          </p:cNvSpPr>
          <p:nvPr/>
        </p:nvSpPr>
        <p:spPr>
          <a:xfrm>
            <a:off x="4550479" y="2279019"/>
            <a:ext cx="2849219" cy="57331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1B88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Vue 3 </a:t>
            </a:r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1B88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기반</a:t>
            </a:r>
          </a:p>
        </p:txBody>
      </p:sp>
    </p:spTree>
    <p:extLst>
      <p:ext uri="{BB962C8B-B14F-4D97-AF65-F5344CB8AC3E}">
        <p14:creationId xmlns:p14="http://schemas.microsoft.com/office/powerpoint/2010/main" val="37142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4299747" y="1770610"/>
            <a:ext cx="3658278" cy="44063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" tIns="18000" rIns="18000" bIns="18000" anchor="ctr" anchorCtr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4500" y="917431"/>
            <a:ext cx="11556999" cy="68326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전제적인 기본 구조</a:t>
            </a:r>
          </a:p>
        </p:txBody>
      </p:sp>
      <p:sp>
        <p:nvSpPr>
          <p:cNvPr id="14" name="양쪽 모서리가 둥근 사각형 13"/>
          <p:cNvSpPr/>
          <p:nvPr userDrawn="1"/>
        </p:nvSpPr>
        <p:spPr>
          <a:xfrm>
            <a:off x="5327897" y="500854"/>
            <a:ext cx="1501280" cy="25735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8B27A"/>
          </a:solidFill>
          <a:ln>
            <a:noFill/>
          </a:ln>
        </p:spPr>
        <p:txBody>
          <a:bodyPr wrap="square" lIns="18000" tIns="18000" rIns="18000" bIns="18000" anchor="ctr" anchorCtr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설계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12186000" cy="68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pring-boot-vue-js-crud-example-architecture">
            <a:extLst>
              <a:ext uri="{FF2B5EF4-FFF2-40B4-BE49-F238E27FC236}">
                <a16:creationId xmlns:a16="http://schemas.microsoft.com/office/drawing/2014/main" id="{413E8BE8-9C99-FC85-0DBB-42434DE9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81" y="2540377"/>
            <a:ext cx="9902210" cy="397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58A63C-2820-A182-EF0C-E1F4820BE4EC}"/>
              </a:ext>
            </a:extLst>
          </p:cNvPr>
          <p:cNvSpPr/>
          <p:nvPr/>
        </p:nvSpPr>
        <p:spPr>
          <a:xfrm>
            <a:off x="9395012" y="3092824"/>
            <a:ext cx="1506070" cy="672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4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모서리가 둥근 직사각형 19">
            <a:extLst>
              <a:ext uri="{FF2B5EF4-FFF2-40B4-BE49-F238E27FC236}">
                <a16:creationId xmlns:a16="http://schemas.microsoft.com/office/drawing/2014/main" id="{C6402897-DB76-F069-92FB-C275DAE39121}"/>
              </a:ext>
            </a:extLst>
          </p:cNvPr>
          <p:cNvSpPr/>
          <p:nvPr/>
        </p:nvSpPr>
        <p:spPr>
          <a:xfrm>
            <a:off x="4736581" y="2700770"/>
            <a:ext cx="3908757" cy="3263378"/>
          </a:xfrm>
          <a:prstGeom prst="roundRect">
            <a:avLst>
              <a:gd name="adj" fmla="val 492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99747" y="1636798"/>
            <a:ext cx="3658278" cy="44063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" tIns="18000" rIns="18000" bIns="18000" anchor="ctr" anchorCtr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 설계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0038" y="758209"/>
            <a:ext cx="11556999" cy="68326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설계도</a:t>
            </a:r>
          </a:p>
        </p:txBody>
      </p:sp>
      <p:sp>
        <p:nvSpPr>
          <p:cNvPr id="14" name="양쪽 모서리가 둥근 사각형 13"/>
          <p:cNvSpPr/>
          <p:nvPr userDrawn="1"/>
        </p:nvSpPr>
        <p:spPr>
          <a:xfrm>
            <a:off x="5327897" y="500854"/>
            <a:ext cx="1501280" cy="25735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8B27A"/>
          </a:solidFill>
          <a:ln>
            <a:noFill/>
          </a:ln>
        </p:spPr>
        <p:txBody>
          <a:bodyPr wrap="square" lIns="18000" tIns="18000" rIns="18000" bIns="18000" anchor="ctr" anchorCtr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설계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12186000" cy="68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CE8168D-2285-F259-4CB6-A5AC358DDB55}"/>
              </a:ext>
            </a:extLst>
          </p:cNvPr>
          <p:cNvSpPr/>
          <p:nvPr/>
        </p:nvSpPr>
        <p:spPr>
          <a:xfrm>
            <a:off x="1192306" y="2272753"/>
            <a:ext cx="10157011" cy="418655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4E237A-D32C-9775-C818-1771ABDA9263}"/>
              </a:ext>
            </a:extLst>
          </p:cNvPr>
          <p:cNvSpPr/>
          <p:nvPr/>
        </p:nvSpPr>
        <p:spPr>
          <a:xfrm>
            <a:off x="10090870" y="3324883"/>
            <a:ext cx="918661" cy="1996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355520-6823-2272-B43D-B3CB66ED72F4}"/>
              </a:ext>
            </a:extLst>
          </p:cNvPr>
          <p:cNvSpPr/>
          <p:nvPr/>
        </p:nvSpPr>
        <p:spPr>
          <a:xfrm>
            <a:off x="7236376" y="3726642"/>
            <a:ext cx="1239466" cy="121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C77663-1410-F37F-3B62-1B55017A68AF}"/>
              </a:ext>
            </a:extLst>
          </p:cNvPr>
          <p:cNvCxnSpPr>
            <a:cxnSpLocks/>
          </p:cNvCxnSpPr>
          <p:nvPr/>
        </p:nvCxnSpPr>
        <p:spPr>
          <a:xfrm>
            <a:off x="8571717" y="4166315"/>
            <a:ext cx="1296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B7B7F5-EBA7-02E3-23CF-A45F384E6FC6}"/>
              </a:ext>
            </a:extLst>
          </p:cNvPr>
          <p:cNvSpPr/>
          <p:nvPr/>
        </p:nvSpPr>
        <p:spPr>
          <a:xfrm>
            <a:off x="5180216" y="3213602"/>
            <a:ext cx="1343799" cy="2237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6DBC8F-941E-2D8B-A5CF-CCD8E80B12D6}"/>
              </a:ext>
            </a:extLst>
          </p:cNvPr>
          <p:cNvSpPr/>
          <p:nvPr/>
        </p:nvSpPr>
        <p:spPr>
          <a:xfrm>
            <a:off x="1788716" y="2823183"/>
            <a:ext cx="1343798" cy="89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컴포넌트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6FA58F-3AD8-FACD-744B-F32DC78B4951}"/>
              </a:ext>
            </a:extLst>
          </p:cNvPr>
          <p:cNvSpPr/>
          <p:nvPr/>
        </p:nvSpPr>
        <p:spPr>
          <a:xfrm>
            <a:off x="1788716" y="3918881"/>
            <a:ext cx="1343798" cy="89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컴포넌트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E70ED5-0892-F6D9-0D80-05BD686C83A9}"/>
              </a:ext>
            </a:extLst>
          </p:cNvPr>
          <p:cNvSpPr/>
          <p:nvPr/>
        </p:nvSpPr>
        <p:spPr>
          <a:xfrm>
            <a:off x="1788716" y="4936606"/>
            <a:ext cx="1343798" cy="89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컴포넌트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874C56-0329-78A6-595D-470E5B3DBC3F}"/>
              </a:ext>
            </a:extLst>
          </p:cNvPr>
          <p:cNvCxnSpPr>
            <a:cxnSpLocks/>
          </p:cNvCxnSpPr>
          <p:nvPr/>
        </p:nvCxnSpPr>
        <p:spPr>
          <a:xfrm>
            <a:off x="3352800" y="3323469"/>
            <a:ext cx="1647825" cy="89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0FB5448-DA60-DA8A-FB19-430C47632439}"/>
              </a:ext>
            </a:extLst>
          </p:cNvPr>
          <p:cNvCxnSpPr>
            <a:cxnSpLocks/>
          </p:cNvCxnSpPr>
          <p:nvPr/>
        </p:nvCxnSpPr>
        <p:spPr>
          <a:xfrm>
            <a:off x="3229300" y="4371975"/>
            <a:ext cx="1771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9177C0-A304-2B20-E9BD-DB837B23DCE5}"/>
              </a:ext>
            </a:extLst>
          </p:cNvPr>
          <p:cNvCxnSpPr>
            <a:cxnSpLocks/>
          </p:cNvCxnSpPr>
          <p:nvPr/>
        </p:nvCxnSpPr>
        <p:spPr>
          <a:xfrm flipV="1">
            <a:off x="3291049" y="4581525"/>
            <a:ext cx="1709576" cy="86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2ED822D-D091-CA91-5EC9-B5C5DC8EB560}"/>
              </a:ext>
            </a:extLst>
          </p:cNvPr>
          <p:cNvCxnSpPr>
            <a:cxnSpLocks/>
          </p:cNvCxnSpPr>
          <p:nvPr/>
        </p:nvCxnSpPr>
        <p:spPr>
          <a:xfrm>
            <a:off x="6524015" y="4312356"/>
            <a:ext cx="653803" cy="1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9D24DC9-6237-7F85-36F1-4536D682F8BA}"/>
              </a:ext>
            </a:extLst>
          </p:cNvPr>
          <p:cNvCxnSpPr>
            <a:cxnSpLocks/>
          </p:cNvCxnSpPr>
          <p:nvPr/>
        </p:nvCxnSpPr>
        <p:spPr>
          <a:xfrm flipH="1">
            <a:off x="8571717" y="4476750"/>
            <a:ext cx="1296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DA54FA0B-1C51-D520-357C-61568A4914C3}"/>
              </a:ext>
            </a:extLst>
          </p:cNvPr>
          <p:cNvSpPr/>
          <p:nvPr/>
        </p:nvSpPr>
        <p:spPr>
          <a:xfrm>
            <a:off x="8784579" y="3699247"/>
            <a:ext cx="1053065" cy="3694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48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양쪽 모서리가 둥근 사각형 13"/>
          <p:cNvSpPr/>
          <p:nvPr userDrawn="1"/>
        </p:nvSpPr>
        <p:spPr>
          <a:xfrm>
            <a:off x="5327897" y="500854"/>
            <a:ext cx="1501280" cy="25735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8B27A"/>
          </a:solidFill>
          <a:ln>
            <a:noFill/>
          </a:ln>
        </p:spPr>
        <p:txBody>
          <a:bodyPr wrap="square" lIns="18000" tIns="18000" rIns="18000" bIns="18000" anchor="ctr" anchorCtr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설계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12186000" cy="68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81D921-F1EB-AC49-091A-928DBD088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2436"/>
              </p:ext>
            </p:extLst>
          </p:nvPr>
        </p:nvGraphicFramePr>
        <p:xfrm>
          <a:off x="1515036" y="2418871"/>
          <a:ext cx="8875056" cy="3051187"/>
        </p:xfrm>
        <a:graphic>
          <a:graphicData uri="http://schemas.openxmlformats.org/drawingml/2006/table">
            <a:tbl>
              <a:tblPr/>
              <a:tblGrid>
                <a:gridCol w="2958352">
                  <a:extLst>
                    <a:ext uri="{9D8B030D-6E8A-4147-A177-3AD203B41FA5}">
                      <a16:colId xmlns:a16="http://schemas.microsoft.com/office/drawing/2014/main" val="3564101479"/>
                    </a:ext>
                  </a:extLst>
                </a:gridCol>
                <a:gridCol w="2958352">
                  <a:extLst>
                    <a:ext uri="{9D8B030D-6E8A-4147-A177-3AD203B41FA5}">
                      <a16:colId xmlns:a16="http://schemas.microsoft.com/office/drawing/2014/main" val="3413587028"/>
                    </a:ext>
                  </a:extLst>
                </a:gridCol>
                <a:gridCol w="2958352">
                  <a:extLst>
                    <a:ext uri="{9D8B030D-6E8A-4147-A177-3AD203B41FA5}">
                      <a16:colId xmlns:a16="http://schemas.microsoft.com/office/drawing/2014/main" val="2166228403"/>
                    </a:ext>
                  </a:extLst>
                </a:gridCol>
              </a:tblGrid>
              <a:tr h="331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Methods</a:t>
                      </a:r>
                    </a:p>
                  </a:txBody>
                  <a:tcPr marL="59121" marR="59121" marT="59121" marB="5912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 err="1">
                          <a:effectLst/>
                        </a:rPr>
                        <a:t>Urls</a:t>
                      </a:r>
                      <a:endParaRPr lang="en-US" sz="1400" dirty="0">
                        <a:effectLst/>
                      </a:endParaRPr>
                    </a:p>
                  </a:txBody>
                  <a:tcPr marL="59121" marR="59121" marT="59121" marB="5912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Actions</a:t>
                      </a:r>
                    </a:p>
                  </a:txBody>
                  <a:tcPr marL="59121" marR="59121" marT="59121" marB="5912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2293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POST</a:t>
                      </a:r>
                    </a:p>
                  </a:txBody>
                  <a:tcPr marL="59121" marR="59121" marT="59121" marB="59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rboard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</a:p>
                  </a:txBody>
                  <a:tcPr marL="59121" marR="59121" marT="59121" marB="59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>
                          <a:effectLst/>
                        </a:rPr>
                        <a:t>게시글 생성</a:t>
                      </a:r>
                      <a:endParaRPr lang="en-US" sz="1400" dirty="0">
                        <a:effectLst/>
                      </a:endParaRPr>
                    </a:p>
                  </a:txBody>
                  <a:tcPr marL="59121" marR="59121" marT="59121" marB="59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9174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GET</a:t>
                      </a:r>
                    </a:p>
                  </a:txBody>
                  <a:tcPr marL="59121" marR="59121" marT="59121" marB="59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rboard</a:t>
                      </a:r>
                      <a:r>
                        <a:rPr lang="en-US" sz="1400" dirty="0">
                          <a:effectLst/>
                        </a:rPr>
                        <a:t>/{id}</a:t>
                      </a:r>
                    </a:p>
                  </a:txBody>
                  <a:tcPr marL="59121" marR="59121" marT="59121" marB="59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>
                          <a:effectLst/>
                        </a:rPr>
                        <a:t>게시글 하나 가져오기 </a:t>
                      </a:r>
                      <a:r>
                        <a:rPr lang="en-US" altLang="ko-KR" sz="1400" dirty="0">
                          <a:effectLst/>
                        </a:rPr>
                        <a:t>:id </a:t>
                      </a:r>
                      <a:endParaRPr lang="en-US" sz="1400" dirty="0">
                        <a:effectLst/>
                      </a:endParaRPr>
                    </a:p>
                  </a:txBody>
                  <a:tcPr marL="59121" marR="59121" marT="59121" marB="59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11888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GET</a:t>
                      </a:r>
                    </a:p>
                  </a:txBody>
                  <a:tcPr marL="59121" marR="59121" marT="59121" marB="59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rboard</a:t>
                      </a:r>
                      <a:r>
                        <a:rPr lang="en-US" sz="1400" dirty="0">
                          <a:effectLst/>
                        </a:rPr>
                        <a:t>/list2</a:t>
                      </a:r>
                    </a:p>
                  </a:txBody>
                  <a:tcPr marL="59121" marR="59121" marT="59121" marB="59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 err="1">
                          <a:effectLst/>
                        </a:rPr>
                        <a:t>페이징된</a:t>
                      </a:r>
                      <a:r>
                        <a:rPr lang="ko-KR" altLang="en-US" sz="1400" dirty="0">
                          <a:effectLst/>
                        </a:rPr>
                        <a:t> 게시글 가져오기 </a:t>
                      </a:r>
                      <a:r>
                        <a:rPr lang="en-US" altLang="ko-KR" sz="1400" dirty="0">
                          <a:effectLst/>
                        </a:rPr>
                        <a:t>10</a:t>
                      </a:r>
                      <a:r>
                        <a:rPr lang="ko-KR" altLang="en-US" sz="1400" dirty="0">
                          <a:effectLst/>
                        </a:rPr>
                        <a:t>개 씩</a:t>
                      </a:r>
                      <a:endParaRPr lang="en-US" sz="1400" dirty="0">
                        <a:effectLst/>
                      </a:endParaRPr>
                    </a:p>
                  </a:txBody>
                  <a:tcPr marL="59121" marR="59121" marT="59121" marB="59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61819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PUT</a:t>
                      </a:r>
                    </a:p>
                  </a:txBody>
                  <a:tcPr marL="59121" marR="59121" marT="59121" marB="59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rboard</a:t>
                      </a:r>
                      <a:r>
                        <a:rPr lang="en-US" sz="1400" dirty="0">
                          <a:effectLst/>
                        </a:rPr>
                        <a:t>/:id</a:t>
                      </a:r>
                    </a:p>
                  </a:txBody>
                  <a:tcPr marL="59121" marR="59121" marT="59121" marB="59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>
                          <a:effectLst/>
                        </a:rPr>
                        <a:t>게시글 업데이트</a:t>
                      </a:r>
                      <a:r>
                        <a:rPr lang="en-US" sz="1400" dirty="0">
                          <a:effectLst/>
                        </a:rPr>
                        <a:t> :id</a:t>
                      </a:r>
                    </a:p>
                  </a:txBody>
                  <a:tcPr marL="59121" marR="59121" marT="59121" marB="59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80601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DELETE</a:t>
                      </a:r>
                    </a:p>
                  </a:txBody>
                  <a:tcPr marL="59121" marR="59121" marT="59121" marB="59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rboard</a:t>
                      </a:r>
                      <a:r>
                        <a:rPr lang="en-US" sz="1400" dirty="0">
                          <a:effectLst/>
                        </a:rPr>
                        <a:t>/:id</a:t>
                      </a:r>
                    </a:p>
                  </a:txBody>
                  <a:tcPr marL="59121" marR="59121" marT="59121" marB="59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>
                          <a:effectLst/>
                        </a:rPr>
                        <a:t>게시글 삭제</a:t>
                      </a:r>
                      <a:r>
                        <a:rPr lang="en-US" sz="1400" dirty="0">
                          <a:effectLst/>
                        </a:rPr>
                        <a:t> :id</a:t>
                      </a:r>
                    </a:p>
                  </a:txBody>
                  <a:tcPr marL="59121" marR="59121" marT="59121" marB="59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04592"/>
                  </a:ext>
                </a:extLst>
              </a:tr>
            </a:tbl>
          </a:graphicData>
        </a:graphic>
      </p:graphicFrame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25D0D608-CD76-1FAF-F9C4-E05D2CB403B3}"/>
              </a:ext>
            </a:extLst>
          </p:cNvPr>
          <p:cNvSpPr/>
          <p:nvPr/>
        </p:nvSpPr>
        <p:spPr>
          <a:xfrm>
            <a:off x="4340061" y="1387942"/>
            <a:ext cx="3658278" cy="44063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" tIns="18000" rIns="18000" bIns="18000" anchor="ctr" anchorCtr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Restful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3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86000" cy="68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73329" y="776301"/>
            <a:ext cx="6354164" cy="104797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B27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Json </a:t>
            </a:r>
            <a:r>
              <a:rPr lang="ko-KR" altLang="en-US" sz="5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B27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</a:t>
            </a:r>
            <a:endParaRPr lang="en-US" altLang="ko-KR" sz="5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DAC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2" name="Picture 10" descr="vue.js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2" t="21862" r="20686" b="24804"/>
          <a:stretch/>
        </p:blipFill>
        <p:spPr bwMode="auto">
          <a:xfrm>
            <a:off x="508000" y="335173"/>
            <a:ext cx="1101881" cy="39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F39EF6-00AD-3AFA-E136-0E9C0EC73991}"/>
              </a:ext>
            </a:extLst>
          </p:cNvPr>
          <p:cNvSpPr txBox="1"/>
          <p:nvPr/>
        </p:nvSpPr>
        <p:spPr>
          <a:xfrm>
            <a:off x="815983" y="2355330"/>
            <a:ext cx="5134428" cy="39703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// 20230831201244</a:t>
            </a:r>
          </a:p>
          <a:p>
            <a:r>
              <a:rPr lang="en-US" altLang="ko-KR" dirty="0"/>
              <a:t>// http://3.37.128.156:9999/hjs/rboard/list2</a:t>
            </a:r>
            <a:endParaRPr lang="ko-KR" altLang="en-US" dirty="0"/>
          </a:p>
          <a:p>
            <a:r>
              <a:rPr lang="ko-KR" altLang="en-US" dirty="0"/>
              <a:t>[</a:t>
            </a:r>
          </a:p>
          <a:p>
            <a:r>
              <a:rPr lang="ko-KR" altLang="en-US" dirty="0"/>
              <a:t>  {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bid</a:t>
            </a:r>
            <a:r>
              <a:rPr lang="ko-KR" altLang="en-US" dirty="0"/>
              <a:t>": 1228,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bname</a:t>
            </a:r>
            <a:r>
              <a:rPr lang="ko-KR" altLang="en-US" dirty="0"/>
              <a:t>": "</a:t>
            </a:r>
            <a:r>
              <a:rPr lang="ko-KR" altLang="en-US" dirty="0" err="1"/>
              <a:t>adf</a:t>
            </a:r>
            <a:r>
              <a:rPr lang="ko-KR" altLang="en-US" dirty="0"/>
              <a:t>",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btitle</a:t>
            </a:r>
            <a:r>
              <a:rPr lang="ko-KR" altLang="en-US" dirty="0"/>
              <a:t>": "</a:t>
            </a:r>
            <a:r>
              <a:rPr lang="ko-KR" altLang="en-US" dirty="0" err="1"/>
              <a:t>adf</a:t>
            </a:r>
            <a:r>
              <a:rPr lang="ko-KR" altLang="en-US" dirty="0"/>
              <a:t>",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bcontent</a:t>
            </a:r>
            <a:r>
              <a:rPr lang="ko-KR" altLang="en-US" dirty="0"/>
              <a:t>": "</a:t>
            </a:r>
            <a:r>
              <a:rPr lang="ko-KR" altLang="en-US" dirty="0" err="1"/>
              <a:t>af</a:t>
            </a:r>
            <a:r>
              <a:rPr lang="ko-KR" altLang="en-US" dirty="0"/>
              <a:t>",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bdate</a:t>
            </a:r>
            <a:r>
              <a:rPr lang="ko-KR" altLang="en-US" dirty="0"/>
              <a:t>": "2023-08-27T14:28:01.000+00:00",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bhit</a:t>
            </a:r>
            <a:r>
              <a:rPr lang="ko-KR" altLang="en-US" dirty="0"/>
              <a:t>": 0,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bgroup</a:t>
            </a:r>
            <a:r>
              <a:rPr lang="ko-KR" altLang="en-US" dirty="0"/>
              <a:t>": 1228,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bstep</a:t>
            </a:r>
            <a:r>
              <a:rPr lang="ko-KR" altLang="en-US" dirty="0"/>
              <a:t>": 0,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bindent</a:t>
            </a:r>
            <a:r>
              <a:rPr lang="ko-KR" altLang="en-US" dirty="0"/>
              <a:t>": 0</a:t>
            </a:r>
          </a:p>
          <a:p>
            <a:r>
              <a:rPr lang="ko-KR" altLang="en-US" dirty="0"/>
              <a:t>  },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C5BD7-6B45-739E-D32C-ED30BEF9A016}"/>
              </a:ext>
            </a:extLst>
          </p:cNvPr>
          <p:cNvSpPr txBox="1"/>
          <p:nvPr/>
        </p:nvSpPr>
        <p:spPr>
          <a:xfrm>
            <a:off x="7197271" y="2665193"/>
            <a:ext cx="3741869" cy="28623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"</a:t>
            </a:r>
            <a:r>
              <a:rPr lang="ko-KR" altLang="en-US" dirty="0" err="1"/>
              <a:t>page</a:t>
            </a:r>
            <a:r>
              <a:rPr lang="ko-KR" altLang="en-US" dirty="0"/>
              <a:t>": {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startPage</a:t>
            </a:r>
            <a:r>
              <a:rPr lang="ko-KR" altLang="en-US" dirty="0"/>
              <a:t>": 1,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endPage</a:t>
            </a:r>
            <a:r>
              <a:rPr lang="ko-KR" altLang="en-US" dirty="0"/>
              <a:t>": 10,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pre</a:t>
            </a:r>
            <a:r>
              <a:rPr lang="ko-KR" altLang="en-US" dirty="0"/>
              <a:t>": </a:t>
            </a:r>
            <a:r>
              <a:rPr lang="ko-KR" altLang="en-US" dirty="0" err="1"/>
              <a:t>false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next</a:t>
            </a:r>
            <a:r>
              <a:rPr lang="ko-KR" altLang="en-US" dirty="0"/>
              <a:t>": </a:t>
            </a:r>
            <a:r>
              <a:rPr lang="ko-KR" altLang="en-US" dirty="0" err="1"/>
              <a:t>true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total</a:t>
            </a:r>
            <a:r>
              <a:rPr lang="ko-KR" altLang="en-US" dirty="0"/>
              <a:t>": 555,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cri</a:t>
            </a:r>
            <a:r>
              <a:rPr lang="ko-KR" altLang="en-US" dirty="0"/>
              <a:t>": {</a:t>
            </a:r>
          </a:p>
          <a:p>
            <a:r>
              <a:rPr lang="ko-KR" altLang="en-US" dirty="0"/>
              <a:t>      "</a:t>
            </a:r>
            <a:r>
              <a:rPr lang="ko-KR" altLang="en-US" dirty="0" err="1"/>
              <a:t>pageNum</a:t>
            </a:r>
            <a:r>
              <a:rPr lang="ko-KR" altLang="en-US" dirty="0"/>
              <a:t>": 1,</a:t>
            </a:r>
          </a:p>
          <a:p>
            <a:r>
              <a:rPr lang="ko-KR" altLang="en-US" dirty="0"/>
              <a:t>      "</a:t>
            </a:r>
            <a:r>
              <a:rPr lang="ko-KR" altLang="en-US" dirty="0" err="1"/>
              <a:t>amount</a:t>
            </a:r>
            <a:r>
              <a:rPr lang="ko-KR" altLang="en-US" dirty="0"/>
              <a:t>": 10</a:t>
            </a:r>
          </a:p>
          <a:p>
            <a:r>
              <a:rPr lang="ko-KR" altLang="en-US" dirty="0"/>
              <a:t>    }</a:t>
            </a:r>
          </a:p>
        </p:txBody>
      </p:sp>
      <p:sp>
        <p:nvSpPr>
          <p:cNvPr id="16" name="모서리가 둥근 직사각형 9">
            <a:extLst>
              <a:ext uri="{FF2B5EF4-FFF2-40B4-BE49-F238E27FC236}">
                <a16:creationId xmlns:a16="http://schemas.microsoft.com/office/drawing/2014/main" id="{F5BF68F1-9B44-E293-C5F7-81C46BF20FA9}"/>
              </a:ext>
            </a:extLst>
          </p:cNvPr>
          <p:cNvSpPr/>
          <p:nvPr/>
        </p:nvSpPr>
        <p:spPr>
          <a:xfrm>
            <a:off x="7094466" y="5854415"/>
            <a:ext cx="3658278" cy="44063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" tIns="18000" rIns="18000" bIns="18000" anchor="ctr" anchorCtr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서버로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받아온 </a:t>
            </a:r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Json</a:t>
            </a:r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15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251</Words>
  <Application>Microsoft Office PowerPoint</Application>
  <PresentationFormat>와이드스크린</PresentationFormat>
  <Paragraphs>69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나눔바른고딕 Light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고유미(Ko yoo mi)</dc:creator>
  <cp:lastModifiedBy>toto</cp:lastModifiedBy>
  <cp:revision>179</cp:revision>
  <dcterms:created xsi:type="dcterms:W3CDTF">2018-07-16T10:53:55Z</dcterms:created>
  <dcterms:modified xsi:type="dcterms:W3CDTF">2023-08-31T11:27:37Z</dcterms:modified>
</cp:coreProperties>
</file>