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ADF6-7757-4AE9-BC53-3A80780ADD1B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79F19-262D-4F49-AAD5-14A889C7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3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65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8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3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3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36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0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2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5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40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JWT</a:t>
            </a:r>
            <a:r>
              <a:rPr lang="en-US" dirty="0" smtClean="0"/>
              <a:t> attacks involve a user sending modified </a:t>
            </a:r>
            <a:r>
              <a:rPr lang="en-US" dirty="0" err="1" smtClean="0"/>
              <a:t>JWTs</a:t>
            </a:r>
            <a:r>
              <a:rPr lang="en-US" dirty="0" smtClean="0"/>
              <a:t> to the server in order to achieve a malicious goal. Typically, this goal is to bypass authentication and access controls by impersonating another user who has already been authenticated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75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1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AE0B-6002-413B-A674-468EB7BC695C}" type="datetime1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4CE-6ED2-4071-92C6-D6FFECBBD213}" type="datetime1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F23-5C66-48A1-BBD2-16119ED70AF9}" type="datetime1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443D-C1B5-4C8A-9DEC-29A138509BE1}" type="datetime1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7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D03B-675A-46FC-B96D-582193D4CE1D}" type="datetime1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8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D1F2-C9B1-4C3C-B47A-4D748F62A877}" type="datetime1">
              <a:rPr lang="en-US" smtClean="0"/>
              <a:t>01/06/2025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1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0B71-E3B3-4F93-90AD-6F7C3FF6752E}" type="datetime1">
              <a:rPr lang="en-US" smtClean="0"/>
              <a:t>01/06/2025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3F92-5A04-4239-BE5C-D836E6010263}" type="datetime1">
              <a:rPr lang="en-US" smtClean="0"/>
              <a:t>01/06/2025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164E-D794-434E-A408-F8EF2CF0466C}" type="datetime1">
              <a:rPr lang="en-US" smtClean="0"/>
              <a:t>01/06/2025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B189-9331-42E5-A338-A985C9CC0219}" type="datetime1">
              <a:rPr lang="en-US" smtClean="0"/>
              <a:t>01/06/2025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FDBC-B7D6-4877-A5A9-04ADC1214D80}" type="datetime1">
              <a:rPr lang="en-US" smtClean="0"/>
              <a:t>01/06/2025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55BE5-240B-4DD2-9C6F-01D81192F1E7}" type="datetime1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2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jwt/lab-jwt-authentication-bypass-via-unverified-signatu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swigger.net/web-security/jwt/lab-jwt-authentication-bypass-via-flawed-signature-verifica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jwt/lab-jwt-authentication-bypass-via-weak-signing-ke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jwt/lab-jwt-authentication-bypass-via-jwk-header-inje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swigger.net/web-security/jwt/lab-jwt-authentication-bypass-via-kid-header-path-traversal" TargetMode="External"/><Relationship Id="rId4" Type="http://schemas.openxmlformats.org/officeDocument/2006/relationships/hyperlink" Target="https://portswigger.net/web-security/jwt/lab-jwt-authentication-bypass-via-jku-header-inject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928" y="1303116"/>
            <a:ext cx="11245702" cy="1557042"/>
          </a:xfrm>
        </p:spPr>
        <p:txBody>
          <a:bodyPr/>
          <a:lstStyle/>
          <a:p>
            <a:r>
              <a:rPr lang="en-US" b="1" dirty="0" err="1" smtClean="0"/>
              <a:t>JSON</a:t>
            </a:r>
            <a:r>
              <a:rPr lang="en-US" b="1" dirty="0" smtClean="0"/>
              <a:t> Web Tokens (</a:t>
            </a:r>
            <a:r>
              <a:rPr lang="en-US" b="1" dirty="0" err="1" smtClean="0"/>
              <a:t>JWT</a:t>
            </a:r>
            <a:r>
              <a:rPr lang="en-US" b="1" dirty="0" smtClean="0"/>
              <a:t>) Attacks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3870" y="5962468"/>
            <a:ext cx="9144000" cy="608454"/>
          </a:xfrm>
        </p:spPr>
        <p:txBody>
          <a:bodyPr/>
          <a:lstStyle/>
          <a:p>
            <a:r>
              <a:rPr lang="en-US" dirty="0" smtClean="0"/>
              <a:t>Hanoi, 2025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33870" y="3456728"/>
            <a:ext cx="9144000" cy="60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Presenter: Thao Khong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0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567023"/>
            <a:ext cx="10059287" cy="377052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When should </a:t>
            </a:r>
            <a:r>
              <a:rPr lang="en-US" dirty="0" err="1" smtClean="0"/>
              <a:t>JWTs</a:t>
            </a:r>
            <a:r>
              <a:rPr lang="en-US" dirty="0" smtClean="0"/>
              <a:t> be used: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User authentication: granting access to the web pages or </a:t>
            </a:r>
            <a:r>
              <a:rPr lang="en-US" dirty="0" err="1" smtClean="0"/>
              <a:t>apis</a:t>
            </a:r>
            <a:endParaRPr lang="en-US" dirty="0" smtClean="0"/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User account management: storing account-related information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Info exchange between apps/ internal micro services: </a:t>
            </a:r>
            <a:r>
              <a:rPr lang="en-US" dirty="0" err="1" smtClean="0"/>
              <a:t>auth.mahcompani.com</a:t>
            </a:r>
            <a:r>
              <a:rPr lang="en-US" dirty="0" smtClean="0"/>
              <a:t>; </a:t>
            </a:r>
            <a:r>
              <a:rPr lang="en-US" dirty="0" err="1" smtClean="0"/>
              <a:t>mail.mahcompani.com</a:t>
            </a:r>
            <a:r>
              <a:rPr lang="en-US" dirty="0" smtClean="0"/>
              <a:t>,…   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67024"/>
            <a:ext cx="3222552" cy="11655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Processing flow: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220" y="656418"/>
            <a:ext cx="6873836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9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725" y="1556391"/>
            <a:ext cx="11323675" cy="3770521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Pros: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No need to store session data on server, language-independent,…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ompact (</a:t>
            </a:r>
            <a:r>
              <a:rPr lang="en-US" dirty="0" err="1" smtClean="0"/>
              <a:t>Base64</a:t>
            </a:r>
            <a:r>
              <a:rPr lang="en-US" dirty="0" smtClean="0"/>
              <a:t>-encoded)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easily sent in HTTP headers, URLs, or cookies</a:t>
            </a:r>
          </a:p>
          <a:p>
            <a:pPr algn="just">
              <a:buFontTx/>
              <a:buChar char="-"/>
            </a:pPr>
            <a:r>
              <a:rPr lang="en-US" dirty="0" smtClean="0"/>
              <a:t>Ideal for </a:t>
            </a:r>
            <a:r>
              <a:rPr lang="en-US" dirty="0" err="1" smtClean="0"/>
              <a:t>microservices</a:t>
            </a:r>
            <a:r>
              <a:rPr lang="en-US" dirty="0" smtClean="0"/>
              <a:t> or single sign-on (</a:t>
            </a:r>
            <a:r>
              <a:rPr lang="en-US" dirty="0" err="1" smtClean="0"/>
              <a:t>SSO</a:t>
            </a:r>
            <a:r>
              <a:rPr lang="en-US" dirty="0" smtClean="0"/>
              <a:t>) systems</a:t>
            </a:r>
          </a:p>
          <a:p>
            <a:pPr algn="just">
              <a:buFontTx/>
              <a:buChar char="-"/>
            </a:pPr>
            <a:r>
              <a:rPr lang="en-US" dirty="0"/>
              <a:t>S</a:t>
            </a:r>
            <a:r>
              <a:rPr lang="en-US" dirty="0" smtClean="0"/>
              <a:t>cales well across distributed systems and load-balanced environments</a:t>
            </a:r>
          </a:p>
          <a:p>
            <a:pPr algn="just">
              <a:buFontTx/>
              <a:buChar char="-"/>
            </a:pPr>
            <a:r>
              <a:rPr lang="en-US" dirty="0" smtClean="0"/>
              <a:t>Flexible structure: add or remove properties easily </a:t>
            </a:r>
          </a:p>
        </p:txBody>
      </p:sp>
    </p:spTree>
    <p:extLst>
      <p:ext uri="{BB962C8B-B14F-4D97-AF65-F5344CB8AC3E}">
        <p14:creationId xmlns:p14="http://schemas.microsoft.com/office/powerpoint/2010/main" val="197978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567023"/>
            <a:ext cx="10059287" cy="377052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Cons: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/>
              <a:t>P</a:t>
            </a:r>
            <a:r>
              <a:rPr lang="en-US" dirty="0" smtClean="0"/>
              <a:t>ayloads are </a:t>
            </a:r>
            <a:r>
              <a:rPr lang="en-US" dirty="0" err="1" smtClean="0"/>
              <a:t>Base64</a:t>
            </a:r>
            <a:r>
              <a:rPr lang="en-US" dirty="0" smtClean="0"/>
              <a:t>-encoded, not encrypted </a:t>
            </a:r>
            <a:r>
              <a:rPr lang="en-US" dirty="0" smtClean="0">
                <a:sym typeface="Wingdings" panose="05000000000000000000" pitchFamily="2" charset="2"/>
              </a:rPr>
              <a:t> risk of data exposure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Non-revocable, large-size token </a:t>
            </a:r>
            <a:endParaRPr lang="en-US" dirty="0" smtClean="0"/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Can be abused if not handled securely</a:t>
            </a:r>
          </a:p>
        </p:txBody>
      </p:sp>
    </p:spTree>
    <p:extLst>
      <p:ext uri="{BB962C8B-B14F-4D97-AF65-F5344CB8AC3E}">
        <p14:creationId xmlns:p14="http://schemas.microsoft.com/office/powerpoint/2010/main" val="336289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5" y="1221119"/>
            <a:ext cx="3276600" cy="6762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Create a </a:t>
            </a:r>
            <a:r>
              <a:rPr lang="en-US" dirty="0" err="1" smtClean="0"/>
              <a:t>JWT</a:t>
            </a:r>
            <a:r>
              <a:rPr lang="en-US" dirty="0" smtClean="0"/>
              <a:t>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885" y="770079"/>
            <a:ext cx="6516873" cy="425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622" y="5229074"/>
            <a:ext cx="9197136" cy="5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7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42" y="712699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2.1. </a:t>
            </a:r>
            <a:r>
              <a:rPr lang="en-US" b="1" dirty="0" err="1" smtClean="0"/>
              <a:t>JWT</a:t>
            </a:r>
            <a:r>
              <a:rPr lang="en-US" b="1" dirty="0" smtClean="0"/>
              <a:t> attack definition: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343246" y="2439081"/>
            <a:ext cx="8638954" cy="1832598"/>
            <a:chOff x="1343246" y="1684169"/>
            <a:chExt cx="8638954" cy="1832598"/>
          </a:xfrm>
        </p:grpSpPr>
        <p:sp>
          <p:nvSpPr>
            <p:cNvPr id="8" name="Oval 7"/>
            <p:cNvSpPr/>
            <p:nvPr/>
          </p:nvSpPr>
          <p:spPr>
            <a:xfrm>
              <a:off x="1343246" y="2322252"/>
              <a:ext cx="1541721" cy="882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440479" y="2322253"/>
              <a:ext cx="1541721" cy="88250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6"/>
              <a:endCxn id="9" idx="2"/>
            </p:cNvCxnSpPr>
            <p:nvPr/>
          </p:nvCxnSpPr>
          <p:spPr>
            <a:xfrm>
              <a:off x="2884967" y="2763504"/>
              <a:ext cx="5555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8" idx="5"/>
            </p:cNvCxnSpPr>
            <p:nvPr/>
          </p:nvCxnSpPr>
          <p:spPr>
            <a:xfrm flipH="1" flipV="1">
              <a:off x="2659187" y="3075515"/>
              <a:ext cx="60070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66336" y="1684169"/>
              <a:ext cx="4641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Modified </a:t>
              </a:r>
              <a:r>
                <a:rPr lang="en-US" dirty="0" err="1" smtClean="0"/>
                <a:t>JWTs</a:t>
              </a:r>
              <a:r>
                <a:rPr lang="en-US" dirty="0" smtClean="0"/>
                <a:t>: </a:t>
              </a:r>
            </a:p>
            <a:p>
              <a:pPr algn="ctr"/>
              <a:r>
                <a:rPr lang="en-US" dirty="0" smtClean="0"/>
                <a:t>- Impersonate another authenticated user</a:t>
              </a:r>
            </a:p>
            <a:p>
              <a:pPr algn="ctr"/>
              <a:r>
                <a:rPr lang="en-US" dirty="0" smtClean="0"/>
                <a:t>- </a:t>
              </a:r>
              <a:r>
                <a:rPr lang="en-US" dirty="0"/>
                <a:t>B</a:t>
              </a:r>
              <a:r>
                <a:rPr lang="en-US" dirty="0" smtClean="0"/>
                <a:t>ypass authentication and access controls 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68455" y="3147435"/>
              <a:ext cx="263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Achieve malicious goals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58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535981" cy="394630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Type 1: Modify the </a:t>
            </a:r>
            <a:r>
              <a:rPr lang="en-US" b="1" dirty="0" err="1" smtClean="0"/>
              <a:t>JWT</a:t>
            </a:r>
            <a:r>
              <a:rPr lang="en-US" b="1" dirty="0" smtClean="0"/>
              <a:t> info value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b="1" dirty="0" smtClean="0"/>
              <a:t>Issue</a:t>
            </a:r>
            <a:r>
              <a:rPr lang="en-US" dirty="0" smtClean="0"/>
              <a:t>: decodes a </a:t>
            </a:r>
            <a:r>
              <a:rPr lang="en-US" dirty="0" err="1" smtClean="0"/>
              <a:t>JWT</a:t>
            </a:r>
            <a:r>
              <a:rPr lang="en-US" dirty="0" smtClean="0"/>
              <a:t> token without verifying its signature = trusts any token's payload even if it’s invalid, expired, or tampered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b="1" dirty="0" smtClean="0"/>
              <a:t>Risk</a:t>
            </a:r>
            <a:r>
              <a:rPr lang="en-US" dirty="0" smtClean="0"/>
              <a:t>: An attacker can modify the payload (e.g., change </a:t>
            </a:r>
            <a:r>
              <a:rPr lang="en-US" b="1" i="1" dirty="0" smtClean="0"/>
              <a:t>"</a:t>
            </a:r>
            <a:r>
              <a:rPr lang="en-US" b="1" i="1" dirty="0" err="1" smtClean="0"/>
              <a:t>isAdmin</a:t>
            </a:r>
            <a:r>
              <a:rPr lang="en-US" b="1" i="1" dirty="0" smtClean="0"/>
              <a:t>": false </a:t>
            </a:r>
            <a:r>
              <a:rPr lang="en-US" dirty="0" smtClean="0"/>
              <a:t>to </a:t>
            </a:r>
            <a:r>
              <a:rPr lang="en-US" b="1" i="1" dirty="0" smtClean="0"/>
              <a:t>"</a:t>
            </a:r>
            <a:r>
              <a:rPr lang="en-US" b="1" i="1" dirty="0" err="1" smtClean="0"/>
              <a:t>isAdmin</a:t>
            </a:r>
            <a:r>
              <a:rPr lang="en-US" b="1" i="1" dirty="0" smtClean="0"/>
              <a:t>": true</a:t>
            </a:r>
            <a:r>
              <a:rPr lang="en-US" dirty="0" smtClean="0"/>
              <a:t>) and send the forged token.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b="1" dirty="0" smtClean="0"/>
              <a:t>Mitigate</a:t>
            </a:r>
            <a:r>
              <a:rPr lang="en-US" dirty="0" smtClean="0"/>
              <a:t>: </a:t>
            </a:r>
            <a:r>
              <a:rPr lang="en-US" b="1" dirty="0" smtClean="0"/>
              <a:t>validate the token's signature</a:t>
            </a:r>
            <a:r>
              <a:rPr lang="en-US" dirty="0" smtClean="0"/>
              <a:t> before trusting or decoding its content.</a:t>
            </a:r>
          </a:p>
        </p:txBody>
      </p:sp>
    </p:spTree>
    <p:extLst>
      <p:ext uri="{BB962C8B-B14F-4D97-AF65-F5344CB8AC3E}">
        <p14:creationId xmlns:p14="http://schemas.microsoft.com/office/powerpoint/2010/main" val="56994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535981" cy="3946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Modify the </a:t>
            </a:r>
            <a:r>
              <a:rPr lang="en-US" b="1" dirty="0" err="1" smtClean="0"/>
              <a:t>JWT</a:t>
            </a:r>
            <a:r>
              <a:rPr lang="en-US" b="1" dirty="0" smtClean="0"/>
              <a:t> info value: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Lab 1: </a:t>
            </a:r>
            <a:r>
              <a:rPr lang="en-US" b="1" dirty="0" smtClean="0">
                <a:hlinkClick r:id="rId3"/>
              </a:rPr>
              <a:t>https://</a:t>
            </a:r>
            <a:r>
              <a:rPr lang="en-US" b="1" dirty="0" err="1" smtClean="0">
                <a:hlinkClick r:id="rId3"/>
              </a:rPr>
              <a:t>portswigger.net</a:t>
            </a:r>
            <a:r>
              <a:rPr lang="en-US" b="1" dirty="0" smtClean="0">
                <a:hlinkClick r:id="rId3"/>
              </a:rPr>
              <a:t>/web-security/</a:t>
            </a:r>
            <a:r>
              <a:rPr lang="en-US" b="1" dirty="0" err="1" smtClean="0">
                <a:hlinkClick r:id="rId3"/>
              </a:rPr>
              <a:t>jwt</a:t>
            </a:r>
            <a:r>
              <a:rPr lang="en-US" b="1" dirty="0" smtClean="0">
                <a:hlinkClick r:id="rId3"/>
              </a:rPr>
              <a:t>/lab-</a:t>
            </a:r>
            <a:r>
              <a:rPr lang="en-US" b="1" dirty="0" err="1" smtClean="0">
                <a:hlinkClick r:id="rId3"/>
              </a:rPr>
              <a:t>jwt</a:t>
            </a:r>
            <a:r>
              <a:rPr lang="en-US" b="1" dirty="0" smtClean="0">
                <a:hlinkClick r:id="rId3"/>
              </a:rPr>
              <a:t>-authentication-bypass-via-unverified-signature</a:t>
            </a:r>
            <a:r>
              <a:rPr lang="en-US" b="1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Lab 2: </a:t>
            </a:r>
            <a:r>
              <a:rPr lang="en-US" b="1" dirty="0" smtClean="0">
                <a:hlinkClick r:id="rId4"/>
              </a:rPr>
              <a:t>https://</a:t>
            </a:r>
            <a:r>
              <a:rPr lang="en-US" b="1" dirty="0" err="1" smtClean="0">
                <a:hlinkClick r:id="rId4"/>
              </a:rPr>
              <a:t>portswigger.net</a:t>
            </a:r>
            <a:r>
              <a:rPr lang="en-US" b="1" dirty="0" smtClean="0">
                <a:hlinkClick r:id="rId4"/>
              </a:rPr>
              <a:t>/web-security/</a:t>
            </a:r>
            <a:r>
              <a:rPr lang="en-US" b="1" dirty="0" err="1" smtClean="0">
                <a:hlinkClick r:id="rId4"/>
              </a:rPr>
              <a:t>jwt</a:t>
            </a:r>
            <a:r>
              <a:rPr lang="en-US" b="1" dirty="0" smtClean="0">
                <a:hlinkClick r:id="rId4"/>
              </a:rPr>
              <a:t>/lab-</a:t>
            </a:r>
            <a:r>
              <a:rPr lang="en-US" b="1" dirty="0" err="1" smtClean="0">
                <a:hlinkClick r:id="rId4"/>
              </a:rPr>
              <a:t>jwt</a:t>
            </a:r>
            <a:r>
              <a:rPr lang="en-US" b="1" dirty="0" smtClean="0">
                <a:hlinkClick r:id="rId4"/>
              </a:rPr>
              <a:t>-authentication-bypass-via-flawed-signature-verification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76058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535981" cy="3946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Type 1: Modify the </a:t>
            </a:r>
            <a:r>
              <a:rPr lang="en-US" b="1" dirty="0" err="1" smtClean="0"/>
              <a:t>JWT</a:t>
            </a:r>
            <a:r>
              <a:rPr lang="en-US" b="1" dirty="0" smtClean="0"/>
              <a:t> info value: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Some security-related questions: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Does the website verify the signature?</a:t>
            </a:r>
          </a:p>
          <a:p>
            <a:pPr lvl="1"/>
            <a:r>
              <a:rPr lang="en-US" dirty="0"/>
              <a:t>Does the website trust the algorithm specified in the token?</a:t>
            </a:r>
          </a:p>
          <a:p>
            <a:pPr lvl="2" algn="just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791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535981" cy="394630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Type 2: </a:t>
            </a:r>
            <a:r>
              <a:rPr lang="en-US" b="1" dirty="0" err="1" smtClean="0"/>
              <a:t>Bruteforce</a:t>
            </a:r>
            <a:r>
              <a:rPr lang="en-US" b="1" dirty="0"/>
              <a:t> </a:t>
            </a:r>
            <a:r>
              <a:rPr lang="en-US" b="1" dirty="0" smtClean="0"/>
              <a:t>the security key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Lab 3: </a:t>
            </a:r>
            <a:r>
              <a:rPr lang="en-US" b="1" dirty="0" smtClean="0">
                <a:hlinkClick r:id="rId3"/>
              </a:rPr>
              <a:t>https://</a:t>
            </a:r>
            <a:r>
              <a:rPr lang="en-US" b="1" dirty="0" err="1" smtClean="0">
                <a:hlinkClick r:id="rId3"/>
              </a:rPr>
              <a:t>portswigger.net</a:t>
            </a:r>
            <a:r>
              <a:rPr lang="en-US" b="1" dirty="0" smtClean="0">
                <a:hlinkClick r:id="rId3"/>
              </a:rPr>
              <a:t>/web-security/</a:t>
            </a:r>
            <a:r>
              <a:rPr lang="en-US" b="1" dirty="0" err="1" smtClean="0">
                <a:hlinkClick r:id="rId3"/>
              </a:rPr>
              <a:t>jwt</a:t>
            </a:r>
            <a:r>
              <a:rPr lang="en-US" b="1" dirty="0" smtClean="0">
                <a:hlinkClick r:id="rId3"/>
              </a:rPr>
              <a:t>/lab-</a:t>
            </a:r>
            <a:r>
              <a:rPr lang="en-US" b="1" dirty="0" err="1" smtClean="0">
                <a:hlinkClick r:id="rId3"/>
              </a:rPr>
              <a:t>jwt</a:t>
            </a:r>
            <a:r>
              <a:rPr lang="en-US" b="1" dirty="0" smtClean="0">
                <a:hlinkClick r:id="rId3"/>
              </a:rPr>
              <a:t>-authentication-bypass-via-weak-signing-key</a:t>
            </a:r>
            <a:r>
              <a:rPr lang="en-US" b="1" dirty="0" smtClean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Does the website verify the signature? Yes</a:t>
            </a:r>
          </a:p>
          <a:p>
            <a:pPr lvl="1"/>
            <a:r>
              <a:rPr lang="en-US" dirty="0" smtClean="0"/>
              <a:t>Does the website trust the algorithm specified in the token? Yes</a:t>
            </a:r>
          </a:p>
          <a:p>
            <a:pPr lvl="1"/>
            <a:r>
              <a:rPr lang="en-US" dirty="0" smtClean="0"/>
              <a:t>Is the security key strong enough? Can we guess it, </a:t>
            </a:r>
            <a:r>
              <a:rPr lang="en-US" dirty="0" smtClean="0"/>
              <a:t>then create </a:t>
            </a:r>
            <a:r>
              <a:rPr lang="en-US" dirty="0" smtClean="0"/>
              <a:t>the new payload remake the </a:t>
            </a:r>
            <a:r>
              <a:rPr lang="en-US" dirty="0" err="1" smtClean="0"/>
              <a:t>JWT</a:t>
            </a:r>
            <a:r>
              <a:rPr lang="en-US" dirty="0"/>
              <a:t> </a:t>
            </a:r>
            <a:r>
              <a:rPr lang="en-US" dirty="0" smtClean="0"/>
              <a:t>signature? (The goal is to impersonate the </a:t>
            </a:r>
            <a:r>
              <a:rPr lang="en-US" b="1" i="1" dirty="0" smtClean="0"/>
              <a:t>administrator</a:t>
            </a:r>
            <a:r>
              <a:rPr lang="en-US" dirty="0" smtClean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6924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423"/>
            <a:ext cx="10515600" cy="1325563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847" y="1456661"/>
            <a:ext cx="10515600" cy="4613977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Background knowledge</a:t>
            </a:r>
          </a:p>
          <a:p>
            <a:pPr marL="457200" lvl="1" indent="0">
              <a:buNone/>
            </a:pPr>
            <a:r>
              <a:rPr lang="en-US" dirty="0" smtClean="0"/>
              <a:t>	1.1. </a:t>
            </a:r>
            <a:r>
              <a:rPr lang="en-US" dirty="0" err="1" smtClean="0"/>
              <a:t>JSON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1.2. </a:t>
            </a:r>
            <a:r>
              <a:rPr lang="en-US" dirty="0" err="1" smtClean="0"/>
              <a:t>JWTs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{Definition,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Structure,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When to Use,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Pros and Cons,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Create a </a:t>
            </a:r>
            <a:r>
              <a:rPr lang="en-US" dirty="0" err="1" smtClean="0"/>
              <a:t>JWT</a:t>
            </a:r>
            <a:r>
              <a:rPr lang="en-US" dirty="0"/>
              <a:t>}	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</a:p>
          <a:p>
            <a:pPr marL="914400" lvl="2" indent="0">
              <a:buNone/>
            </a:pPr>
            <a:r>
              <a:rPr lang="en-US" dirty="0" smtClean="0"/>
              <a:t>2.1. </a:t>
            </a:r>
            <a:r>
              <a:rPr lang="en-US" dirty="0" err="1" smtClean="0"/>
              <a:t>JWT</a:t>
            </a:r>
            <a:r>
              <a:rPr lang="en-US" dirty="0" smtClean="0"/>
              <a:t> Attacks definition</a:t>
            </a:r>
          </a:p>
          <a:p>
            <a:pPr marL="914400" lvl="2" indent="0">
              <a:buNone/>
            </a:pPr>
            <a:r>
              <a:rPr lang="en-US" dirty="0" smtClean="0"/>
              <a:t>2.2. </a:t>
            </a:r>
            <a:r>
              <a:rPr lang="en-US" dirty="0" err="1" smtClean="0"/>
              <a:t>JWT</a:t>
            </a:r>
            <a:r>
              <a:rPr lang="en-US" dirty="0" smtClean="0"/>
              <a:t> Attack </a:t>
            </a:r>
            <a:r>
              <a:rPr lang="en-US" dirty="0"/>
              <a:t>T</a:t>
            </a:r>
            <a:r>
              <a:rPr lang="en-US" dirty="0" smtClean="0"/>
              <a:t>ypes and Defense</a:t>
            </a:r>
          </a:p>
          <a:p>
            <a:pPr marL="571500" indent="-571500">
              <a:buAutoNum type="romanUcPeriod"/>
            </a:pPr>
            <a:endParaRPr lang="en-US" dirty="0" smtClean="0"/>
          </a:p>
          <a:p>
            <a:pPr marL="571500" indent="-571500">
              <a:buAutoNum type="romanUcPeriod"/>
            </a:pPr>
            <a:endParaRPr lang="en-US" dirty="0" smtClean="0"/>
          </a:p>
          <a:p>
            <a:pPr marL="571500" indent="-571500">
              <a:buAutoNum type="romanU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443D-C1B5-4C8A-9DEC-29A138509BE1}" type="datetime1">
              <a:rPr lang="en-US" smtClean="0"/>
              <a:t>01/06/2025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5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535981" cy="3946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* JOSE Headers and Self-signed </a:t>
            </a:r>
            <a:r>
              <a:rPr lang="en-US" b="1" dirty="0" err="1" smtClean="0"/>
              <a:t>JWT</a:t>
            </a:r>
            <a:r>
              <a:rPr lang="en-US" b="1" dirty="0" err="1"/>
              <a:t>s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JOSE headers: </a:t>
            </a:r>
            <a:r>
              <a:rPr lang="en-US" dirty="0" smtClean="0"/>
              <a:t>Besides ‘</a:t>
            </a:r>
            <a:r>
              <a:rPr lang="en-US" dirty="0" err="1" smtClean="0"/>
              <a:t>alg</a:t>
            </a:r>
            <a:r>
              <a:rPr lang="en-US" dirty="0" smtClean="0"/>
              <a:t>’ and ‘</a:t>
            </a:r>
            <a:r>
              <a:rPr lang="en-US" dirty="0" err="1" smtClean="0"/>
              <a:t>typ</a:t>
            </a:r>
            <a:r>
              <a:rPr lang="en-US" dirty="0" smtClean="0"/>
              <a:t>’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JWK</a:t>
            </a:r>
            <a:r>
              <a:rPr lang="en-US" dirty="0"/>
              <a:t> (</a:t>
            </a:r>
            <a:r>
              <a:rPr lang="en-US" dirty="0" err="1"/>
              <a:t>JSON</a:t>
            </a:r>
            <a:r>
              <a:rPr lang="en-US" dirty="0"/>
              <a:t> Web Key): </a:t>
            </a:r>
            <a:r>
              <a:rPr lang="en-US" dirty="0" smtClean="0"/>
              <a:t>an </a:t>
            </a:r>
            <a:r>
              <a:rPr lang="en-US" dirty="0"/>
              <a:t>object </a:t>
            </a:r>
            <a:r>
              <a:rPr lang="en-US" dirty="0" err="1"/>
              <a:t>JSON</a:t>
            </a:r>
            <a:r>
              <a:rPr lang="en-US" dirty="0"/>
              <a:t> to represent a key. 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/>
              <a:t>JKU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JWK</a:t>
            </a:r>
            <a:r>
              <a:rPr lang="en-US" dirty="0"/>
              <a:t> Set URL): </a:t>
            </a:r>
            <a:r>
              <a:rPr lang="en-US" dirty="0" smtClean="0"/>
              <a:t>URL </a:t>
            </a:r>
            <a:r>
              <a:rPr lang="en-US" dirty="0"/>
              <a:t>contains a set of public courses in the </a:t>
            </a:r>
            <a:r>
              <a:rPr lang="en-US" dirty="0" err="1" smtClean="0"/>
              <a:t>JWK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KID </a:t>
            </a:r>
            <a:r>
              <a:rPr lang="en-US" dirty="0"/>
              <a:t>(Key ID): </a:t>
            </a:r>
            <a:r>
              <a:rPr lang="en-US" dirty="0" smtClean="0"/>
              <a:t>an </a:t>
            </a:r>
            <a:r>
              <a:rPr lang="en-US" dirty="0"/>
              <a:t>ID for the public key used to verify the </a:t>
            </a:r>
            <a:r>
              <a:rPr lang="en-US" dirty="0" err="1"/>
              <a:t>JWT</a:t>
            </a:r>
            <a:r>
              <a:rPr lang="en-US" dirty="0"/>
              <a:t> </a:t>
            </a:r>
            <a:r>
              <a:rPr lang="en-US" dirty="0" smtClean="0"/>
              <a:t>signature...</a:t>
            </a:r>
          </a:p>
          <a:p>
            <a:pPr algn="just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02267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535981" cy="147955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* JOSE Headers and Self-signed </a:t>
            </a:r>
            <a:r>
              <a:rPr lang="en-US" b="1" dirty="0" err="1" smtClean="0"/>
              <a:t>JWT</a:t>
            </a:r>
            <a:r>
              <a:rPr lang="en-US" b="1" dirty="0" err="1"/>
              <a:t>s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JOSE headers: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84" y="2700670"/>
            <a:ext cx="5425910" cy="2430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66" y="3338624"/>
            <a:ext cx="4549534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06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9993721" cy="32551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* JOSE Headers and Self-signed </a:t>
            </a:r>
            <a:r>
              <a:rPr lang="en-US" b="1" dirty="0" err="1" smtClean="0"/>
              <a:t>JWT</a:t>
            </a:r>
            <a:r>
              <a:rPr lang="en-US" b="1" dirty="0" err="1"/>
              <a:t>s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Self-signed </a:t>
            </a:r>
            <a:r>
              <a:rPr lang="en-US" b="1" dirty="0" err="1" smtClean="0"/>
              <a:t>JWTs</a:t>
            </a:r>
            <a:r>
              <a:rPr lang="en-US" b="1" dirty="0" smtClean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Issuer &amp; Verifier all have the same secret key</a:t>
            </a:r>
          </a:p>
        </p:txBody>
      </p:sp>
    </p:spTree>
    <p:extLst>
      <p:ext uri="{BB962C8B-B14F-4D97-AF65-F5344CB8AC3E}">
        <p14:creationId xmlns:p14="http://schemas.microsoft.com/office/powerpoint/2010/main" val="1797058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332191" cy="465868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Type 3: Attack on </a:t>
            </a:r>
            <a:r>
              <a:rPr lang="en-US" b="1" dirty="0" err="1"/>
              <a:t>JWK</a:t>
            </a:r>
            <a:r>
              <a:rPr lang="en-US" b="1" dirty="0"/>
              <a:t> parameter in Self-Signed </a:t>
            </a:r>
            <a:r>
              <a:rPr lang="en-US" b="1" dirty="0" err="1" smtClean="0"/>
              <a:t>JWTs</a:t>
            </a:r>
            <a:endParaRPr lang="en-US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Lab 4: </a:t>
            </a:r>
            <a:r>
              <a:rPr lang="en-US" b="1" dirty="0" smtClean="0">
                <a:hlinkClick r:id="rId3"/>
              </a:rPr>
              <a:t>https://</a:t>
            </a:r>
            <a:r>
              <a:rPr lang="en-US" b="1" dirty="0" err="1" smtClean="0">
                <a:hlinkClick r:id="rId3"/>
              </a:rPr>
              <a:t>portswigger.net</a:t>
            </a:r>
            <a:r>
              <a:rPr lang="en-US" b="1" dirty="0" smtClean="0">
                <a:hlinkClick r:id="rId3"/>
              </a:rPr>
              <a:t>/web-security/</a:t>
            </a:r>
            <a:r>
              <a:rPr lang="en-US" b="1" dirty="0" err="1" smtClean="0">
                <a:hlinkClick r:id="rId3"/>
              </a:rPr>
              <a:t>jwt</a:t>
            </a:r>
            <a:r>
              <a:rPr lang="en-US" b="1" dirty="0" smtClean="0">
                <a:hlinkClick r:id="rId3"/>
              </a:rPr>
              <a:t>/lab-</a:t>
            </a:r>
            <a:r>
              <a:rPr lang="en-US" b="1" dirty="0" err="1" smtClean="0">
                <a:hlinkClick r:id="rId3"/>
              </a:rPr>
              <a:t>jwt</a:t>
            </a:r>
            <a:r>
              <a:rPr lang="en-US" b="1" dirty="0" smtClean="0">
                <a:hlinkClick r:id="rId3"/>
              </a:rPr>
              <a:t>-authentication-bypass-via-</a:t>
            </a:r>
            <a:r>
              <a:rPr lang="en-US" b="1" dirty="0" err="1" smtClean="0">
                <a:hlinkClick r:id="rId3"/>
              </a:rPr>
              <a:t>jwk</a:t>
            </a:r>
            <a:r>
              <a:rPr lang="en-US" b="1" dirty="0" smtClean="0">
                <a:hlinkClick r:id="rId3"/>
              </a:rPr>
              <a:t>-header-injection</a:t>
            </a:r>
            <a:endParaRPr lang="en-US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Lab 5: </a:t>
            </a:r>
            <a:r>
              <a:rPr lang="en-US" b="1" dirty="0" smtClean="0">
                <a:hlinkClick r:id="rId4"/>
              </a:rPr>
              <a:t>https://</a:t>
            </a:r>
            <a:r>
              <a:rPr lang="en-US" b="1" dirty="0" err="1" smtClean="0">
                <a:hlinkClick r:id="rId4"/>
              </a:rPr>
              <a:t>portswigger.net</a:t>
            </a:r>
            <a:r>
              <a:rPr lang="en-US" b="1" dirty="0" smtClean="0">
                <a:hlinkClick r:id="rId4"/>
              </a:rPr>
              <a:t>/web-security/</a:t>
            </a:r>
            <a:r>
              <a:rPr lang="en-US" b="1" dirty="0" err="1" smtClean="0">
                <a:hlinkClick r:id="rId4"/>
              </a:rPr>
              <a:t>jwt</a:t>
            </a:r>
            <a:r>
              <a:rPr lang="en-US" b="1" dirty="0" smtClean="0">
                <a:hlinkClick r:id="rId4"/>
              </a:rPr>
              <a:t>/lab-</a:t>
            </a:r>
            <a:r>
              <a:rPr lang="en-US" b="1" dirty="0" err="1" smtClean="0">
                <a:hlinkClick r:id="rId4"/>
              </a:rPr>
              <a:t>jwt</a:t>
            </a:r>
            <a:r>
              <a:rPr lang="en-US" b="1" dirty="0" smtClean="0">
                <a:hlinkClick r:id="rId4"/>
              </a:rPr>
              <a:t>-authentication-bypass-via-</a:t>
            </a:r>
            <a:r>
              <a:rPr lang="en-US" b="1" dirty="0" err="1" smtClean="0">
                <a:hlinkClick r:id="rId4"/>
              </a:rPr>
              <a:t>jku</a:t>
            </a:r>
            <a:r>
              <a:rPr lang="en-US" b="1" dirty="0" smtClean="0">
                <a:hlinkClick r:id="rId4"/>
              </a:rPr>
              <a:t>-header-injection</a:t>
            </a:r>
            <a:r>
              <a:rPr lang="en-US" b="1" dirty="0" smtClean="0"/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Lab 6: </a:t>
            </a:r>
            <a:r>
              <a:rPr lang="en-US" b="1" dirty="0" smtClean="0">
                <a:hlinkClick r:id="rId5"/>
              </a:rPr>
              <a:t>https://</a:t>
            </a:r>
            <a:r>
              <a:rPr lang="en-US" b="1" dirty="0" err="1" smtClean="0">
                <a:hlinkClick r:id="rId5"/>
              </a:rPr>
              <a:t>portswigger.net</a:t>
            </a:r>
            <a:r>
              <a:rPr lang="en-US" b="1" dirty="0" smtClean="0">
                <a:hlinkClick r:id="rId5"/>
              </a:rPr>
              <a:t>/web-security/</a:t>
            </a:r>
            <a:r>
              <a:rPr lang="en-US" b="1" dirty="0" err="1" smtClean="0">
                <a:hlinkClick r:id="rId5"/>
              </a:rPr>
              <a:t>jwt</a:t>
            </a:r>
            <a:r>
              <a:rPr lang="en-US" b="1" dirty="0" smtClean="0">
                <a:hlinkClick r:id="rId5"/>
              </a:rPr>
              <a:t>/lab-</a:t>
            </a:r>
            <a:r>
              <a:rPr lang="en-US" b="1" dirty="0" err="1" smtClean="0">
                <a:hlinkClick r:id="rId5"/>
              </a:rPr>
              <a:t>jwt</a:t>
            </a:r>
            <a:r>
              <a:rPr lang="en-US" b="1" dirty="0" smtClean="0">
                <a:hlinkClick r:id="rId5"/>
              </a:rPr>
              <a:t>-authentication-bypass-via-kid-header-path-traversal</a:t>
            </a:r>
            <a:r>
              <a:rPr lang="en-US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1687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332191" cy="465868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Type 3: Attack on </a:t>
            </a:r>
            <a:r>
              <a:rPr lang="en-US" b="1" dirty="0" err="1"/>
              <a:t>JWK</a:t>
            </a:r>
            <a:r>
              <a:rPr lang="en-US" b="1" dirty="0"/>
              <a:t> parameter in Self-Signed </a:t>
            </a:r>
            <a:r>
              <a:rPr lang="en-US" b="1" dirty="0" err="1" smtClean="0"/>
              <a:t>JWTs</a:t>
            </a:r>
            <a:endParaRPr lang="en-US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?1 Why Lab 5, we have to generate </a:t>
            </a:r>
            <a:r>
              <a:rPr lang="en-US" dirty="0" err="1" smtClean="0"/>
              <a:t>RSA</a:t>
            </a:r>
            <a:r>
              <a:rPr lang="en-US" dirty="0" smtClean="0"/>
              <a:t> key, whereas, using the symmetric key for Lab 6?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?2 Lab 6: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 How to define this path? Change to this “../../../dev/null”, get the same result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76" y="2550430"/>
            <a:ext cx="5898391" cy="1257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520" y="4039775"/>
            <a:ext cx="5845047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9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656" y="2236456"/>
            <a:ext cx="3329763" cy="1325563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443D-C1B5-4C8A-9DEC-29A138509BE1}" type="datetime1">
              <a:rPr lang="en-US" smtClean="0"/>
              <a:t>01/06/2025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1.1. </a:t>
            </a:r>
            <a:r>
              <a:rPr lang="en-US" b="1" dirty="0" err="1" smtClean="0"/>
              <a:t>JSON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346"/>
            <a:ext cx="4617046" cy="35637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05377" y="1722586"/>
            <a:ext cx="5548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JSON</a:t>
            </a:r>
            <a:r>
              <a:rPr lang="en-US" sz="2800" dirty="0" smtClean="0"/>
              <a:t> (JavaScript Object Notation): 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a lightweight, language-independent data format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i</a:t>
            </a:r>
            <a:r>
              <a:rPr lang="en-US" sz="2800" dirty="0" smtClean="0"/>
              <a:t>s designed for data transmission and storage. 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Has a similar structure with JavaScript objects </a:t>
            </a:r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key-value</a:t>
            </a:r>
            <a:r>
              <a:rPr lang="en-US" sz="2800" dirty="0" smtClean="0"/>
              <a:t> pairs enclosed in curly braces { } separated by commas.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808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506648"/>
            <a:ext cx="10515600" cy="4351338"/>
          </a:xfrm>
        </p:spPr>
        <p:txBody>
          <a:bodyPr/>
          <a:lstStyle/>
          <a:p>
            <a:r>
              <a:rPr lang="en-US" dirty="0" smtClean="0"/>
              <a:t>Traditional authentication methods: session – cookie</a:t>
            </a:r>
          </a:p>
          <a:p>
            <a:r>
              <a:rPr lang="en-US" dirty="0" smtClean="0"/>
              <a:t>Session: saves log in state in server side </a:t>
            </a:r>
          </a:p>
          <a:p>
            <a:r>
              <a:rPr lang="en-US" dirty="0" smtClean="0"/>
              <a:t>Cookie: contains session ID in client side (Session and Persistent)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Number of users authenticated ~ cost of storage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Session is recorded on a specific server  user can only access on that server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Do not contain much authentication data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Some vulnerabilities: session hijacking, </a:t>
            </a:r>
            <a:r>
              <a:rPr lang="en-US" dirty="0" err="1" smtClean="0">
                <a:sym typeface="Wingdings" panose="05000000000000000000" pitchFamily="2" charset="2"/>
              </a:rPr>
              <a:t>CSRF</a:t>
            </a:r>
            <a:r>
              <a:rPr lang="en-US" dirty="0" smtClean="0">
                <a:sym typeface="Wingdings" panose="05000000000000000000" pitchFamily="2" charset="2"/>
              </a:rPr>
              <a:t>,…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07" y="148538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JWT</a:t>
            </a:r>
            <a:r>
              <a:rPr lang="en-US" dirty="0" smtClean="0"/>
              <a:t>: an open standard (RFC 7519) for transmitting authentication information between a server and a client as a secure </a:t>
            </a:r>
            <a:r>
              <a:rPr lang="en-US" dirty="0" err="1" smtClean="0"/>
              <a:t>JSON</a:t>
            </a:r>
            <a:r>
              <a:rPr lang="en-US" dirty="0" smtClean="0"/>
              <a:t> string with a digital signature.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0" name="Picture 4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02257"/>
            <a:ext cx="5126665" cy="289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9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23" y="184689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JWT</a:t>
            </a:r>
            <a:r>
              <a:rPr lang="en-US" dirty="0" smtClean="0"/>
              <a:t> structure: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08" y="620181"/>
            <a:ext cx="8504657" cy="2042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23" y="2922333"/>
            <a:ext cx="2847754" cy="2771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423" y="2949942"/>
            <a:ext cx="2682472" cy="2743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641" y="2949942"/>
            <a:ext cx="4939924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3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23" y="184689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JWT</a:t>
            </a:r>
            <a:r>
              <a:rPr lang="en-US" dirty="0" smtClean="0"/>
              <a:t> header: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77" y="620181"/>
            <a:ext cx="8275888" cy="2042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23" y="2922333"/>
            <a:ext cx="2847754" cy="27710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1609" y="2867663"/>
            <a:ext cx="7293935" cy="312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/>
              <a:t>contains info </a:t>
            </a:r>
            <a:r>
              <a:rPr lang="en-US" sz="2800" dirty="0"/>
              <a:t>about </a:t>
            </a:r>
            <a:r>
              <a:rPr lang="en-US" sz="2800" b="1" dirty="0" smtClean="0"/>
              <a:t>token type </a:t>
            </a:r>
            <a:r>
              <a:rPr lang="en-US" sz="2800" dirty="0"/>
              <a:t>and </a:t>
            </a:r>
            <a:r>
              <a:rPr lang="en-US" sz="2800" b="1" dirty="0"/>
              <a:t>encryption</a:t>
            </a:r>
            <a:r>
              <a:rPr lang="en-US" sz="2800" dirty="0"/>
              <a:t> </a:t>
            </a:r>
            <a:r>
              <a:rPr lang="en-US" sz="2800" b="1" dirty="0"/>
              <a:t>algorithms</a:t>
            </a:r>
            <a:r>
              <a:rPr lang="en-US" sz="2800" dirty="0"/>
              <a:t> used to create digital signatures for </a:t>
            </a:r>
            <a:r>
              <a:rPr lang="en-US" sz="2800" dirty="0" smtClean="0"/>
              <a:t>tokens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Base64</a:t>
            </a:r>
            <a:r>
              <a:rPr lang="en-US" sz="2800" dirty="0" smtClean="0"/>
              <a:t> encode </a:t>
            </a:r>
            <a:r>
              <a:rPr lang="en-US" sz="2800" dirty="0" err="1" smtClean="0"/>
              <a:t>JSON</a:t>
            </a:r>
            <a:r>
              <a:rPr lang="en-US" sz="2800" dirty="0" smtClean="0"/>
              <a:t> objects =&gt; encode string called header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Often has 2 properties: </a:t>
            </a:r>
            <a:r>
              <a:rPr lang="en-US" sz="2800" dirty="0" err="1" smtClean="0"/>
              <a:t>alg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typ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Ex: </a:t>
            </a:r>
            <a:r>
              <a:rPr lang="en-US" sz="2800" dirty="0" err="1" smtClean="0"/>
              <a:t>HMAC-SHA256</a:t>
            </a:r>
            <a:r>
              <a:rPr lang="en-US" sz="2800" dirty="0" smtClean="0"/>
              <a:t> using secret key to sign </a:t>
            </a:r>
            <a:r>
              <a:rPr lang="en-US" sz="2800" dirty="0" err="1" smtClean="0"/>
              <a:t>JWT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045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23" y="184689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JWT</a:t>
            </a:r>
            <a:r>
              <a:rPr lang="en-US" dirty="0" smtClean="0"/>
              <a:t> payload: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77" y="620181"/>
            <a:ext cx="8275888" cy="2042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4653" y="2818720"/>
            <a:ext cx="75817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Encoded in </a:t>
            </a:r>
            <a:r>
              <a:rPr lang="en-US" sz="2000" dirty="0" err="1" smtClean="0"/>
              <a:t>based64</a:t>
            </a:r>
            <a:r>
              <a:rPr lang="en-US" sz="20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Often contains: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iss</a:t>
            </a:r>
            <a:r>
              <a:rPr lang="en-US" sz="2000" dirty="0" smtClean="0"/>
              <a:t> (issuer): the issuer of the token.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sub (subject): the owner of the token, often the user ID.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aud</a:t>
            </a:r>
            <a:r>
              <a:rPr lang="en-US" sz="2000" dirty="0" smtClean="0"/>
              <a:t> (audience): the application or API that uses the token.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exp</a:t>
            </a:r>
            <a:r>
              <a:rPr lang="en-US" sz="2000" dirty="0" smtClean="0"/>
              <a:t> (expiration time): the token's expiration 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nbf</a:t>
            </a:r>
            <a:r>
              <a:rPr lang="en-US" sz="2000" dirty="0" smtClean="0"/>
              <a:t> (not before time): the time before which the token is not valid.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iat</a:t>
            </a:r>
            <a:r>
              <a:rPr lang="en-US" sz="2000" dirty="0" smtClean="0"/>
              <a:t> (issued at time): the time when the token was issued.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jti</a:t>
            </a:r>
            <a:r>
              <a:rPr lang="en-US" sz="2000" dirty="0" smtClean="0"/>
              <a:t> (</a:t>
            </a:r>
            <a:r>
              <a:rPr lang="en-US" sz="2000" dirty="0" err="1" smtClean="0"/>
              <a:t>JWT</a:t>
            </a:r>
            <a:r>
              <a:rPr lang="en-US" sz="2000" dirty="0" smtClean="0"/>
              <a:t> ID): a unique ID for each token.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… 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2723"/>
            <a:ext cx="2743200" cy="28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6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01/06/2025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67023"/>
            <a:ext cx="2680291" cy="90694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JWT</a:t>
            </a:r>
            <a:r>
              <a:rPr lang="en-US" dirty="0" smtClean="0"/>
              <a:t> signature: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90" y="626515"/>
            <a:ext cx="6986691" cy="20423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553" y="2917574"/>
            <a:ext cx="4939924" cy="27434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04900" y="2350301"/>
            <a:ext cx="5138837" cy="1938992"/>
            <a:chOff x="6602038" y="3113054"/>
            <a:chExt cx="5138837" cy="1938992"/>
          </a:xfrm>
        </p:grpSpPr>
        <p:sp>
          <p:nvSpPr>
            <p:cNvPr id="14" name="TextBox 13"/>
            <p:cNvSpPr txBox="1"/>
            <p:nvPr/>
          </p:nvSpPr>
          <p:spPr>
            <a:xfrm>
              <a:off x="6602038" y="3113054"/>
              <a:ext cx="513883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Header + Payload + Secret key </a:t>
              </a:r>
            </a:p>
            <a:p>
              <a:pPr marL="285750" indent="-285750">
                <a:buFontTx/>
                <a:buChar char="-"/>
              </a:pPr>
              <a:endParaRPr lang="en-US" sz="2000" dirty="0">
                <a:sym typeface="Wingdings" panose="05000000000000000000" pitchFamily="2" charset="2"/>
              </a:endParaRPr>
            </a:p>
            <a:p>
              <a:r>
                <a:rPr lang="en-US" sz="2000" dirty="0" smtClean="0">
                  <a:sym typeface="Wingdings" panose="05000000000000000000" pitchFamily="2" charset="2"/>
                </a:rPr>
                <a:t>                  </a:t>
              </a:r>
              <a:r>
                <a:rPr lang="en-US" sz="2000" dirty="0" err="1" smtClean="0">
                  <a:sym typeface="Wingdings" panose="05000000000000000000" pitchFamily="2" charset="2"/>
                </a:rPr>
                <a:t>HMAC</a:t>
              </a:r>
              <a:r>
                <a:rPr lang="en-US" sz="2000" dirty="0" smtClean="0">
                  <a:sym typeface="Wingdings" panose="05000000000000000000" pitchFamily="2" charset="2"/>
                </a:rPr>
                <a:t>/</a:t>
              </a:r>
              <a:r>
                <a:rPr lang="en-US" sz="2000" dirty="0" err="1" smtClean="0">
                  <a:sym typeface="Wingdings" panose="05000000000000000000" pitchFamily="2" charset="2"/>
                </a:rPr>
                <a:t>RSA</a:t>
              </a:r>
              <a:endParaRPr lang="en-US" sz="2000" dirty="0" smtClean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endParaRPr lang="en-US" sz="20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endParaRPr lang="en-US" sz="2000" dirty="0" smtClean="0">
                <a:sym typeface="Wingdings" panose="05000000000000000000" pitchFamily="2" charset="2"/>
              </a:endParaRPr>
            </a:p>
            <a:p>
              <a:r>
                <a:rPr lang="en-US" sz="2000" dirty="0" err="1" smtClean="0">
                  <a:sym typeface="Wingdings" panose="05000000000000000000" pitchFamily="2" charset="2"/>
                </a:rPr>
                <a:t>JWT</a:t>
              </a:r>
              <a:r>
                <a:rPr lang="en-US" sz="2000" dirty="0" smtClean="0">
                  <a:sym typeface="Wingdings" panose="05000000000000000000" pitchFamily="2" charset="2"/>
                </a:rPr>
                <a:t> Signature string </a:t>
              </a:r>
              <a:endParaRPr lang="en-US" sz="20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570381" y="3539938"/>
              <a:ext cx="21266" cy="1085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104900" y="4460831"/>
            <a:ext cx="434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Ensure the integrity of the payload </a:t>
            </a:r>
          </a:p>
        </p:txBody>
      </p:sp>
    </p:spTree>
    <p:extLst>
      <p:ext uri="{BB962C8B-B14F-4D97-AF65-F5344CB8AC3E}">
        <p14:creationId xmlns:p14="http://schemas.microsoft.com/office/powerpoint/2010/main" val="214905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1127</Words>
  <Application>Microsoft Office PowerPoint</Application>
  <PresentationFormat>Widescreen</PresentationFormat>
  <Paragraphs>201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JSON Web Tokens (JWT) Attacks</vt:lpstr>
      <vt:lpstr>Contents</vt:lpstr>
      <vt:lpstr>1.1. JSON</vt:lpstr>
      <vt:lpstr>1.2. JWTs</vt:lpstr>
      <vt:lpstr>1.2. JWTs</vt:lpstr>
      <vt:lpstr>1.2. JWTs</vt:lpstr>
      <vt:lpstr>1.2. JWTs</vt:lpstr>
      <vt:lpstr>1.2. JWTs</vt:lpstr>
      <vt:lpstr>1.2. JWTs</vt:lpstr>
      <vt:lpstr>1.2. JWTs</vt:lpstr>
      <vt:lpstr>1.2. JWTs</vt:lpstr>
      <vt:lpstr>1.2. JWTs</vt:lpstr>
      <vt:lpstr>1.2. JWTs</vt:lpstr>
      <vt:lpstr>1.2. JWTs</vt:lpstr>
      <vt:lpstr>2.1. JWT attack definition:</vt:lpstr>
      <vt:lpstr>2.2. JWT attack types and defense:</vt:lpstr>
      <vt:lpstr>2.2. JWT attack types and defense:</vt:lpstr>
      <vt:lpstr>2.2. JWT attack types and defense:</vt:lpstr>
      <vt:lpstr>2.2. JWT attack types and defense:</vt:lpstr>
      <vt:lpstr>2.2. JWT attack types and defense:</vt:lpstr>
      <vt:lpstr>2.2. JWT attack types and defense:</vt:lpstr>
      <vt:lpstr>2.2. JWT attack types and defense:</vt:lpstr>
      <vt:lpstr>2.2. JWT attack types and defense:</vt:lpstr>
      <vt:lpstr>2.2. JWT attack types and defense: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Web Tokens (JWT) Attack Tấn công JWT</dc:title>
  <dc:creator>Daisy Khong</dc:creator>
  <cp:lastModifiedBy>Daisy Khong</cp:lastModifiedBy>
  <cp:revision>49</cp:revision>
  <dcterms:created xsi:type="dcterms:W3CDTF">2025-05-30T07:27:41Z</dcterms:created>
  <dcterms:modified xsi:type="dcterms:W3CDTF">2025-06-01T15:44:28Z</dcterms:modified>
</cp:coreProperties>
</file>