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63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CCAD5-56B7-4C78-BE2A-F101EAB16DBD}" type="datetimeFigureOut">
              <a:rPr lang="en-US" smtClean="0"/>
              <a:t>19/06/2025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90E-18BA-4B94-9AB7-185C7178E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01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CCAD5-56B7-4C78-BE2A-F101EAB16DBD}" type="datetimeFigureOut">
              <a:rPr lang="en-US" smtClean="0"/>
              <a:t>19/06/2025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90E-18BA-4B94-9AB7-185C7178E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17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CCAD5-56B7-4C78-BE2A-F101EAB16DBD}" type="datetimeFigureOut">
              <a:rPr lang="en-US" smtClean="0"/>
              <a:t>19/06/2025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90E-18BA-4B94-9AB7-185C7178E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00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CCAD5-56B7-4C78-BE2A-F101EAB16DBD}" type="datetimeFigureOut">
              <a:rPr lang="en-US" smtClean="0"/>
              <a:t>19/06/2025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90E-18BA-4B94-9AB7-185C7178E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83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CCAD5-56B7-4C78-BE2A-F101EAB16DBD}" type="datetimeFigureOut">
              <a:rPr lang="en-US" smtClean="0"/>
              <a:t>19/06/2025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90E-18BA-4B94-9AB7-185C7178E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22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CCAD5-56B7-4C78-BE2A-F101EAB16DBD}" type="datetimeFigureOut">
              <a:rPr lang="en-US" smtClean="0"/>
              <a:t>19/06/2025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90E-18BA-4B94-9AB7-185C7178E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8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CCAD5-56B7-4C78-BE2A-F101EAB16DBD}" type="datetimeFigureOut">
              <a:rPr lang="en-US" smtClean="0"/>
              <a:t>19/06/2025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90E-18BA-4B94-9AB7-185C7178E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89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CCAD5-56B7-4C78-BE2A-F101EAB16DBD}" type="datetimeFigureOut">
              <a:rPr lang="en-US" smtClean="0"/>
              <a:t>19/06/2025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90E-18BA-4B94-9AB7-185C7178E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80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CCAD5-56B7-4C78-BE2A-F101EAB16DBD}" type="datetimeFigureOut">
              <a:rPr lang="en-US" smtClean="0"/>
              <a:t>19/06/2025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90E-18BA-4B94-9AB7-185C7178E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39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CCAD5-56B7-4C78-BE2A-F101EAB16DBD}" type="datetimeFigureOut">
              <a:rPr lang="en-US" smtClean="0"/>
              <a:t>19/06/2025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90E-18BA-4B94-9AB7-185C7178E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00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CCAD5-56B7-4C78-BE2A-F101EAB16DBD}" type="datetimeFigureOut">
              <a:rPr lang="en-US" smtClean="0"/>
              <a:t>19/06/2025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90E-18BA-4B94-9AB7-185C7178E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1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CCAD5-56B7-4C78-BE2A-F101EAB16DBD}" type="datetimeFigureOut">
              <a:rPr lang="en-US" smtClean="0"/>
              <a:t>19/06/2025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EC90E-18BA-4B94-9AB7-185C7178E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0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wisskyrepo/PayloadsAllTheThings/tree/master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/>
              <a:t>Lỗ</a:t>
            </a:r>
            <a:r>
              <a:rPr lang="en-US" b="1" dirty="0" smtClean="0"/>
              <a:t> </a:t>
            </a:r>
            <a:r>
              <a:rPr lang="en-US" b="1" dirty="0" err="1" smtClean="0"/>
              <a:t>hổng</a:t>
            </a:r>
            <a:r>
              <a:rPr lang="en-US" b="1" dirty="0" smtClean="0"/>
              <a:t> File upload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41997"/>
            <a:ext cx="9144000" cy="1655762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Người</a:t>
            </a:r>
            <a:r>
              <a:rPr lang="en-US" sz="2000" dirty="0" smtClean="0"/>
              <a:t> </a:t>
            </a:r>
            <a:r>
              <a:rPr lang="en-US" sz="2000" dirty="0" err="1" smtClean="0"/>
              <a:t>trình</a:t>
            </a:r>
            <a:r>
              <a:rPr lang="en-US" sz="2000" dirty="0" smtClean="0"/>
              <a:t> </a:t>
            </a:r>
            <a:r>
              <a:rPr lang="en-US" sz="2000" dirty="0" err="1" smtClean="0"/>
              <a:t>bày</a:t>
            </a:r>
            <a:r>
              <a:rPr lang="en-US" sz="2000" dirty="0" smtClean="0"/>
              <a:t>: Khổng </a:t>
            </a:r>
            <a:r>
              <a:rPr lang="en-US" sz="2000" dirty="0" err="1" smtClean="0"/>
              <a:t>Phương</a:t>
            </a:r>
            <a:r>
              <a:rPr lang="en-US" sz="2000" dirty="0" smtClean="0"/>
              <a:t> Thảo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60067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4. </a:t>
            </a:r>
            <a:r>
              <a:rPr lang="en-US" b="1" dirty="0" err="1" smtClean="0"/>
              <a:t>Cơ</a:t>
            </a:r>
            <a:r>
              <a:rPr lang="en-US" b="1" dirty="0" smtClean="0"/>
              <a:t> </a:t>
            </a:r>
            <a:r>
              <a:rPr lang="en-US" b="1" dirty="0" err="1" smtClean="0"/>
              <a:t>chế</a:t>
            </a:r>
            <a:r>
              <a:rPr lang="en-US" b="1" dirty="0" smtClean="0"/>
              <a:t> </a:t>
            </a:r>
            <a:r>
              <a:rPr lang="en-US" b="1" dirty="0" err="1" smtClean="0"/>
              <a:t>bảo</a:t>
            </a:r>
            <a:r>
              <a:rPr lang="en-US" b="1" dirty="0" smtClean="0"/>
              <a:t> </a:t>
            </a:r>
            <a:r>
              <a:rPr lang="en-US" b="1" dirty="0" err="1" smtClean="0"/>
              <a:t>mật</a:t>
            </a:r>
            <a:r>
              <a:rPr lang="en-US" b="1" dirty="0"/>
              <a:t> </a:t>
            </a:r>
            <a:r>
              <a:rPr lang="en-US" b="1" dirty="0" smtClean="0"/>
              <a:t>+ </a:t>
            </a:r>
            <a:r>
              <a:rPr lang="en-US" b="1" dirty="0" err="1" smtClean="0"/>
              <a:t>Kĩ</a:t>
            </a:r>
            <a:r>
              <a:rPr lang="en-US" b="1" dirty="0" smtClean="0"/>
              <a:t> </a:t>
            </a:r>
            <a:r>
              <a:rPr lang="en-US" b="1" dirty="0" err="1" smtClean="0"/>
              <a:t>thuật</a:t>
            </a:r>
            <a:r>
              <a:rPr lang="en-US" b="1" dirty="0" smtClean="0"/>
              <a:t> bypass</a:t>
            </a:r>
            <a:endParaRPr lang="en-US" b="1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541721" y="1623441"/>
            <a:ext cx="8708572" cy="4565272"/>
          </a:xfrm>
          <a:prstGeom prst="rect">
            <a:avLst/>
          </a:prstGeom>
          <a:solidFill>
            <a:srgbClr val="F3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>
              <a:lnSpc>
                <a:spcPct val="200000"/>
              </a:lnSpc>
              <a:buNone/>
            </a:pPr>
            <a:r>
              <a:rPr lang="en-US" altLang="en-US" sz="2000" b="1" dirty="0" smtClean="0"/>
              <a:t>4.4. </a:t>
            </a:r>
            <a:r>
              <a:rPr lang="vi-VN" altLang="en-US" sz="2000" b="1" dirty="0" smtClean="0"/>
              <a:t>Content-Type </a:t>
            </a:r>
            <a:r>
              <a:rPr lang="vi-VN" altLang="en-US" sz="2000" b="1" dirty="0"/>
              <a:t>or Magic Bytes </a:t>
            </a:r>
            <a:r>
              <a:rPr lang="vi-VN" altLang="en-US" sz="2000" b="1" dirty="0" smtClean="0"/>
              <a:t>Bypass</a:t>
            </a:r>
            <a:endParaRPr lang="en-US" altLang="en-US" sz="2000" b="1" dirty="0" smtClean="0"/>
          </a:p>
          <a:p>
            <a:pPr lvl="0">
              <a:lnSpc>
                <a:spcPct val="200000"/>
              </a:lnSpc>
              <a:buFontTx/>
              <a:buChar char="-"/>
            </a:pPr>
            <a:r>
              <a:rPr lang="en-US" altLang="en-US" sz="2000" dirty="0" err="1" smtClean="0"/>
              <a:t>Cơ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chế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bảo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mật</a:t>
            </a:r>
            <a:r>
              <a:rPr lang="en-US" altLang="en-US" sz="2000" dirty="0" smtClean="0"/>
              <a:t>: </a:t>
            </a:r>
            <a:r>
              <a:rPr lang="vi-VN" altLang="en-US" sz="2000" dirty="0"/>
              <a:t>Server chỉ kiểm tra sơ sài loại file dựa trên header hoặc magic </a:t>
            </a:r>
            <a:r>
              <a:rPr lang="vi-VN" altLang="en-US" sz="2000" dirty="0" smtClean="0"/>
              <a:t>bytes</a:t>
            </a:r>
            <a:endParaRPr lang="en-US" altLang="en-US" sz="2000" dirty="0" smtClean="0"/>
          </a:p>
          <a:p>
            <a:pPr marL="0" lvl="0" indent="0">
              <a:lnSpc>
                <a:spcPct val="200000"/>
              </a:lnSpc>
              <a:buNone/>
            </a:pPr>
            <a:r>
              <a:rPr lang="en-US" altLang="en-US" sz="2000" dirty="0" smtClean="0">
                <a:sym typeface="Wingdings" panose="05000000000000000000" pitchFamily="2" charset="2"/>
              </a:rPr>
              <a:t> </a:t>
            </a:r>
          </a:p>
          <a:p>
            <a:pPr marL="0" lvl="0" indent="0">
              <a:lnSpc>
                <a:spcPct val="200000"/>
              </a:lnSpc>
              <a:buNone/>
            </a:pPr>
            <a:r>
              <a:rPr lang="en-US" altLang="en-US" sz="2000" dirty="0" smtClean="0"/>
              <a:t>+ </a:t>
            </a:r>
            <a:r>
              <a:rPr lang="vi-VN" altLang="en-US" sz="2000" dirty="0" smtClean="0"/>
              <a:t>Khai </a:t>
            </a:r>
            <a:r>
              <a:rPr lang="vi-VN" altLang="en-US" sz="2000" dirty="0"/>
              <a:t>báo `Content-Type: image/jpeg`, nhưng thực tế là file PHP.</a:t>
            </a:r>
          </a:p>
          <a:p>
            <a:pPr marL="0" lvl="0" indent="0">
              <a:lnSpc>
                <a:spcPct val="200000"/>
              </a:lnSpc>
              <a:buNone/>
            </a:pPr>
            <a:r>
              <a:rPr lang="en-US" altLang="en-US" sz="2000" dirty="0" smtClean="0"/>
              <a:t>+ </a:t>
            </a:r>
            <a:r>
              <a:rPr lang="vi-VN" altLang="en-US" sz="2000" dirty="0" smtClean="0"/>
              <a:t>Hoặc </a:t>
            </a:r>
            <a:r>
              <a:rPr lang="vi-VN" altLang="en-US" sz="2000" dirty="0"/>
              <a:t>dùng đầu file chứa magic bytes đúng của ảnh `.jpg`, phần sau là mã </a:t>
            </a:r>
            <a:r>
              <a:rPr lang="vi-VN" altLang="en-US" sz="2000" dirty="0" smtClean="0"/>
              <a:t>PHP</a:t>
            </a:r>
            <a:r>
              <a:rPr lang="en-US" altLang="en-US" sz="2000" dirty="0" smtClean="0"/>
              <a:t>.</a:t>
            </a:r>
            <a:endParaRPr lang="vi-V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87405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4. </a:t>
            </a:r>
            <a:r>
              <a:rPr lang="en-US" b="1" dirty="0" err="1" smtClean="0"/>
              <a:t>Cơ</a:t>
            </a:r>
            <a:r>
              <a:rPr lang="en-US" b="1" dirty="0" smtClean="0"/>
              <a:t> </a:t>
            </a:r>
            <a:r>
              <a:rPr lang="en-US" b="1" dirty="0" err="1" smtClean="0"/>
              <a:t>chế</a:t>
            </a:r>
            <a:r>
              <a:rPr lang="en-US" b="1" dirty="0" smtClean="0"/>
              <a:t> </a:t>
            </a:r>
            <a:r>
              <a:rPr lang="en-US" b="1" dirty="0" err="1" smtClean="0"/>
              <a:t>bảo</a:t>
            </a:r>
            <a:r>
              <a:rPr lang="en-US" b="1" dirty="0" smtClean="0"/>
              <a:t> </a:t>
            </a:r>
            <a:r>
              <a:rPr lang="en-US" b="1" dirty="0" err="1" smtClean="0"/>
              <a:t>mật</a:t>
            </a:r>
            <a:r>
              <a:rPr lang="en-US" b="1" dirty="0"/>
              <a:t> </a:t>
            </a:r>
            <a:r>
              <a:rPr lang="en-US" b="1" dirty="0" smtClean="0"/>
              <a:t>+ </a:t>
            </a:r>
            <a:r>
              <a:rPr lang="en-US" b="1" dirty="0" err="1" smtClean="0"/>
              <a:t>Kĩ</a:t>
            </a:r>
            <a:r>
              <a:rPr lang="en-US" b="1" dirty="0" smtClean="0"/>
              <a:t> </a:t>
            </a:r>
            <a:r>
              <a:rPr lang="en-US" b="1" dirty="0" err="1" smtClean="0"/>
              <a:t>thuật</a:t>
            </a:r>
            <a:r>
              <a:rPr lang="en-US" b="1" dirty="0" smtClean="0"/>
              <a:t> bypass</a:t>
            </a:r>
            <a:endParaRPr lang="en-US" b="1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562986" y="1877486"/>
            <a:ext cx="8708572" cy="3334165"/>
          </a:xfrm>
          <a:prstGeom prst="rect">
            <a:avLst/>
          </a:prstGeom>
          <a:solidFill>
            <a:srgbClr val="F3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>
              <a:lnSpc>
                <a:spcPct val="200000"/>
              </a:lnSpc>
              <a:buNone/>
            </a:pPr>
            <a:r>
              <a:rPr lang="en-US" altLang="en-US" sz="2000" b="1" dirty="0" smtClean="0"/>
              <a:t>4.5. </a:t>
            </a:r>
            <a:r>
              <a:rPr lang="en-US" altLang="en-US" sz="2000" b="1" dirty="0" err="1" smtClean="0"/>
              <a:t>Ghi</a:t>
            </a:r>
            <a:r>
              <a:rPr lang="en-US" altLang="en-US" sz="2000" b="1" dirty="0" smtClean="0"/>
              <a:t> </a:t>
            </a:r>
            <a:r>
              <a:rPr lang="en-US" altLang="en-US" sz="2000" b="1" dirty="0" err="1" smtClean="0"/>
              <a:t>đè</a:t>
            </a:r>
            <a:r>
              <a:rPr lang="en-US" altLang="en-US" sz="2000" b="1" dirty="0" smtClean="0"/>
              <a:t> file </a:t>
            </a:r>
            <a:r>
              <a:rPr lang="en-US" altLang="en-US" sz="2000" b="1" dirty="0" err="1" smtClean="0"/>
              <a:t>cấu</a:t>
            </a:r>
            <a:r>
              <a:rPr lang="en-US" altLang="en-US" sz="2000" b="1" dirty="0" smtClean="0"/>
              <a:t> </a:t>
            </a:r>
            <a:r>
              <a:rPr lang="en-US" altLang="en-US" sz="2000" b="1" dirty="0" err="1" smtClean="0"/>
              <a:t>hình</a:t>
            </a:r>
            <a:r>
              <a:rPr lang="en-US" altLang="en-US" sz="2000" b="1" dirty="0" smtClean="0"/>
              <a:t> </a:t>
            </a:r>
            <a:r>
              <a:rPr lang="vi-VN" altLang="en-US" sz="2000" b="1" dirty="0" smtClean="0"/>
              <a:t>.htaccess </a:t>
            </a:r>
            <a:r>
              <a:rPr lang="en-US" altLang="en-US" sz="2000" b="1" dirty="0" err="1" smtClean="0"/>
              <a:t>của</a:t>
            </a:r>
            <a:r>
              <a:rPr lang="en-US" altLang="en-US" sz="2000" b="1" dirty="0" smtClean="0"/>
              <a:t> server apache</a:t>
            </a:r>
            <a:endParaRPr lang="vi-VN" altLang="en-US" sz="2000" b="1" dirty="0"/>
          </a:p>
          <a:p>
            <a:pPr marL="0" lvl="0" indent="0">
              <a:lnSpc>
                <a:spcPct val="200000"/>
              </a:lnSpc>
              <a:buNone/>
            </a:pPr>
            <a:r>
              <a:rPr lang="en-US" altLang="en-US" sz="2000" dirty="0" smtClean="0"/>
              <a:t>- </a:t>
            </a:r>
            <a:r>
              <a:rPr lang="en-US" altLang="en-US" sz="2000" dirty="0" err="1" smtClean="0"/>
              <a:t>Cơ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chế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bảo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mật</a:t>
            </a:r>
            <a:r>
              <a:rPr lang="en-US" altLang="en-US" sz="2000" dirty="0" smtClean="0"/>
              <a:t>: Server </a:t>
            </a:r>
            <a:r>
              <a:rPr lang="en-US" altLang="en-US" sz="2000" dirty="0" err="1" smtClean="0"/>
              <a:t>sử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dụng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file </a:t>
            </a:r>
            <a:r>
              <a:rPr lang="en-US" altLang="en-US" sz="2000" dirty="0" err="1" smtClean="0"/>
              <a:t>cấu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hình</a:t>
            </a:r>
            <a:r>
              <a:rPr lang="en-US" altLang="en-US" sz="2000" dirty="0"/>
              <a:t> </a:t>
            </a:r>
            <a:r>
              <a:rPr lang="en-US" altLang="en-US" sz="2000" dirty="0" err="1" smtClean="0"/>
              <a:t>để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xử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lý</a:t>
            </a:r>
            <a:r>
              <a:rPr lang="en-US" altLang="en-US" sz="2000" dirty="0"/>
              <a:t> </a:t>
            </a:r>
            <a:r>
              <a:rPr lang="en-US" altLang="en-US" sz="2000" dirty="0" err="1" smtClean="0"/>
              <a:t>các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tệp</a:t>
            </a:r>
            <a:r>
              <a:rPr lang="en-US" altLang="en-US" sz="2000" dirty="0" smtClean="0"/>
              <a:t> upload </a:t>
            </a:r>
            <a:r>
              <a:rPr lang="en-US" altLang="en-US" sz="2000" dirty="0" err="1" smtClean="0"/>
              <a:t>lên</a:t>
            </a:r>
            <a:endParaRPr lang="vi-VN" altLang="en-US" sz="2000" dirty="0"/>
          </a:p>
          <a:p>
            <a:pPr marL="0" indent="0">
              <a:lnSpc>
                <a:spcPct val="200000"/>
              </a:lnSpc>
              <a:buNone/>
            </a:pPr>
            <a:r>
              <a:rPr lang="en-US" altLang="en-US" sz="2000" dirty="0" smtClean="0">
                <a:sym typeface="Wingdings" panose="05000000000000000000" pitchFamily="2" charset="2"/>
              </a:rPr>
              <a:t> </a:t>
            </a:r>
            <a:r>
              <a:rPr lang="vi-VN" altLang="en-US" sz="2000" dirty="0" smtClean="0"/>
              <a:t>Upload </a:t>
            </a:r>
            <a:r>
              <a:rPr lang="vi-VN" altLang="en-US" sz="2000" dirty="0"/>
              <a:t>`.htaccess` chứa</a:t>
            </a:r>
            <a:r>
              <a:rPr lang="vi-VN" altLang="en-US" sz="2000" dirty="0" smtClean="0"/>
              <a:t>:</a:t>
            </a:r>
            <a:r>
              <a:rPr lang="en-US" altLang="en-US" sz="2000" dirty="0" smtClean="0"/>
              <a:t> </a:t>
            </a:r>
            <a:r>
              <a:rPr lang="vi-VN" altLang="en-US" sz="2000" dirty="0"/>
              <a:t>AddType application/x-httpd-php .</a:t>
            </a:r>
            <a:r>
              <a:rPr lang="vi-VN" altLang="en-US" sz="2000" dirty="0" smtClean="0"/>
              <a:t>l33t</a:t>
            </a:r>
            <a:endParaRPr lang="vi-VN" altLang="en-US" sz="2000" dirty="0"/>
          </a:p>
          <a:p>
            <a:pPr marL="0" lvl="0" indent="0">
              <a:lnSpc>
                <a:spcPct val="200000"/>
              </a:lnSpc>
              <a:buNone/>
            </a:pPr>
            <a:r>
              <a:rPr lang="vi-VN" altLang="en-US" sz="2000" dirty="0" smtClean="0"/>
              <a:t>→ </a:t>
            </a:r>
            <a:r>
              <a:rPr lang="vi-VN" altLang="en-US" sz="2000" dirty="0"/>
              <a:t>Server sẽ xử lý `.l33t` như PHP → Upload file `exploit.l33t</a:t>
            </a:r>
            <a:r>
              <a:rPr lang="vi-VN" altLang="en-US" sz="2000" dirty="0" smtClean="0"/>
              <a:t>`</a:t>
            </a:r>
            <a:endParaRPr lang="vi-VN" altLang="en-US" sz="2000" dirty="0"/>
          </a:p>
          <a:p>
            <a:pPr marL="0" lvl="0" indent="0">
              <a:lnSpc>
                <a:spcPct val="200000"/>
              </a:lnSpc>
              <a:buNone/>
            </a:pPr>
            <a:r>
              <a:rPr lang="vi-VN" altLang="en-US" sz="2000" dirty="0"/>
              <a:t>Apache cho phép gán MIME mới theo extension nếu `.htaccess` được phép.</a:t>
            </a:r>
          </a:p>
        </p:txBody>
      </p:sp>
    </p:spTree>
    <p:extLst>
      <p:ext uri="{BB962C8B-B14F-4D97-AF65-F5344CB8AC3E}">
        <p14:creationId xmlns:p14="http://schemas.microsoft.com/office/powerpoint/2010/main" val="1326588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4. </a:t>
            </a:r>
            <a:r>
              <a:rPr lang="en-US" b="1" dirty="0" err="1" smtClean="0"/>
              <a:t>Cơ</a:t>
            </a:r>
            <a:r>
              <a:rPr lang="en-US" b="1" dirty="0" smtClean="0"/>
              <a:t> </a:t>
            </a:r>
            <a:r>
              <a:rPr lang="en-US" b="1" dirty="0" err="1" smtClean="0"/>
              <a:t>chế</a:t>
            </a:r>
            <a:r>
              <a:rPr lang="en-US" b="1" dirty="0" smtClean="0"/>
              <a:t> </a:t>
            </a:r>
            <a:r>
              <a:rPr lang="en-US" b="1" dirty="0" err="1" smtClean="0"/>
              <a:t>bảo</a:t>
            </a:r>
            <a:r>
              <a:rPr lang="en-US" b="1" dirty="0" smtClean="0"/>
              <a:t> </a:t>
            </a:r>
            <a:r>
              <a:rPr lang="en-US" b="1" dirty="0" err="1" smtClean="0"/>
              <a:t>mật</a:t>
            </a:r>
            <a:r>
              <a:rPr lang="en-US" b="1" dirty="0"/>
              <a:t> </a:t>
            </a:r>
            <a:r>
              <a:rPr lang="en-US" b="1" dirty="0" smtClean="0"/>
              <a:t>+ </a:t>
            </a:r>
            <a:r>
              <a:rPr lang="en-US" b="1" dirty="0" err="1" smtClean="0"/>
              <a:t>Kĩ</a:t>
            </a:r>
            <a:r>
              <a:rPr lang="en-US" b="1" dirty="0" smtClean="0"/>
              <a:t> </a:t>
            </a:r>
            <a:r>
              <a:rPr lang="en-US" b="1" dirty="0" err="1" smtClean="0"/>
              <a:t>thuật</a:t>
            </a:r>
            <a:r>
              <a:rPr lang="en-US" b="1" dirty="0" smtClean="0"/>
              <a:t> bypass</a:t>
            </a:r>
            <a:endParaRPr lang="en-US" b="1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562986" y="1261932"/>
            <a:ext cx="8708572" cy="4565272"/>
          </a:xfrm>
          <a:prstGeom prst="rect">
            <a:avLst/>
          </a:prstGeom>
          <a:solidFill>
            <a:srgbClr val="F3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>
              <a:lnSpc>
                <a:spcPct val="200000"/>
              </a:lnSpc>
              <a:buNone/>
            </a:pPr>
            <a:r>
              <a:rPr lang="en-US" altLang="en-US" sz="2000" b="1" dirty="0" smtClean="0"/>
              <a:t>4.6. </a:t>
            </a:r>
            <a:r>
              <a:rPr lang="vi-VN" altLang="en-US" sz="2000" b="1" dirty="0" smtClean="0"/>
              <a:t>Polyglot file</a:t>
            </a:r>
            <a:endParaRPr lang="vi-VN" altLang="en-US" sz="2000" b="1" dirty="0"/>
          </a:p>
          <a:p>
            <a:pPr marL="0" lvl="0" indent="0">
              <a:lnSpc>
                <a:spcPct val="200000"/>
              </a:lnSpc>
              <a:buNone/>
            </a:pPr>
            <a:r>
              <a:rPr lang="en-US" altLang="en-US" sz="2000" dirty="0" smtClean="0"/>
              <a:t>- </a:t>
            </a:r>
            <a:r>
              <a:rPr lang="en-US" altLang="en-US" sz="2000" dirty="0" err="1" smtClean="0"/>
              <a:t>Cơ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chế</a:t>
            </a:r>
            <a:r>
              <a:rPr lang="en-US" altLang="en-US" sz="2000" dirty="0"/>
              <a:t> </a:t>
            </a:r>
            <a:r>
              <a:rPr lang="en-US" altLang="en-US" sz="2000" dirty="0" err="1" smtClean="0"/>
              <a:t>bảo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mật</a:t>
            </a:r>
            <a:r>
              <a:rPr lang="en-US" altLang="en-US" sz="2000" dirty="0" smtClean="0"/>
              <a:t>: Server </a:t>
            </a:r>
            <a:r>
              <a:rPr lang="en-US" altLang="en-US" sz="2000" dirty="0" err="1" smtClean="0"/>
              <a:t>kiểm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tra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các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dấu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hiệu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của</a:t>
            </a:r>
            <a:r>
              <a:rPr lang="en-US" altLang="en-US" sz="2000" dirty="0" smtClean="0"/>
              <a:t> file </a:t>
            </a:r>
            <a:r>
              <a:rPr lang="en-US" altLang="en-US" sz="2000" dirty="0" err="1" smtClean="0"/>
              <a:t>ảnh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kỹ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hơn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(check magic byte)</a:t>
            </a:r>
            <a:endParaRPr lang="vi-VN" altLang="en-US" sz="2000" dirty="0"/>
          </a:p>
          <a:p>
            <a:pPr marL="0" lvl="0" indent="0">
              <a:lnSpc>
                <a:spcPct val="200000"/>
              </a:lnSpc>
              <a:buNone/>
            </a:pPr>
            <a:r>
              <a:rPr lang="en-US" altLang="en-US" sz="2000" dirty="0" smtClean="0">
                <a:sym typeface="Wingdings" panose="05000000000000000000" pitchFamily="2" charset="2"/>
              </a:rPr>
              <a:t> </a:t>
            </a:r>
            <a:r>
              <a:rPr lang="vi-VN" altLang="en-US" sz="2000" dirty="0" smtClean="0"/>
              <a:t>Dùng </a:t>
            </a:r>
            <a:r>
              <a:rPr lang="vi-VN" altLang="en-US" sz="2000" dirty="0"/>
              <a:t>`ExifTool` chèn mã PHP vào ảnh thật:</a:t>
            </a:r>
          </a:p>
          <a:p>
            <a:pPr marL="0" lvl="0" indent="0">
              <a:lnSpc>
                <a:spcPct val="200000"/>
              </a:lnSpc>
              <a:buNone/>
            </a:pPr>
            <a:r>
              <a:rPr lang="vi-VN" altLang="en-US" sz="2000" b="1" i="1" dirty="0" smtClean="0"/>
              <a:t>exiftool </a:t>
            </a:r>
            <a:r>
              <a:rPr lang="vi-VN" altLang="en-US" sz="2000" b="1" i="1" dirty="0"/>
              <a:t>-Comment="&lt;?php ... ?&gt;" photo.jpg -o </a:t>
            </a:r>
            <a:r>
              <a:rPr lang="vi-VN" altLang="en-US" sz="2000" b="1" i="1" dirty="0" smtClean="0"/>
              <a:t>shell.php</a:t>
            </a:r>
            <a:endParaRPr lang="vi-VN" altLang="en-US" sz="2000" b="1" i="1" dirty="0"/>
          </a:p>
          <a:p>
            <a:pPr marL="0" lvl="0" indent="0">
              <a:lnSpc>
                <a:spcPct val="200000"/>
              </a:lnSpc>
              <a:buNone/>
            </a:pPr>
            <a:r>
              <a:rPr lang="vi-VN" altLang="en-US" sz="2000" dirty="0"/>
              <a:t>→ Server thấy là ảnh, nhưng khi truy cập shell.php thì mã PHP được thực thi.</a:t>
            </a:r>
          </a:p>
        </p:txBody>
      </p:sp>
    </p:spTree>
    <p:extLst>
      <p:ext uri="{BB962C8B-B14F-4D97-AF65-F5344CB8AC3E}">
        <p14:creationId xmlns:p14="http://schemas.microsoft.com/office/powerpoint/2010/main" val="3093775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4. </a:t>
            </a:r>
            <a:r>
              <a:rPr lang="en-US" b="1" dirty="0" err="1" smtClean="0"/>
              <a:t>Cơ</a:t>
            </a:r>
            <a:r>
              <a:rPr lang="en-US" b="1" dirty="0" smtClean="0"/>
              <a:t> </a:t>
            </a:r>
            <a:r>
              <a:rPr lang="en-US" b="1" dirty="0" err="1" smtClean="0"/>
              <a:t>chế</a:t>
            </a:r>
            <a:r>
              <a:rPr lang="en-US" b="1" dirty="0" smtClean="0"/>
              <a:t> </a:t>
            </a:r>
            <a:r>
              <a:rPr lang="en-US" b="1" dirty="0" err="1" smtClean="0"/>
              <a:t>bảo</a:t>
            </a:r>
            <a:r>
              <a:rPr lang="en-US" b="1" dirty="0" smtClean="0"/>
              <a:t> </a:t>
            </a:r>
            <a:r>
              <a:rPr lang="en-US" b="1" dirty="0" err="1" smtClean="0"/>
              <a:t>mật</a:t>
            </a:r>
            <a:r>
              <a:rPr lang="en-US" b="1" dirty="0"/>
              <a:t> </a:t>
            </a:r>
            <a:r>
              <a:rPr lang="en-US" b="1" dirty="0" smtClean="0"/>
              <a:t>+ </a:t>
            </a:r>
            <a:r>
              <a:rPr lang="en-US" b="1" dirty="0" err="1" smtClean="0"/>
              <a:t>Kĩ</a:t>
            </a:r>
            <a:r>
              <a:rPr lang="en-US" b="1" dirty="0" smtClean="0"/>
              <a:t> </a:t>
            </a:r>
            <a:r>
              <a:rPr lang="en-US" b="1" dirty="0" err="1" smtClean="0"/>
              <a:t>thuật</a:t>
            </a:r>
            <a:r>
              <a:rPr lang="en-US" b="1" dirty="0" smtClean="0"/>
              <a:t> bypass</a:t>
            </a:r>
            <a:endParaRPr lang="en-US" b="1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562986" y="1261932"/>
            <a:ext cx="8708572" cy="4565272"/>
          </a:xfrm>
          <a:prstGeom prst="rect">
            <a:avLst/>
          </a:prstGeom>
          <a:solidFill>
            <a:srgbClr val="F3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>
              <a:lnSpc>
                <a:spcPct val="200000"/>
              </a:lnSpc>
              <a:buNone/>
            </a:pPr>
            <a:r>
              <a:rPr lang="en-US" altLang="en-US" sz="2000" b="1" dirty="0" smtClean="0"/>
              <a:t>4.7</a:t>
            </a:r>
            <a:r>
              <a:rPr lang="vi-VN" altLang="en-US" sz="2000" dirty="0" smtClean="0"/>
              <a:t>.</a:t>
            </a:r>
            <a:r>
              <a:rPr lang="en-US" altLang="en-US" sz="2000" dirty="0" smtClean="0"/>
              <a:t> </a:t>
            </a:r>
            <a:r>
              <a:rPr lang="en-US" altLang="en-US" sz="2000" b="1" dirty="0" smtClean="0"/>
              <a:t>Path Traversal </a:t>
            </a:r>
          </a:p>
          <a:p>
            <a:pPr marL="0" lvl="0" indent="0">
              <a:lnSpc>
                <a:spcPct val="200000"/>
              </a:lnSpc>
              <a:buNone/>
            </a:pPr>
            <a:r>
              <a:rPr lang="en-US" altLang="en-US" sz="2000" dirty="0" smtClean="0"/>
              <a:t>- </a:t>
            </a:r>
            <a:r>
              <a:rPr lang="en-US" altLang="en-US" sz="2000" dirty="0" err="1" smtClean="0"/>
              <a:t>Cơ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chế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bảo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mật</a:t>
            </a:r>
            <a:r>
              <a:rPr lang="en-US" altLang="en-US" sz="2000" dirty="0" smtClean="0"/>
              <a:t>: server </a:t>
            </a:r>
            <a:r>
              <a:rPr lang="en-US" altLang="en-US" sz="2000" dirty="0" err="1" smtClean="0"/>
              <a:t>không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cho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phép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thực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thi</a:t>
            </a:r>
            <a:r>
              <a:rPr lang="en-US" altLang="en-US" sz="2000" dirty="0" smtClean="0"/>
              <a:t> script </a:t>
            </a:r>
            <a:r>
              <a:rPr lang="en-US" altLang="en-US" sz="2000" dirty="0" err="1" smtClean="0"/>
              <a:t>tại</a:t>
            </a:r>
            <a:r>
              <a:rPr lang="en-US" altLang="en-US" sz="2000" dirty="0" smtClean="0"/>
              <a:t> folder upload file </a:t>
            </a:r>
            <a:r>
              <a:rPr lang="en-US" altLang="en-US" sz="2000" dirty="0" err="1" smtClean="0"/>
              <a:t>của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người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dùng</a:t>
            </a:r>
            <a:r>
              <a:rPr lang="en-US" altLang="en-US" sz="2000" dirty="0" smtClean="0"/>
              <a:t>.</a:t>
            </a:r>
          </a:p>
          <a:p>
            <a:pPr marL="0" lvl="0" indent="0">
              <a:lnSpc>
                <a:spcPct val="200000"/>
              </a:lnSpc>
              <a:buNone/>
            </a:pPr>
            <a:r>
              <a:rPr lang="en-US" altLang="en-US" sz="2000" dirty="0" smtClean="0">
                <a:sym typeface="Wingdings" panose="05000000000000000000" pitchFamily="2" charset="2"/>
              </a:rPr>
              <a:t> </a:t>
            </a:r>
            <a:r>
              <a:rPr lang="vi-VN" altLang="en-US" sz="2000" dirty="0" smtClean="0"/>
              <a:t>Đổi </a:t>
            </a:r>
            <a:r>
              <a:rPr lang="vi-VN" altLang="en-US" sz="2000" dirty="0"/>
              <a:t>tên file thành</a:t>
            </a:r>
            <a:r>
              <a:rPr lang="vi-VN" altLang="en-US" sz="2000" dirty="0" smtClean="0"/>
              <a:t>:</a:t>
            </a:r>
            <a:endParaRPr lang="vi-VN" altLang="en-US" sz="2000" dirty="0"/>
          </a:p>
          <a:p>
            <a:pPr marL="0" lvl="0" indent="0">
              <a:lnSpc>
                <a:spcPct val="200000"/>
              </a:lnSpc>
              <a:buNone/>
            </a:pPr>
            <a:r>
              <a:rPr lang="vi-VN" altLang="en-US" sz="2000" dirty="0"/>
              <a:t>filename="../</a:t>
            </a:r>
            <a:r>
              <a:rPr lang="vi-VN" altLang="en-US" sz="2000" dirty="0" smtClean="0"/>
              <a:t>shell.php</a:t>
            </a:r>
            <a:r>
              <a:rPr lang="en-US" altLang="en-US" sz="2000" dirty="0" smtClean="0"/>
              <a:t>”</a:t>
            </a:r>
            <a:endParaRPr lang="vi-VN" altLang="en-US" sz="2000" dirty="0"/>
          </a:p>
          <a:p>
            <a:pPr marL="0" lvl="0" indent="0">
              <a:lnSpc>
                <a:spcPct val="200000"/>
              </a:lnSpc>
              <a:buNone/>
            </a:pPr>
            <a:r>
              <a:rPr lang="vi-VN" altLang="en-US" sz="2000" dirty="0"/>
              <a:t>→ File ghi ra thư mục cha (`/files/`), nơi có thể truy cập được từ URL</a:t>
            </a:r>
            <a:r>
              <a:rPr lang="vi-VN" altLang="en-US" sz="2000" dirty="0" smtClean="0"/>
              <a:t>.</a:t>
            </a:r>
            <a:endParaRPr lang="vi-VN" altLang="en-US" sz="2000" dirty="0"/>
          </a:p>
          <a:p>
            <a:pPr marL="0" lvl="0" indent="0">
              <a:lnSpc>
                <a:spcPct val="200000"/>
              </a:lnSpc>
              <a:buNone/>
            </a:pPr>
            <a:r>
              <a:rPr lang="vi-VN" altLang="en-US" sz="2000" dirty="0"/>
              <a:t>Nếu server không kiểm tra và lọc `../`, attacker có thể điều khiển vị trí lưu file.</a:t>
            </a:r>
          </a:p>
        </p:txBody>
      </p:sp>
    </p:spTree>
    <p:extLst>
      <p:ext uri="{BB962C8B-B14F-4D97-AF65-F5344CB8AC3E}">
        <p14:creationId xmlns:p14="http://schemas.microsoft.com/office/powerpoint/2010/main" val="2982712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5. </a:t>
            </a:r>
            <a:r>
              <a:rPr lang="en-US" b="1" dirty="0" err="1" smtClean="0"/>
              <a:t>Phòng</a:t>
            </a:r>
            <a:r>
              <a:rPr lang="en-US" b="1" dirty="0" smtClean="0"/>
              <a:t> </a:t>
            </a:r>
            <a:r>
              <a:rPr lang="en-US" b="1" dirty="0" err="1" smtClean="0"/>
              <a:t>tránh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Whitelist </a:t>
            </a:r>
            <a:r>
              <a:rPr lang="vi-VN" dirty="0"/>
              <a:t>đuôi file an toàn (chỉ cho phép `.jpg`, `.png`, v.v.).</a:t>
            </a:r>
          </a:p>
          <a:p>
            <a:r>
              <a:rPr lang="vi-VN" dirty="0" smtClean="0"/>
              <a:t>Kiểm </a:t>
            </a:r>
            <a:r>
              <a:rPr lang="vi-VN" dirty="0"/>
              <a:t>tra nội dung file thực sự (magic bytes), không chỉ MIME hay đuôi.</a:t>
            </a:r>
          </a:p>
          <a:p>
            <a:r>
              <a:rPr lang="vi-VN" dirty="0" smtClean="0"/>
              <a:t>Đổi </a:t>
            </a:r>
            <a:r>
              <a:rPr lang="vi-VN" dirty="0"/>
              <a:t>tên file thành ngẫu nhiên, không dùng tên người dùng upload.</a:t>
            </a:r>
          </a:p>
          <a:p>
            <a:r>
              <a:rPr lang="vi-VN" dirty="0" smtClean="0"/>
              <a:t>Lưu </a:t>
            </a:r>
            <a:r>
              <a:rPr lang="vi-VN" dirty="0"/>
              <a:t>file vào thư mục không thực thi được (no-execute).</a:t>
            </a:r>
          </a:p>
          <a:p>
            <a:r>
              <a:rPr lang="vi-VN" dirty="0" smtClean="0"/>
              <a:t>Cấm </a:t>
            </a:r>
            <a:r>
              <a:rPr lang="vi-VN" dirty="0"/>
              <a:t>.htaccess hoặc vô hiệu hóa override trong cấu hình Apache.</a:t>
            </a:r>
          </a:p>
          <a:p>
            <a:r>
              <a:rPr lang="vi-VN" dirty="0" smtClean="0"/>
              <a:t>Giới </a:t>
            </a:r>
            <a:r>
              <a:rPr lang="vi-VN" dirty="0"/>
              <a:t>hạn kích thước file, loại bỏ metadata độc hại.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279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6. Lab solution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6.1. Lab: Remote </a:t>
            </a:r>
            <a:r>
              <a:rPr lang="en-US" b="1" dirty="0"/>
              <a:t>code execution via polyglot web shell </a:t>
            </a:r>
            <a:r>
              <a:rPr lang="en-US" b="1" dirty="0" smtClean="0"/>
              <a:t>upload</a:t>
            </a:r>
            <a:endParaRPr lang="en-US" b="1" dirty="0"/>
          </a:p>
          <a:p>
            <a:pPr>
              <a:buFontTx/>
              <a:buChar char="-"/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lab</a:t>
            </a:r>
            <a:r>
              <a:rPr lang="en-US" dirty="0"/>
              <a:t>: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web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năng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(avatar),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 smtClean="0"/>
              <a:t>tệp</a:t>
            </a:r>
            <a:r>
              <a:rPr lang="en-US" dirty="0" smtClean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thật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(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metadata</a:t>
            </a:r>
            <a:r>
              <a:rPr lang="en-US" dirty="0" smtClean="0"/>
              <a:t>).</a:t>
            </a:r>
          </a:p>
          <a:p>
            <a:pPr>
              <a:buFontTx/>
              <a:buChar char="-"/>
            </a:pPr>
            <a:r>
              <a:rPr lang="en-US" dirty="0" smtClean="0"/>
              <a:t>Upload file </a:t>
            </a:r>
            <a:r>
              <a:rPr lang="en-US" dirty="0" err="1" smtClean="0"/>
              <a:t>exploit.php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014" y="4138964"/>
            <a:ext cx="9519971" cy="20379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5233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6. Lab solution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6.1. Lab: Remote </a:t>
            </a:r>
            <a:r>
              <a:rPr lang="en-US" b="1" dirty="0"/>
              <a:t>code execution via polyglot web shell </a:t>
            </a:r>
            <a:r>
              <a:rPr lang="en-US" b="1" dirty="0" smtClean="0"/>
              <a:t>upload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35665" y="2541181"/>
            <a:ext cx="7836195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Ý </a:t>
            </a:r>
            <a:r>
              <a:rPr lang="en-US" sz="2800" dirty="0" err="1" smtClean="0"/>
              <a:t>tưởng</a:t>
            </a:r>
            <a:r>
              <a:rPr lang="en-US" sz="2800" dirty="0" smtClean="0"/>
              <a:t> </a:t>
            </a:r>
            <a:r>
              <a:rPr lang="en-US" sz="2800" dirty="0" err="1" smtClean="0"/>
              <a:t>giải</a:t>
            </a:r>
            <a:r>
              <a:rPr lang="en-US" sz="2800" dirty="0" smtClean="0"/>
              <a:t> </a:t>
            </a:r>
            <a:r>
              <a:rPr lang="en-US" sz="2800" dirty="0" err="1" smtClean="0"/>
              <a:t>bài</a:t>
            </a:r>
            <a:r>
              <a:rPr lang="en-US" sz="2800" dirty="0" smtClean="0"/>
              <a:t> lab: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800" dirty="0" smtClean="0"/>
              <a:t>Upload 1 file polyglot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err="1" smtClean="0"/>
              <a:t>Định</a:t>
            </a:r>
            <a:r>
              <a:rPr lang="en-US" sz="2800" dirty="0" smtClean="0"/>
              <a:t> </a:t>
            </a:r>
            <a:r>
              <a:rPr lang="en-US" sz="2800" dirty="0" err="1" smtClean="0"/>
              <a:t>dạng</a:t>
            </a:r>
            <a:r>
              <a:rPr lang="en-US" sz="2800" dirty="0" smtClean="0"/>
              <a:t> image </a:t>
            </a:r>
            <a:r>
              <a:rPr lang="en-US" sz="2800" dirty="0" smtClean="0">
                <a:sym typeface="Wingdings" panose="05000000000000000000" pitchFamily="2" charset="2"/>
              </a:rPr>
              <a:t> bypass check </a:t>
            </a:r>
            <a:r>
              <a:rPr lang="en-US" sz="2800" dirty="0" err="1" smtClean="0">
                <a:sym typeface="Wingdings" panose="05000000000000000000" pitchFamily="2" charset="2"/>
              </a:rPr>
              <a:t>của</a:t>
            </a:r>
            <a:r>
              <a:rPr lang="en-US" sz="2800" dirty="0" smtClean="0">
                <a:sym typeface="Wingdings" panose="05000000000000000000" pitchFamily="2" charset="2"/>
              </a:rPr>
              <a:t> server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err="1" smtClean="0">
                <a:sym typeface="Wingdings" panose="05000000000000000000" pitchFamily="2" charset="2"/>
              </a:rPr>
              <a:t>Khi</a:t>
            </a:r>
            <a:r>
              <a:rPr lang="en-US" sz="2800" dirty="0" smtClean="0">
                <a:sym typeface="Wingdings" panose="05000000000000000000" pitchFamily="2" charset="2"/>
              </a:rPr>
              <a:t> upload </a:t>
            </a:r>
            <a:r>
              <a:rPr lang="en-US" sz="2800" dirty="0" err="1" smtClean="0">
                <a:sym typeface="Wingdings" panose="05000000000000000000" pitchFamily="2" charset="2"/>
              </a:rPr>
              <a:t>lên</a:t>
            </a:r>
            <a:r>
              <a:rPr lang="en-US" sz="2800" dirty="0" smtClean="0">
                <a:sym typeface="Wingdings" panose="05000000000000000000" pitchFamily="2" charset="2"/>
              </a:rPr>
              <a:t> server, </a:t>
            </a:r>
            <a:r>
              <a:rPr lang="en-US" sz="2800" dirty="0" err="1" smtClean="0">
                <a:sym typeface="Wingdings" panose="05000000000000000000" pitchFamily="2" charset="2"/>
              </a:rPr>
              <a:t>nội</a:t>
            </a:r>
            <a:r>
              <a:rPr lang="en-US" sz="2800" dirty="0" smtClean="0">
                <a:sym typeface="Wingdings" panose="05000000000000000000" pitchFamily="2" charset="2"/>
              </a:rPr>
              <a:t> dung file </a:t>
            </a:r>
            <a:r>
              <a:rPr lang="en-US" sz="2800" dirty="0" err="1" smtClean="0">
                <a:sym typeface="Wingdings" panose="05000000000000000000" pitchFamily="2" charset="2"/>
              </a:rPr>
              <a:t>chứa</a:t>
            </a:r>
            <a:r>
              <a:rPr lang="en-US" sz="2800" dirty="0" smtClean="0">
                <a:sym typeface="Wingdings" panose="05000000000000000000" pitchFamily="2" charset="2"/>
              </a:rPr>
              <a:t> script </a:t>
            </a:r>
            <a:r>
              <a:rPr lang="en-US" sz="2800" dirty="0" err="1" smtClean="0">
                <a:sym typeface="Wingdings" panose="05000000000000000000" pitchFamily="2" charset="2"/>
              </a:rPr>
              <a:t>có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thể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thực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thi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và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lấy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nội</a:t>
            </a:r>
            <a:r>
              <a:rPr lang="en-US" sz="2800" dirty="0" smtClean="0">
                <a:sym typeface="Wingdings" panose="05000000000000000000" pitchFamily="2" charset="2"/>
              </a:rPr>
              <a:t> dung secret.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93558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61237"/>
          </a:xfrm>
        </p:spPr>
        <p:txBody>
          <a:bodyPr/>
          <a:lstStyle/>
          <a:p>
            <a:r>
              <a:rPr lang="en-US" b="1" dirty="0" smtClean="0"/>
              <a:t>6. Lab solution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976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6.1. Lab: Remote </a:t>
            </a:r>
            <a:r>
              <a:rPr lang="en-US" b="1" dirty="0"/>
              <a:t>code execution via polyglot web shell </a:t>
            </a:r>
            <a:r>
              <a:rPr lang="en-US" b="1" dirty="0" smtClean="0"/>
              <a:t>upload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236256"/>
            <a:ext cx="10515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Ý </a:t>
            </a:r>
            <a:r>
              <a:rPr lang="en-US" sz="2800" dirty="0" err="1" smtClean="0"/>
              <a:t>tưởng</a:t>
            </a:r>
            <a:r>
              <a:rPr lang="en-US" sz="2800" dirty="0" smtClean="0"/>
              <a:t> </a:t>
            </a:r>
            <a:r>
              <a:rPr lang="en-US" sz="2800" dirty="0" err="1" smtClean="0"/>
              <a:t>giải</a:t>
            </a:r>
            <a:r>
              <a:rPr lang="en-US" sz="2800" dirty="0" smtClean="0"/>
              <a:t> </a:t>
            </a:r>
            <a:r>
              <a:rPr lang="en-US" sz="2800" dirty="0" err="1" smtClean="0"/>
              <a:t>bài</a:t>
            </a:r>
            <a:r>
              <a:rPr lang="en-US" sz="2800" dirty="0" smtClean="0"/>
              <a:t> lab: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800" dirty="0" err="1" smtClean="0"/>
              <a:t>Tạo</a:t>
            </a:r>
            <a:r>
              <a:rPr lang="en-US" sz="2800" dirty="0" smtClean="0"/>
              <a:t> file polyglot: </a:t>
            </a:r>
            <a:r>
              <a:rPr lang="en-US" sz="2800" dirty="0" err="1" smtClean="0"/>
              <a:t>bằng</a:t>
            </a:r>
            <a:r>
              <a:rPr lang="en-US" sz="2800" dirty="0" smtClean="0"/>
              <a:t> </a:t>
            </a:r>
            <a:r>
              <a:rPr lang="en-US" sz="2800" dirty="0" err="1" smtClean="0"/>
              <a:t>exiftool</a:t>
            </a:r>
            <a:endParaRPr lang="en-US" sz="28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800" dirty="0" err="1" smtClean="0"/>
              <a:t>Ngoài</a:t>
            </a:r>
            <a:r>
              <a:rPr lang="en-US" sz="2800" dirty="0" smtClean="0"/>
              <a:t> </a:t>
            </a:r>
            <a:r>
              <a:rPr lang="en-US" sz="2800" dirty="0" smtClean="0"/>
              <a:t>Comment </a:t>
            </a:r>
            <a:r>
              <a:rPr lang="en-US" sz="2800" dirty="0" smtClean="0"/>
              <a:t>field, </a:t>
            </a:r>
            <a:r>
              <a:rPr lang="en-US" sz="2800" dirty="0" err="1" smtClean="0"/>
              <a:t>còn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trường</a:t>
            </a:r>
            <a:r>
              <a:rPr lang="en-US" sz="2800" dirty="0" smtClean="0"/>
              <a:t> </a:t>
            </a:r>
            <a:r>
              <a:rPr lang="en-US" sz="2800" dirty="0" err="1" smtClean="0"/>
              <a:t>khác</a:t>
            </a:r>
            <a:r>
              <a:rPr lang="en-US" sz="2800" dirty="0" smtClean="0"/>
              <a:t> </a:t>
            </a:r>
            <a:r>
              <a:rPr lang="en-US" sz="2800" dirty="0" err="1" smtClean="0"/>
              <a:t>để</a:t>
            </a:r>
            <a:r>
              <a:rPr lang="en-US" sz="2800" dirty="0" smtClean="0"/>
              <a:t> </a:t>
            </a:r>
            <a:r>
              <a:rPr lang="en-US" sz="2800" dirty="0" err="1" smtClean="0"/>
              <a:t>giấu</a:t>
            </a:r>
            <a:r>
              <a:rPr lang="en-US" sz="2800" dirty="0" smtClean="0"/>
              <a:t> script: </a:t>
            </a:r>
            <a:r>
              <a:rPr lang="en-US" sz="2800" dirty="0" err="1" smtClean="0"/>
              <a:t>Documentname</a:t>
            </a:r>
            <a:r>
              <a:rPr lang="en-US" sz="2800" dirty="0" smtClean="0"/>
              <a:t>, copyright,…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44702"/>
            <a:ext cx="104203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568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6. Lab solution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6.1. Lab: Remote </a:t>
            </a:r>
            <a:r>
              <a:rPr lang="en-US" b="1" dirty="0"/>
              <a:t>code execution via polyglot web shell </a:t>
            </a:r>
            <a:r>
              <a:rPr lang="en-US" b="1" dirty="0" smtClean="0"/>
              <a:t>upload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35665" y="2541181"/>
            <a:ext cx="78361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Ý </a:t>
            </a:r>
            <a:r>
              <a:rPr lang="en-US" sz="2800" dirty="0" err="1" smtClean="0"/>
              <a:t>tưởng</a:t>
            </a:r>
            <a:r>
              <a:rPr lang="en-US" sz="2800" dirty="0" smtClean="0"/>
              <a:t> </a:t>
            </a:r>
            <a:r>
              <a:rPr lang="en-US" sz="2800" dirty="0" err="1" smtClean="0"/>
              <a:t>giải</a:t>
            </a:r>
            <a:r>
              <a:rPr lang="en-US" sz="2800" dirty="0" smtClean="0"/>
              <a:t> </a:t>
            </a:r>
            <a:r>
              <a:rPr lang="en-US" sz="2800" dirty="0" err="1" smtClean="0"/>
              <a:t>bài</a:t>
            </a:r>
            <a:r>
              <a:rPr lang="en-US" sz="2800" dirty="0" smtClean="0"/>
              <a:t> lab: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800" dirty="0" err="1" smtClean="0"/>
              <a:t>Tạo</a:t>
            </a:r>
            <a:r>
              <a:rPr lang="en-US" sz="2800" dirty="0" smtClean="0"/>
              <a:t> file polyglot: </a:t>
            </a:r>
            <a:r>
              <a:rPr lang="en-US" sz="2800" dirty="0" err="1" smtClean="0"/>
              <a:t>bằng</a:t>
            </a:r>
            <a:r>
              <a:rPr lang="en-US" sz="2800" dirty="0" smtClean="0"/>
              <a:t> </a:t>
            </a:r>
            <a:r>
              <a:rPr lang="en-US" sz="2800" dirty="0" err="1" smtClean="0"/>
              <a:t>exiftool</a:t>
            </a:r>
            <a:r>
              <a:rPr lang="en-US" sz="2800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395" y="3979744"/>
            <a:ext cx="10353802" cy="219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08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1843"/>
            <a:ext cx="9634870" cy="67686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6. Lab solution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870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6.1. Lab: Remote </a:t>
            </a:r>
            <a:r>
              <a:rPr lang="en-US" b="1" dirty="0"/>
              <a:t>code execution via polyglot web shell </a:t>
            </a:r>
            <a:r>
              <a:rPr lang="en-US" b="1" dirty="0" smtClean="0"/>
              <a:t>upload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360967"/>
            <a:ext cx="1119785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 smtClean="0"/>
              <a:t>Tiến</a:t>
            </a:r>
            <a:r>
              <a:rPr lang="en-US" sz="2800" dirty="0" smtClean="0"/>
              <a:t> </a:t>
            </a:r>
            <a:r>
              <a:rPr lang="en-US" sz="2800" dirty="0" err="1" smtClean="0"/>
              <a:t>hành</a:t>
            </a:r>
            <a:r>
              <a:rPr lang="en-US" sz="2800" dirty="0" smtClean="0"/>
              <a:t>: upload file polyglot </a:t>
            </a:r>
            <a:r>
              <a:rPr lang="en-US" sz="2800" dirty="0" err="1" smtClean="0"/>
              <a:t>lên</a:t>
            </a:r>
            <a:r>
              <a:rPr lang="en-US" sz="2800" dirty="0" smtClean="0"/>
              <a:t> server, server </a:t>
            </a:r>
            <a:r>
              <a:rPr lang="en-US" sz="2800" dirty="0" err="1" smtClean="0"/>
              <a:t>chỉ</a:t>
            </a:r>
            <a:r>
              <a:rPr lang="en-US" sz="2800" dirty="0" smtClean="0"/>
              <a:t> filter file </a:t>
            </a:r>
            <a:r>
              <a:rPr lang="en-US" sz="2800" dirty="0" err="1" smtClean="0"/>
              <a:t>dựa</a:t>
            </a:r>
            <a:r>
              <a:rPr lang="en-US" sz="2800" dirty="0" smtClean="0"/>
              <a:t> </a:t>
            </a:r>
            <a:r>
              <a:rPr lang="en-US" sz="2800" dirty="0" err="1" smtClean="0"/>
              <a:t>trên</a:t>
            </a:r>
            <a:r>
              <a:rPr lang="en-US" sz="2800" dirty="0" smtClean="0"/>
              <a:t> magic byte, </a:t>
            </a:r>
            <a:r>
              <a:rPr lang="en-US" sz="2800" dirty="0" err="1" smtClean="0"/>
              <a:t>nhưng</a:t>
            </a:r>
            <a:r>
              <a:rPr lang="en-US" sz="2800" dirty="0" smtClean="0"/>
              <a:t> </a:t>
            </a:r>
            <a:r>
              <a:rPr lang="en-US" sz="2800" dirty="0" err="1" smtClean="0"/>
              <a:t>không</a:t>
            </a:r>
            <a:r>
              <a:rPr lang="en-US" sz="2800" dirty="0" smtClean="0"/>
              <a:t> </a:t>
            </a:r>
            <a:r>
              <a:rPr lang="en-US" sz="2800" dirty="0" err="1" smtClean="0"/>
              <a:t>chặn</a:t>
            </a:r>
            <a:r>
              <a:rPr lang="en-US" sz="2800" dirty="0" smtClean="0"/>
              <a:t> </a:t>
            </a:r>
            <a:r>
              <a:rPr lang="en-US" sz="2800" dirty="0" err="1" smtClean="0"/>
              <a:t>thực</a:t>
            </a:r>
            <a:r>
              <a:rPr lang="en-US" sz="2800" dirty="0" smtClean="0"/>
              <a:t> </a:t>
            </a:r>
            <a:r>
              <a:rPr lang="en-US" sz="2800" dirty="0" err="1" smtClean="0"/>
              <a:t>thi</a:t>
            </a:r>
            <a:r>
              <a:rPr lang="en-US" sz="2800" dirty="0" smtClean="0"/>
              <a:t> script, request GET /files/avatars/</a:t>
            </a:r>
            <a:r>
              <a:rPr lang="en-US" sz="2800" dirty="0" err="1" smtClean="0"/>
              <a:t>polyglot.php</a:t>
            </a:r>
            <a:r>
              <a:rPr lang="en-US" sz="2800" dirty="0"/>
              <a:t> </a:t>
            </a:r>
            <a:r>
              <a:rPr lang="en-US" sz="2800" dirty="0" err="1" smtClean="0"/>
              <a:t>lấy</a:t>
            </a:r>
            <a:r>
              <a:rPr lang="en-US" sz="2800" dirty="0" smtClean="0"/>
              <a:t> </a:t>
            </a:r>
            <a:r>
              <a:rPr lang="en-US" sz="2800" dirty="0" err="1" smtClean="0"/>
              <a:t>nội</a:t>
            </a:r>
            <a:r>
              <a:rPr lang="en-US" sz="2800" dirty="0" smtClean="0"/>
              <a:t> dung file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up </a:t>
            </a:r>
            <a:r>
              <a:rPr lang="en-US" sz="2800" dirty="0" err="1" smtClean="0"/>
              <a:t>lên</a:t>
            </a:r>
            <a:r>
              <a:rPr lang="en-US" sz="2800" dirty="0" smtClean="0"/>
              <a:t>, </a:t>
            </a:r>
            <a:r>
              <a:rPr lang="en-US" sz="2800" dirty="0" err="1" smtClean="0"/>
              <a:t>trong</a:t>
            </a:r>
            <a:r>
              <a:rPr lang="en-US" sz="2800" dirty="0" smtClean="0"/>
              <a:t> </a:t>
            </a:r>
            <a:r>
              <a:rPr lang="en-US" sz="2800" dirty="0" err="1" smtClean="0"/>
              <a:t>đó</a:t>
            </a:r>
            <a:r>
              <a:rPr lang="en-US" sz="2800" dirty="0" smtClean="0"/>
              <a:t> </a:t>
            </a:r>
            <a:r>
              <a:rPr lang="en-US" sz="2800" dirty="0" err="1" smtClean="0"/>
              <a:t>phần</a:t>
            </a:r>
            <a:r>
              <a:rPr lang="en-US" sz="2800" dirty="0" smtClean="0"/>
              <a:t> comment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chứa</a:t>
            </a:r>
            <a:r>
              <a:rPr lang="en-US" sz="2800" dirty="0" smtClean="0"/>
              <a:t> script </a:t>
            </a:r>
            <a:r>
              <a:rPr lang="en-US" sz="2800" dirty="0" err="1" smtClean="0"/>
              <a:t>php</a:t>
            </a:r>
            <a:r>
              <a:rPr lang="en-US" sz="2800" dirty="0" smtClean="0"/>
              <a:t>, server </a:t>
            </a:r>
            <a:r>
              <a:rPr lang="en-US" sz="2800" dirty="0" err="1" smtClean="0"/>
              <a:t>vẫn</a:t>
            </a:r>
            <a:r>
              <a:rPr lang="en-US" sz="2800" dirty="0" smtClean="0"/>
              <a:t> </a:t>
            </a:r>
            <a:r>
              <a:rPr lang="en-US" sz="2800" dirty="0" err="1" smtClean="0"/>
              <a:t>thực</a:t>
            </a:r>
            <a:r>
              <a:rPr lang="en-US" sz="2800" dirty="0" smtClean="0"/>
              <a:t> </a:t>
            </a:r>
            <a:r>
              <a:rPr lang="en-US" sz="2800" dirty="0" err="1" smtClean="0"/>
              <a:t>thi</a:t>
            </a:r>
            <a:r>
              <a:rPr lang="en-US" sz="2800" dirty="0" smtClean="0"/>
              <a:t> script </a:t>
            </a:r>
            <a:r>
              <a:rPr lang="en-US" sz="2800" dirty="0" err="1" smtClean="0"/>
              <a:t>này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trả</a:t>
            </a:r>
            <a:r>
              <a:rPr lang="en-US" sz="2800" dirty="0" smtClean="0"/>
              <a:t> </a:t>
            </a:r>
            <a:r>
              <a:rPr lang="en-US" sz="2800" dirty="0" err="1" smtClean="0"/>
              <a:t>về</a:t>
            </a:r>
            <a:r>
              <a:rPr lang="en-US" sz="2800" dirty="0" smtClean="0"/>
              <a:t> </a:t>
            </a:r>
            <a:r>
              <a:rPr lang="en-US" sz="2800" dirty="0" err="1" smtClean="0"/>
              <a:t>chuỗi</a:t>
            </a:r>
            <a:r>
              <a:rPr lang="en-US" sz="2800" dirty="0" smtClean="0"/>
              <a:t> secret </a:t>
            </a:r>
            <a:r>
              <a:rPr lang="en-US" sz="2800" dirty="0" err="1" smtClean="0"/>
              <a:t>bình</a:t>
            </a:r>
            <a:r>
              <a:rPr lang="en-US" sz="2800" dirty="0" smtClean="0"/>
              <a:t> </a:t>
            </a:r>
            <a:r>
              <a:rPr lang="en-US" sz="2800" dirty="0" err="1" smtClean="0"/>
              <a:t>thường</a:t>
            </a:r>
            <a:r>
              <a:rPr lang="en-US" sz="2800" dirty="0" smtClean="0"/>
              <a:t>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023" y="4881030"/>
            <a:ext cx="9349954" cy="173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32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 smtClean="0"/>
              <a:t>Lỗ</a:t>
            </a:r>
            <a:r>
              <a:rPr lang="en-US" dirty="0" smtClean="0"/>
              <a:t> </a:t>
            </a:r>
            <a:r>
              <a:rPr lang="en-US" dirty="0" err="1" smtClean="0"/>
              <a:t>hổng</a:t>
            </a:r>
            <a:r>
              <a:rPr lang="en-US" dirty="0" smtClean="0"/>
              <a:t> file upload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</a:p>
          <a:p>
            <a:pPr lvl="1">
              <a:buFontTx/>
              <a:buChar char="-"/>
            </a:pP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/>
              <a:t> </a:t>
            </a:r>
            <a:r>
              <a:rPr lang="en-US" dirty="0" smtClean="0"/>
              <a:t>+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 smtClean="0"/>
          </a:p>
          <a:p>
            <a:pPr lvl="1">
              <a:buFontTx/>
              <a:buChar char="-"/>
            </a:pP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/>
              <a:t> </a:t>
            </a:r>
            <a:r>
              <a:rPr lang="en-US" dirty="0" err="1" smtClean="0"/>
              <a:t>Webshell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3. </a:t>
            </a:r>
            <a:r>
              <a:rPr lang="en-US" dirty="0" err="1" smtClean="0"/>
              <a:t>Hậu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4.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/>
              <a:t> </a:t>
            </a:r>
            <a:r>
              <a:rPr lang="en-US" dirty="0" smtClean="0"/>
              <a:t>+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bypass</a:t>
            </a:r>
          </a:p>
          <a:p>
            <a:pPr marL="0" indent="0">
              <a:buNone/>
            </a:pPr>
            <a:r>
              <a:rPr lang="en-US" dirty="0" smtClean="0"/>
              <a:t>5.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tránh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6. Lab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493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6. Lab solution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6.1. Lab: Remote </a:t>
            </a:r>
            <a:r>
              <a:rPr lang="en-US" b="1" dirty="0"/>
              <a:t>code execution via polyglot web shell </a:t>
            </a:r>
            <a:r>
              <a:rPr lang="en-US" b="1" dirty="0" smtClean="0"/>
              <a:t>upload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35665" y="2541181"/>
            <a:ext cx="7836195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 smtClean="0"/>
              <a:t>Kết</a:t>
            </a:r>
            <a:r>
              <a:rPr lang="en-US" sz="2800" dirty="0" smtClean="0"/>
              <a:t> </a:t>
            </a:r>
            <a:r>
              <a:rPr lang="en-US" sz="2800" dirty="0" err="1" smtClean="0"/>
              <a:t>quả</a:t>
            </a:r>
            <a:r>
              <a:rPr lang="en-US" sz="2800" dirty="0" smtClean="0"/>
              <a:t>: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46" r="1299"/>
          <a:stretch/>
        </p:blipFill>
        <p:spPr>
          <a:xfrm>
            <a:off x="3365662" y="3213032"/>
            <a:ext cx="6186072" cy="309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3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6. Lab solution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6.2. </a:t>
            </a:r>
            <a:r>
              <a:rPr lang="en-US" b="1" dirty="0" err="1" smtClean="0"/>
              <a:t>Một</a:t>
            </a:r>
            <a:r>
              <a:rPr lang="en-US" b="1" dirty="0" smtClean="0"/>
              <a:t> </a:t>
            </a:r>
            <a:r>
              <a:rPr lang="en-US" b="1" dirty="0" err="1" smtClean="0"/>
              <a:t>số</a:t>
            </a:r>
            <a:r>
              <a:rPr lang="en-US" b="1" dirty="0" smtClean="0"/>
              <a:t> tool, payload </a:t>
            </a:r>
            <a:r>
              <a:rPr lang="en-US" b="1" dirty="0" err="1" smtClean="0"/>
              <a:t>hỗ</a:t>
            </a:r>
            <a:r>
              <a:rPr lang="en-US" b="1" dirty="0" smtClean="0"/>
              <a:t> </a:t>
            </a:r>
            <a:r>
              <a:rPr lang="en-US" b="1" dirty="0" err="1" smtClean="0"/>
              <a:t>trợ</a:t>
            </a:r>
            <a:r>
              <a:rPr lang="en-US" b="1" dirty="0" smtClean="0"/>
              <a:t> </a:t>
            </a:r>
            <a:r>
              <a:rPr lang="en-US" b="1" dirty="0" err="1" smtClean="0"/>
              <a:t>khai</a:t>
            </a:r>
            <a:r>
              <a:rPr lang="en-US" b="1" dirty="0" smtClean="0"/>
              <a:t> </a:t>
            </a:r>
            <a:r>
              <a:rPr lang="en-US" b="1" dirty="0" err="1" smtClean="0"/>
              <a:t>thác</a:t>
            </a:r>
            <a:r>
              <a:rPr lang="en-US" b="1" dirty="0" smtClean="0"/>
              <a:t> </a:t>
            </a:r>
            <a:r>
              <a:rPr lang="en-US" b="1" dirty="0" err="1" smtClean="0"/>
              <a:t>lỗ</a:t>
            </a:r>
            <a:r>
              <a:rPr lang="en-US" b="1" dirty="0" smtClean="0"/>
              <a:t> </a:t>
            </a:r>
            <a:r>
              <a:rPr lang="en-US" b="1" dirty="0" err="1" smtClean="0"/>
              <a:t>hổng</a:t>
            </a:r>
            <a:r>
              <a:rPr lang="en-US" b="1" dirty="0"/>
              <a:t> </a:t>
            </a:r>
            <a:r>
              <a:rPr lang="en-US" b="1" dirty="0" smtClean="0"/>
              <a:t>File upload</a:t>
            </a:r>
          </a:p>
          <a:p>
            <a:pPr>
              <a:buFontTx/>
              <a:buChar char="-"/>
            </a:pPr>
            <a:r>
              <a:rPr lang="en-US" dirty="0" smtClean="0"/>
              <a:t>Upload </a:t>
            </a:r>
            <a:r>
              <a:rPr lang="en-US" dirty="0"/>
              <a:t>Scanner (Burp Suite extension</a:t>
            </a:r>
            <a:r>
              <a:rPr lang="en-US" dirty="0" smtClean="0"/>
              <a:t>)</a:t>
            </a:r>
          </a:p>
          <a:p>
            <a:pPr>
              <a:buFontTx/>
              <a:buChar char="-"/>
            </a:pPr>
            <a:r>
              <a:rPr lang="en-US" dirty="0" err="1"/>
              <a:t>WFUZZ</a:t>
            </a:r>
            <a:r>
              <a:rPr lang="en-US" dirty="0"/>
              <a:t> / </a:t>
            </a:r>
            <a:r>
              <a:rPr lang="en-US" dirty="0" err="1" smtClean="0"/>
              <a:t>FFUF</a:t>
            </a:r>
            <a:r>
              <a:rPr lang="en-US" dirty="0" smtClean="0"/>
              <a:t>: </a:t>
            </a:r>
            <a:r>
              <a:rPr lang="vi-VN" dirty="0" smtClean="0"/>
              <a:t>brute-force/fuzz </a:t>
            </a:r>
            <a:r>
              <a:rPr lang="vi-VN" dirty="0"/>
              <a:t>các tham số HTTP hoặc endpoint liên quan đến </a:t>
            </a:r>
            <a:r>
              <a:rPr lang="vi-VN" dirty="0" smtClean="0"/>
              <a:t>upload</a:t>
            </a:r>
            <a:r>
              <a:rPr lang="en-US" dirty="0" smtClean="0"/>
              <a:t>, </a:t>
            </a:r>
            <a:r>
              <a:rPr lang="vi-VN" dirty="0" smtClean="0"/>
              <a:t>phát </a:t>
            </a:r>
            <a:r>
              <a:rPr lang="vi-VN" dirty="0"/>
              <a:t>hiện endpoint ẩn như /upload, /file, /media</a:t>
            </a:r>
            <a:r>
              <a:rPr lang="vi-VN" dirty="0" smtClean="0"/>
              <a:t>,...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/>
              <a:t>Metasploit</a:t>
            </a:r>
            <a:r>
              <a:rPr lang="en-US" dirty="0"/>
              <a:t>: </a:t>
            </a:r>
            <a:r>
              <a:rPr lang="en-US" dirty="0" smtClean="0"/>
              <a:t>exploit/</a:t>
            </a:r>
            <a:r>
              <a:rPr lang="en-US" dirty="0" err="1" smtClean="0"/>
              <a:t>unix</a:t>
            </a:r>
            <a:r>
              <a:rPr lang="en-US" dirty="0" smtClean="0"/>
              <a:t>/</a:t>
            </a:r>
            <a:r>
              <a:rPr lang="en-US" dirty="0" err="1" smtClean="0"/>
              <a:t>webapp</a:t>
            </a:r>
            <a:r>
              <a:rPr lang="en-US" dirty="0" smtClean="0"/>
              <a:t>/</a:t>
            </a:r>
            <a:r>
              <a:rPr lang="en-US" dirty="0" err="1" smtClean="0"/>
              <a:t>upload_exec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Github</a:t>
            </a:r>
            <a:r>
              <a:rPr lang="en-US" dirty="0"/>
              <a:t> </a:t>
            </a:r>
            <a:r>
              <a:rPr lang="en-US" dirty="0" smtClean="0"/>
              <a:t>repo: </a:t>
            </a:r>
            <a:r>
              <a:rPr lang="en-US" dirty="0" err="1" smtClean="0">
                <a:hlinkClick r:id="rId2"/>
              </a:rPr>
              <a:t>PayloadsAlltheThings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82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488" y="163106"/>
            <a:ext cx="10515600" cy="889517"/>
          </a:xfrm>
        </p:spPr>
        <p:txBody>
          <a:bodyPr/>
          <a:lstStyle/>
          <a:p>
            <a:r>
              <a:rPr lang="en-US" b="1" dirty="0" smtClean="0"/>
              <a:t>6. Lab solution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664" y="105262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6.2. </a:t>
            </a:r>
            <a:r>
              <a:rPr lang="en-US" b="1" dirty="0" err="1" smtClean="0"/>
              <a:t>Một</a:t>
            </a:r>
            <a:r>
              <a:rPr lang="en-US" b="1" dirty="0" smtClean="0"/>
              <a:t> </a:t>
            </a:r>
            <a:r>
              <a:rPr lang="en-US" b="1" dirty="0" err="1" smtClean="0"/>
              <a:t>số</a:t>
            </a:r>
            <a:r>
              <a:rPr lang="en-US" b="1" dirty="0" smtClean="0"/>
              <a:t> tool, payload </a:t>
            </a:r>
            <a:r>
              <a:rPr lang="en-US" b="1" dirty="0" err="1" smtClean="0"/>
              <a:t>hỗ</a:t>
            </a:r>
            <a:r>
              <a:rPr lang="en-US" b="1" dirty="0" smtClean="0"/>
              <a:t> </a:t>
            </a:r>
            <a:r>
              <a:rPr lang="en-US" b="1" dirty="0" err="1" smtClean="0"/>
              <a:t>trợ</a:t>
            </a:r>
            <a:r>
              <a:rPr lang="en-US" b="1" dirty="0" smtClean="0"/>
              <a:t> </a:t>
            </a:r>
            <a:r>
              <a:rPr lang="en-US" b="1" dirty="0" err="1" smtClean="0"/>
              <a:t>khai</a:t>
            </a:r>
            <a:r>
              <a:rPr lang="en-US" b="1" dirty="0" smtClean="0"/>
              <a:t> </a:t>
            </a:r>
            <a:r>
              <a:rPr lang="en-US" b="1" dirty="0" err="1" smtClean="0"/>
              <a:t>thác</a:t>
            </a:r>
            <a:r>
              <a:rPr lang="en-US" b="1" dirty="0" smtClean="0"/>
              <a:t> </a:t>
            </a:r>
            <a:r>
              <a:rPr lang="en-US" b="1" dirty="0" err="1" smtClean="0"/>
              <a:t>lỗ</a:t>
            </a:r>
            <a:r>
              <a:rPr lang="en-US" b="1" dirty="0" smtClean="0"/>
              <a:t> </a:t>
            </a:r>
            <a:r>
              <a:rPr lang="en-US" b="1" dirty="0" err="1" smtClean="0"/>
              <a:t>hổng</a:t>
            </a:r>
            <a:r>
              <a:rPr lang="en-US" b="1" dirty="0"/>
              <a:t> </a:t>
            </a:r>
            <a:r>
              <a:rPr lang="en-US" b="1" dirty="0" smtClean="0"/>
              <a:t>File upload</a:t>
            </a:r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626" y="1638601"/>
            <a:ext cx="9428745" cy="506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2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6269"/>
            <a:ext cx="10515600" cy="591805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/>
              <a:t>1. </a:t>
            </a:r>
            <a:r>
              <a:rPr lang="en-US" sz="4000" b="1" dirty="0" err="1" smtClean="0"/>
              <a:t>Lỗ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hổng</a:t>
            </a:r>
            <a:r>
              <a:rPr lang="en-US" sz="4000" b="1" dirty="0" smtClean="0"/>
              <a:t> file upload </a:t>
            </a:r>
            <a:r>
              <a:rPr lang="en-US" sz="4000" b="1" dirty="0" err="1" smtClean="0"/>
              <a:t>là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gì</a:t>
            </a:r>
            <a:r>
              <a:rPr lang="en-US" sz="4000" b="1" dirty="0" smtClean="0"/>
              <a:t>?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0807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1.1.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 smtClean="0"/>
              <a:t>Lỗ</a:t>
            </a:r>
            <a:r>
              <a:rPr lang="en-US" dirty="0" smtClean="0"/>
              <a:t> </a:t>
            </a:r>
            <a:r>
              <a:rPr lang="en-US" dirty="0" err="1" smtClean="0"/>
              <a:t>hổng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năng upload </a:t>
            </a:r>
            <a:r>
              <a:rPr lang="en-US" dirty="0" err="1" smtClean="0"/>
              <a:t>của</a:t>
            </a:r>
            <a:r>
              <a:rPr lang="en-US" dirty="0" smtClean="0"/>
              <a:t> server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, </a:t>
            </a:r>
            <a:r>
              <a:rPr lang="en-US" dirty="0" err="1" smtClean="0"/>
              <a:t>nội</a:t>
            </a:r>
            <a:r>
              <a:rPr lang="en-US" dirty="0" smtClean="0"/>
              <a:t> dung,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file,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: </a:t>
            </a:r>
          </a:p>
          <a:p>
            <a:pPr marL="457200" lvl="1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Tải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độc</a:t>
            </a:r>
            <a:r>
              <a:rPr lang="en-US" dirty="0" smtClean="0"/>
              <a:t> (</a:t>
            </a:r>
            <a:r>
              <a:rPr lang="en-US" dirty="0" err="1" smtClean="0"/>
              <a:t>webshell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đè</a:t>
            </a:r>
            <a:r>
              <a:rPr lang="en-US" dirty="0"/>
              <a:t> </a:t>
            </a:r>
            <a:r>
              <a:rPr lang="en-US" dirty="0" smtClean="0"/>
              <a:t>file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Lấp</a:t>
            </a:r>
            <a:r>
              <a:rPr lang="en-US" dirty="0" smtClean="0"/>
              <a:t> </a:t>
            </a:r>
            <a:r>
              <a:rPr lang="en-US" dirty="0" err="1" smtClean="0"/>
              <a:t>đầy</a:t>
            </a:r>
            <a:r>
              <a:rPr lang="en-US" dirty="0" smtClean="0"/>
              <a:t> ổ </a:t>
            </a:r>
            <a:r>
              <a:rPr lang="en-US" dirty="0" err="1" smtClean="0"/>
              <a:t>đĩa</a:t>
            </a:r>
            <a:r>
              <a:rPr lang="en-US" dirty="0" smtClean="0"/>
              <a:t>/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DoS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- VD: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849" y="2475068"/>
            <a:ext cx="5354458" cy="384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078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Lỗ</a:t>
            </a:r>
            <a:r>
              <a:rPr lang="en-US" dirty="0" smtClean="0"/>
              <a:t> </a:t>
            </a:r>
            <a:r>
              <a:rPr lang="en-US" dirty="0" err="1" smtClean="0"/>
              <a:t>hổng</a:t>
            </a:r>
            <a:r>
              <a:rPr lang="en-US" dirty="0" smtClean="0"/>
              <a:t> file upload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1.2.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: </a:t>
            </a:r>
            <a:r>
              <a:rPr lang="en-US" dirty="0" err="1" smtClean="0"/>
              <a:t>Webshell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Web </a:t>
            </a:r>
            <a:r>
              <a:rPr lang="en-US" dirty="0"/>
              <a:t>shell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hại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attacker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ý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web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xa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HTTP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smtClean="0"/>
              <a:t>endpoint.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upload web shell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, </a:t>
            </a:r>
            <a:r>
              <a:rPr lang="en-US" dirty="0" smtClean="0"/>
              <a:t>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: file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code  .</a:t>
            </a:r>
            <a:r>
              <a:rPr lang="en-US" dirty="0" err="1" smtClean="0"/>
              <a:t>php</a:t>
            </a:r>
            <a:r>
              <a:rPr lang="en-US" dirty="0" smtClean="0"/>
              <a:t>, .asp, .</a:t>
            </a:r>
            <a:r>
              <a:rPr lang="en-US" dirty="0" err="1" smtClean="0"/>
              <a:t>jsp</a:t>
            </a:r>
            <a:r>
              <a:rPr lang="en-US" dirty="0" smtClean="0"/>
              <a:t>,… </a:t>
            </a:r>
          </a:p>
          <a:p>
            <a:pPr>
              <a:buFontTx/>
              <a:buChar char="-"/>
            </a:pPr>
            <a:r>
              <a:rPr lang="en-US" dirty="0" smtClean="0"/>
              <a:t>Upload </a:t>
            </a:r>
            <a:r>
              <a:rPr lang="en-US" dirty="0" err="1" smtClean="0"/>
              <a:t>webshell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thác</a:t>
            </a:r>
            <a:r>
              <a:rPr lang="en-US" dirty="0" smtClean="0"/>
              <a:t> </a:t>
            </a:r>
            <a:r>
              <a:rPr lang="en-US" dirty="0" err="1" smtClean="0"/>
              <a:t>lỗ</a:t>
            </a:r>
            <a:r>
              <a:rPr lang="en-US" dirty="0" smtClean="0"/>
              <a:t> </a:t>
            </a:r>
            <a:r>
              <a:rPr lang="en-US" dirty="0" err="1" smtClean="0"/>
              <a:t>hổng</a:t>
            </a:r>
            <a:r>
              <a:rPr lang="en-US" dirty="0" smtClean="0"/>
              <a:t> upload file</a:t>
            </a:r>
          </a:p>
        </p:txBody>
      </p:sp>
    </p:spTree>
    <p:extLst>
      <p:ext uri="{BB962C8B-B14F-4D97-AF65-F5344CB8AC3E}">
        <p14:creationId xmlns:p14="http://schemas.microsoft.com/office/powerpoint/2010/main" val="1260031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</a:t>
            </a:r>
            <a:r>
              <a:rPr lang="en-US" b="1" dirty="0" err="1" smtClean="0"/>
              <a:t>Nguyên</a:t>
            </a:r>
            <a:r>
              <a:rPr lang="en-US" b="1" dirty="0" smtClean="0"/>
              <a:t> </a:t>
            </a:r>
            <a:r>
              <a:rPr lang="en-US" b="1" dirty="0" err="1" smtClean="0"/>
              <a:t>nhân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L</a:t>
            </a:r>
            <a:r>
              <a:rPr lang="vi-VN" dirty="0" smtClean="0"/>
              <a:t>ỗ </a:t>
            </a:r>
            <a:r>
              <a:rPr lang="vi-VN" dirty="0"/>
              <a:t>hổng xảy ra khi ứng dụng cho phép người dùng tải file lên mà không kiểm soát chặt về</a:t>
            </a:r>
            <a:r>
              <a:rPr lang="vi-VN" dirty="0" smtClean="0"/>
              <a:t>:</a:t>
            </a:r>
            <a:endParaRPr lang="vi-VN" dirty="0"/>
          </a:p>
          <a:p>
            <a:pPr lvl="1">
              <a:lnSpc>
                <a:spcPct val="150000"/>
              </a:lnSpc>
            </a:pPr>
            <a:r>
              <a:rPr lang="vi-VN" dirty="0" smtClean="0"/>
              <a:t>Định </a:t>
            </a:r>
            <a:r>
              <a:rPr lang="vi-VN" dirty="0"/>
              <a:t>dạng (extension)</a:t>
            </a:r>
          </a:p>
          <a:p>
            <a:pPr lvl="1">
              <a:lnSpc>
                <a:spcPct val="150000"/>
              </a:lnSpc>
            </a:pPr>
            <a:r>
              <a:rPr lang="vi-VN" dirty="0" smtClean="0"/>
              <a:t>Loại </a:t>
            </a:r>
            <a:r>
              <a:rPr lang="vi-VN" dirty="0"/>
              <a:t>nội dung (MIME type)</a:t>
            </a:r>
          </a:p>
          <a:p>
            <a:pPr lvl="1">
              <a:lnSpc>
                <a:spcPct val="150000"/>
              </a:lnSpc>
            </a:pPr>
            <a:r>
              <a:rPr lang="vi-VN" dirty="0" smtClean="0"/>
              <a:t>Vị </a:t>
            </a:r>
            <a:r>
              <a:rPr lang="vi-VN" dirty="0"/>
              <a:t>trí lưu trữ file</a:t>
            </a:r>
          </a:p>
          <a:p>
            <a:pPr lvl="1">
              <a:lnSpc>
                <a:spcPct val="150000"/>
              </a:lnSpc>
            </a:pPr>
            <a:r>
              <a:rPr lang="vi-VN" dirty="0" smtClean="0"/>
              <a:t>Quyền </a:t>
            </a:r>
            <a:r>
              <a:rPr lang="vi-VN" dirty="0"/>
              <a:t>thực thi của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200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 </a:t>
            </a:r>
            <a:r>
              <a:rPr lang="en-US" b="1" dirty="0" err="1" smtClean="0"/>
              <a:t>Tác</a:t>
            </a:r>
            <a:r>
              <a:rPr lang="en-US" b="1" dirty="0" smtClean="0"/>
              <a:t> </a:t>
            </a:r>
            <a:r>
              <a:rPr lang="en-US" b="1" dirty="0" err="1" smtClean="0"/>
              <a:t>động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2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: </a:t>
            </a:r>
          </a:p>
          <a:p>
            <a:pPr marL="457200" lvl="1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file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? (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, </a:t>
            </a:r>
            <a:r>
              <a:rPr lang="en-US" dirty="0" err="1" smtClean="0"/>
              <a:t>loại</a:t>
            </a:r>
            <a:r>
              <a:rPr lang="en-US" dirty="0" smtClean="0"/>
              <a:t> file, </a:t>
            </a:r>
            <a:r>
              <a:rPr lang="en-US" dirty="0" err="1" smtClean="0"/>
              <a:t>nội</a:t>
            </a:r>
            <a:r>
              <a:rPr lang="en-US" dirty="0" smtClean="0"/>
              <a:t> dung,…) </a:t>
            </a:r>
          </a:p>
          <a:p>
            <a:pPr marL="457200" lvl="1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/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file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upload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TH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</a:p>
          <a:p>
            <a:pPr marL="457200" lvl="1" indent="0">
              <a:buNone/>
            </a:pPr>
            <a:r>
              <a:rPr lang="en-US" dirty="0" smtClean="0"/>
              <a:t>+ 1. Server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upload file script </a:t>
            </a:r>
            <a:r>
              <a:rPr lang="en-US" dirty="0" err="1" smtClean="0"/>
              <a:t>như</a:t>
            </a:r>
            <a:r>
              <a:rPr lang="en-US" dirty="0" smtClean="0"/>
              <a:t>: .</a:t>
            </a:r>
            <a:r>
              <a:rPr lang="en-US" dirty="0" err="1" smtClean="0"/>
              <a:t>php</a:t>
            </a:r>
            <a:r>
              <a:rPr lang="en-US" dirty="0" smtClean="0"/>
              <a:t>, </a:t>
            </a:r>
            <a:r>
              <a:rPr lang="en-US" dirty="0" err="1" smtClean="0"/>
              <a:t>và</a:t>
            </a:r>
            <a:r>
              <a:rPr lang="en-US" dirty="0" smtClean="0"/>
              <a:t> .</a:t>
            </a:r>
            <a:r>
              <a:rPr lang="en-US" dirty="0" err="1" smtClean="0"/>
              <a:t>jsp</a:t>
            </a:r>
            <a:r>
              <a:rPr lang="en-US" dirty="0" smtClean="0"/>
              <a:t>,… +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/>
              <a:t> </a:t>
            </a:r>
            <a:r>
              <a:rPr lang="en-US" dirty="0" smtClean="0">
                <a:sym typeface="Wingdings" panose="05000000000000000000" pitchFamily="2" charset="2"/>
              </a:rPr>
              <a:t> server-side code file = </a:t>
            </a:r>
            <a:r>
              <a:rPr lang="en-US" dirty="0" err="1" smtClean="0">
                <a:sym typeface="Wingdings" panose="05000000000000000000" pitchFamily="2" charset="2"/>
              </a:rPr>
              <a:t>webshell</a:t>
            </a:r>
            <a:r>
              <a:rPr lang="en-US" dirty="0" smtClean="0">
                <a:sym typeface="Wingdings" panose="05000000000000000000" pitchFamily="2" charset="2"/>
              </a:rPr>
              <a:t>  </a:t>
            </a:r>
            <a:r>
              <a:rPr lang="en-US" dirty="0" err="1" smtClean="0">
                <a:sym typeface="Wingdings" panose="05000000000000000000" pitchFamily="2" charset="2"/>
              </a:rPr>
              <a:t>RCE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+ 2. Server </a:t>
            </a:r>
            <a:r>
              <a:rPr lang="en-US" dirty="0" err="1" smtClean="0"/>
              <a:t>không</a:t>
            </a:r>
            <a:r>
              <a:rPr lang="en-US" dirty="0" smtClean="0"/>
              <a:t> check filename 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err="1" smtClean="0">
                <a:sym typeface="Wingdings" panose="05000000000000000000" pitchFamily="2" charset="2"/>
              </a:rPr>
              <a:t>ghi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đè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các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quan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trọng</a:t>
            </a:r>
            <a:r>
              <a:rPr lang="en-US" dirty="0" smtClean="0">
                <a:sym typeface="Wingdings" panose="05000000000000000000" pitchFamily="2" charset="2"/>
              </a:rPr>
              <a:t>/ </a:t>
            </a:r>
            <a:r>
              <a:rPr lang="en-US" dirty="0" err="1" smtClean="0">
                <a:sym typeface="Wingdings" panose="05000000000000000000" pitchFamily="2" charset="2"/>
              </a:rPr>
              <a:t>khai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thác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lỗ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hổng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path traversal.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34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4. </a:t>
            </a:r>
            <a:r>
              <a:rPr lang="en-US" b="1" dirty="0" err="1" smtClean="0"/>
              <a:t>Cơ</a:t>
            </a:r>
            <a:r>
              <a:rPr lang="en-US" b="1" dirty="0" smtClean="0"/>
              <a:t> </a:t>
            </a:r>
            <a:r>
              <a:rPr lang="en-US" b="1" dirty="0" err="1" smtClean="0"/>
              <a:t>chế</a:t>
            </a:r>
            <a:r>
              <a:rPr lang="en-US" b="1" dirty="0" smtClean="0"/>
              <a:t> </a:t>
            </a:r>
            <a:r>
              <a:rPr lang="en-US" b="1" dirty="0" err="1" smtClean="0"/>
              <a:t>bảo</a:t>
            </a:r>
            <a:r>
              <a:rPr lang="en-US" b="1" dirty="0" smtClean="0"/>
              <a:t> </a:t>
            </a:r>
            <a:r>
              <a:rPr lang="en-US" b="1" dirty="0" err="1" smtClean="0"/>
              <a:t>mật</a:t>
            </a:r>
            <a:r>
              <a:rPr lang="en-US" b="1" dirty="0"/>
              <a:t> </a:t>
            </a:r>
            <a:r>
              <a:rPr lang="en-US" b="1" dirty="0" smtClean="0"/>
              <a:t>+ </a:t>
            </a:r>
            <a:r>
              <a:rPr lang="en-US" b="1" dirty="0" err="1" smtClean="0"/>
              <a:t>Kĩ</a:t>
            </a:r>
            <a:r>
              <a:rPr lang="en-US" b="1" dirty="0" smtClean="0"/>
              <a:t> </a:t>
            </a:r>
            <a:r>
              <a:rPr lang="en-US" b="1" dirty="0" err="1" smtClean="0"/>
              <a:t>thuật</a:t>
            </a:r>
            <a:r>
              <a:rPr lang="en-US" b="1" dirty="0" smtClean="0"/>
              <a:t> bypass</a:t>
            </a:r>
            <a:endParaRPr lang="en-US" b="1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295400" y="1936909"/>
            <a:ext cx="8273902" cy="314695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952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4.1. Unrestricted File Upload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- Server</a:t>
            </a:r>
            <a:r>
              <a:rPr kumimoji="0" lang="en-US" altLang="en-US" sz="3200" b="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lang="en-US" altLang="en-US" sz="3200" dirty="0" err="1" smtClean="0">
                <a:solidFill>
                  <a:srgbClr val="333333"/>
                </a:solidFill>
                <a:latin typeface="Open Sans"/>
              </a:rPr>
              <a:t>c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phép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upload file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ar(--monospace)"/>
              </a:rPr>
              <a:t>.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var(--monospace)"/>
              </a:rPr>
              <a:t>php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bình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thường</a:t>
            </a:r>
            <a:r>
              <a:rPr lang="en-US" altLang="en-US" sz="3200" dirty="0" smtClean="0">
                <a:solidFill>
                  <a:srgbClr val="333333"/>
                </a:solidFill>
                <a:latin typeface="Open Sans"/>
              </a:rPr>
              <a:t> </a:t>
            </a:r>
            <a:r>
              <a:rPr lang="en-US" altLang="en-US" sz="3200" dirty="0" smtClean="0">
                <a:solidFill>
                  <a:srgbClr val="333333"/>
                </a:solidFill>
                <a:latin typeface="Open Sans"/>
                <a:sym typeface="Wingdings" panose="05000000000000000000" pitchFamily="2" charset="2"/>
              </a:rPr>
              <a:t> </a:t>
            </a:r>
            <a:r>
              <a:rPr lang="en-US" altLang="en-US" sz="3200" dirty="0" err="1" smtClean="0">
                <a:solidFill>
                  <a:srgbClr val="333333"/>
                </a:solidFill>
                <a:latin typeface="Open Sans"/>
                <a:sym typeface="Wingdings" panose="05000000000000000000" pitchFamily="2" charset="2"/>
              </a:rPr>
              <a:t>có</a:t>
            </a:r>
            <a:r>
              <a:rPr lang="en-US" altLang="en-US" sz="3200" dirty="0" smtClean="0">
                <a:solidFill>
                  <a:srgbClr val="333333"/>
                </a:solidFill>
                <a:latin typeface="Open Sans"/>
                <a:sym typeface="Wingdings" panose="05000000000000000000" pitchFamily="2" charset="2"/>
              </a:rPr>
              <a:t> </a:t>
            </a:r>
            <a:r>
              <a:rPr lang="en-US" altLang="en-US" sz="3200" dirty="0" err="1" smtClean="0">
                <a:solidFill>
                  <a:srgbClr val="333333"/>
                </a:solidFill>
                <a:latin typeface="Open Sans"/>
                <a:sym typeface="Wingdings" panose="05000000000000000000" pitchFamily="2" charset="2"/>
              </a:rPr>
              <a:t>thể</a:t>
            </a:r>
            <a:r>
              <a:rPr lang="en-US" altLang="en-US" sz="3200" dirty="0" smtClean="0">
                <a:solidFill>
                  <a:srgbClr val="333333"/>
                </a:solidFill>
                <a:latin typeface="Open Sans"/>
                <a:sym typeface="Wingdings" panose="05000000000000000000" pitchFamily="2" charset="2"/>
              </a:rPr>
              <a:t> </a:t>
            </a:r>
            <a:r>
              <a:rPr lang="en-US" altLang="en-US" sz="3200" dirty="0" err="1" smtClean="0">
                <a:solidFill>
                  <a:srgbClr val="333333"/>
                </a:solidFill>
                <a:latin typeface="Open Sans"/>
                <a:sym typeface="Wingdings" panose="05000000000000000000" pitchFamily="2" charset="2"/>
              </a:rPr>
              <a:t>khai</a:t>
            </a:r>
            <a:r>
              <a:rPr lang="en-US" altLang="en-US" sz="3200" dirty="0" smtClean="0">
                <a:solidFill>
                  <a:srgbClr val="333333"/>
                </a:solidFill>
                <a:latin typeface="Open Sans"/>
                <a:sym typeface="Wingdings" panose="05000000000000000000" pitchFamily="2" charset="2"/>
              </a:rPr>
              <a:t> </a:t>
            </a:r>
            <a:r>
              <a:rPr lang="en-US" altLang="en-US" sz="3200" dirty="0" err="1" smtClean="0">
                <a:solidFill>
                  <a:srgbClr val="333333"/>
                </a:solidFill>
                <a:latin typeface="Open Sans"/>
                <a:sym typeface="Wingdings" panose="05000000000000000000" pitchFamily="2" charset="2"/>
              </a:rPr>
              <a:t>thác</a:t>
            </a:r>
            <a:r>
              <a:rPr lang="en-US" altLang="en-US" sz="3200" dirty="0" smtClean="0">
                <a:solidFill>
                  <a:srgbClr val="333333"/>
                </a:solidFill>
                <a:latin typeface="Open Sans"/>
                <a:sym typeface="Wingdings" panose="05000000000000000000" pitchFamily="2" charset="2"/>
              </a:rPr>
              <a:t> </a:t>
            </a:r>
            <a:r>
              <a:rPr lang="en-US" altLang="en-US" sz="3200" dirty="0" err="1" smtClean="0">
                <a:solidFill>
                  <a:srgbClr val="333333"/>
                </a:solidFill>
                <a:latin typeface="Open Sans"/>
                <a:sym typeface="Wingdings" panose="05000000000000000000" pitchFamily="2" charset="2"/>
              </a:rPr>
              <a:t>bằng</a:t>
            </a:r>
            <a:r>
              <a:rPr lang="en-US" altLang="en-US" sz="3200" dirty="0" smtClean="0">
                <a:solidFill>
                  <a:srgbClr val="333333"/>
                </a:solidFill>
                <a:latin typeface="Open Sans"/>
                <a:sym typeface="Wingdings" panose="05000000000000000000" pitchFamily="2" charset="2"/>
              </a:rPr>
              <a:t> </a:t>
            </a:r>
            <a:r>
              <a:rPr lang="en-US" altLang="en-US" sz="3200" dirty="0" err="1" smtClean="0">
                <a:solidFill>
                  <a:srgbClr val="333333"/>
                </a:solidFill>
                <a:latin typeface="Open Sans"/>
                <a:sym typeface="Wingdings" panose="05000000000000000000" pitchFamily="2" charset="2"/>
              </a:rPr>
              <a:t>cách</a:t>
            </a:r>
            <a:r>
              <a:rPr lang="en-US" altLang="en-US" sz="3200" dirty="0" smtClean="0">
                <a:solidFill>
                  <a:srgbClr val="333333"/>
                </a:solidFill>
                <a:latin typeface="Open Sans"/>
                <a:sym typeface="Wingdings" panose="05000000000000000000" pitchFamily="2" charset="2"/>
              </a:rPr>
              <a:t> upload file</a:t>
            </a:r>
            <a:r>
              <a:rPr lang="en-US" altLang="en-US" sz="3200" dirty="0">
                <a:solidFill>
                  <a:srgbClr val="333333"/>
                </a:solidFill>
                <a:latin typeface="Open Sans"/>
                <a:sym typeface="Wingdings" panose="05000000000000000000" pitchFamily="2" charset="2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nội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dung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chứa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shell: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var(--monospac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var(--monospace)"/>
              </a:rPr>
              <a:t>&lt;?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var(--monospace)"/>
              </a:rPr>
              <a:t>php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ar(--monospace)"/>
              </a:rPr>
              <a:t>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770088"/>
                </a:solidFill>
                <a:effectLst/>
                <a:latin typeface="var(--monospace)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ar(--monospace)"/>
              </a:rPr>
              <a:t>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3300AA"/>
                </a:solidFill>
                <a:effectLst/>
                <a:latin typeface="var(--monospace)"/>
              </a:rPr>
              <a:t>system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ar(--monospace)"/>
              </a:rPr>
              <a:t>(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55AA"/>
                </a:solidFill>
                <a:effectLst/>
                <a:latin typeface="var(--monospace)"/>
              </a:rPr>
              <a:t>$_GET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ar(--monospace)"/>
              </a:rPr>
              <a:t>[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AA1111"/>
                </a:solidFill>
                <a:effectLst/>
                <a:latin typeface="var(--monospace)"/>
              </a:rPr>
              <a:t>'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AA1111"/>
                </a:solidFill>
                <a:effectLst/>
                <a:latin typeface="var(--monospace)"/>
              </a:rPr>
              <a:t>cmd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AA1111"/>
                </a:solidFill>
                <a:effectLst/>
                <a:latin typeface="var(--monospace)"/>
              </a:rPr>
              <a:t>'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ar(--monospace)"/>
              </a:rPr>
              <a:t>]);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var(--monospace)"/>
              </a:rPr>
              <a:t>?&gt;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→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Truy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cập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URL file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để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thực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thi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lệnh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.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31810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4. </a:t>
            </a:r>
            <a:r>
              <a:rPr lang="en-US" b="1" dirty="0" err="1" smtClean="0"/>
              <a:t>Cơ</a:t>
            </a:r>
            <a:r>
              <a:rPr lang="en-US" b="1" dirty="0" smtClean="0"/>
              <a:t> </a:t>
            </a:r>
            <a:r>
              <a:rPr lang="en-US" b="1" dirty="0" err="1" smtClean="0"/>
              <a:t>chế</a:t>
            </a:r>
            <a:r>
              <a:rPr lang="en-US" b="1" dirty="0" smtClean="0"/>
              <a:t> </a:t>
            </a:r>
            <a:r>
              <a:rPr lang="en-US" b="1" dirty="0" err="1" smtClean="0"/>
              <a:t>bảo</a:t>
            </a:r>
            <a:r>
              <a:rPr lang="en-US" b="1" dirty="0" smtClean="0"/>
              <a:t> </a:t>
            </a:r>
            <a:r>
              <a:rPr lang="en-US" b="1" dirty="0" err="1" smtClean="0"/>
              <a:t>mật</a:t>
            </a:r>
            <a:r>
              <a:rPr lang="en-US" b="1" dirty="0"/>
              <a:t> </a:t>
            </a:r>
            <a:r>
              <a:rPr lang="en-US" b="1" dirty="0" smtClean="0"/>
              <a:t>+ </a:t>
            </a:r>
            <a:r>
              <a:rPr lang="en-US" b="1" dirty="0" err="1" smtClean="0"/>
              <a:t>Kĩ</a:t>
            </a:r>
            <a:r>
              <a:rPr lang="en-US" b="1" dirty="0" smtClean="0"/>
              <a:t> </a:t>
            </a:r>
            <a:r>
              <a:rPr lang="en-US" b="1" dirty="0" err="1" smtClean="0"/>
              <a:t>thuật</a:t>
            </a:r>
            <a:r>
              <a:rPr lang="en-US" b="1" dirty="0" smtClean="0"/>
              <a:t> bypass</a:t>
            </a:r>
            <a:endParaRPr lang="en-US" b="1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295401" y="2182227"/>
            <a:ext cx="8828314" cy="2657057"/>
          </a:xfrm>
          <a:prstGeom prst="rect">
            <a:avLst/>
          </a:prstGeom>
          <a:solidFill>
            <a:srgbClr val="F3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 smtClean="0"/>
              <a:t>4.2.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Extension blacklist bypass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-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Cơ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kumimoji="0" lang="en-US" altLang="en-US" sz="1800" b="0" i="0" u="none" strike="noStrike" cap="none" normalizeH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chế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kumimoji="0" lang="en-US" altLang="en-US" sz="1800" b="0" i="0" u="none" strike="noStrike" cap="none" normalizeH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bảo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kumimoji="0" lang="en-US" altLang="en-US" sz="1800" b="0" i="0" u="none" strike="noStrike" cap="none" normalizeH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mật</a:t>
            </a:r>
            <a:r>
              <a:rPr lang="en-US" altLang="en-US" sz="1800" dirty="0" smtClean="0">
                <a:solidFill>
                  <a:srgbClr val="333333"/>
                </a:solidFill>
                <a:latin typeface="Open Sans"/>
              </a:rPr>
              <a:t>: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Server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cấm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ar(--monospace)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var(--monospace)"/>
              </a:rPr>
              <a:t>php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nhưng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không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cấm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ar(--monospace)"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var(--monospace)"/>
              </a:rPr>
              <a:t>php5</a:t>
            </a:r>
            <a:r>
              <a:rPr kumimoji="0" lang="en-US" altLang="en-US" sz="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ar(--monospace)"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var(--monospace)"/>
              </a:rPr>
              <a:t>pHp</a:t>
            </a:r>
            <a:r>
              <a:rPr kumimoji="0" lang="en-US" altLang="en-US" sz="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ar(--monospace)"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var(--monospace)"/>
              </a:rPr>
              <a:t>asp;.jpg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→ Upload file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với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đuôi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lạ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mà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server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vẫn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thực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thi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được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.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Vì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Apache/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nginx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có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thể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cấu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hình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thực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thi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nhiều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phần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mở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rộng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liên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quan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đến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PHP.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440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4. </a:t>
            </a:r>
            <a:r>
              <a:rPr lang="en-US" b="1" dirty="0" err="1" smtClean="0"/>
              <a:t>Cơ</a:t>
            </a:r>
            <a:r>
              <a:rPr lang="en-US" b="1" dirty="0" smtClean="0"/>
              <a:t> </a:t>
            </a:r>
            <a:r>
              <a:rPr lang="en-US" b="1" dirty="0" err="1" smtClean="0"/>
              <a:t>chế</a:t>
            </a:r>
            <a:r>
              <a:rPr lang="en-US" b="1" dirty="0" smtClean="0"/>
              <a:t> </a:t>
            </a:r>
            <a:r>
              <a:rPr lang="en-US" b="1" dirty="0" err="1" smtClean="0"/>
              <a:t>bảo</a:t>
            </a:r>
            <a:r>
              <a:rPr lang="en-US" b="1" dirty="0" smtClean="0"/>
              <a:t> </a:t>
            </a:r>
            <a:r>
              <a:rPr lang="en-US" b="1" dirty="0" err="1" smtClean="0"/>
              <a:t>mật</a:t>
            </a:r>
            <a:r>
              <a:rPr lang="en-US" b="1" dirty="0"/>
              <a:t> </a:t>
            </a:r>
            <a:r>
              <a:rPr lang="en-US" b="1" dirty="0" smtClean="0"/>
              <a:t>+ </a:t>
            </a:r>
            <a:r>
              <a:rPr lang="en-US" b="1" dirty="0" err="1" smtClean="0"/>
              <a:t>Kĩ</a:t>
            </a:r>
            <a:r>
              <a:rPr lang="en-US" b="1" dirty="0" smtClean="0"/>
              <a:t> </a:t>
            </a:r>
            <a:r>
              <a:rPr lang="en-US" b="1" dirty="0" err="1" smtClean="0"/>
              <a:t>thuật</a:t>
            </a:r>
            <a:r>
              <a:rPr lang="en-US" b="1" dirty="0" smtClean="0"/>
              <a:t> bypass</a:t>
            </a:r>
            <a:endParaRPr lang="en-US" b="1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371600" y="1795923"/>
            <a:ext cx="8708572" cy="3334165"/>
          </a:xfrm>
          <a:prstGeom prst="rect">
            <a:avLst/>
          </a:prstGeom>
          <a:solidFill>
            <a:srgbClr val="F3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>
              <a:lnSpc>
                <a:spcPct val="200000"/>
              </a:lnSpc>
              <a:buNone/>
            </a:pPr>
            <a:r>
              <a:rPr lang="en-US" altLang="en-US" sz="2000" b="1" dirty="0" smtClean="0"/>
              <a:t>4.3. </a:t>
            </a:r>
            <a:r>
              <a:rPr lang="vi-VN" altLang="en-US" sz="2000" b="1" dirty="0" smtClean="0"/>
              <a:t>Null byte injection</a:t>
            </a:r>
          </a:p>
          <a:p>
            <a:pPr marL="0" lvl="0" indent="0">
              <a:lnSpc>
                <a:spcPct val="200000"/>
              </a:lnSpc>
              <a:buNone/>
            </a:pPr>
            <a:r>
              <a:rPr lang="en-US" altLang="en-US" sz="2000" dirty="0" smtClean="0"/>
              <a:t>- </a:t>
            </a:r>
            <a:r>
              <a:rPr lang="en-US" altLang="en-US" sz="2000" dirty="0" err="1" smtClean="0"/>
              <a:t>Cơ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chế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bảo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mật</a:t>
            </a:r>
            <a:r>
              <a:rPr lang="en-US" altLang="en-US" sz="2000" dirty="0" smtClean="0"/>
              <a:t>: server </a:t>
            </a:r>
            <a:r>
              <a:rPr lang="en-US" altLang="en-US" sz="2000" dirty="0" err="1" smtClean="0"/>
              <a:t>kiểm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tra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loại</a:t>
            </a:r>
            <a:r>
              <a:rPr lang="en-US" altLang="en-US" sz="2000" dirty="0" smtClean="0"/>
              <a:t> file </a:t>
            </a:r>
            <a:r>
              <a:rPr lang="en-US" altLang="en-US" sz="2000" dirty="0" err="1" smtClean="0"/>
              <a:t>bằng</a:t>
            </a:r>
            <a:r>
              <a:rPr lang="en-US" altLang="en-US" sz="2000" dirty="0" smtClean="0"/>
              <a:t> file extension.</a:t>
            </a:r>
          </a:p>
          <a:p>
            <a:pPr marL="0" lvl="0" indent="0">
              <a:lnSpc>
                <a:spcPct val="200000"/>
              </a:lnSpc>
              <a:buNone/>
            </a:pPr>
            <a:r>
              <a:rPr lang="en-US" altLang="en-US" sz="2000" dirty="0" smtClean="0">
                <a:sym typeface="Wingdings" panose="05000000000000000000" pitchFamily="2" charset="2"/>
              </a:rPr>
              <a:t> </a:t>
            </a:r>
            <a:r>
              <a:rPr lang="vi-VN" altLang="en-US" sz="2000" dirty="0" smtClean="0"/>
              <a:t>Đổi tên file:</a:t>
            </a:r>
            <a:r>
              <a:rPr lang="en-US" altLang="en-US" sz="2000" dirty="0" smtClean="0"/>
              <a:t> </a:t>
            </a:r>
            <a:r>
              <a:rPr lang="vi-VN" altLang="en-US" sz="2000" b="1" i="1" dirty="0" smtClean="0"/>
              <a:t>exploit.php%00.jpg</a:t>
            </a:r>
          </a:p>
          <a:p>
            <a:pPr marL="0" lvl="0" indent="0">
              <a:lnSpc>
                <a:spcPct val="200000"/>
              </a:lnSpc>
              <a:buNone/>
            </a:pPr>
            <a:r>
              <a:rPr lang="vi-VN" altLang="en-US" sz="2000" dirty="0" smtClean="0"/>
              <a:t>→ </a:t>
            </a:r>
            <a:r>
              <a:rPr lang="vi-VN" altLang="en-US" sz="2000" dirty="0"/>
              <a:t>`%00` là ký tự kết thúc chuỗi trong C, khiến hệ thống chỉ thấy `.php</a:t>
            </a:r>
            <a:r>
              <a:rPr lang="vi-VN" altLang="en-US" sz="2000" dirty="0" smtClean="0"/>
              <a:t>`</a:t>
            </a:r>
            <a:endParaRPr lang="vi-VN" altLang="en-US" sz="2000" dirty="0"/>
          </a:p>
          <a:p>
            <a:pPr marL="0" lvl="0" indent="0">
              <a:lnSpc>
                <a:spcPct val="200000"/>
              </a:lnSpc>
              <a:buNone/>
            </a:pPr>
            <a:r>
              <a:rPr lang="vi-VN" altLang="en-US" sz="2000" dirty="0"/>
              <a:t>Một số ngôn ngữ back-end bị ảnh hưởng nếu dùng C-style string handling.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006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3566</TotalTime>
  <Words>1376</Words>
  <Application>Microsoft Office PowerPoint</Application>
  <PresentationFormat>Widescreen</PresentationFormat>
  <Paragraphs>117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Open Sans</vt:lpstr>
      <vt:lpstr>var(--monospace)</vt:lpstr>
      <vt:lpstr>Wingdings</vt:lpstr>
      <vt:lpstr>Office Theme</vt:lpstr>
      <vt:lpstr>Lỗ hổng File upload</vt:lpstr>
      <vt:lpstr>Nội dung</vt:lpstr>
      <vt:lpstr>1. Lỗ hổng file upload là gì?</vt:lpstr>
      <vt:lpstr>1. Lỗ hổng file upload là gì?</vt:lpstr>
      <vt:lpstr>2. Nguyên nhân</vt:lpstr>
      <vt:lpstr>3. Tác động</vt:lpstr>
      <vt:lpstr>4. Cơ chế bảo mật + Kĩ thuật bypass</vt:lpstr>
      <vt:lpstr>4. Cơ chế bảo mật + Kĩ thuật bypass</vt:lpstr>
      <vt:lpstr>4. Cơ chế bảo mật + Kĩ thuật bypass</vt:lpstr>
      <vt:lpstr>4. Cơ chế bảo mật + Kĩ thuật bypass</vt:lpstr>
      <vt:lpstr>4. Cơ chế bảo mật + Kĩ thuật bypass</vt:lpstr>
      <vt:lpstr>4. Cơ chế bảo mật + Kĩ thuật bypass</vt:lpstr>
      <vt:lpstr>4. Cơ chế bảo mật + Kĩ thuật bypass</vt:lpstr>
      <vt:lpstr>5. Phòng tránh</vt:lpstr>
      <vt:lpstr>6. Lab solution</vt:lpstr>
      <vt:lpstr>6. Lab solution</vt:lpstr>
      <vt:lpstr>6. Lab solution</vt:lpstr>
      <vt:lpstr>6. Lab solution</vt:lpstr>
      <vt:lpstr>6. Lab solution</vt:lpstr>
      <vt:lpstr>6. Lab solution</vt:lpstr>
      <vt:lpstr>6. Lab solution</vt:lpstr>
      <vt:lpstr>6. Lab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Lỗ hổng File upload</dc:title>
  <dc:creator>Daisy Khong</dc:creator>
  <cp:lastModifiedBy>Daisy Khong</cp:lastModifiedBy>
  <cp:revision>41</cp:revision>
  <dcterms:created xsi:type="dcterms:W3CDTF">2025-06-12T06:33:21Z</dcterms:created>
  <dcterms:modified xsi:type="dcterms:W3CDTF">2025-06-19T14:41:00Z</dcterms:modified>
</cp:coreProperties>
</file>