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Lights">
    <p:spTree>
      <p:nvGrpSpPr>
        <p:cNvPr id="1" name=""/>
        <p:cNvGrpSpPr/>
        <p:nvPr/>
      </p:nvGrpSpPr>
      <p:grpSpPr>
        <a:xfrm>
          <a:off x="0" y="0"/>
          <a:ext cx="0" cy="0"/>
          <a:chOff x="0" y="0"/>
          <a:chExt cx="0" cy="0"/>
        </a:xfrm>
      </p:grpSpPr>
      <p:sp>
        <p:nvSpPr>
          <p:cNvPr id="1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18"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en-US" sz="2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1938946-2E6F-49F3-8D7C-6410B8FE3E2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Lights1">
    <p:spTree>
      <p:nvGrpSpPr>
        <p:cNvPr id="1" name=""/>
        <p:cNvGrpSpPr/>
        <p:nvPr/>
      </p:nvGrpSpPr>
      <p:grpSpPr>
        <a:xfrm>
          <a:off x="0" y="0"/>
          <a:ext cx="0" cy="0"/>
          <a:chOff x="0" y="0"/>
          <a:chExt cx="0" cy="0"/>
        </a:xfrm>
      </p:grpSpPr>
      <p:sp>
        <p:nvSpPr>
          <p:cNvPr id="3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40"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en-US" sz="2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5BBBB1C-163C-4F8E-BA04-0EFDCDDD92A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Lights2">
    <p:spTree>
      <p:nvGrpSpPr>
        <p:cNvPr id="1" name=""/>
        <p:cNvGrpSpPr/>
        <p:nvPr/>
      </p:nvGrpSpPr>
      <p:grpSpPr>
        <a:xfrm>
          <a:off x="0" y="0"/>
          <a:ext cx="0" cy="0"/>
          <a:chOff x="0" y="0"/>
          <a:chExt cx="0" cy="0"/>
        </a:xfrm>
      </p:grpSpPr>
      <p:sp>
        <p:nvSpPr>
          <p:cNvPr id="5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en-US" sz="3300" spc="-1" strike="noStrike">
              <a:solidFill>
                <a:srgbClr val="ffffff"/>
              </a:solidFill>
              <a:latin typeface="Arial"/>
            </a:endParaRPr>
          </a:p>
        </p:txBody>
      </p:sp>
      <p:sp>
        <p:nvSpPr>
          <p:cNvPr id="56" name="PlaceHolder 2"/>
          <p:cNvSpPr>
            <a:spLocks noGrp="1"/>
          </p:cNvSpPr>
          <p:nvPr>
            <p:ph type="subTitle"/>
          </p:nvPr>
        </p:nvSpPr>
        <p:spPr>
          <a:xfrm>
            <a:off x="540000" y="1440000"/>
            <a:ext cx="9000000" cy="3600000"/>
          </a:xfrm>
          <a:prstGeom prst="rect">
            <a:avLst/>
          </a:prstGeom>
          <a:solidFill>
            <a:srgbClr val="ffffff">
              <a:alpha val="70000"/>
            </a:srgbClr>
          </a:solid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42223EF-9B91-47A9-8B5C-D44B79E95982}" type="slidenum">
              <a:t>&lt;#&gt;</a:t>
            </a:fld>
          </a:p>
        </p:txBody>
      </p:sp>
      <p:sp>
        <p:nvSpPr>
          <p:cNvPr id="6" name="PlaceHolder 5"/>
          <p:cNvSpPr>
            <a:spLocks noGrp="1"/>
          </p:cNvSpPr>
          <p:nvPr>
            <p:ph type="dt" idx="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pPr indent="0">
              <a:buNone/>
            </a:pP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2" name="PlaceHolder 2"/>
          <p:cNvSpPr>
            <a:spLocks noGrp="1"/>
          </p:cNvSpPr>
          <p:nvPr>
            <p:ph type="body"/>
          </p:nvPr>
        </p:nvSpPr>
        <p:spPr>
          <a:xfrm>
            <a:off x="540000" y="2610000"/>
            <a:ext cx="9000000" cy="2160000"/>
          </a:xfrm>
          <a:prstGeom prst="rect">
            <a:avLst/>
          </a:prstGeom>
          <a:noFill/>
          <a:ln w="0">
            <a:noFill/>
          </a:ln>
        </p:spPr>
        <p:txBody>
          <a:bodyPr lIns="0" rIns="0" tIns="0" bIns="0" anchor="t">
            <a:normAutofit/>
          </a:bodyPr>
          <a:p>
            <a:pPr marL="432000" indent="-324000">
              <a:spcAft>
                <a:spcPts val="1057"/>
              </a:spcAft>
              <a:buClr>
                <a:srgbClr val="ffffff"/>
              </a:buClr>
              <a:buSzPct val="45000"/>
              <a:buFont typeface="Wingdings" charset="2"/>
              <a:buChar char=""/>
            </a:pPr>
            <a:r>
              <a:rPr b="0" lang="en-US" sz="2400" spc="-1" strike="noStrike">
                <a:solidFill>
                  <a:srgbClr val="ffffff"/>
                </a:solidFill>
                <a:latin typeface="Arial"/>
              </a:rPr>
              <a:t>Click to edit the outline text format</a:t>
            </a:r>
            <a:endParaRPr b="0" lang="en-US" sz="2400" spc="-1" strike="noStrike">
              <a:solidFill>
                <a:srgbClr val="ffffff"/>
              </a:solidFill>
              <a:latin typeface="Arial"/>
            </a:endParaRPr>
          </a:p>
          <a:p>
            <a:pPr lvl="1" marL="864000" indent="-324000">
              <a:spcAft>
                <a:spcPts val="845"/>
              </a:spcAft>
              <a:buClr>
                <a:srgbClr val="ffffff"/>
              </a:buClr>
              <a:buSzPct val="75000"/>
              <a:buFont typeface="Symbol" charset="2"/>
              <a:buChar char=""/>
            </a:pPr>
            <a:r>
              <a:rPr b="0" lang="en-US" sz="2100" spc="-1" strike="noStrike">
                <a:solidFill>
                  <a:srgbClr val="ffffff"/>
                </a:solidFill>
                <a:latin typeface="Arial"/>
              </a:rPr>
              <a:t>Second Outline Level</a:t>
            </a:r>
            <a:endParaRPr b="0" lang="en-US" sz="2100" spc="-1" strike="noStrike">
              <a:solidFill>
                <a:srgbClr val="ffffff"/>
              </a:solidFill>
              <a:latin typeface="Arial"/>
            </a:endParaRPr>
          </a:p>
          <a:p>
            <a:pPr lvl="2" marL="1296000" indent="-288000">
              <a:spcAft>
                <a:spcPts val="632"/>
              </a:spcAft>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Aft>
                <a:spcPts val="425"/>
              </a:spcAft>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Aft>
                <a:spcPts val="213"/>
              </a:spcAft>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Aft>
                <a:spcPts val="213"/>
              </a:spcAft>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Aft>
                <a:spcPts val="213"/>
              </a:spcAft>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3" name="PlaceHolder 3"/>
          <p:cNvSpPr>
            <a:spLocks noGrp="1"/>
          </p:cNvSpPr>
          <p:nvPr>
            <p:ph type="dt" idx="1"/>
          </p:nvPr>
        </p:nvSpPr>
        <p:spPr>
          <a:xfrm>
            <a:off x="180000" y="5130000"/>
            <a:ext cx="2340000" cy="392400"/>
          </a:xfrm>
          <a:prstGeom prst="rect">
            <a:avLst/>
          </a:prstGeom>
          <a:noFill/>
          <a:ln w="0">
            <a:noFill/>
          </a:ln>
        </p:spPr>
        <p:txBody>
          <a:bodyPr lIns="0" rIns="0" tIns="0" bIns="0" anchor="b">
            <a:noAutofit/>
          </a:bodyPr>
          <a:lstStyle>
            <a:lvl1pPr indent="0">
              <a:buNone/>
              <a:defRPr b="0" lang="en-US" sz="1400" spc="-1" strike="noStrike">
                <a:solidFill>
                  <a:srgbClr val="ffffff"/>
                </a:solidFill>
                <a:latin typeface="Arial"/>
              </a:defRPr>
            </a:lvl1pPr>
          </a:lstStyle>
          <a:p>
            <a:pPr indent="0">
              <a:buNone/>
            </a:pP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PlaceHolder 4"/>
          <p:cNvSpPr>
            <a:spLocks noGrp="1"/>
          </p:cNvSpPr>
          <p:nvPr>
            <p:ph type="ftr" idx="2"/>
          </p:nvPr>
        </p:nvSpPr>
        <p:spPr>
          <a:xfrm>
            <a:off x="3420000" y="5130000"/>
            <a:ext cx="3240000" cy="392400"/>
          </a:xfrm>
          <a:prstGeom prst="rect">
            <a:avLst/>
          </a:prstGeom>
          <a:noFill/>
          <a:ln w="0">
            <a:noFill/>
          </a:ln>
        </p:spPr>
        <p:txBody>
          <a:bodyPr lIns="0" rIns="0" tIns="0" bIns="0" anchor="b">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PlaceHolder 5"/>
          <p:cNvSpPr>
            <a:spLocks noGrp="1"/>
          </p:cNvSpPr>
          <p:nvPr>
            <p:ph type="sldNum" idx="3"/>
          </p:nvPr>
        </p:nvSpPr>
        <p:spPr>
          <a:xfrm>
            <a:off x="7560000" y="5130000"/>
            <a:ext cx="2340000" cy="392400"/>
          </a:xfrm>
          <a:prstGeom prst="rect">
            <a:avLst/>
          </a:prstGeom>
          <a:noFill/>
          <a:ln w="0">
            <a:noFill/>
          </a:ln>
        </p:spPr>
        <p:txBody>
          <a:bodyPr lIns="0" rIns="0" tIns="0" bIns="0" anchor="b">
            <a:noAutofit/>
          </a:bodyPr>
          <a:lstStyle>
            <a:lvl1pPr indent="0" algn="r">
              <a:buNone/>
              <a:defRPr b="0" lang="en-US" sz="1400" spc="-1" strike="noStrike">
                <a:solidFill>
                  <a:srgbClr val="ffffff"/>
                </a:solidFill>
                <a:latin typeface="Arial"/>
              </a:defRPr>
            </a:lvl1pPr>
          </a:lstStyle>
          <a:p>
            <a:pPr indent="0" algn="r">
              <a:buNone/>
            </a:pPr>
            <a:fld id="{7368759A-64DA-4F7C-9A60-5B31DB072B82}"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
        <p:nvSpPr>
          <p:cNvPr id="6" name=""/>
          <p:cNvSpPr/>
          <p:nvPr/>
        </p:nvSpPr>
        <p:spPr>
          <a:xfrm>
            <a:off x="1440000" y="108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7" name=""/>
          <p:cNvSpPr/>
          <p:nvPr/>
        </p:nvSpPr>
        <p:spPr>
          <a:xfrm>
            <a:off x="7380000" y="396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8" name=""/>
          <p:cNvSpPr/>
          <p:nvPr/>
        </p:nvSpPr>
        <p:spPr>
          <a:xfrm>
            <a:off x="9000000" y="2700000"/>
            <a:ext cx="1260000" cy="108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9" name=""/>
          <p:cNvSpPr/>
          <p:nvPr/>
        </p:nvSpPr>
        <p:spPr>
          <a:xfrm>
            <a:off x="-180000" y="2430000"/>
            <a:ext cx="1440000" cy="135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10" name=""/>
          <p:cNvSpPr/>
          <p:nvPr/>
        </p:nvSpPr>
        <p:spPr>
          <a:xfrm>
            <a:off x="540000" y="1080000"/>
            <a:ext cx="720000" cy="72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11" name=""/>
          <p:cNvSpPr/>
          <p:nvPr/>
        </p:nvSpPr>
        <p:spPr>
          <a:xfrm>
            <a:off x="0" y="126000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12" name=""/>
          <p:cNvSpPr/>
          <p:nvPr/>
        </p:nvSpPr>
        <p:spPr>
          <a:xfrm>
            <a:off x="0" y="5220000"/>
            <a:ext cx="1620000" cy="1260000"/>
          </a:xfrm>
          <a:prstGeom prst="ellipse">
            <a:avLst/>
          </a:prstGeom>
          <a:solidFill>
            <a:srgbClr val="ffffff">
              <a:alpha val="15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13" name=""/>
          <p:cNvSpPr/>
          <p:nvPr/>
        </p:nvSpPr>
        <p:spPr>
          <a:xfrm>
            <a:off x="9720000" y="4680000"/>
            <a:ext cx="720000" cy="72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14" name=""/>
          <p:cNvSpPr/>
          <p:nvPr/>
        </p:nvSpPr>
        <p:spPr>
          <a:xfrm>
            <a:off x="9540000" y="342000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15" name=""/>
          <p:cNvSpPr/>
          <p:nvPr/>
        </p:nvSpPr>
        <p:spPr>
          <a:xfrm>
            <a:off x="8100000" y="4680000"/>
            <a:ext cx="1080000" cy="8424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16" name=""/>
          <p:cNvSpPr/>
          <p:nvPr/>
        </p:nvSpPr>
        <p:spPr>
          <a:xfrm>
            <a:off x="7920000" y="5400000"/>
            <a:ext cx="900000" cy="900000"/>
          </a:xfrm>
          <a:prstGeom prst="ellipse">
            <a:avLst/>
          </a:prstGeom>
          <a:solidFill>
            <a:srgbClr val="ffffff">
              <a:alpha val="25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
          <p:cNvSpPr/>
          <p:nvPr/>
        </p:nvSpPr>
        <p:spPr>
          <a:xfrm>
            <a:off x="360" y="36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20" name=""/>
          <p:cNvSpPr/>
          <p:nvPr/>
        </p:nvSpPr>
        <p:spPr>
          <a:xfrm flipH="1">
            <a:off x="-8640" y="0"/>
            <a:ext cx="10080360" cy="5670360"/>
          </a:xfrm>
          <a:prstGeom prst="rect">
            <a:avLst/>
          </a:prstGeom>
          <a:gradFill rotWithShape="0">
            <a:gsLst>
              <a:gs pos="0">
                <a:srgbClr val="ffffff">
                  <a:alpha val="90196"/>
                </a:srgbClr>
              </a:gs>
              <a:gs pos="75000">
                <a:srgbClr val="ffffff">
                  <a:alpha val="20000"/>
                </a:srgbClr>
              </a:gs>
            </a:gsLst>
            <a:path path="circle">
              <a:fillToRect l="50000" t="85000" r="50000" b="15000"/>
            </a:path>
          </a:gra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21" name=""/>
          <p:cNvSpPr txBox="1"/>
          <p:nvPr/>
        </p:nvSpPr>
        <p:spPr>
          <a:xfrm>
            <a:off x="180360" y="5130360"/>
            <a:ext cx="2340000" cy="392400"/>
          </a:xfrm>
          <a:prstGeom prst="rect">
            <a:avLst/>
          </a:prstGeom>
          <a:noFill/>
          <a:ln w="0">
            <a:noFill/>
          </a:ln>
        </p:spPr>
        <p:txBody>
          <a:bodyPr lIns="0" rIns="0" tIns="0" bIns="0" anchor="b">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22" name=""/>
          <p:cNvSpPr txBox="1"/>
          <p:nvPr/>
        </p:nvSpPr>
        <p:spPr>
          <a:xfrm>
            <a:off x="7560360" y="5130360"/>
            <a:ext cx="2340000" cy="392400"/>
          </a:xfrm>
          <a:prstGeom prst="rect">
            <a:avLst/>
          </a:prstGeom>
          <a:noFill/>
          <a:ln w="0">
            <a:noFill/>
          </a:ln>
        </p:spPr>
        <p:txBody>
          <a:bodyPr lIns="0" rIns="0" tIns="0" bIns="0" anchor="b">
            <a:noAutofit/>
          </a:bodyPr>
          <a:p>
            <a:pPr algn="r"/>
            <a:fld id="{14497626-BF8B-4A6C-A9F4-D8B647F090FA}"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
        <p:nvSpPr>
          <p:cNvPr id="23"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24"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25" name=""/>
          <p:cNvSpPr/>
          <p:nvPr/>
        </p:nvSpPr>
        <p:spPr>
          <a:xfrm>
            <a:off x="9000360" y="2700360"/>
            <a:ext cx="1260000" cy="108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26" name=""/>
          <p:cNvSpPr/>
          <p:nvPr/>
        </p:nvSpPr>
        <p:spPr>
          <a:xfrm>
            <a:off x="-179640" y="2430360"/>
            <a:ext cx="1440000" cy="135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27"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28"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29" name=""/>
          <p:cNvSpPr/>
          <p:nvPr/>
        </p:nvSpPr>
        <p:spPr>
          <a:xfrm>
            <a:off x="360" y="5220360"/>
            <a:ext cx="1620000" cy="1260000"/>
          </a:xfrm>
          <a:prstGeom prst="ellipse">
            <a:avLst/>
          </a:prstGeom>
          <a:solidFill>
            <a:srgbClr val="ffffff">
              <a:alpha val="15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30" name=""/>
          <p:cNvSpPr/>
          <p:nvPr/>
        </p:nvSpPr>
        <p:spPr>
          <a:xfrm>
            <a:off x="9720360" y="4680360"/>
            <a:ext cx="720000" cy="72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31" name=""/>
          <p:cNvSpPr/>
          <p:nvPr/>
        </p:nvSpPr>
        <p:spPr>
          <a:xfrm>
            <a:off x="9540360" y="342036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32" name=""/>
          <p:cNvSpPr/>
          <p:nvPr/>
        </p:nvSpPr>
        <p:spPr>
          <a:xfrm>
            <a:off x="8100360" y="4680360"/>
            <a:ext cx="1080000" cy="8424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33" name=""/>
          <p:cNvSpPr/>
          <p:nvPr/>
        </p:nvSpPr>
        <p:spPr>
          <a:xfrm>
            <a:off x="7920360" y="5400360"/>
            <a:ext cx="900000" cy="900000"/>
          </a:xfrm>
          <a:prstGeom prst="ellipse">
            <a:avLst/>
          </a:prstGeom>
          <a:solidFill>
            <a:srgbClr val="ffffff">
              <a:alpha val="25000"/>
            </a:srgbClr>
          </a:solidFill>
          <a:ln w="0">
            <a:noFill/>
          </a:ln>
        </p:spPr>
        <p:style>
          <a:lnRef idx="0"/>
          <a:fillRef idx="0"/>
          <a:effectRef idx="0"/>
          <a:fontRef idx="minor"/>
        </p:style>
        <p:txBody>
          <a:bodyPr wrap="none" lIns="0" rIns="0" tIns="0" bIns="0" anchor="b">
            <a:noAutofit/>
          </a:bodyPr>
          <a:p>
            <a:endParaRPr b="0" lang="en-US" sz="2400" spc="-1" strike="noStrike">
              <a:solidFill>
                <a:srgbClr val="ffffff"/>
              </a:solidFill>
              <a:latin typeface="Arial"/>
            </a:endParaRPr>
          </a:p>
        </p:txBody>
      </p:sp>
      <p:sp>
        <p:nvSpPr>
          <p:cNvPr id="3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35" name="PlaceHolder 2"/>
          <p:cNvSpPr>
            <a:spLocks noGrp="1"/>
          </p:cNvSpPr>
          <p:nvPr>
            <p:ph type="body"/>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Aft>
                <a:spcPts val="632"/>
              </a:spcAft>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Aft>
                <a:spcPts val="425"/>
              </a:spcAft>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Aft>
                <a:spcPts val="213"/>
              </a:spcAft>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Aft>
                <a:spcPts val="213"/>
              </a:spcAft>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Aft>
                <a:spcPts val="213"/>
              </a:spcAft>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36" name="PlaceHolder 3"/>
          <p:cNvSpPr>
            <a:spLocks noGrp="1"/>
          </p:cNvSpPr>
          <p:nvPr>
            <p:ph type="dt" idx="4"/>
          </p:nvPr>
        </p:nvSpPr>
        <p:spPr>
          <a:xfrm>
            <a:off x="180000" y="5130000"/>
            <a:ext cx="2340000" cy="392400"/>
          </a:xfrm>
          <a:prstGeom prst="rect">
            <a:avLst/>
          </a:prstGeom>
          <a:noFill/>
          <a:ln w="0">
            <a:noFill/>
          </a:ln>
        </p:spPr>
        <p:txBody>
          <a:bodyPr lIns="0" rIns="0" tIns="0" bIns="0" anchor="b">
            <a:noAutofit/>
          </a:bodyPr>
          <a:lstStyle>
            <a:lvl1pPr indent="0">
              <a:buNone/>
              <a:defRPr b="0" lang="en-US" sz="1400" spc="-1" strike="noStrike">
                <a:solidFill>
                  <a:srgbClr val="ffffff"/>
                </a:solidFill>
                <a:latin typeface="Arial"/>
              </a:defRPr>
            </a:lvl1pPr>
          </a:lstStyle>
          <a:p>
            <a:pPr indent="0">
              <a:buNone/>
            </a:pP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7" name="PlaceHolder 4"/>
          <p:cNvSpPr>
            <a:spLocks noGrp="1"/>
          </p:cNvSpPr>
          <p:nvPr>
            <p:ph type="ftr" idx="5"/>
          </p:nvPr>
        </p:nvSpPr>
        <p:spPr>
          <a:xfrm>
            <a:off x="3420000" y="5130000"/>
            <a:ext cx="3240000" cy="392400"/>
          </a:xfrm>
          <a:prstGeom prst="rect">
            <a:avLst/>
          </a:prstGeom>
          <a:noFill/>
          <a:ln w="0">
            <a:noFill/>
          </a:ln>
        </p:spPr>
        <p:txBody>
          <a:bodyPr lIns="0" rIns="0" tIns="0" bIns="0" anchor="b">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38" name="PlaceHolder 5"/>
          <p:cNvSpPr>
            <a:spLocks noGrp="1"/>
          </p:cNvSpPr>
          <p:nvPr>
            <p:ph type="sldNum" idx="6"/>
          </p:nvPr>
        </p:nvSpPr>
        <p:spPr>
          <a:xfrm>
            <a:off x="7560000" y="5130000"/>
            <a:ext cx="2340000" cy="392400"/>
          </a:xfrm>
          <a:prstGeom prst="rect">
            <a:avLst/>
          </a:prstGeom>
          <a:noFill/>
          <a:ln w="0">
            <a:noFill/>
          </a:ln>
        </p:spPr>
        <p:txBody>
          <a:bodyPr lIns="0" rIns="0" tIns="0" bIns="0" anchor="b">
            <a:noAutofit/>
          </a:bodyPr>
          <a:lstStyle>
            <a:lvl1pPr indent="0" algn="r">
              <a:buNone/>
              <a:defRPr b="0" lang="en-US" sz="1400" spc="-1" strike="noStrike">
                <a:solidFill>
                  <a:srgbClr val="ffffff"/>
                </a:solidFill>
                <a:latin typeface="Arial"/>
              </a:defRPr>
            </a:lvl1pPr>
          </a:lstStyle>
          <a:p>
            <a:pPr indent="0" algn="r">
              <a:buNone/>
            </a:pPr>
            <a:fld id="{11D3AD27-FD3C-4781-8EE1-B393B42FD72F}"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p:nvPr/>
        </p:nvSpPr>
        <p:spPr>
          <a:xfrm>
            <a:off x="0" y="360"/>
            <a:ext cx="10080000" cy="56696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b">
            <a:noAutofit/>
          </a:bodyPr>
          <a:p>
            <a:endParaRPr b="0" lang="en-US" sz="2400" spc="-1" strike="noStrike">
              <a:solidFill>
                <a:srgbClr val="000000"/>
              </a:solidFill>
              <a:latin typeface="Arial"/>
            </a:endParaRPr>
          </a:p>
        </p:txBody>
      </p:sp>
      <p:sp>
        <p:nvSpPr>
          <p:cNvPr id="42" name=""/>
          <p:cNvSpPr/>
          <p:nvPr/>
        </p:nvSpPr>
        <p:spPr>
          <a:xfrm flipH="1">
            <a:off x="-8280" y="0"/>
            <a:ext cx="10080360" cy="5670360"/>
          </a:xfrm>
          <a:prstGeom prst="rect">
            <a:avLst/>
          </a:prstGeom>
          <a:gradFill rotWithShape="0">
            <a:gsLst>
              <a:gs pos="0">
                <a:srgbClr val="ffffff">
                  <a:alpha val="90196"/>
                </a:srgbClr>
              </a:gs>
              <a:gs pos="75000">
                <a:srgbClr val="ffffff">
                  <a:alpha val="20000"/>
                </a:srgbClr>
              </a:gs>
            </a:gsLst>
            <a:path path="circle">
              <a:fillToRect l="50000" t="85000" r="50000" b="15000"/>
            </a:path>
          </a:gradFill>
          <a:ln w="0">
            <a:noFill/>
          </a:ln>
        </p:spPr>
        <p:style>
          <a:lnRef idx="0"/>
          <a:fillRef idx="0"/>
          <a:effectRef idx="0"/>
          <a:fontRef idx="minor"/>
        </p:style>
        <p:txBody>
          <a:bodyPr wrap="none" lIns="0" rIns="0" tIns="0" bIns="0" anchor="b">
            <a:noAutofit/>
          </a:bodyPr>
          <a:p>
            <a:endParaRPr b="0" lang="en-US" sz="2400" spc="-1" strike="noStrike">
              <a:solidFill>
                <a:srgbClr val="000000"/>
              </a:solidFill>
              <a:latin typeface="Arial"/>
            </a:endParaRPr>
          </a:p>
        </p:txBody>
      </p:sp>
      <p:sp>
        <p:nvSpPr>
          <p:cNvPr id="43" name=""/>
          <p:cNvSpPr/>
          <p:nvPr/>
        </p:nvSpPr>
        <p:spPr>
          <a:xfrm>
            <a:off x="0" y="1260360"/>
            <a:ext cx="10260000" cy="4499640"/>
          </a:xfrm>
          <a:prstGeom prst="rect">
            <a:avLst/>
          </a:prstGeom>
          <a:solidFill>
            <a:srgbClr val="ffffff"/>
          </a:solidFill>
          <a:ln w="0">
            <a:noFill/>
          </a:ln>
        </p:spPr>
        <p:style>
          <a:lnRef idx="0"/>
          <a:fillRef idx="0"/>
          <a:effectRef idx="0"/>
          <a:fontRef idx="minor"/>
        </p:style>
        <p:txBody>
          <a:bodyPr wrap="none" lIns="0" rIns="0" tIns="0" bIns="0" anchor="b">
            <a:noAutofit/>
          </a:bodyPr>
          <a:p>
            <a:endParaRPr b="0" lang="en-US" sz="2400" spc="-1" strike="noStrike">
              <a:solidFill>
                <a:srgbClr val="000000"/>
              </a:solidFill>
              <a:latin typeface="Arial"/>
            </a:endParaRPr>
          </a:p>
        </p:txBody>
      </p:sp>
      <p:sp>
        <p:nvSpPr>
          <p:cNvPr id="44" name=""/>
          <p:cNvSpPr txBox="1"/>
          <p:nvPr/>
        </p:nvSpPr>
        <p:spPr>
          <a:xfrm>
            <a:off x="180360" y="5130360"/>
            <a:ext cx="2340000" cy="392400"/>
          </a:xfrm>
          <a:prstGeom prst="rect">
            <a:avLst/>
          </a:prstGeom>
          <a:noFill/>
          <a:ln w="0">
            <a:noFill/>
          </a:ln>
        </p:spPr>
        <p:txBody>
          <a:bodyPr lIns="0" rIns="0" tIns="0" bIns="0" anchor="b">
            <a:noAutofit/>
          </a:bodyPr>
          <a:p>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45" name=""/>
          <p:cNvSpPr txBox="1"/>
          <p:nvPr/>
        </p:nvSpPr>
        <p:spPr>
          <a:xfrm>
            <a:off x="7560360" y="5130360"/>
            <a:ext cx="2340000" cy="392400"/>
          </a:xfrm>
          <a:prstGeom prst="rect">
            <a:avLst/>
          </a:prstGeom>
          <a:noFill/>
          <a:ln w="0">
            <a:noFill/>
          </a:ln>
        </p:spPr>
        <p:txBody>
          <a:bodyPr lIns="0" rIns="0" tIns="0" bIns="0" anchor="b">
            <a:noAutofit/>
          </a:bodyPr>
          <a:p>
            <a:pPr algn="r"/>
            <a:fld id="{70BE3354-3CD5-4894-8A82-D2116ED065E9}"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
        <p:nvSpPr>
          <p:cNvPr id="46"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en-US" sz="2400" spc="-1" strike="noStrike">
              <a:solidFill>
                <a:srgbClr val="000000"/>
              </a:solidFill>
              <a:latin typeface="Arial"/>
            </a:endParaRPr>
          </a:p>
        </p:txBody>
      </p:sp>
      <p:sp>
        <p:nvSpPr>
          <p:cNvPr id="47"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en-US" sz="2400" spc="-1" strike="noStrike">
              <a:solidFill>
                <a:srgbClr val="000000"/>
              </a:solidFill>
              <a:latin typeface="Arial"/>
            </a:endParaRPr>
          </a:p>
        </p:txBody>
      </p:sp>
      <p:sp>
        <p:nvSpPr>
          <p:cNvPr id="48"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en-US" sz="2400" spc="-1" strike="noStrike">
              <a:solidFill>
                <a:srgbClr val="000000"/>
              </a:solidFill>
              <a:latin typeface="Arial"/>
            </a:endParaRPr>
          </a:p>
        </p:txBody>
      </p:sp>
      <p:sp>
        <p:nvSpPr>
          <p:cNvPr id="49"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endParaRPr b="0" lang="en-US" sz="2400" spc="-1" strike="noStrike">
              <a:solidFill>
                <a:srgbClr val="000000"/>
              </a:solidFill>
              <a:latin typeface="Arial"/>
            </a:endParaRPr>
          </a:p>
        </p:txBody>
      </p:sp>
      <p:sp>
        <p:nvSpPr>
          <p:cNvPr id="5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51" name="PlaceHolder 2"/>
          <p:cNvSpPr>
            <a:spLocks noGrp="1"/>
          </p:cNvSpPr>
          <p:nvPr>
            <p:ph type="body"/>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Aft>
                <a:spcPts val="850"/>
              </a:spcAft>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Aft>
                <a:spcPts val="635"/>
              </a:spcAft>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Aft>
                <a:spcPts val="425"/>
              </a:spcAft>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Aft>
                <a:spcPts val="213"/>
              </a:spcAft>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Aft>
                <a:spcPts val="213"/>
              </a:spcAft>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Aft>
                <a:spcPts val="213"/>
              </a:spcAft>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52" name="PlaceHolder 3"/>
          <p:cNvSpPr>
            <a:spLocks noGrp="1"/>
          </p:cNvSpPr>
          <p:nvPr>
            <p:ph type="dt" idx="7"/>
          </p:nvPr>
        </p:nvSpPr>
        <p:spPr>
          <a:xfrm>
            <a:off x="180000" y="5130000"/>
            <a:ext cx="2340000" cy="39240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53" name="PlaceHolder 4"/>
          <p:cNvSpPr>
            <a:spLocks noGrp="1"/>
          </p:cNvSpPr>
          <p:nvPr>
            <p:ph type="ftr" idx="8"/>
          </p:nvPr>
        </p:nvSpPr>
        <p:spPr>
          <a:xfrm>
            <a:off x="3420000" y="5130000"/>
            <a:ext cx="3240000" cy="392400"/>
          </a:xfrm>
          <a:prstGeom prst="rect">
            <a:avLst/>
          </a:prstGeom>
          <a:noFill/>
          <a:ln w="0">
            <a:noFill/>
          </a:ln>
        </p:spPr>
        <p:txBody>
          <a:bodyPr lIns="0" rIns="0" tIns="0" bIns="0" anchor="b">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54" name="PlaceHolder 5"/>
          <p:cNvSpPr>
            <a:spLocks noGrp="1"/>
          </p:cNvSpPr>
          <p:nvPr>
            <p:ph type="sldNum" idx="9"/>
          </p:nvPr>
        </p:nvSpPr>
        <p:spPr>
          <a:xfrm>
            <a:off x="7560000" y="5130000"/>
            <a:ext cx="2340000" cy="39240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Arial"/>
              </a:defRPr>
            </a:lvl1pPr>
          </a:lstStyle>
          <a:p>
            <a:pPr indent="0" algn="r">
              <a:buNone/>
            </a:pPr>
            <a:fld id="{87816C4C-EEA0-4F93-8752-002F6AFCE1C3}"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1428840"/>
            <a:ext cx="9071640" cy="946800"/>
          </a:xfrm>
          <a:prstGeom prst="rect">
            <a:avLst/>
          </a:prstGeom>
          <a:noFill/>
          <a:ln w="0">
            <a:noFill/>
          </a:ln>
        </p:spPr>
        <p:txBody>
          <a:bodyPr lIns="0" rIns="0" tIns="0" bIns="0" anchor="ctr">
            <a:noAutofit/>
          </a:bodyPr>
          <a:p>
            <a:pPr indent="0">
              <a:buNone/>
            </a:pPr>
            <a:r>
              <a:rPr b="0" lang="en-US" sz="3300" spc="-1" strike="noStrike">
                <a:solidFill>
                  <a:srgbClr val="ffffff"/>
                </a:solidFill>
                <a:latin typeface="Arial"/>
              </a:rPr>
              <a:t>Image Recognition using Gaussian Mixture Algorithm in OpenCV</a:t>
            </a:r>
            <a:endParaRPr b="0" lang="en-US" sz="3300" spc="-1" strike="noStrike">
              <a:solidFill>
                <a:srgbClr val="ffffff"/>
              </a:solidFill>
              <a:latin typeface="Arial"/>
            </a:endParaRPr>
          </a:p>
        </p:txBody>
      </p:sp>
      <p:sp>
        <p:nvSpPr>
          <p:cNvPr id="58" name="PlaceHolder 2"/>
          <p:cNvSpPr>
            <a:spLocks noGrp="1"/>
          </p:cNvSpPr>
          <p:nvPr>
            <p:ph type="subTitle"/>
          </p:nvPr>
        </p:nvSpPr>
        <p:spPr>
          <a:xfrm>
            <a:off x="504000" y="2592000"/>
            <a:ext cx="9071640" cy="2022840"/>
          </a:xfrm>
          <a:prstGeom prst="rect">
            <a:avLst/>
          </a:prstGeom>
          <a:noFill/>
          <a:ln w="0">
            <a:noFill/>
          </a:ln>
        </p:spPr>
        <p:txBody>
          <a:bodyPr lIns="0" rIns="0" tIns="0" bIns="0" anchor="ctr">
            <a:noAutofit/>
          </a:bodyPr>
          <a:p>
            <a:pPr indent="0" algn="ctr">
              <a:buNone/>
            </a:pPr>
            <a:r>
              <a:rPr b="0" lang="en-US" sz="2400" spc="-1" strike="noStrike">
                <a:solidFill>
                  <a:srgbClr val="ffffff"/>
                </a:solidFill>
                <a:latin typeface="Arial"/>
              </a:rPr>
              <a:t>Roll No: AM2332</a:t>
            </a:r>
            <a:endParaRPr b="0" lang="en-US" sz="2400" spc="-1" strike="noStrike">
              <a:solidFill>
                <a:srgbClr val="ffffff"/>
              </a:solidFill>
              <a:latin typeface="Arial"/>
            </a:endParaRPr>
          </a:p>
          <a:p>
            <a:pPr indent="0" algn="ctr">
              <a:buNone/>
            </a:pPr>
            <a:r>
              <a:rPr b="0" lang="en-US" sz="2400" spc="-1" strike="noStrike">
                <a:solidFill>
                  <a:srgbClr val="ffffff"/>
                </a:solidFill>
                <a:latin typeface="Arial"/>
              </a:rPr>
              <a:t>Name: Neeraj Eswaran</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Existing System</a:t>
            </a:r>
            <a:endParaRPr b="0" lang="en-US" sz="3300" spc="-1" strike="noStrike">
              <a:solidFill>
                <a:srgbClr val="ffffff"/>
              </a:solidFill>
              <a:latin typeface="Arial"/>
            </a:endParaRPr>
          </a:p>
        </p:txBody>
      </p:sp>
      <p:sp>
        <p:nvSpPr>
          <p:cNvPr id="77"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A model is constructed to classify the region of image as background and foreground. It makes use of labeled datasets.</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The model has layers. The layers distinguish between foreground and background using human labeled data.</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The model is trained on the training set and checked on the testing set. If the results match, the model has been trained.</a:t>
            </a:r>
            <a:endParaRPr b="0" lang="en-US" sz="2400" spc="-1" strike="noStrike">
              <a:solidFill>
                <a:srgbClr val="000000"/>
              </a:solidFill>
              <a:latin typeface="Arial"/>
            </a:endParaRPr>
          </a:p>
          <a:p>
            <a:pPr lvl="1" marL="864000" indent="0">
              <a:spcAft>
                <a:spcPts val="845"/>
              </a:spcAft>
              <a:buNone/>
            </a:pPr>
            <a:endParaRPr b="0" lang="en-US" sz="2100" spc="-1" strike="noStrike">
              <a:solidFill>
                <a:srgbClr val="000000"/>
              </a:solidFill>
              <a:latin typeface="Arial"/>
            </a:endParaRPr>
          </a:p>
          <a:p>
            <a:pPr marL="432000" indent="0">
              <a:spcAft>
                <a:spcPts val="1057"/>
              </a:spcAft>
              <a:buNone/>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Limitations of Existing System</a:t>
            </a:r>
            <a:endParaRPr b="0" lang="en-US" sz="3300" spc="-1" strike="noStrike">
              <a:solidFill>
                <a:srgbClr val="ffffff"/>
              </a:solidFill>
              <a:latin typeface="Arial"/>
            </a:endParaRPr>
          </a:p>
        </p:txBody>
      </p:sp>
      <p:sp>
        <p:nvSpPr>
          <p:cNvPr id="79"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It consumes huge amount of data.</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Data has to be labeled properly.</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Takes lots of resources and training time.</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The statistics for the model are complicated to understand.</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The model cannot account for all images and lighting types.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Proposed System</a:t>
            </a:r>
            <a:endParaRPr b="0" lang="en-US" sz="3300" spc="-1" strike="noStrike">
              <a:solidFill>
                <a:srgbClr val="ffffff"/>
              </a:solidFill>
              <a:latin typeface="Arial"/>
            </a:endParaRPr>
          </a:p>
        </p:txBody>
      </p:sp>
      <p:sp>
        <p:nvSpPr>
          <p:cNvPr id="81"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Background Subtraction using OpenCV’s grabcut</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It uses OpenCV’s Gaussian Mixture Model to extract background and crop the foreground by statistically computing and segmenting the image using Gaussians. When we use OpenCV’s grabcut() function, it returns the cropped image where the background of the image appears black.</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Advantages</a:t>
            </a:r>
            <a:endParaRPr b="0" lang="en-US" sz="3300" spc="-1" strike="noStrike">
              <a:solidFill>
                <a:srgbClr val="ffffff"/>
              </a:solidFill>
              <a:latin typeface="Arial"/>
            </a:endParaRPr>
          </a:p>
        </p:txBody>
      </p:sp>
      <p:sp>
        <p:nvSpPr>
          <p:cNvPr id="83"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Advantages:</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Since it is an algorithm, it does not require model training. It directly processes the Image and returns a mask.</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It is easy to use.</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It is based on feature extraction and does not require any data.</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It is an inbuilt library in OpenCV.</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Architecture Diagram</a:t>
            </a:r>
            <a:endParaRPr b="0" lang="en-US" sz="3300" spc="-1" strike="noStrike">
              <a:solidFill>
                <a:srgbClr val="ffffff"/>
              </a:solidFill>
              <a:latin typeface="Arial"/>
            </a:endParaRPr>
          </a:p>
        </p:txBody>
      </p:sp>
      <p:sp>
        <p:nvSpPr>
          <p:cNvPr id="85" name=""/>
          <p:cNvSpPr txBox="1"/>
          <p:nvPr/>
        </p:nvSpPr>
        <p:spPr>
          <a:xfrm>
            <a:off x="5012280" y="2325600"/>
            <a:ext cx="180720" cy="231840"/>
          </a:xfrm>
          <a:prstGeom prst="rect">
            <a:avLst/>
          </a:prstGeom>
          <a:noFill/>
          <a:ln w="18000">
            <a:noFill/>
          </a:ln>
        </p:spPr>
        <p:txBody>
          <a:bodyPr lIns="90000" rIns="90000" tIns="45000" bIns="45000" anchor="t">
            <a:noAutofit/>
          </a:bodyPr>
          <a:p>
            <a:endParaRPr b="0" lang="en-US" sz="1800" spc="-1" strike="noStrike">
              <a:solidFill>
                <a:srgbClr val="000000"/>
              </a:solidFill>
              <a:latin typeface="Arial"/>
            </a:endParaRPr>
          </a:p>
        </p:txBody>
      </p:sp>
      <p:pic>
        <p:nvPicPr>
          <p:cNvPr id="86" name="" descr=""/>
          <p:cNvPicPr/>
          <p:nvPr/>
        </p:nvPicPr>
        <p:blipFill>
          <a:blip r:embed="rId1">
            <a:alphaModFix amt="70000"/>
          </a:blip>
          <a:stretch/>
        </p:blipFill>
        <p:spPr>
          <a:xfrm>
            <a:off x="4114800" y="1143000"/>
            <a:ext cx="1886760" cy="4343400"/>
          </a:xfrm>
          <a:prstGeom prst="rect">
            <a:avLst/>
          </a:prstGeom>
          <a:ln w="180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Modules</a:t>
            </a:r>
            <a:endParaRPr b="0" lang="en-US" sz="3300" spc="-1" strike="noStrike">
              <a:solidFill>
                <a:srgbClr val="ffffff"/>
              </a:solidFill>
              <a:latin typeface="Arial"/>
            </a:endParaRPr>
          </a:p>
        </p:txBody>
      </p:sp>
      <p:sp>
        <p:nvSpPr>
          <p:cNvPr id="88"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image</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mask</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backgroundModel and foregroundModel</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grabCut()</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imshow()</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Module Description</a:t>
            </a:r>
            <a:endParaRPr b="0" lang="en-US" sz="3300" spc="-1" strike="noStrike">
              <a:solidFill>
                <a:srgbClr val="ffffff"/>
              </a:solidFill>
              <a:latin typeface="Arial"/>
            </a:endParaRPr>
          </a:p>
        </p:txBody>
      </p:sp>
      <p:sp>
        <p:nvSpPr>
          <p:cNvPr id="90"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Module 1 – image</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Converts the .jpg file into an array of RGB values.</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These values are used to perform computations on the image.</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The values are stored as 8bit integers.</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Each of the RGB values has a range of 0 to 255</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Module Description</a:t>
            </a:r>
            <a:endParaRPr b="0" lang="en-US" sz="3300" spc="-1" strike="noStrike">
              <a:solidFill>
                <a:srgbClr val="ffffff"/>
              </a:solidFill>
              <a:latin typeface="Arial"/>
            </a:endParaRPr>
          </a:p>
        </p:txBody>
      </p:sp>
      <p:sp>
        <p:nvSpPr>
          <p:cNvPr id="92"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Module 2 – mask</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It stores the part of the image that is detected as foreground.</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The mask is used to extract the foreground from the image.</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Module Description</a:t>
            </a:r>
            <a:endParaRPr b="0" lang="en-US" sz="3300" spc="-1" strike="noStrike">
              <a:solidFill>
                <a:srgbClr val="ffffff"/>
              </a:solidFill>
              <a:latin typeface="Arial"/>
            </a:endParaRPr>
          </a:p>
        </p:txBody>
      </p:sp>
      <p:sp>
        <p:nvSpPr>
          <p:cNvPr id="94"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Module 3 – backgroundModel and foregroundModel</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It describes the model using which the background and foreground are segmented.</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An array that represents both the models are passed to the OpenCV grabcut() function in order to crop the image.</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Module Description</a:t>
            </a:r>
            <a:endParaRPr b="0" lang="en-US" sz="3300" spc="-1" strike="noStrike">
              <a:solidFill>
                <a:srgbClr val="ffffff"/>
              </a:solidFill>
              <a:latin typeface="Arial"/>
            </a:endParaRPr>
          </a:p>
        </p:txBody>
      </p:sp>
      <p:sp>
        <p:nvSpPr>
          <p:cNvPr id="96"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Module 4 – grabCut()</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It takes the image, mask, backgroundModel and foregroundModel as arguments and returns a mask for the detected foreground.</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This mask can be converted and used to extract the foreground of the image.</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It is a part of the OpenCV library.</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Abstract</a:t>
            </a:r>
            <a:endParaRPr b="0" lang="en-US" sz="3300" spc="-1" strike="noStrike">
              <a:solidFill>
                <a:srgbClr val="ffffff"/>
              </a:solidFill>
              <a:latin typeface="Arial"/>
            </a:endParaRPr>
          </a:p>
        </p:txBody>
      </p:sp>
      <p:sp>
        <p:nvSpPr>
          <p:cNvPr id="60"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Photography necessitates the segmentation of the foreground from background in order to create good images. Here we use a novel approach introduced in newer versions of OpenCV to perform background subtraction. The background subtraction algorithms also play a very important role in training robust machine learning algorithms to subtract background and create portrait effects.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Module Description</a:t>
            </a:r>
            <a:endParaRPr b="0" lang="en-US" sz="3300" spc="-1" strike="noStrike">
              <a:solidFill>
                <a:srgbClr val="ffffff"/>
              </a:solidFill>
              <a:latin typeface="Arial"/>
            </a:endParaRPr>
          </a:p>
        </p:txBody>
      </p:sp>
      <p:sp>
        <p:nvSpPr>
          <p:cNvPr id="98"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Module 5 – imshow():</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It is used to display the image which is passed as an array of RGB values.</a:t>
            </a:r>
            <a:endParaRPr b="0" lang="en-US"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It is a part of the pyplot library.</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Implementation Screenshot</a:t>
            </a:r>
            <a:endParaRPr b="0" lang="en-US" sz="3300" spc="-1" strike="noStrike">
              <a:solidFill>
                <a:srgbClr val="ffffff"/>
              </a:solidFill>
              <a:latin typeface="Arial"/>
            </a:endParaRPr>
          </a:p>
        </p:txBody>
      </p:sp>
      <p:sp>
        <p:nvSpPr>
          <p:cNvPr id="100" name="PlaceHolder 2"/>
          <p:cNvSpPr>
            <a:spLocks noGrp="1"/>
          </p:cNvSpPr>
          <p:nvPr>
            <p:ph/>
          </p:nvPr>
        </p:nvSpPr>
        <p:spPr>
          <a:xfrm>
            <a:off x="540000" y="1260000"/>
            <a:ext cx="9061200" cy="40464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Extracting a sunflower from its image</a:t>
            </a:r>
            <a:endParaRPr b="0" lang="en-US" sz="2400" spc="-1" strike="noStrike">
              <a:solidFill>
                <a:srgbClr val="000000"/>
              </a:solidFill>
              <a:latin typeface="Arial"/>
            </a:endParaRPr>
          </a:p>
        </p:txBody>
      </p:sp>
      <p:pic>
        <p:nvPicPr>
          <p:cNvPr id="101" name="" descr=""/>
          <p:cNvPicPr/>
          <p:nvPr/>
        </p:nvPicPr>
        <p:blipFill>
          <a:blip r:embed="rId1">
            <a:alphaModFix amt="70000"/>
          </a:blip>
          <a:stretch/>
        </p:blipFill>
        <p:spPr>
          <a:xfrm>
            <a:off x="540000" y="1645200"/>
            <a:ext cx="9026280" cy="3841200"/>
          </a:xfrm>
          <a:prstGeom prst="rect">
            <a:avLst/>
          </a:prstGeom>
          <a:ln w="1800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Conclusion</a:t>
            </a:r>
            <a:endParaRPr b="0" lang="en-US" sz="3300" spc="-1" strike="noStrike">
              <a:solidFill>
                <a:srgbClr val="ffffff"/>
              </a:solidFill>
              <a:latin typeface="Arial"/>
            </a:endParaRPr>
          </a:p>
        </p:txBody>
      </p:sp>
      <p:sp>
        <p:nvSpPr>
          <p:cNvPr id="103"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We have developed a simple program to demonstrate the Gaussian Mixture Algorithm of extracting foreground by using OpenCV to process the image and show the output using pyplot. We successfully removed the background of the given sunflower image using gaussian mixture model.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Future Enhancement</a:t>
            </a:r>
            <a:endParaRPr b="0" lang="en-US" sz="3300" spc="-1" strike="noStrike">
              <a:solidFill>
                <a:srgbClr val="ffffff"/>
              </a:solidFill>
              <a:latin typeface="Arial"/>
            </a:endParaRPr>
          </a:p>
        </p:txBody>
      </p:sp>
      <p:sp>
        <p:nvSpPr>
          <p:cNvPr id="105"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Real-time execution:</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The algorithm can be implemented by hand in order to allow high performance so that real-time footage can be handled.</a:t>
            </a:r>
            <a:endParaRPr b="0" lang="en-US" sz="21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Replace the background with another image:</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Instead of subtracting the background we can replace it with another image.</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References</a:t>
            </a:r>
            <a:endParaRPr b="0" lang="en-US" sz="3300" spc="-1" strike="noStrike">
              <a:solidFill>
                <a:srgbClr val="ffffff"/>
              </a:solidFill>
              <a:latin typeface="Arial"/>
            </a:endParaRPr>
          </a:p>
        </p:txBody>
      </p:sp>
      <p:sp>
        <p:nvSpPr>
          <p:cNvPr id="107"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https://docs.opencv.org/4.x/d1/dc5/tutorial_background_subtraction.html</a:t>
            </a:r>
            <a:endParaRPr b="0" lang="en-US"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https://www.geeksforgeeks.org/python-foreground-extraction-in-an-image-using-grabcut-algorithm/</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601200" y="20574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Thank You</a:t>
            </a:r>
            <a:endParaRPr b="0" lang="en-US" sz="3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74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Any Queries???</a:t>
            </a:r>
            <a:endParaRPr b="0" lang="en-US" sz="3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Objective</a:t>
            </a:r>
            <a:endParaRPr b="0" lang="en-US" sz="3300" spc="-1" strike="noStrike">
              <a:solidFill>
                <a:srgbClr val="ffffff"/>
              </a:solidFill>
              <a:latin typeface="Arial"/>
            </a:endParaRPr>
          </a:p>
        </p:txBody>
      </p:sp>
      <p:sp>
        <p:nvSpPr>
          <p:cNvPr id="62"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The objective is to develop a program that can detect the background using OpenCV. The background is detected and cropped algorithmically without deep learning.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Problem Statement</a:t>
            </a:r>
            <a:endParaRPr b="0" lang="en-US" sz="3300" spc="-1" strike="noStrike">
              <a:solidFill>
                <a:srgbClr val="ffffff"/>
              </a:solidFill>
              <a:latin typeface="Arial"/>
            </a:endParaRPr>
          </a:p>
        </p:txBody>
      </p:sp>
      <p:sp>
        <p:nvSpPr>
          <p:cNvPr id="64"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Develop a program that can crop out the background of a car in a photograph algorithmically and also avoid deep learning which requires huge amount of data.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144000" y="3816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Literature Survey</a:t>
            </a:r>
            <a:endParaRPr b="0" lang="en-US" sz="3300" spc="-1" strike="noStrike">
              <a:solidFill>
                <a:srgbClr val="ffffff"/>
              </a:solidFill>
              <a:latin typeface="Arial"/>
            </a:endParaRPr>
          </a:p>
        </p:txBody>
      </p:sp>
      <p:graphicFrame>
        <p:nvGraphicFramePr>
          <p:cNvPr id="66" name=""/>
          <p:cNvGraphicFramePr/>
          <p:nvPr/>
        </p:nvGraphicFramePr>
        <p:xfrm>
          <a:off x="717480" y="1396080"/>
          <a:ext cx="8467920" cy="3899880"/>
        </p:xfrm>
        <a:graphic>
          <a:graphicData uri="http://schemas.openxmlformats.org/drawingml/2006/table">
            <a:tbl>
              <a:tblPr/>
              <a:tblGrid>
                <a:gridCol w="2823120"/>
                <a:gridCol w="2823120"/>
                <a:gridCol w="2822040"/>
              </a:tblGrid>
              <a:tr h="355680">
                <a:tc>
                  <a:txBody>
                    <a:bodyPr lIns="36000" rIns="36000" tIns="36000" bIns="36000" anchor="t">
                      <a:noAutofit/>
                    </a:bodyPr>
                    <a:p>
                      <a:pPr indent="0">
                        <a:spcAft>
                          <a:spcPts val="1057"/>
                        </a:spcAft>
                        <a:buNone/>
                      </a:pPr>
                      <a:r>
                        <a:rPr b="0" lang="en-US" sz="2000" spc="-1" strike="noStrike">
                          <a:solidFill>
                            <a:srgbClr val="ffffff"/>
                          </a:solidFill>
                          <a:latin typeface="Arial"/>
                        </a:rPr>
                        <a:t>Article</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c>
                  <a:txBody>
                    <a:bodyPr lIns="36000" rIns="36000" tIns="36000" bIns="36000" anchor="t">
                      <a:noAutofit/>
                    </a:bodyPr>
                    <a:p>
                      <a:pPr indent="0">
                        <a:buNone/>
                      </a:pPr>
                      <a:r>
                        <a:rPr b="0" lang="en-US" sz="2000" spc="-1" strike="noStrike">
                          <a:solidFill>
                            <a:srgbClr val="ffffff"/>
                          </a:solidFill>
                          <a:latin typeface="Arial"/>
                        </a:rPr>
                        <a:t>Author</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c>
                  <a:txBody>
                    <a:bodyPr lIns="36000" rIns="36000" tIns="36000" bIns="36000" anchor="t">
                      <a:noAutofit/>
                    </a:bodyPr>
                    <a:p>
                      <a:pPr indent="0">
                        <a:buNone/>
                      </a:pPr>
                      <a:r>
                        <a:rPr b="0" lang="en-US" sz="2000" spc="-1" strike="noStrike">
                          <a:solidFill>
                            <a:srgbClr val="ffffff"/>
                          </a:solidFill>
                          <a:latin typeface="Arial"/>
                        </a:rPr>
                        <a:t>Advantages</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r>
              <a:tr h="346320">
                <a:tc>
                  <a:txBody>
                    <a:bodyPr lIns="36000" rIns="36000" tIns="36000" bIns="36000" anchor="t">
                      <a:noAutofit/>
                    </a:bodyPr>
                    <a:p>
                      <a:pPr indent="0">
                        <a:spcAft>
                          <a:spcPts val="1057"/>
                        </a:spcAft>
                        <a:buNone/>
                      </a:pPr>
                      <a:r>
                        <a:rPr b="0" lang="en-US" sz="2000" spc="-1" strike="noStrike">
                          <a:solidFill>
                            <a:srgbClr val="ffffff"/>
                          </a:solidFill>
                          <a:latin typeface="Arial"/>
                        </a:rPr>
                        <a:t>Review of background subtraction methods using Gaussian mixture model for video surveillance systems</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indent="0">
                        <a:spcBef>
                          <a:spcPts val="1191"/>
                        </a:spcBef>
                        <a:spcAft>
                          <a:spcPts val="992"/>
                        </a:spcAft>
                        <a:buNone/>
                      </a:pPr>
                      <a:r>
                        <a:rPr b="0" lang="en-US" sz="2000" spc="-1" strike="noStrike">
                          <a:solidFill>
                            <a:srgbClr val="ffffff"/>
                          </a:solidFill>
                          <a:latin typeface="Arial"/>
                        </a:rPr>
                        <a:t>Kalpana Goyal &amp; Jyoti Singhal</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indent="0">
                        <a:buNone/>
                      </a:pPr>
                      <a:r>
                        <a:rPr b="0" lang="en-US" sz="2000" spc="-1" strike="noStrike">
                          <a:solidFill>
                            <a:srgbClr val="ffffff"/>
                          </a:solidFill>
                          <a:latin typeface="Arial"/>
                        </a:rPr>
                        <a:t>Ability to handle dynamic backgrounds, Robustness, Noise reduction, Proven success in video surveillance</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r>
              <a:tr h="346320">
                <a:tc>
                  <a:txBody>
                    <a:bodyPr lIns="36000" rIns="36000" tIns="36000" bIns="36000" anchor="t">
                      <a:noAutofit/>
                    </a:bodyPr>
                    <a:p>
                      <a:pPr indent="0">
                        <a:spcBef>
                          <a:spcPts val="1191"/>
                        </a:spcBef>
                        <a:spcAft>
                          <a:spcPts val="992"/>
                        </a:spcAft>
                        <a:buNone/>
                      </a:pPr>
                      <a:r>
                        <a:rPr b="0" lang="en-US" sz="2000" spc="-1" strike="noStrike">
                          <a:solidFill>
                            <a:srgbClr val="000000"/>
                          </a:solidFill>
                          <a:latin typeface="Arial"/>
                        </a:rPr>
                        <a:t>Adaptive background mixture models for real-time tracking</a:t>
                      </a:r>
                      <a:endParaRPr b="0" lang="en-US" sz="2000" spc="-1" strike="noStrike">
                        <a:solidFill>
                          <a:srgbClr val="000000"/>
                        </a:solidFill>
                        <a:latin typeface="Arial"/>
                      </a:endParaRPr>
                    </a:p>
                    <a:p>
                      <a:pPr indent="0">
                        <a:spcBef>
                          <a:spcPts val="1191"/>
                        </a:spcBef>
                        <a:spcAft>
                          <a:spcPts val="992"/>
                        </a:spcAft>
                        <a:buNone/>
                      </a:pPr>
                      <a:endParaRPr b="0" lang="en-US" sz="20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c>
                  <a:txBody>
                    <a:bodyPr lIns="36000" rIns="36000" tIns="36000" bIns="36000" anchor="t">
                      <a:noAutofit/>
                    </a:bodyPr>
                    <a:p>
                      <a:pPr indent="0">
                        <a:spcBef>
                          <a:spcPts val="1191"/>
                        </a:spcBef>
                        <a:spcAft>
                          <a:spcPts val="992"/>
                        </a:spcAft>
                        <a:buNone/>
                      </a:pPr>
                      <a:r>
                        <a:rPr b="0" lang="en-US" sz="2000" spc="-1" strike="noStrike">
                          <a:solidFill>
                            <a:srgbClr val="000000"/>
                          </a:solidFill>
                          <a:latin typeface="Arial"/>
                        </a:rPr>
                        <a:t>C. Strauffer &amp; W.E.L. Grimson</a:t>
                      </a:r>
                      <a:endParaRPr b="0" lang="en-US" sz="20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c>
                  <a:txBody>
                    <a:bodyPr lIns="36000" rIns="36000" tIns="36000" bIns="36000" anchor="t">
                      <a:noAutofit/>
                    </a:bodyPr>
                    <a:p>
                      <a:pPr indent="0">
                        <a:buNone/>
                      </a:pPr>
                      <a:r>
                        <a:rPr b="0" lang="en-US" sz="2000" spc="-1" strike="noStrike">
                          <a:solidFill>
                            <a:srgbClr val="000000"/>
                          </a:solidFill>
                          <a:latin typeface="Arial"/>
                        </a:rPr>
                        <a:t>Robust background modelling, Adaptability, Real-Time Performance, Foreground Detection, Generalization</a:t>
                      </a:r>
                      <a:endParaRPr b="0" lang="en-US" sz="20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144000" y="3816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Literature Survey</a:t>
            </a:r>
            <a:endParaRPr b="0" lang="en-US" sz="3300" spc="-1" strike="noStrike">
              <a:solidFill>
                <a:srgbClr val="ffffff"/>
              </a:solidFill>
              <a:latin typeface="Arial"/>
            </a:endParaRPr>
          </a:p>
        </p:txBody>
      </p:sp>
      <p:graphicFrame>
        <p:nvGraphicFramePr>
          <p:cNvPr id="68" name=""/>
          <p:cNvGraphicFramePr/>
          <p:nvPr/>
        </p:nvGraphicFramePr>
        <p:xfrm>
          <a:off x="845280" y="1560600"/>
          <a:ext cx="8457840" cy="3220200"/>
        </p:xfrm>
        <a:graphic>
          <a:graphicData uri="http://schemas.openxmlformats.org/drawingml/2006/table">
            <a:tbl>
              <a:tblPr/>
              <a:tblGrid>
                <a:gridCol w="2819520"/>
                <a:gridCol w="2819520"/>
                <a:gridCol w="2819160"/>
              </a:tblGrid>
              <a:tr h="205560">
                <a:tc>
                  <a:txBody>
                    <a:bodyPr lIns="36000" rIns="36000" tIns="36000" bIns="36000" anchor="t">
                      <a:noAutofit/>
                    </a:bodyPr>
                    <a:p>
                      <a:pPr indent="0">
                        <a:spcAft>
                          <a:spcPts val="1057"/>
                        </a:spcAft>
                        <a:buNone/>
                      </a:pPr>
                      <a:r>
                        <a:rPr b="0" lang="en-US" sz="2000" spc="-1" strike="noStrike">
                          <a:solidFill>
                            <a:srgbClr val="ffffff"/>
                          </a:solidFill>
                          <a:latin typeface="Arial"/>
                        </a:rPr>
                        <a:t>Article</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c>
                  <a:txBody>
                    <a:bodyPr lIns="36000" rIns="36000" tIns="36000" bIns="36000" anchor="t">
                      <a:noAutofit/>
                    </a:bodyPr>
                    <a:p>
                      <a:pPr indent="0">
                        <a:buNone/>
                      </a:pPr>
                      <a:r>
                        <a:rPr b="0" lang="en-US" sz="2000" spc="-1" strike="noStrike">
                          <a:solidFill>
                            <a:srgbClr val="ffffff"/>
                          </a:solidFill>
                          <a:latin typeface="Arial"/>
                        </a:rPr>
                        <a:t>Author</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c>
                  <a:txBody>
                    <a:bodyPr lIns="36000" rIns="36000" tIns="36000" bIns="36000" anchor="t">
                      <a:noAutofit/>
                    </a:bodyPr>
                    <a:p>
                      <a:pPr indent="0">
                        <a:buNone/>
                      </a:pPr>
                      <a:r>
                        <a:rPr b="0" lang="en-US" sz="2000" spc="-1" strike="noStrike">
                          <a:solidFill>
                            <a:srgbClr val="ffffff"/>
                          </a:solidFill>
                          <a:latin typeface="Arial"/>
                        </a:rPr>
                        <a:t>Advantages</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r>
              <a:tr h="346320">
                <a:tc>
                  <a:txBody>
                    <a:bodyPr lIns="36000" rIns="36000" tIns="36000" bIns="36000" anchor="t">
                      <a:noAutofit/>
                    </a:bodyPr>
                    <a:p>
                      <a:pPr indent="0">
                        <a:spcBef>
                          <a:spcPts val="1191"/>
                        </a:spcBef>
                        <a:spcAft>
                          <a:spcPts val="992"/>
                        </a:spcAft>
                        <a:buNone/>
                      </a:pPr>
                      <a:r>
                        <a:rPr b="0" lang="en-US" sz="2000" spc="-1" strike="noStrike">
                          <a:solidFill>
                            <a:srgbClr val="ffffff"/>
                          </a:solidFill>
                          <a:latin typeface="Arial"/>
                        </a:rPr>
                        <a:t>On the number of components in a Gaussian mixture model</a:t>
                      </a:r>
                      <a:endParaRPr b="1" lang="en-US" sz="2000" spc="-1" strike="noStrike">
                        <a:solidFill>
                          <a:srgbClr val="ffffff"/>
                        </a:solidFill>
                        <a:latin typeface="Arial"/>
                      </a:endParaRPr>
                    </a:p>
                    <a:p>
                      <a:pPr indent="0">
                        <a:spcBef>
                          <a:spcPts val="1191"/>
                        </a:spcBef>
                        <a:spcAft>
                          <a:spcPts val="992"/>
                        </a:spcAft>
                        <a:buNone/>
                      </a:pPr>
                      <a:endParaRPr b="1"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indent="0">
                        <a:spcBef>
                          <a:spcPts val="1191"/>
                        </a:spcBef>
                        <a:spcAft>
                          <a:spcPts val="992"/>
                        </a:spcAft>
                        <a:buNone/>
                      </a:pPr>
                      <a:r>
                        <a:rPr b="0" lang="en-US" sz="2000" spc="-1" strike="noStrike">
                          <a:solidFill>
                            <a:srgbClr val="ffffff"/>
                          </a:solidFill>
                          <a:latin typeface="Arial"/>
                        </a:rPr>
                        <a:t>Geoffrey J. McLachlan Suren Rathnayake</a:t>
                      </a:r>
                      <a:endParaRPr b="0" lang="en-US" sz="2000" spc="-1" strike="noStrike">
                        <a:solidFill>
                          <a:srgbClr val="ffffff"/>
                        </a:solidFill>
                        <a:latin typeface="Arial"/>
                      </a:endParaRPr>
                    </a:p>
                    <a:p>
                      <a:pPr indent="0">
                        <a:spcBef>
                          <a:spcPts val="1191"/>
                        </a:spcBef>
                        <a:spcAft>
                          <a:spcPts val="992"/>
                        </a:spcAft>
                        <a:buNone/>
                      </a:pP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indent="0">
                        <a:buNone/>
                      </a:pPr>
                      <a:r>
                        <a:rPr b="0" lang="en-US" sz="2000" spc="-1" strike="noStrike">
                          <a:solidFill>
                            <a:srgbClr val="ffffff"/>
                          </a:solidFill>
                          <a:latin typeface="Arial"/>
                        </a:rPr>
                        <a:t>Different components in the mixture have different advantages. </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r>
              <a:tr h="346320">
                <a:tc>
                  <a:txBody>
                    <a:bodyPr lIns="36000" rIns="36000" tIns="36000" bIns="36000" anchor="t">
                      <a:noAutofit/>
                    </a:bodyPr>
                    <a:p>
                      <a:pPr indent="0">
                        <a:spcBef>
                          <a:spcPts val="1191"/>
                        </a:spcBef>
                        <a:spcAft>
                          <a:spcPts val="992"/>
                        </a:spcAft>
                        <a:buNone/>
                      </a:pPr>
                      <a:r>
                        <a:rPr b="0" lang="en-US" sz="2000" spc="-1" strike="noStrike">
                          <a:solidFill>
                            <a:srgbClr val="000000"/>
                          </a:solidFill>
                          <a:latin typeface="Arial"/>
                        </a:rPr>
                        <a:t>Deep Gaussian mixture models</a:t>
                      </a:r>
                      <a:endParaRPr b="0" lang="en-US" sz="2000" spc="-1" strike="noStrike">
                        <a:solidFill>
                          <a:srgbClr val="000000"/>
                        </a:solidFill>
                        <a:latin typeface="Arial"/>
                      </a:endParaRPr>
                    </a:p>
                    <a:p>
                      <a:pPr indent="0">
                        <a:spcBef>
                          <a:spcPts val="1191"/>
                        </a:spcBef>
                        <a:spcAft>
                          <a:spcPts val="992"/>
                        </a:spcAft>
                        <a:buNone/>
                      </a:pPr>
                      <a:endParaRPr b="0" lang="en-US" sz="2000" spc="-1" strike="noStrike">
                        <a:solidFill>
                          <a:srgbClr val="000000"/>
                        </a:solidFill>
                        <a:latin typeface="Arial"/>
                      </a:endParaRPr>
                    </a:p>
                    <a:p>
                      <a:pPr indent="0">
                        <a:spcBef>
                          <a:spcPts val="1191"/>
                        </a:spcBef>
                        <a:spcAft>
                          <a:spcPts val="992"/>
                        </a:spcAft>
                        <a:buNone/>
                      </a:pPr>
                      <a:endParaRPr b="0" lang="en-US" sz="20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c>
                  <a:txBody>
                    <a:bodyPr lIns="36000" rIns="36000" tIns="36000" bIns="36000" anchor="t">
                      <a:noAutofit/>
                    </a:bodyPr>
                    <a:p>
                      <a:pPr indent="0">
                        <a:spcBef>
                          <a:spcPts val="1191"/>
                        </a:spcBef>
                        <a:spcAft>
                          <a:spcPts val="992"/>
                        </a:spcAft>
                        <a:buNone/>
                      </a:pPr>
                      <a:r>
                        <a:rPr b="0" lang="en-US" sz="2000" spc="-1" strike="noStrike">
                          <a:solidFill>
                            <a:srgbClr val="000000"/>
                          </a:solidFill>
                          <a:latin typeface="Arial"/>
                        </a:rPr>
                        <a:t>Cinzia Viroli, Geoffrey J. McLachlan</a:t>
                      </a:r>
                      <a:endParaRPr b="0" lang="en-US" sz="2000" spc="-1" strike="noStrike">
                        <a:solidFill>
                          <a:srgbClr val="000000"/>
                        </a:solidFill>
                        <a:latin typeface="Arial"/>
                      </a:endParaRPr>
                    </a:p>
                    <a:p>
                      <a:pPr indent="0">
                        <a:spcBef>
                          <a:spcPts val="1191"/>
                        </a:spcBef>
                        <a:spcAft>
                          <a:spcPts val="992"/>
                        </a:spcAft>
                        <a:buNone/>
                      </a:pPr>
                      <a:endParaRPr b="0" lang="en-US" sz="20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c>
                  <a:txBody>
                    <a:bodyPr lIns="36000" rIns="36000" tIns="36000" bIns="36000" anchor="t">
                      <a:noAutofit/>
                    </a:bodyPr>
                    <a:p>
                      <a:pPr indent="0">
                        <a:buNone/>
                      </a:pPr>
                      <a:r>
                        <a:rPr b="0" lang="en-US" sz="2000" spc="-1" strike="noStrike">
                          <a:solidFill>
                            <a:srgbClr val="000000"/>
                          </a:solidFill>
                          <a:latin typeface="Arial"/>
                        </a:rPr>
                        <a:t>Uses deep learning for gaussian mixtures</a:t>
                      </a:r>
                      <a:endParaRPr b="0" lang="en-US" sz="20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144000" y="3816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Literature Survey</a:t>
            </a:r>
            <a:endParaRPr b="0" lang="en-US" sz="3300" spc="-1" strike="noStrike">
              <a:solidFill>
                <a:srgbClr val="ffffff"/>
              </a:solidFill>
              <a:latin typeface="Arial"/>
            </a:endParaRPr>
          </a:p>
        </p:txBody>
      </p:sp>
      <p:graphicFrame>
        <p:nvGraphicFramePr>
          <p:cNvPr id="70" name=""/>
          <p:cNvGraphicFramePr/>
          <p:nvPr/>
        </p:nvGraphicFramePr>
        <p:xfrm>
          <a:off x="732600" y="1559160"/>
          <a:ext cx="8457840" cy="3715200"/>
        </p:xfrm>
        <a:graphic>
          <a:graphicData uri="http://schemas.openxmlformats.org/drawingml/2006/table">
            <a:tbl>
              <a:tblPr/>
              <a:tblGrid>
                <a:gridCol w="2819520"/>
                <a:gridCol w="2819520"/>
                <a:gridCol w="2819160"/>
              </a:tblGrid>
              <a:tr h="435240">
                <a:tc>
                  <a:txBody>
                    <a:bodyPr lIns="36000" rIns="36000" tIns="36000" bIns="36000" anchor="t">
                      <a:noAutofit/>
                    </a:bodyPr>
                    <a:p>
                      <a:pPr indent="0">
                        <a:spcAft>
                          <a:spcPts val="1057"/>
                        </a:spcAft>
                        <a:buNone/>
                      </a:pPr>
                      <a:r>
                        <a:rPr b="0" lang="en-US" sz="2000" spc="-1" strike="noStrike">
                          <a:solidFill>
                            <a:srgbClr val="ffffff"/>
                          </a:solidFill>
                          <a:latin typeface="Arial"/>
                        </a:rPr>
                        <a:t>Article</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c>
                  <a:txBody>
                    <a:bodyPr lIns="36000" rIns="36000" tIns="36000" bIns="36000" anchor="t">
                      <a:noAutofit/>
                    </a:bodyPr>
                    <a:p>
                      <a:pPr indent="0">
                        <a:buNone/>
                      </a:pPr>
                      <a:r>
                        <a:rPr b="0" lang="en-US" sz="2000" spc="-1" strike="noStrike">
                          <a:solidFill>
                            <a:srgbClr val="ffffff"/>
                          </a:solidFill>
                          <a:latin typeface="Arial"/>
                        </a:rPr>
                        <a:t>Author</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c>
                  <a:txBody>
                    <a:bodyPr lIns="36000" rIns="36000" tIns="36000" bIns="36000" anchor="t">
                      <a:noAutofit/>
                    </a:bodyPr>
                    <a:p>
                      <a:pPr indent="0">
                        <a:buNone/>
                      </a:pPr>
                      <a:r>
                        <a:rPr b="0" lang="en-US" sz="2000" spc="-1" strike="noStrike">
                          <a:solidFill>
                            <a:srgbClr val="ffffff"/>
                          </a:solidFill>
                          <a:latin typeface="Arial"/>
                        </a:rPr>
                        <a:t>Advantages</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000000"/>
                    </a:solidFill>
                  </a:tcPr>
                </a:tc>
              </a:tr>
              <a:tr h="435240">
                <a:tc>
                  <a:txBody>
                    <a:bodyPr lIns="36000" rIns="36000" tIns="36000" bIns="36000" anchor="t">
                      <a:noAutofit/>
                    </a:bodyPr>
                    <a:p>
                      <a:pPr indent="0">
                        <a:spcBef>
                          <a:spcPts val="1191"/>
                        </a:spcBef>
                        <a:spcAft>
                          <a:spcPts val="992"/>
                        </a:spcAft>
                        <a:buNone/>
                      </a:pPr>
                      <a:r>
                        <a:rPr b="0" lang="en-US" sz="2000" spc="-1" strike="noStrike">
                          <a:solidFill>
                            <a:srgbClr val="ffffff"/>
                          </a:solidFill>
                          <a:latin typeface="Arial"/>
                        </a:rPr>
                        <a:t>Background subtraction techniques: a review </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indent="0">
                        <a:spcBef>
                          <a:spcPts val="1191"/>
                        </a:spcBef>
                        <a:spcAft>
                          <a:spcPts val="992"/>
                        </a:spcAft>
                        <a:buNone/>
                      </a:pPr>
                      <a:r>
                        <a:rPr b="0" lang="en-US" sz="2000" spc="-1" strike="noStrike">
                          <a:solidFill>
                            <a:srgbClr val="ffffff"/>
                          </a:solidFill>
                          <a:latin typeface="Arial"/>
                        </a:rPr>
                        <a:t>Massimo Piccardi </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c>
                  <a:txBody>
                    <a:bodyPr lIns="36000" rIns="36000" tIns="36000" bIns="36000" anchor="t">
                      <a:noAutofit/>
                    </a:bodyPr>
                    <a:p>
                      <a:pPr indent="0">
                        <a:spcBef>
                          <a:spcPts val="1191"/>
                        </a:spcBef>
                        <a:spcAft>
                          <a:spcPts val="992"/>
                        </a:spcAft>
                        <a:buNone/>
                      </a:pPr>
                      <a:r>
                        <a:rPr b="0" lang="en-US" sz="2000" spc="-1" strike="noStrike">
                          <a:solidFill>
                            <a:srgbClr val="ffffff"/>
                          </a:solidFill>
                          <a:latin typeface="Arial"/>
                        </a:rPr>
                        <a:t>Methods such as Mixture of Ganssians and KDE prove very good model accuracy </a:t>
                      </a:r>
                      <a:endParaRPr b="0" lang="en-US" sz="2000" spc="-1" strike="noStrike">
                        <a:solidFill>
                          <a:srgbClr val="ffffff"/>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999999"/>
                    </a:solidFill>
                  </a:tcPr>
                </a:tc>
              </a:tr>
              <a:tr h="1499760">
                <a:tc>
                  <a:txBody>
                    <a:bodyPr lIns="36000" rIns="36000" tIns="36000" bIns="36000" anchor="t">
                      <a:noAutofit/>
                    </a:bodyPr>
                    <a:p>
                      <a:pPr indent="0">
                        <a:spcBef>
                          <a:spcPts val="1191"/>
                        </a:spcBef>
                        <a:spcAft>
                          <a:spcPts val="992"/>
                        </a:spcAft>
                        <a:buNone/>
                      </a:pPr>
                      <a:r>
                        <a:rPr b="0" lang="en-US" sz="2000" spc="-1" strike="noStrike">
                          <a:solidFill>
                            <a:srgbClr val="000000"/>
                          </a:solidFill>
                          <a:latin typeface="Arial"/>
                        </a:rPr>
                        <a:t>Evaluation of background subtraction techniques for video surveillance</a:t>
                      </a:r>
                      <a:endParaRPr b="0" lang="en-US" sz="2000" spc="-1" strike="noStrike">
                        <a:solidFill>
                          <a:srgbClr val="000000"/>
                        </a:solidFill>
                        <a:latin typeface="Arial"/>
                      </a:endParaRPr>
                    </a:p>
                    <a:p>
                      <a:pPr indent="0">
                        <a:spcBef>
                          <a:spcPts val="1191"/>
                        </a:spcBef>
                        <a:spcAft>
                          <a:spcPts val="992"/>
                        </a:spcAft>
                        <a:buNone/>
                      </a:pPr>
                      <a:endParaRPr b="0" lang="en-US" sz="2000" spc="-1" strike="noStrike">
                        <a:solidFill>
                          <a:srgbClr val="000000"/>
                        </a:solidFill>
                        <a:latin typeface="Arial"/>
                      </a:endParaRPr>
                    </a:p>
                    <a:p>
                      <a:pPr indent="0">
                        <a:spcBef>
                          <a:spcPts val="1191"/>
                        </a:spcBef>
                        <a:spcAft>
                          <a:spcPts val="992"/>
                        </a:spcAft>
                        <a:buNone/>
                      </a:pPr>
                      <a:endParaRPr b="0" lang="en-US" sz="20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c>
                  <a:txBody>
                    <a:bodyPr lIns="36000" rIns="36000" tIns="36000" bIns="36000" anchor="t">
                      <a:noAutofit/>
                    </a:bodyPr>
                    <a:p>
                      <a:pPr indent="0">
                        <a:spcBef>
                          <a:spcPts val="1191"/>
                        </a:spcBef>
                        <a:spcAft>
                          <a:spcPts val="992"/>
                        </a:spcAft>
                        <a:buNone/>
                      </a:pPr>
                      <a:r>
                        <a:rPr b="0" lang="en-US" sz="2000" spc="-1" strike="noStrike">
                          <a:solidFill>
                            <a:srgbClr val="000000"/>
                          </a:solidFill>
                          <a:latin typeface="Arial"/>
                        </a:rPr>
                        <a:t>Sebastian Brutzer, Benjamin Hoferlin, Gunther Heideman</a:t>
                      </a:r>
                      <a:endParaRPr b="0" lang="en-US" sz="20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c>
                  <a:txBody>
                    <a:bodyPr lIns="36000" rIns="36000" tIns="36000" bIns="36000" anchor="t">
                      <a:noAutofit/>
                    </a:bodyPr>
                    <a:p>
                      <a:pPr indent="0">
                        <a:spcBef>
                          <a:spcPts val="1191"/>
                        </a:spcBef>
                        <a:spcAft>
                          <a:spcPts val="992"/>
                        </a:spcAft>
                        <a:buNone/>
                      </a:pPr>
                      <a:r>
                        <a:rPr b="0" lang="en-US" sz="2000" spc="-1" strike="noStrike">
                          <a:solidFill>
                            <a:srgbClr val="000000"/>
                          </a:solidFill>
                          <a:latin typeface="Arial"/>
                        </a:rPr>
                        <a:t>New evaluation data set with accurate ground truth annotations and shadow masks, precise in-depth evaluation of background subtraction methods</a:t>
                      </a:r>
                      <a:endParaRPr b="0" lang="en-US" sz="20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Existing System</a:t>
            </a:r>
            <a:endParaRPr b="0" lang="en-US" sz="3300" spc="-1" strike="noStrike">
              <a:solidFill>
                <a:srgbClr val="ffffff"/>
              </a:solidFill>
              <a:latin typeface="Arial"/>
            </a:endParaRPr>
          </a:p>
        </p:txBody>
      </p:sp>
      <p:sp>
        <p:nvSpPr>
          <p:cNvPr id="72"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Deep Learning Based Background Cropping:</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Involves using a large set of labeled datasets with background which are used to train a deep learning model that can easily detect background.</a:t>
            </a:r>
            <a:endParaRPr b="0" lang="en-US" sz="2100" spc="-1" strike="noStrike">
              <a:solidFill>
                <a:srgbClr val="000000"/>
              </a:solidFill>
              <a:latin typeface="Arial"/>
            </a:endParaRPr>
          </a:p>
          <a:p>
            <a:pPr lvl="1" marL="864000" indent="0">
              <a:spcAft>
                <a:spcPts val="845"/>
              </a:spcAft>
              <a:buNone/>
            </a:pPr>
            <a:endParaRPr b="0" lang="en-US" sz="2100" spc="-1" strike="noStrike">
              <a:solidFill>
                <a:srgbClr val="000000"/>
              </a:solidFill>
              <a:latin typeface="Arial"/>
            </a:endParaRPr>
          </a:p>
          <a:p>
            <a:pPr marL="432000" indent="0">
              <a:spcAft>
                <a:spcPts val="1057"/>
              </a:spcAft>
              <a:buNone/>
            </a:pPr>
            <a:endParaRPr b="0" lang="en-US" sz="2400" spc="-1" strike="noStrike">
              <a:solidFill>
                <a:srgbClr val="000000"/>
              </a:solidFill>
              <a:latin typeface="Arial"/>
            </a:endParaRPr>
          </a:p>
        </p:txBody>
      </p:sp>
      <p:pic>
        <p:nvPicPr>
          <p:cNvPr id="73" name="" descr=""/>
          <p:cNvPicPr/>
          <p:nvPr/>
        </p:nvPicPr>
        <p:blipFill>
          <a:blip r:embed="rId1">
            <a:alphaModFix amt="70000"/>
          </a:blip>
          <a:stretch/>
        </p:blipFill>
        <p:spPr>
          <a:xfrm>
            <a:off x="2514600" y="2886480"/>
            <a:ext cx="4800600" cy="1914120"/>
          </a:xfrm>
          <a:prstGeom prst="rect">
            <a:avLst/>
          </a:prstGeom>
          <a:ln w="18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Arial"/>
              </a:rPr>
              <a:t>Existing System</a:t>
            </a:r>
            <a:endParaRPr b="0" lang="en-US" sz="3300" spc="-1" strike="noStrike">
              <a:solidFill>
                <a:srgbClr val="ffffff"/>
              </a:solidFill>
              <a:latin typeface="Arial"/>
            </a:endParaRPr>
          </a:p>
        </p:txBody>
      </p:sp>
      <p:sp>
        <p:nvSpPr>
          <p:cNvPr id="75"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pc="-1" strike="noStrike">
                <a:solidFill>
                  <a:srgbClr val="000000"/>
                </a:solidFill>
                <a:latin typeface="Arial"/>
              </a:rPr>
              <a:t>Deep Learning Based Background Cropping:</a:t>
            </a:r>
            <a:endParaRPr b="0" lang="en-US"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en-US" sz="2100" spc="-1" strike="noStrike">
                <a:solidFill>
                  <a:srgbClr val="000000"/>
                </a:solidFill>
                <a:latin typeface="Arial"/>
              </a:rPr>
              <a:t>In order to implement background cropping using Deep Learning, the dataset consists of a set of images and a set of corresponding images with their background removed. The deep learning model learns from the two images about which part of the image constitutes the foreground and which part of the image constitutes the background. Hence, the foreground and background can be separated.</a:t>
            </a:r>
            <a:endParaRPr b="0" lang="en-US" sz="2100" spc="-1" strike="noStrike">
              <a:solidFill>
                <a:srgbClr val="000000"/>
              </a:solidFill>
              <a:latin typeface="Arial"/>
            </a:endParaRPr>
          </a:p>
          <a:p>
            <a:pPr lvl="1" marL="864000" indent="0">
              <a:spcAft>
                <a:spcPts val="845"/>
              </a:spcAft>
              <a:buNone/>
            </a:pPr>
            <a:endParaRPr b="0" lang="en-US" sz="2100" spc="-1" strike="noStrike">
              <a:solidFill>
                <a:srgbClr val="000000"/>
              </a:solidFill>
              <a:latin typeface="Arial"/>
            </a:endParaRPr>
          </a:p>
          <a:p>
            <a:pPr marL="432000" indent="0">
              <a:spcAft>
                <a:spcPts val="1057"/>
              </a:spcAft>
              <a:buNone/>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444</TotalTime>
  <Application>LibreOffice/24.2.1.2$Windows_X86_64 LibreOffice_project/db4def46b0453cc22e2d0305797cf981b68ef5ac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2024-09-17T21:29:59Z</dcterms:created>
  <dc:creator/>
  <dc:description/>
  <dc:language>en-US</dc:language>
  <cp:lastModifiedBy/>
  <dcterms:modified xsi:type="dcterms:W3CDTF">2024-12-02T19:37:44Z</dcterms:modified>
  <cp:revision>19</cp:revision>
  <dc:subject/>
  <dc:title>Lights</dc:title>
</cp:coreProperties>
</file>