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0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1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2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9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E245290-4D76-4E6B-9BEF-FE1B7B6D03D5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CD548A3-1AEE-4EE9-BD41-72604FF54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1AEE8-83F3-4722-9D70-54F6D6F4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Вебсайт</a:t>
            </a:r>
            <a:r>
              <a:rPr lang="uk-UA" dirty="0"/>
              <a:t> «Адресна книга»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C62C2-0EB8-4363-8ACE-DD4852AE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2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84C49-2634-4004-979F-A9AA733A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56F2A-C104-44EC-9982-77475D5C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 </a:t>
            </a:r>
            <a:endParaRPr lang="ru-RU" dirty="0"/>
          </a:p>
          <a:p>
            <a:r>
              <a:rPr lang="uk-UA" dirty="0"/>
              <a:t>Курсова робота "</a:t>
            </a:r>
            <a:r>
              <a:rPr lang="uk-UA" dirty="0" err="1"/>
              <a:t>Вебсайт</a:t>
            </a:r>
            <a:r>
              <a:rPr lang="uk-UA" dirty="0"/>
              <a:t> адресна книга" розкриває можливості створення веб-додатків за допомогою мови програмування </a:t>
            </a:r>
            <a:r>
              <a:rPr lang="uk-UA" dirty="0" err="1"/>
              <a:t>Python</a:t>
            </a:r>
            <a:r>
              <a:rPr lang="uk-UA" dirty="0"/>
              <a:t> та фреймворку </a:t>
            </a:r>
            <a:r>
              <a:rPr lang="uk-UA" dirty="0" err="1"/>
              <a:t>Flask</a:t>
            </a:r>
            <a:r>
              <a:rPr lang="uk-UA" dirty="0"/>
              <a:t>. Даний проект є прекрасним прикладом використання </a:t>
            </a:r>
            <a:r>
              <a:rPr lang="uk-UA" dirty="0" err="1"/>
              <a:t>Flask</a:t>
            </a:r>
            <a:r>
              <a:rPr lang="uk-UA" dirty="0"/>
              <a:t> для реалізації функціональності адресної книги. За допомогою цього веб-додатку користувач може зручно керувати своїми контактами, додавати нові, видаляти, редагувати та переглядати існуючі.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1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F6118-1D8A-485B-B0B5-A230B69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70" y="276767"/>
            <a:ext cx="9875520" cy="1356360"/>
          </a:xfrm>
        </p:spPr>
        <p:txBody>
          <a:bodyPr/>
          <a:lstStyle/>
          <a:p>
            <a:r>
              <a:rPr lang="uk-UA" dirty="0"/>
              <a:t>Мета дослідження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D69F2-B7D8-437A-AD90-9CEB2E48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19" y="1562449"/>
            <a:ext cx="9872871" cy="4038600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Метою дослідження є створення веб додатку, який буде реалізовувати функціонал адресної книги із застосування мови </a:t>
            </a:r>
            <a:r>
              <a:rPr lang="en-US" dirty="0"/>
              <a:t>Python</a:t>
            </a:r>
            <a:endParaRPr lang="uk-UA" dirty="0"/>
          </a:p>
          <a:p>
            <a:r>
              <a:rPr lang="uk-UA" dirty="0"/>
              <a:t>Завданням роботи є:</a:t>
            </a:r>
            <a:endParaRPr lang="ru-RU" dirty="0"/>
          </a:p>
          <a:p>
            <a:r>
              <a:rPr lang="uk-UA" dirty="0"/>
              <a:t>1. Дослідження існуючих методів та алгоритмів до розв'язання</a:t>
            </a:r>
            <a:endParaRPr lang="ru-RU" dirty="0"/>
          </a:p>
          <a:p>
            <a:r>
              <a:rPr lang="uk-UA" dirty="0"/>
              <a:t>поставленої задачі.</a:t>
            </a:r>
            <a:endParaRPr lang="ru-RU" dirty="0"/>
          </a:p>
          <a:p>
            <a:r>
              <a:rPr lang="uk-UA" dirty="0"/>
              <a:t>2. Створення алгоритму розв’язку задачі.</a:t>
            </a:r>
            <a:endParaRPr lang="ru-RU" dirty="0"/>
          </a:p>
          <a:p>
            <a:r>
              <a:rPr lang="uk-UA" dirty="0"/>
              <a:t>3. Реалізація файлової структури програми.</a:t>
            </a:r>
            <a:endParaRPr lang="ru-RU" dirty="0"/>
          </a:p>
          <a:p>
            <a:r>
              <a:rPr lang="uk-UA" dirty="0"/>
              <a:t>4. Підключення бібліотек та фреймворків. </a:t>
            </a:r>
            <a:endParaRPr lang="ru-RU" dirty="0"/>
          </a:p>
          <a:p>
            <a:r>
              <a:rPr lang="uk-UA" dirty="0"/>
              <a:t>5. Написання коду</a:t>
            </a:r>
            <a:endParaRPr lang="ru-RU" dirty="0"/>
          </a:p>
          <a:p>
            <a:r>
              <a:rPr lang="uk-UA" dirty="0"/>
              <a:t>6. Тестування програми.</a:t>
            </a:r>
            <a:r>
              <a:rPr lang="ru-RU" dirty="0"/>
              <a:t> </a:t>
            </a:r>
            <a:r>
              <a:rPr lang="uk-UA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8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5FF7B-F388-4BF6-A4EF-461C97E3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розв’язку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3518A-AA9F-450C-95C5-CA6D5917B09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/>
              <a:t>Саме для роботи на </a:t>
            </a:r>
            <a:r>
              <a:rPr lang="uk-UA" dirty="0" err="1"/>
              <a:t>проєктом</a:t>
            </a:r>
            <a:r>
              <a:rPr lang="uk-UA" dirty="0"/>
              <a:t> було обрано Об’єктно-орієнтований підхід поєднаний з функціональним підходом, оскільки, </a:t>
            </a:r>
            <a:r>
              <a:rPr lang="en-US" dirty="0"/>
              <a:t>Flask </a:t>
            </a:r>
            <a:r>
              <a:rPr lang="uk-UA" dirty="0"/>
              <a:t>в своїй основі опирається на парадигму ООП, але для маршрутизації використовуються функції які опираються на декоратори з відповідним маршрутом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7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F01CB-BE0E-4181-8EE2-7DBDEB68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Стек </a:t>
            </a:r>
            <a:r>
              <a:rPr lang="uk-UA" dirty="0" err="1"/>
              <a:t>проєкту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E0413-F128-43C9-93A6-8EF869C7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0FA0-32B1-42A1-AF01-7AEC7442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7" y="240485"/>
            <a:ext cx="9875520" cy="1356360"/>
          </a:xfrm>
        </p:spPr>
        <p:txBody>
          <a:bodyPr/>
          <a:lstStyle/>
          <a:p>
            <a:r>
              <a:rPr lang="uk-UA" dirty="0"/>
              <a:t>Блок-схема роботи програми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065059-534E-49C3-9278-2F7044142F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23" y="1596845"/>
            <a:ext cx="5886275" cy="44121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3EA238-D516-4687-B59D-1049D3BD6B2A}"/>
              </a:ext>
            </a:extLst>
          </p:cNvPr>
          <p:cNvSpPr/>
          <p:nvPr/>
        </p:nvSpPr>
        <p:spPr>
          <a:xfrm>
            <a:off x="1432771" y="2781266"/>
            <a:ext cx="3109519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Блок-схема описує роботу маршрутизатора який по своїй суті і повертає результат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виконнаня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програми для всіх сторінок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8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433AA-46BA-498D-B9D0-DF24584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Структурна схема головної сторінки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7055D-BC3C-43BA-885D-47157EA3E6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61" y="1859298"/>
            <a:ext cx="5934075" cy="40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9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78BD3-20BB-49FA-BFBA-6FA83D1D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71" y="416654"/>
            <a:ext cx="9875520" cy="1356360"/>
          </a:xfrm>
        </p:spPr>
        <p:txBody>
          <a:bodyPr/>
          <a:lstStyle/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головних</a:t>
            </a:r>
            <a:r>
              <a:rPr lang="ru-RU" dirty="0"/>
              <a:t> структур і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uk-UA" dirty="0"/>
              <a:t>п</a:t>
            </a:r>
            <a:r>
              <a:rPr lang="ru-RU" dirty="0" err="1"/>
              <a:t>рограми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4EA9EC7-C411-4A32-80AE-D5586BC8B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949782"/>
              </p:ext>
            </p:extLst>
          </p:nvPr>
        </p:nvGraphicFramePr>
        <p:xfrm>
          <a:off x="701080" y="2074178"/>
          <a:ext cx="5605663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635">
                  <a:extLst>
                    <a:ext uri="{9D8B030D-6E8A-4147-A177-3AD203B41FA5}">
                      <a16:colId xmlns:a16="http://schemas.microsoft.com/office/drawing/2014/main" val="799502648"/>
                    </a:ext>
                  </a:extLst>
                </a:gridCol>
                <a:gridCol w="3238028">
                  <a:extLst>
                    <a:ext uri="{9D8B030D-6E8A-4147-A177-3AD203B41FA5}">
                      <a16:colId xmlns:a16="http://schemas.microsoft.com/office/drawing/2014/main" val="2165905965"/>
                    </a:ext>
                  </a:extLst>
                </a:gridCol>
              </a:tblGrid>
              <a:tr h="2699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Маршрут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Опис декоратора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1520168163"/>
                  </a:ext>
                </a:extLst>
              </a:tr>
              <a:tr h="87465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@app.route('/')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Вказує, що функція відображення повинна відповідати кореневому URL-шляху  веб-додатка.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1812593207"/>
                  </a:ext>
                </a:extLst>
              </a:tr>
              <a:tr h="5723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@app.route('/about')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Вказує, що функція відображення повинна відповідати URL-шляху /about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3726682199"/>
                  </a:ext>
                </a:extLst>
              </a:tr>
              <a:tr h="87465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@app.route('/user/&lt;</a:t>
                      </a:r>
                      <a:r>
                        <a:rPr lang="en-US" sz="1300">
                          <a:effectLst/>
                        </a:rPr>
                        <a:t>post</a:t>
                      </a:r>
                      <a:r>
                        <a:rPr lang="uk-UA" sz="1300">
                          <a:effectLst/>
                        </a:rPr>
                        <a:t>&gt;')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Вказує, що функція відображення повинна приймати параметр &lt;username&gt; у URL-шляху.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514356622"/>
                  </a:ext>
                </a:extLst>
              </a:tr>
              <a:tr h="5723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@app.route('/post/&lt;int:post_id&gt;')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Вказує, що параметр &lt;post_id&gt; у URL-шляху має бути цілим числом.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2298393957"/>
                  </a:ext>
                </a:extLst>
              </a:tr>
              <a:tr h="87465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@app.route('/login', methods=['GET', 'POST'])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 dirty="0">
                          <a:effectLst/>
                        </a:rPr>
                        <a:t>Вказує, що функція відображення повинна обробляти як GET, так і POST запити.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5" marR="64785" marT="0" marB="0" anchor="ctr"/>
                </a:tc>
                <a:extLst>
                  <a:ext uri="{0D108BD9-81ED-4DB2-BD59-A6C34878D82A}">
                    <a16:rowId xmlns:a16="http://schemas.microsoft.com/office/drawing/2014/main" val="16395909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7B0356E-0F7C-47EC-8ADB-768AA8AE0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2204"/>
              </p:ext>
            </p:extLst>
          </p:nvPr>
        </p:nvGraphicFramePr>
        <p:xfrm>
          <a:off x="7043721" y="2074178"/>
          <a:ext cx="4447199" cy="4038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584">
                  <a:extLst>
                    <a:ext uri="{9D8B030D-6E8A-4147-A177-3AD203B41FA5}">
                      <a16:colId xmlns:a16="http://schemas.microsoft.com/office/drawing/2014/main" val="357156252"/>
                    </a:ext>
                  </a:extLst>
                </a:gridCol>
                <a:gridCol w="2425615">
                  <a:extLst>
                    <a:ext uri="{9D8B030D-6E8A-4147-A177-3AD203B41FA5}">
                      <a16:colId xmlns:a16="http://schemas.microsoft.com/office/drawing/2014/main" val="1623380983"/>
                    </a:ext>
                  </a:extLst>
                </a:gridCol>
              </a:tblGrid>
              <a:tr h="1626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Опис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171280778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Flask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Вебфреймворк для Python, який дозволяє швидко створювати веб-додатки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104506763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render_template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це функція Flask, яка використовується для відображення HTML-шаблонів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65239112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request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це об'єкт Flask, який містить дані про поточний HTTP-запит, такі як дані форми, параметри URL тощо.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161886714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redirect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Це функція Flask, яка використовуються для перенаправлення користувача на іншу сторінку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165394137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flash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це механізм Flask для передачі повідомлень користувачеві після виконання певної дії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2969941018"/>
                  </a:ext>
                </a:extLst>
              </a:tr>
              <a:tr h="8469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Flask-SQLAlchemy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це розширення Flask, яке надає підтримку роботи з базою даних SQLAlchemy у Flask додатках. Воно дозволяє легко взаємодіяти з базою даних, використовуючи ORM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356527461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datetime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це модуль </a:t>
                      </a:r>
                      <a:r>
                        <a:rPr lang="uk-UA" sz="1000" dirty="0" err="1">
                          <a:effectLst/>
                        </a:rPr>
                        <a:t>Python</a:t>
                      </a:r>
                      <a:r>
                        <a:rPr lang="uk-UA" sz="1000" dirty="0">
                          <a:effectLst/>
                        </a:rPr>
                        <a:t>, який надає функціональність для роботи з датою та часом.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96" marR="51396" marT="0" marB="0" anchor="ctr"/>
                </a:tc>
                <a:extLst>
                  <a:ext uri="{0D108BD9-81ED-4DB2-BD59-A6C34878D82A}">
                    <a16:rowId xmlns:a16="http://schemas.microsoft.com/office/drawing/2014/main" val="231304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32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9E37-7B81-4043-BC5B-30D4AF9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0" y="399876"/>
            <a:ext cx="9875520" cy="1356360"/>
          </a:xfrm>
        </p:spPr>
        <p:txBody>
          <a:bodyPr/>
          <a:lstStyle/>
          <a:p>
            <a:r>
              <a:rPr lang="uk-UA" dirty="0"/>
              <a:t>Опис інтерфейсу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2B736F-5859-41A2-9792-733829AC3B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91" y="2085914"/>
            <a:ext cx="9872663" cy="3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E4ABD-4DA0-4E56-A628-88AC16E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33387"/>
            <a:ext cx="5304090" cy="1356360"/>
          </a:xfrm>
        </p:spPr>
        <p:txBody>
          <a:bodyPr/>
          <a:lstStyle/>
          <a:p>
            <a:r>
              <a:rPr lang="uk-UA" dirty="0"/>
              <a:t>Опис інтерфейсу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2F7CE9E-0440-468C-98B9-0F4D883C3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734" y="1241570"/>
            <a:ext cx="4601791" cy="50837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9D7FC7-893C-4BA5-8531-DD85701A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72" y="2253055"/>
            <a:ext cx="6181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433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28</TotalTime>
  <Words>381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Corbel</vt:lpstr>
      <vt:lpstr>Times New Roman</vt:lpstr>
      <vt:lpstr>Базис</vt:lpstr>
      <vt:lpstr>Вебсайт «Адресна книга»</vt:lpstr>
      <vt:lpstr>Мета дослідження</vt:lpstr>
      <vt:lpstr>Метод розв’язку задачі</vt:lpstr>
      <vt:lpstr>Стек проєкту</vt:lpstr>
      <vt:lpstr>Блок-схема роботи програми</vt:lpstr>
      <vt:lpstr>Структурна схема головної сторінки</vt:lpstr>
      <vt:lpstr>Опис головних структур і змінних програми</vt:lpstr>
      <vt:lpstr>Опис інтерфейсу</vt:lpstr>
      <vt:lpstr>Опис інтерфейсу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Вебсайт «Адресна книга»</dc:title>
  <dc:creator>Богдан</dc:creator>
  <cp:lastModifiedBy>Богдан</cp:lastModifiedBy>
  <cp:revision>3</cp:revision>
  <dcterms:created xsi:type="dcterms:W3CDTF">2024-05-12T17:25:00Z</dcterms:created>
  <dcterms:modified xsi:type="dcterms:W3CDTF">2024-05-12T17:53:41Z</dcterms:modified>
</cp:coreProperties>
</file>