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75" r:id="rId4"/>
    <p:sldId id="259" r:id="rId5"/>
    <p:sldId id="258" r:id="rId6"/>
    <p:sldId id="260" r:id="rId7"/>
    <p:sldId id="262" r:id="rId8"/>
    <p:sldId id="263" r:id="rId9"/>
    <p:sldId id="261" r:id="rId10"/>
    <p:sldId id="264" r:id="rId11"/>
    <p:sldId id="265" r:id="rId12"/>
    <p:sldId id="272" r:id="rId13"/>
    <p:sldId id="273" r:id="rId14"/>
    <p:sldId id="274" r:id="rId15"/>
    <p:sldId id="269" r:id="rId16"/>
    <p:sldId id="268" r:id="rId17"/>
    <p:sldId id="266" r:id="rId18"/>
    <p:sldId id="267"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55" autoAdjust="0"/>
  </p:normalViewPr>
  <p:slideViewPr>
    <p:cSldViewPr>
      <p:cViewPr>
        <p:scale>
          <a:sx n="100" d="100"/>
          <a:sy n="100" d="100"/>
        </p:scale>
        <p:origin x="-122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63677F-0761-4F25-B656-CECF38783FB1}" type="datetimeFigureOut">
              <a:rPr lang="en-US" smtClean="0"/>
              <a:t>5/16/2014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4E9DC9-C1A0-46BF-8D43-3BCE46D67598}" type="slidenum">
              <a:rPr lang="en-US" smtClean="0"/>
              <a:t>‹#›</a:t>
            </a:fld>
            <a:endParaRPr lang="en-US"/>
          </a:p>
        </p:txBody>
      </p:sp>
    </p:spTree>
    <p:extLst>
      <p:ext uri="{BB962C8B-B14F-4D97-AF65-F5344CB8AC3E}">
        <p14:creationId xmlns:p14="http://schemas.microsoft.com/office/powerpoint/2010/main" val="1108371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had a problem getting jasmine-maven-plugin working because our nexus server was not reading correctly from the maven </a:t>
            </a:r>
            <a:r>
              <a:rPr lang="en-US" baseline="0" smtClean="0"/>
              <a:t>central repository.</a:t>
            </a:r>
            <a:endParaRPr lang="en-US"/>
          </a:p>
        </p:txBody>
      </p:sp>
      <p:sp>
        <p:nvSpPr>
          <p:cNvPr id="4" name="Slide Number Placeholder 3"/>
          <p:cNvSpPr>
            <a:spLocks noGrp="1"/>
          </p:cNvSpPr>
          <p:nvPr>
            <p:ph type="sldNum" sz="quarter" idx="10"/>
          </p:nvPr>
        </p:nvSpPr>
        <p:spPr/>
        <p:txBody>
          <a:bodyPr/>
          <a:lstStyle/>
          <a:p>
            <a:fld id="{114E9DC9-C1A0-46BF-8D43-3BCE46D67598}" type="slidenum">
              <a:rPr lang="en-US" smtClean="0"/>
              <a:t>20</a:t>
            </a:fld>
            <a:endParaRPr lang="en-US"/>
          </a:p>
        </p:txBody>
      </p:sp>
    </p:spTree>
    <p:extLst>
      <p:ext uri="{BB962C8B-B14F-4D97-AF65-F5344CB8AC3E}">
        <p14:creationId xmlns:p14="http://schemas.microsoft.com/office/powerpoint/2010/main" val="298454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8D99C1B-9DF3-4571-8DC8-4B4600C9B0A1}" type="datetimeFigureOut">
              <a:rPr lang="en-US" smtClean="0"/>
              <a:t>5/16/2014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877D809-26CE-4D64-B895-5CA2FFA9AB9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D99C1B-9DF3-4571-8DC8-4B4600C9B0A1}" type="datetimeFigureOut">
              <a:rPr lang="en-US" smtClean="0"/>
              <a:t>5/16/2014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D99C1B-9DF3-4571-8DC8-4B4600C9B0A1}" type="datetimeFigureOut">
              <a:rPr lang="en-US" smtClean="0"/>
              <a:t>5/16/2014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D99C1B-9DF3-4571-8DC8-4B4600C9B0A1}" type="datetimeFigureOut">
              <a:rPr lang="en-US" smtClean="0"/>
              <a:t>5/16/2014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8D99C1B-9DF3-4571-8DC8-4B4600C9B0A1}" type="datetimeFigureOut">
              <a:rPr lang="en-US" smtClean="0"/>
              <a:t>5/16/2014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7D809-26CE-4D64-B895-5CA2FFA9AB9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D99C1B-9DF3-4571-8DC8-4B4600C9B0A1}" type="datetimeFigureOut">
              <a:rPr lang="en-US" smtClean="0"/>
              <a:t>5/16/2014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8D99C1B-9DF3-4571-8DC8-4B4600C9B0A1}" type="datetimeFigureOut">
              <a:rPr lang="en-US" smtClean="0"/>
              <a:t>5/16/2014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8D99C1B-9DF3-4571-8DC8-4B4600C9B0A1}" type="datetimeFigureOut">
              <a:rPr lang="en-US" smtClean="0"/>
              <a:t>5/16/2014</a:t>
            </a:fld>
            <a:endParaRPr lang="en-US"/>
          </a:p>
        </p:txBody>
      </p:sp>
      <p:sp>
        <p:nvSpPr>
          <p:cNvPr id="8" name="Slide Number Placeholder 7"/>
          <p:cNvSpPr>
            <a:spLocks noGrp="1"/>
          </p:cNvSpPr>
          <p:nvPr>
            <p:ph type="sldNum" sz="quarter" idx="11"/>
          </p:nvPr>
        </p:nvSpPr>
        <p:spPr/>
        <p:txBody>
          <a:bodyPr/>
          <a:lstStyle/>
          <a:p>
            <a:fld id="{B877D809-26CE-4D64-B895-5CA2FFA9AB9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99C1B-9DF3-4571-8DC8-4B4600C9B0A1}" type="datetimeFigureOut">
              <a:rPr lang="en-US" smtClean="0"/>
              <a:t>5/16/2014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D99C1B-9DF3-4571-8DC8-4B4600C9B0A1}" type="datetimeFigureOut">
              <a:rPr lang="en-US" smtClean="0"/>
              <a:t>5/16/2014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877D809-26CE-4D64-B895-5CA2FFA9AB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C8D99C1B-9DF3-4571-8DC8-4B4600C9B0A1}" type="datetimeFigureOut">
              <a:rPr lang="en-US" smtClean="0"/>
              <a:t>5/16/2014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8D99C1B-9DF3-4571-8DC8-4B4600C9B0A1}" type="datetimeFigureOut">
              <a:rPr lang="en-US" smtClean="0"/>
              <a:t>5/16/2014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877D809-26CE-4D64-B895-5CA2FFA9AB9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git.io/pie4sA" TargetMode="External"/><Relationship Id="rId2" Type="http://schemas.openxmlformats.org/officeDocument/2006/relationships/hyperlink" Target="https://github.com/n3f/karma-jasmine-demo" TargetMode="External"/><Relationship Id="rId1" Type="http://schemas.openxmlformats.org/officeDocument/2006/relationships/slideLayout" Target="../slideLayouts/slideLayout2.xml"/><Relationship Id="rId4" Type="http://schemas.openxmlformats.org/officeDocument/2006/relationships/hyperlink" Target="http://osintegrators.com/testing-javascript-with-karma"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addyosmani.com/writing-modular-j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requirejs.org/docs/api.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browserify.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arls.github.io/jasmine-maven-plugin/plugin-info.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ackoverflow.com/a/6750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Jasmine_%28JavaScript_framework%29" TargetMode="External"/><Relationship Id="rId2" Type="http://schemas.openxmlformats.org/officeDocument/2006/relationships/hyperlink" Target="http://jasmine.github.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3337560"/>
            <a:ext cx="6657536" cy="2301240"/>
          </a:xfrm>
        </p:spPr>
        <p:txBody>
          <a:bodyPr/>
          <a:lstStyle/>
          <a:p>
            <a:r>
              <a:rPr lang="en-US" dirty="0" smtClean="0"/>
              <a:t>Unit Testing </a:t>
            </a:r>
            <a:r>
              <a:rPr lang="en-US" dirty="0" err="1" smtClean="0"/>
              <a:t>Javascript</a:t>
            </a:r>
            <a:endParaRPr lang="en-US" dirty="0"/>
          </a:p>
        </p:txBody>
      </p:sp>
      <p:sp>
        <p:nvSpPr>
          <p:cNvPr id="3" name="Subtitle 2"/>
          <p:cNvSpPr>
            <a:spLocks noGrp="1"/>
          </p:cNvSpPr>
          <p:nvPr>
            <p:ph type="subTitle" idx="1"/>
          </p:nvPr>
        </p:nvSpPr>
        <p:spPr>
          <a:xfrm>
            <a:off x="433050" y="1544812"/>
            <a:ext cx="6577350" cy="1752600"/>
          </a:xfrm>
        </p:spPr>
        <p:txBody>
          <a:bodyPr/>
          <a:lstStyle/>
          <a:p>
            <a:r>
              <a:rPr lang="en-US" dirty="0"/>
              <a:t>(with </a:t>
            </a:r>
            <a:r>
              <a:rPr lang="en-US" dirty="0" smtClean="0"/>
              <a:t>Karma </a:t>
            </a:r>
            <a:r>
              <a:rPr lang="en-US" dirty="0"/>
              <a:t>&amp; Jasmine)</a:t>
            </a:r>
          </a:p>
        </p:txBody>
      </p:sp>
    </p:spTree>
    <p:extLst>
      <p:ext uri="{BB962C8B-B14F-4D97-AF65-F5344CB8AC3E}">
        <p14:creationId xmlns:p14="http://schemas.microsoft.com/office/powerpoint/2010/main" val="878423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a:t>
            </a:r>
            <a:endParaRPr lang="en-US" dirty="0"/>
          </a:p>
        </p:txBody>
      </p:sp>
      <p:sp>
        <p:nvSpPr>
          <p:cNvPr id="3" name="Content Placeholder 2"/>
          <p:cNvSpPr>
            <a:spLocks noGrp="1"/>
          </p:cNvSpPr>
          <p:nvPr>
            <p:ph idx="1"/>
          </p:nvPr>
        </p:nvSpPr>
        <p:spPr/>
        <p:txBody>
          <a:bodyPr/>
          <a:lstStyle/>
          <a:p>
            <a:r>
              <a:rPr lang="en-US" dirty="0"/>
              <a:t>Karma is essentially a tool which spawns a web server that executes source code against test code for each of the browsers connected. The results for each test against each browser are examined and displayed via the command line to the developer such that they can see which browsers and tests passed or failed.</a:t>
            </a:r>
          </a:p>
        </p:txBody>
      </p:sp>
    </p:spTree>
    <p:extLst>
      <p:ext uri="{BB962C8B-B14F-4D97-AF65-F5344CB8AC3E}">
        <p14:creationId xmlns:p14="http://schemas.microsoft.com/office/powerpoint/2010/main" val="210717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43213"/>
            <a:ext cx="7837487"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5282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Jest</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http://facebook.github.io/jest</a:t>
            </a:r>
            <a:r>
              <a:rPr lang="en-US" dirty="0" smtClean="0">
                <a:hlinkClick r:id="rId2"/>
              </a:rPr>
              <a:t>/</a:t>
            </a:r>
            <a:endParaRPr lang="en-US" dirty="0" smtClean="0"/>
          </a:p>
          <a:p>
            <a:endParaRPr lang="en-US" dirty="0" smtClean="0"/>
          </a:p>
          <a:p>
            <a:r>
              <a:rPr lang="en-US" dirty="0" smtClean="0"/>
              <a:t>Familiar </a:t>
            </a:r>
            <a:r>
              <a:rPr lang="en-US" dirty="0"/>
              <a:t>Approach: Built on top of the Jasmine test framework, using familiar </a:t>
            </a:r>
            <a:r>
              <a:rPr lang="en-US" sz="2200" dirty="0">
                <a:latin typeface="Consolas" panose="020B0609020204030204" pitchFamily="49" charset="0"/>
                <a:cs typeface="Consolas" panose="020B0609020204030204" pitchFamily="49" charset="0"/>
              </a:rPr>
              <a:t>expect(value).</a:t>
            </a:r>
            <a:r>
              <a:rPr lang="en-US" sz="2200" dirty="0" err="1">
                <a:latin typeface="Consolas" panose="020B0609020204030204" pitchFamily="49" charset="0"/>
                <a:cs typeface="Consolas" panose="020B0609020204030204" pitchFamily="49" charset="0"/>
              </a:rPr>
              <a:t>toBe</a:t>
            </a:r>
            <a:r>
              <a:rPr lang="en-US" sz="2200" dirty="0">
                <a:latin typeface="Consolas" panose="020B0609020204030204" pitchFamily="49" charset="0"/>
                <a:cs typeface="Consolas" panose="020B0609020204030204" pitchFamily="49" charset="0"/>
              </a:rPr>
              <a:t>(other) </a:t>
            </a:r>
            <a:r>
              <a:rPr lang="en-US" dirty="0" smtClean="0"/>
              <a:t>assertions</a:t>
            </a:r>
          </a:p>
          <a:p>
            <a:r>
              <a:rPr lang="en-US" dirty="0" smtClean="0"/>
              <a:t>Mock </a:t>
            </a:r>
            <a:r>
              <a:rPr lang="en-US" dirty="0"/>
              <a:t>by Default: Automatically mocks </a:t>
            </a:r>
            <a:r>
              <a:rPr lang="en-US" dirty="0" err="1"/>
              <a:t>CommonJS</a:t>
            </a:r>
            <a:r>
              <a:rPr lang="en-US" dirty="0"/>
              <a:t> modules returned by </a:t>
            </a:r>
            <a:r>
              <a:rPr lang="en-US" sz="2200" dirty="0">
                <a:latin typeface="Consolas" panose="020B0609020204030204" pitchFamily="49" charset="0"/>
                <a:cs typeface="Consolas" panose="020B0609020204030204" pitchFamily="49" charset="0"/>
              </a:rPr>
              <a:t>require()</a:t>
            </a:r>
            <a:r>
              <a:rPr lang="en-US" dirty="0"/>
              <a:t>, making most existing code </a:t>
            </a:r>
            <a:r>
              <a:rPr lang="en-US" dirty="0" smtClean="0"/>
              <a:t>testable</a:t>
            </a:r>
          </a:p>
          <a:p>
            <a:r>
              <a:rPr lang="en-US" dirty="0" smtClean="0"/>
              <a:t>Short </a:t>
            </a:r>
            <a:r>
              <a:rPr lang="en-US" dirty="0"/>
              <a:t>Feedback Loop: DOM APIs are mocked and tests run in parallel via a small node.js command line utility</a:t>
            </a:r>
          </a:p>
          <a:p>
            <a:endParaRPr lang="en-US" dirty="0"/>
          </a:p>
        </p:txBody>
      </p:sp>
    </p:spTree>
    <p:extLst>
      <p:ext uri="{BB962C8B-B14F-4D97-AF65-F5344CB8AC3E}">
        <p14:creationId xmlns:p14="http://schemas.microsoft.com/office/powerpoint/2010/main" val="2619690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Jest</a:t>
            </a:r>
            <a:endParaRPr lang="en-US" dirty="0"/>
          </a:p>
        </p:txBody>
      </p:sp>
      <p:sp>
        <p:nvSpPr>
          <p:cNvPr id="3" name="Content Placeholder 2"/>
          <p:cNvSpPr>
            <a:spLocks noGrp="1"/>
          </p:cNvSpPr>
          <p:nvPr>
            <p:ph idx="1"/>
          </p:nvPr>
        </p:nvSpPr>
        <p:spPr/>
        <p:txBody>
          <a:bodyPr>
            <a:normAutofit fontScale="92500" lnSpcReduction="10000"/>
          </a:bodyPr>
          <a:lstStyle/>
          <a:p>
            <a:r>
              <a:rPr lang="en-US" dirty="0"/>
              <a:t>Example</a:t>
            </a:r>
            <a:r>
              <a:rPr lang="en-US" dirty="0" smtClean="0"/>
              <a:t>:</a:t>
            </a:r>
            <a:endParaRPr lang="en-US" dirty="0"/>
          </a:p>
          <a:p>
            <a:pPr marL="36576" indent="0">
              <a:buNone/>
            </a:pP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sum.js </a:t>
            </a:r>
            <a:endParaRPr lang="en-US" sz="1800" dirty="0" smtClean="0">
              <a:latin typeface="Consolas" panose="020B0609020204030204" pitchFamily="49" charset="0"/>
              <a:cs typeface="Consolas" panose="020B0609020204030204" pitchFamily="49" charset="0"/>
            </a:endParaRPr>
          </a:p>
          <a:p>
            <a:pPr marL="36576" indent="0">
              <a:buNone/>
            </a:pPr>
            <a:r>
              <a:rPr lang="en-US" sz="1800" dirty="0" smtClean="0">
                <a:latin typeface="Consolas" panose="020B0609020204030204" pitchFamily="49" charset="0"/>
                <a:cs typeface="Consolas" panose="020B0609020204030204" pitchFamily="49" charset="0"/>
              </a:rPr>
              <a:t>function </a:t>
            </a:r>
            <a:r>
              <a:rPr lang="en-US" sz="1800" dirty="0">
                <a:latin typeface="Consolas" panose="020B0609020204030204" pitchFamily="49" charset="0"/>
                <a:cs typeface="Consolas" panose="020B0609020204030204" pitchFamily="49" charset="0"/>
              </a:rPr>
              <a:t>sum(value1, value2) </a:t>
            </a:r>
            <a:r>
              <a:rPr lang="en-US" sz="1800" dirty="0" smtClean="0">
                <a:latin typeface="Consolas" panose="020B0609020204030204" pitchFamily="49" charset="0"/>
                <a:cs typeface="Consolas" panose="020B0609020204030204" pitchFamily="49" charset="0"/>
              </a:rPr>
              <a:t>{</a:t>
            </a:r>
          </a:p>
          <a:p>
            <a:pPr marL="36576"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return value1 + value2</a:t>
            </a:r>
            <a:r>
              <a:rPr lang="en-US" sz="1800" dirty="0" smtClean="0">
                <a:latin typeface="Consolas" panose="020B0609020204030204" pitchFamily="49" charset="0"/>
                <a:cs typeface="Consolas" panose="020B0609020204030204" pitchFamily="49" charset="0"/>
              </a:rPr>
              <a:t>;</a:t>
            </a:r>
          </a:p>
          <a:p>
            <a:pPr marL="36576" indent="0">
              <a:buNone/>
            </a:pPr>
            <a:r>
              <a:rPr lang="en-US" sz="1800" dirty="0" smtClean="0">
                <a:latin typeface="Consolas" panose="020B0609020204030204" pitchFamily="49" charset="0"/>
                <a:cs typeface="Consolas" panose="020B0609020204030204" pitchFamily="49" charset="0"/>
              </a:rPr>
              <a:t>}</a:t>
            </a:r>
          </a:p>
          <a:p>
            <a:pPr marL="36576" indent="0">
              <a:buNone/>
            </a:pPr>
            <a:r>
              <a:rPr lang="en-US" sz="1800" dirty="0" err="1" smtClean="0">
                <a:latin typeface="Consolas" panose="020B0609020204030204" pitchFamily="49" charset="0"/>
                <a:cs typeface="Consolas" panose="020B0609020204030204" pitchFamily="49" charset="0"/>
              </a:rPr>
              <a:t>module.exports</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 sum</a:t>
            </a:r>
            <a:r>
              <a:rPr lang="en-US" sz="1800" dirty="0" smtClean="0">
                <a:latin typeface="Consolas" panose="020B0609020204030204" pitchFamily="49" charset="0"/>
                <a:cs typeface="Consolas" panose="020B0609020204030204" pitchFamily="49" charset="0"/>
              </a:rPr>
              <a:t>;</a:t>
            </a:r>
          </a:p>
          <a:p>
            <a:pPr marL="36576" indent="0">
              <a:buNone/>
            </a:pPr>
            <a:endParaRPr lang="en-US" sz="1800" dirty="0">
              <a:latin typeface="Consolas" panose="020B0609020204030204" pitchFamily="49" charset="0"/>
              <a:cs typeface="Consolas" panose="020B0609020204030204" pitchFamily="49" charset="0"/>
            </a:endParaRPr>
          </a:p>
          <a:p>
            <a:pPr marL="36576" indent="0">
              <a:buNone/>
            </a:pPr>
            <a:r>
              <a:rPr lang="en-US" sz="1800" dirty="0">
                <a:latin typeface="Consolas" panose="020B0609020204030204" pitchFamily="49" charset="0"/>
                <a:cs typeface="Consolas" panose="020B0609020204030204" pitchFamily="49" charset="0"/>
              </a:rPr>
              <a:t>// __tests__/</a:t>
            </a:r>
            <a:r>
              <a:rPr lang="en-US" sz="1800" dirty="0" smtClean="0">
                <a:latin typeface="Consolas" panose="020B0609020204030204" pitchFamily="49" charset="0"/>
                <a:cs typeface="Consolas" panose="020B0609020204030204" pitchFamily="49" charset="0"/>
              </a:rPr>
              <a:t>sum-test.js</a:t>
            </a:r>
          </a:p>
          <a:p>
            <a:pPr marL="36576" indent="0">
              <a:buNone/>
            </a:pPr>
            <a:r>
              <a:rPr lang="en-US" sz="1800" dirty="0" err="1" smtClean="0">
                <a:latin typeface="Consolas" panose="020B0609020204030204" pitchFamily="49" charset="0"/>
                <a:cs typeface="Consolas" panose="020B0609020204030204" pitchFamily="49" charset="0"/>
              </a:rPr>
              <a:t>jest.dontMock</a:t>
            </a:r>
            <a:r>
              <a:rPr lang="en-US" sz="1800" dirty="0">
                <a:latin typeface="Consolas" panose="020B0609020204030204" pitchFamily="49" charset="0"/>
                <a:cs typeface="Consolas" panose="020B0609020204030204" pitchFamily="49" charset="0"/>
              </a:rPr>
              <a:t>('../sum</a:t>
            </a:r>
            <a:r>
              <a:rPr lang="en-US" sz="1800" dirty="0" smtClean="0">
                <a:latin typeface="Consolas" panose="020B0609020204030204" pitchFamily="49" charset="0"/>
                <a:cs typeface="Consolas" panose="020B0609020204030204" pitchFamily="49" charset="0"/>
              </a:rPr>
              <a:t>');</a:t>
            </a:r>
          </a:p>
          <a:p>
            <a:pPr marL="36576" indent="0">
              <a:buNone/>
            </a:pPr>
            <a:r>
              <a:rPr lang="en-US" sz="1800" dirty="0" smtClean="0">
                <a:latin typeface="Consolas" panose="020B0609020204030204" pitchFamily="49" charset="0"/>
                <a:cs typeface="Consolas" panose="020B0609020204030204" pitchFamily="49" charset="0"/>
              </a:rPr>
              <a:t>describe</a:t>
            </a:r>
            <a:r>
              <a:rPr lang="en-US" sz="1800" dirty="0">
                <a:latin typeface="Consolas" panose="020B0609020204030204" pitchFamily="49" charset="0"/>
                <a:cs typeface="Consolas" panose="020B0609020204030204" pitchFamily="49" charset="0"/>
              </a:rPr>
              <a:t>('sum', function() </a:t>
            </a:r>
            <a:r>
              <a:rPr lang="en-US" sz="1800" dirty="0" smtClean="0">
                <a:latin typeface="Consolas" panose="020B0609020204030204" pitchFamily="49" charset="0"/>
                <a:cs typeface="Consolas" panose="020B0609020204030204" pitchFamily="49" charset="0"/>
              </a:rPr>
              <a:t>{</a:t>
            </a:r>
          </a:p>
          <a:p>
            <a:pPr marL="36576"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it('adds 1 + 2 to equal 3', function() </a:t>
            </a:r>
            <a:r>
              <a:rPr lang="en-US" sz="1800" dirty="0" smtClean="0">
                <a:latin typeface="Consolas" panose="020B0609020204030204" pitchFamily="49" charset="0"/>
                <a:cs typeface="Consolas" panose="020B0609020204030204" pitchFamily="49" charset="0"/>
              </a:rPr>
              <a:t>{</a:t>
            </a:r>
          </a:p>
          <a:p>
            <a:pPr marL="36576"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sum = require('../sum</a:t>
            </a:r>
            <a:r>
              <a:rPr lang="en-US" sz="1800" dirty="0" smtClean="0">
                <a:latin typeface="Consolas" panose="020B0609020204030204" pitchFamily="49" charset="0"/>
                <a:cs typeface="Consolas" panose="020B0609020204030204" pitchFamily="49" charset="0"/>
              </a:rPr>
              <a:t>');</a:t>
            </a:r>
          </a:p>
          <a:p>
            <a:pPr marL="36576"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expect(sum(1, 2)).</a:t>
            </a:r>
            <a:r>
              <a:rPr lang="en-US" sz="1800" dirty="0" err="1">
                <a:latin typeface="Consolas" panose="020B0609020204030204" pitchFamily="49" charset="0"/>
                <a:cs typeface="Consolas" panose="020B0609020204030204" pitchFamily="49" charset="0"/>
              </a:rPr>
              <a:t>toBe</a:t>
            </a:r>
            <a:r>
              <a:rPr lang="en-US" sz="1800" dirty="0">
                <a:latin typeface="Consolas" panose="020B0609020204030204" pitchFamily="49" charset="0"/>
                <a:cs typeface="Consolas" panose="020B0609020204030204" pitchFamily="49" charset="0"/>
              </a:rPr>
              <a:t>(3</a:t>
            </a:r>
            <a:r>
              <a:rPr lang="en-US" sz="1800" dirty="0" smtClean="0">
                <a:latin typeface="Consolas" panose="020B0609020204030204" pitchFamily="49" charset="0"/>
                <a:cs typeface="Consolas" panose="020B0609020204030204" pitchFamily="49" charset="0"/>
              </a:rPr>
              <a:t>);</a:t>
            </a:r>
          </a:p>
          <a:p>
            <a:pPr marL="36576"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p>
          <a:p>
            <a:pPr marL="36576" indent="0">
              <a:buNone/>
            </a:pP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2523362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Jest</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763" y="2519363"/>
            <a:ext cx="53244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2672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normAutofit lnSpcReduction="10000"/>
          </a:bodyPr>
          <a:lstStyle/>
          <a:p>
            <a:r>
              <a:rPr lang="en-US" dirty="0" smtClean="0"/>
              <a:t>Code available</a:t>
            </a:r>
            <a:r>
              <a:rPr lang="en-US" dirty="0" smtClean="0"/>
              <a:t>: </a:t>
            </a:r>
          </a:p>
          <a:p>
            <a:pPr lvl="1"/>
            <a:r>
              <a:rPr lang="en-US" dirty="0" smtClean="0">
                <a:hlinkClick r:id="rId2"/>
              </a:rPr>
              <a:t>https://github.com/n3f/karma-jasmine-demo</a:t>
            </a:r>
            <a:r>
              <a:rPr lang="en-US" dirty="0" smtClean="0"/>
              <a:t> </a:t>
            </a:r>
          </a:p>
          <a:p>
            <a:pPr lvl="1"/>
            <a:r>
              <a:rPr lang="en-US" dirty="0" smtClean="0"/>
              <a:t>a.k.a. </a:t>
            </a:r>
            <a:r>
              <a:rPr lang="en-US" dirty="0" smtClean="0">
                <a:hlinkClick r:id="rId3"/>
              </a:rPr>
              <a:t>http://git.io/pie4sA</a:t>
            </a:r>
            <a:endParaRPr lang="en-US" dirty="0" smtClean="0"/>
          </a:p>
          <a:p>
            <a:r>
              <a:rPr lang="en-US" dirty="0" smtClean="0"/>
              <a:t>Master branch</a:t>
            </a:r>
          </a:p>
          <a:p>
            <a:pPr lvl="1"/>
            <a:r>
              <a:rPr lang="en-US" dirty="0" smtClean="0"/>
              <a:t>Adapted </a:t>
            </a:r>
            <a:r>
              <a:rPr lang="en-US" dirty="0"/>
              <a:t>from </a:t>
            </a:r>
            <a:r>
              <a:rPr lang="en-US" dirty="0">
                <a:hlinkClick r:id="rId4"/>
              </a:rPr>
              <a:t>http://</a:t>
            </a:r>
            <a:r>
              <a:rPr lang="en-US" dirty="0" smtClean="0">
                <a:hlinkClick r:id="rId4"/>
              </a:rPr>
              <a:t>osintegrators.com/testing-javascript-with-karma</a:t>
            </a:r>
            <a:r>
              <a:rPr lang="en-US" dirty="0" smtClean="0"/>
              <a:t> </a:t>
            </a:r>
            <a:endParaRPr lang="en-US" dirty="0" smtClean="0"/>
          </a:p>
          <a:p>
            <a:pPr lvl="1"/>
            <a:r>
              <a:rPr lang="en-US" dirty="0" smtClean="0"/>
              <a:t>Backbone based web application structure</a:t>
            </a:r>
          </a:p>
          <a:p>
            <a:r>
              <a:rPr lang="en-US" dirty="0" smtClean="0"/>
              <a:t>Jest branch</a:t>
            </a:r>
          </a:p>
          <a:p>
            <a:pPr lvl="1"/>
            <a:r>
              <a:rPr lang="en-US" dirty="0" smtClean="0"/>
              <a:t>From the jest documentation</a:t>
            </a:r>
            <a:endParaRPr lang="en-US" dirty="0" smtClean="0"/>
          </a:p>
          <a:p>
            <a:endParaRPr lang="en-US" dirty="0"/>
          </a:p>
        </p:txBody>
      </p:sp>
    </p:spTree>
    <p:extLst>
      <p:ext uri="{BB962C8B-B14F-4D97-AF65-F5344CB8AC3E}">
        <p14:creationId xmlns:p14="http://schemas.microsoft.com/office/powerpoint/2010/main" val="266166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Loaders</a:t>
            </a:r>
            <a:endParaRPr lang="en-US" dirty="0"/>
          </a:p>
        </p:txBody>
      </p:sp>
      <p:sp>
        <p:nvSpPr>
          <p:cNvPr id="3" name="Content Placeholder 2"/>
          <p:cNvSpPr>
            <a:spLocks noGrp="1"/>
          </p:cNvSpPr>
          <p:nvPr>
            <p:ph idx="1"/>
          </p:nvPr>
        </p:nvSpPr>
        <p:spPr>
          <a:xfrm>
            <a:off x="457200" y="1600200"/>
            <a:ext cx="7696200" cy="4525963"/>
          </a:xfrm>
        </p:spPr>
        <p:txBody>
          <a:bodyPr/>
          <a:lstStyle/>
          <a:p>
            <a:r>
              <a:rPr lang="en-US" dirty="0" err="1" smtClean="0"/>
              <a:t>RequireJS</a:t>
            </a:r>
            <a:r>
              <a:rPr lang="en-US" dirty="0"/>
              <a:t> </a:t>
            </a:r>
            <a:r>
              <a:rPr lang="en-US" dirty="0" smtClean="0"/>
              <a:t>(AMD)</a:t>
            </a:r>
          </a:p>
          <a:p>
            <a:r>
              <a:rPr lang="en-US" dirty="0" err="1" smtClean="0"/>
              <a:t>CommonJS</a:t>
            </a:r>
          </a:p>
          <a:p>
            <a:r>
              <a:rPr lang="en-US" dirty="0" smtClean="0"/>
              <a:t>For more information</a:t>
            </a:r>
          </a:p>
          <a:p>
            <a:pPr lvl="1"/>
            <a:r>
              <a:rPr lang="en-US" dirty="0" smtClean="0">
                <a:hlinkClick r:id="rId2"/>
              </a:rPr>
              <a:t>http://addyosmani.com/writing-modular-js/</a:t>
            </a:r>
            <a:endParaRPr lang="en-US" dirty="0" smtClean="0"/>
          </a:p>
        </p:txBody>
      </p:sp>
    </p:spTree>
    <p:extLst>
      <p:ext uri="{BB962C8B-B14F-4D97-AF65-F5344CB8AC3E}">
        <p14:creationId xmlns:p14="http://schemas.microsoft.com/office/powerpoint/2010/main" val="4591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RequireJS</a:t>
            </a:r>
            <a:r>
              <a:rPr lang="en-US" dirty="0" smtClean="0"/>
              <a:t> (AMD)</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hlinkClick r:id="rId2"/>
              </a:rPr>
              <a:t>RequireJS</a:t>
            </a:r>
            <a:r>
              <a:rPr lang="en-US" dirty="0" smtClean="0"/>
              <a:t> is </a:t>
            </a:r>
            <a:r>
              <a:rPr lang="en-US" dirty="0"/>
              <a:t>a JavaScript file and module loader. It is optimized for in-browser use, but it can be used in other JavaScript environments, like Rhino and Node. Using a modular script loader like </a:t>
            </a:r>
            <a:r>
              <a:rPr lang="en-US" dirty="0" err="1"/>
              <a:t>RequireJS</a:t>
            </a:r>
            <a:r>
              <a:rPr lang="en-US" dirty="0"/>
              <a:t> will improve the speed and quality of your code</a:t>
            </a:r>
            <a:r>
              <a:rPr lang="en-US" dirty="0" smtClean="0"/>
              <a:t>.</a:t>
            </a:r>
          </a:p>
          <a:p>
            <a:r>
              <a:rPr lang="en-US" dirty="0" smtClean="0"/>
              <a:t>Example:</a:t>
            </a:r>
          </a:p>
          <a:p>
            <a:pPr marL="36513" indent="420688">
              <a:buNone/>
            </a:pPr>
            <a:endParaRPr lang="en-US" sz="1800" dirty="0" smtClean="0">
              <a:latin typeface="Consolas" panose="020B0609020204030204" pitchFamily="49" charset="0"/>
              <a:cs typeface="Consolas" panose="020B0609020204030204" pitchFamily="49" charset="0"/>
            </a:endParaRPr>
          </a:p>
          <a:p>
            <a:pPr marL="36513" indent="420688">
              <a:buNone/>
            </a:pPr>
            <a:r>
              <a:rPr lang="en-US" sz="1800" dirty="0" smtClean="0">
                <a:latin typeface="Consolas" panose="020B0609020204030204" pitchFamily="49" charset="0"/>
                <a:cs typeface="Consolas" panose="020B0609020204030204" pitchFamily="49" charset="0"/>
              </a:rPr>
              <a:t>// define a module</a:t>
            </a:r>
          </a:p>
          <a:p>
            <a:pPr marL="36513" indent="420688">
              <a:buNone/>
            </a:pPr>
            <a:r>
              <a:rPr lang="en-US" sz="1800" dirty="0">
                <a:latin typeface="Consolas" panose="020B0609020204030204" pitchFamily="49" charset="0"/>
                <a:cs typeface="Consolas" panose="020B0609020204030204" pitchFamily="49" charset="0"/>
              </a:rPr>
              <a:t>//Inside file my/shirt.js</a:t>
            </a:r>
            <a:r>
              <a:rPr lang="en-US" sz="1800" dirty="0" smtClean="0">
                <a:latin typeface="Consolas" panose="020B0609020204030204" pitchFamily="49" charset="0"/>
                <a:cs typeface="Consolas" panose="020B0609020204030204" pitchFamily="49" charset="0"/>
              </a:rPr>
              <a:t>:</a:t>
            </a:r>
          </a:p>
          <a:p>
            <a:pPr marL="36513" indent="420688">
              <a:buNone/>
            </a:pPr>
            <a:r>
              <a:rPr lang="en-US" sz="1800" dirty="0" smtClean="0">
                <a:latin typeface="Consolas" panose="020B0609020204030204" pitchFamily="49" charset="0"/>
                <a:cs typeface="Consolas" panose="020B0609020204030204" pitchFamily="49" charset="0"/>
              </a:rPr>
              <a:t>define({</a:t>
            </a:r>
          </a:p>
          <a:p>
            <a:pPr marL="36513" indent="420688">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color</a:t>
            </a:r>
            <a:r>
              <a:rPr lang="en-US" sz="1800" dirty="0">
                <a:latin typeface="Consolas" panose="020B0609020204030204" pitchFamily="49" charset="0"/>
                <a:cs typeface="Consolas" panose="020B0609020204030204" pitchFamily="49" charset="0"/>
              </a:rPr>
              <a:t>: "black</a:t>
            </a:r>
            <a:r>
              <a:rPr lang="en-US" sz="1800" dirty="0" smtClean="0">
                <a:latin typeface="Consolas" panose="020B0609020204030204" pitchFamily="49" charset="0"/>
                <a:cs typeface="Consolas" panose="020B0609020204030204" pitchFamily="49" charset="0"/>
              </a:rPr>
              <a:t>",</a:t>
            </a:r>
          </a:p>
          <a:p>
            <a:pPr marL="36513" indent="420688">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size: "</a:t>
            </a:r>
            <a:r>
              <a:rPr lang="en-US" sz="1800" dirty="0" err="1" smtClean="0">
                <a:latin typeface="Consolas" panose="020B0609020204030204" pitchFamily="49" charset="0"/>
                <a:cs typeface="Consolas" panose="020B0609020204030204" pitchFamily="49" charset="0"/>
              </a:rPr>
              <a:t>unisize</a:t>
            </a:r>
            <a:r>
              <a:rPr lang="en-US" sz="1800" dirty="0" smtClean="0">
                <a:latin typeface="Consolas" panose="020B0609020204030204" pitchFamily="49" charset="0"/>
                <a:cs typeface="Consolas" panose="020B0609020204030204" pitchFamily="49" charset="0"/>
              </a:rPr>
              <a:t>“</a:t>
            </a:r>
          </a:p>
          <a:p>
            <a:pPr marL="36513" indent="420688">
              <a:buNone/>
            </a:pPr>
            <a:r>
              <a:rPr lang="en-US" sz="1800" dirty="0" smtClean="0">
                <a:latin typeface="Consolas" panose="020B0609020204030204" pitchFamily="49" charset="0"/>
                <a:cs typeface="Consolas" panose="020B0609020204030204" pitchFamily="49" charset="0"/>
              </a:rPr>
              <a:t>});</a:t>
            </a:r>
          </a:p>
          <a:p>
            <a:pPr marL="36513" indent="420688">
              <a:buNone/>
            </a:pPr>
            <a:endParaRPr lang="en-US" sz="1800" dirty="0">
              <a:latin typeface="Consolas" panose="020B0609020204030204" pitchFamily="49" charset="0"/>
              <a:cs typeface="Consolas" panose="020B0609020204030204" pitchFamily="49" charset="0"/>
            </a:endParaRPr>
          </a:p>
          <a:p>
            <a:pPr marL="36513" indent="420688">
              <a:buNone/>
            </a:pPr>
            <a:r>
              <a:rPr lang="en-US" sz="1800" dirty="0" smtClean="0">
                <a:latin typeface="Consolas" panose="020B0609020204030204" pitchFamily="49" charset="0"/>
                <a:cs typeface="Consolas" panose="020B0609020204030204" pitchFamily="49" charset="0"/>
              </a:rPr>
              <a:t>// In main.js</a:t>
            </a:r>
          </a:p>
          <a:p>
            <a:pPr marL="36513" indent="420688">
              <a:buNone/>
            </a:pPr>
            <a:r>
              <a:rPr lang="en-US" sz="1800" dirty="0" smtClean="0">
                <a:latin typeface="Consolas" panose="020B0609020204030204" pitchFamily="49" charset="0"/>
                <a:cs typeface="Consolas" panose="020B0609020204030204" pitchFamily="49" charset="0"/>
              </a:rPr>
              <a:t>require([‘my/shirt.js’],function(shirt) {</a:t>
            </a:r>
          </a:p>
          <a:p>
            <a:pPr marL="36513" indent="420688">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alert(</a:t>
            </a:r>
            <a:r>
              <a:rPr lang="en-US" sz="1800" dirty="0" err="1" smtClean="0">
                <a:latin typeface="Consolas" panose="020B0609020204030204" pitchFamily="49" charset="0"/>
                <a:cs typeface="Consolas" panose="020B0609020204030204" pitchFamily="49" charset="0"/>
              </a:rPr>
              <a:t>shirt.color</a:t>
            </a:r>
            <a:r>
              <a:rPr lang="en-US" sz="1800" dirty="0" smtClean="0">
                <a:latin typeface="Consolas" panose="020B0609020204030204" pitchFamily="49" charset="0"/>
                <a:cs typeface="Consolas" panose="020B0609020204030204" pitchFamily="49" charset="0"/>
              </a:rPr>
              <a:t>); // black</a:t>
            </a:r>
          </a:p>
          <a:p>
            <a:pPr marL="36513" indent="420688">
              <a:buNone/>
            </a:pP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01921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Browserify</a:t>
            </a:r>
            <a:r>
              <a:rPr lang="en-US" dirty="0" smtClean="0"/>
              <a:t> (</a:t>
            </a:r>
            <a:r>
              <a:rPr lang="en-US" dirty="0" err="1" smtClean="0"/>
              <a:t>CommonJS</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Browsers don't have the require method defined, but Node.js does. With </a:t>
            </a:r>
            <a:r>
              <a:rPr lang="en-US" dirty="0" err="1">
                <a:hlinkClick r:id="rId2"/>
              </a:rPr>
              <a:t>Browserify</a:t>
            </a:r>
            <a:r>
              <a:rPr lang="en-US" dirty="0"/>
              <a:t> you can write code that uses require in the same way that you would use it in Node</a:t>
            </a:r>
            <a:r>
              <a:rPr lang="en-US" dirty="0" smtClean="0"/>
              <a:t>.</a:t>
            </a:r>
          </a:p>
          <a:p>
            <a:r>
              <a:rPr lang="en-US" dirty="0" smtClean="0"/>
              <a:t>Example:</a:t>
            </a:r>
          </a:p>
          <a:p>
            <a:pPr marL="36513" indent="420688">
              <a:buNone/>
            </a:pPr>
            <a:endParaRPr lang="en-US" sz="1800" dirty="0" smtClean="0">
              <a:latin typeface="Consolas" panose="020B0609020204030204" pitchFamily="49" charset="0"/>
              <a:cs typeface="Consolas" panose="020B0609020204030204" pitchFamily="49" charset="0"/>
            </a:endParaRPr>
          </a:p>
          <a:p>
            <a:pPr marL="36513" indent="420688">
              <a:buNone/>
            </a:pPr>
            <a:r>
              <a:rPr lang="en-US" sz="1800" dirty="0" smtClean="0">
                <a:latin typeface="Consolas" panose="020B0609020204030204" pitchFamily="49" charset="0"/>
                <a:cs typeface="Consolas" panose="020B0609020204030204" pitchFamily="49" charset="0"/>
              </a:rPr>
              <a:t>// Create a module like any node module. (e.g. hi.js)</a:t>
            </a:r>
          </a:p>
          <a:p>
            <a:pPr marL="36513" indent="420688">
              <a:buNone/>
            </a:pPr>
            <a:r>
              <a:rPr lang="en-US" sz="1800" dirty="0" err="1" smtClean="0">
                <a:latin typeface="Consolas" panose="020B0609020204030204" pitchFamily="49" charset="0"/>
                <a:cs typeface="Consolas" panose="020B0609020204030204" pitchFamily="49" charset="0"/>
              </a:rPr>
              <a:t>module.exports</a:t>
            </a:r>
            <a:r>
              <a:rPr lang="en-US" sz="1800" dirty="0" smtClean="0">
                <a:latin typeface="Consolas" panose="020B0609020204030204" pitchFamily="49" charset="0"/>
                <a:cs typeface="Consolas" panose="020B0609020204030204" pitchFamily="49" charset="0"/>
              </a:rPr>
              <a:t> = function() {</a:t>
            </a:r>
          </a:p>
          <a:p>
            <a:pPr marL="36513" indent="420688">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return “Hello World!”;</a:t>
            </a:r>
          </a:p>
          <a:p>
            <a:pPr marL="36513" indent="420688">
              <a:buNone/>
            </a:pPr>
            <a:r>
              <a:rPr lang="en-US" sz="1800" dirty="0" smtClean="0">
                <a:latin typeface="Consolas" panose="020B0609020204030204" pitchFamily="49" charset="0"/>
                <a:cs typeface="Consolas" panose="020B0609020204030204" pitchFamily="49" charset="0"/>
              </a:rPr>
              <a:t>}</a:t>
            </a:r>
          </a:p>
          <a:p>
            <a:pPr marL="36513" indent="420688">
              <a:buNone/>
            </a:pPr>
            <a:endParaRPr lang="en-US" sz="1800" dirty="0">
              <a:latin typeface="Consolas" panose="020B0609020204030204" pitchFamily="49" charset="0"/>
              <a:cs typeface="Consolas" panose="020B0609020204030204" pitchFamily="49" charset="0"/>
            </a:endParaRPr>
          </a:p>
          <a:p>
            <a:pPr marL="36513" indent="420688">
              <a:buNone/>
            </a:pPr>
            <a:r>
              <a:rPr lang="en-US" sz="1800" dirty="0" smtClean="0">
                <a:latin typeface="Consolas" panose="020B0609020204030204" pitchFamily="49" charset="0"/>
                <a:cs typeface="Consolas" panose="020B0609020204030204" pitchFamily="49" charset="0"/>
              </a:rPr>
              <a:t>// in main.js</a:t>
            </a:r>
          </a:p>
          <a:p>
            <a:pPr marL="36513" indent="420688">
              <a:buNone/>
            </a:pPr>
            <a:r>
              <a:rPr lang="en-US" sz="1800" dirty="0" err="1" smtClean="0">
                <a:latin typeface="Consolas" panose="020B0609020204030204" pitchFamily="49" charset="0"/>
                <a:cs typeface="Consolas" panose="020B0609020204030204" pitchFamily="49" charset="0"/>
              </a:rPr>
              <a:t>var</a:t>
            </a:r>
            <a:r>
              <a:rPr lang="en-US" sz="1800" dirty="0" smtClean="0">
                <a:latin typeface="Consolas" panose="020B0609020204030204" pitchFamily="49" charset="0"/>
                <a:cs typeface="Consolas" panose="020B0609020204030204" pitchFamily="49" charset="0"/>
              </a:rPr>
              <a:t> hello = require(‘hi.js’);</a:t>
            </a:r>
          </a:p>
          <a:p>
            <a:pPr marL="36513" indent="420688">
              <a:buNone/>
            </a:pPr>
            <a:r>
              <a:rPr lang="en-US" sz="1800" dirty="0" smtClean="0">
                <a:latin typeface="Consolas" panose="020B0609020204030204" pitchFamily="49" charset="0"/>
                <a:cs typeface="Consolas" panose="020B0609020204030204" pitchFamily="49" charset="0"/>
              </a:rPr>
              <a:t>alert(hello()) // returns “Hello World!”</a:t>
            </a:r>
          </a:p>
          <a:p>
            <a:pPr marL="36513" indent="420688">
              <a:buNone/>
            </a:pPr>
            <a:endParaRPr lang="en-US" sz="1800" dirty="0" smtClean="0">
              <a:latin typeface="Consolas" panose="020B0609020204030204" pitchFamily="49" charset="0"/>
              <a:cs typeface="Consolas" panose="020B0609020204030204" pitchFamily="49" charset="0"/>
            </a:endParaRPr>
          </a:p>
          <a:p>
            <a:r>
              <a:rPr lang="en-US" dirty="0" err="1" smtClean="0"/>
              <a:t>Browserify</a:t>
            </a:r>
            <a:r>
              <a:rPr lang="en-US" dirty="0" smtClean="0"/>
              <a:t> will create one </a:t>
            </a:r>
            <a:r>
              <a:rPr lang="en-US" dirty="0" err="1" smtClean="0"/>
              <a:t>js</a:t>
            </a:r>
            <a:r>
              <a:rPr lang="en-US" dirty="0" smtClean="0"/>
              <a:t> file for you</a:t>
            </a:r>
          </a:p>
          <a:p>
            <a:pPr lvl="1"/>
            <a:r>
              <a:rPr lang="en-US" sz="2100" dirty="0" err="1" smtClean="0">
                <a:latin typeface="Consolas" panose="020B0609020204030204" pitchFamily="49" charset="0"/>
                <a:cs typeface="Consolas" panose="020B0609020204030204" pitchFamily="49" charset="0"/>
              </a:rPr>
              <a:t>browserify</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main.js –o bundle.js</a:t>
            </a:r>
          </a:p>
          <a:p>
            <a:pPr marL="36513" indent="420688">
              <a:buNone/>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40160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I go from here?</a:t>
            </a:r>
            <a:endParaRPr lang="en-US" dirty="0"/>
          </a:p>
        </p:txBody>
      </p:sp>
      <p:sp>
        <p:nvSpPr>
          <p:cNvPr id="3" name="Content Placeholder 2"/>
          <p:cNvSpPr>
            <a:spLocks noGrp="1"/>
          </p:cNvSpPr>
          <p:nvPr>
            <p:ph idx="1"/>
          </p:nvPr>
        </p:nvSpPr>
        <p:spPr/>
        <p:txBody>
          <a:bodyPr/>
          <a:lstStyle/>
          <a:p>
            <a:endParaRPr lang="en-US"/>
          </a:p>
        </p:txBody>
      </p:sp>
      <p:pic>
        <p:nvPicPr>
          <p:cNvPr id="2050" name="Picture 2" descr="http://www.jokesmantra.com/wp-content/uploads/2011/01/confused-r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52600"/>
            <a:ext cx="5238750"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132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Introduction</a:t>
            </a:r>
          </a:p>
          <a:p>
            <a:r>
              <a:rPr lang="en-US" dirty="0" smtClean="0"/>
              <a:t>Tools</a:t>
            </a:r>
          </a:p>
          <a:p>
            <a:pPr lvl="1"/>
            <a:r>
              <a:rPr lang="en-US" dirty="0" smtClean="0"/>
              <a:t>Jasmine</a:t>
            </a:r>
          </a:p>
          <a:p>
            <a:pPr lvl="1"/>
            <a:r>
              <a:rPr lang="en-US" dirty="0" smtClean="0"/>
              <a:t>Karma</a:t>
            </a:r>
          </a:p>
          <a:p>
            <a:pPr lvl="1"/>
            <a:r>
              <a:rPr lang="en-US" dirty="0" smtClean="0"/>
              <a:t>Jest</a:t>
            </a:r>
          </a:p>
          <a:p>
            <a:r>
              <a:rPr lang="en-US" dirty="0" smtClean="0"/>
              <a:t>Demonstration</a:t>
            </a:r>
            <a:endParaRPr lang="en-US" dirty="0" smtClean="0"/>
          </a:p>
          <a:p>
            <a:r>
              <a:rPr lang="en-US" dirty="0" smtClean="0"/>
              <a:t>More Tools</a:t>
            </a:r>
          </a:p>
          <a:p>
            <a:pPr lvl="1"/>
            <a:r>
              <a:rPr lang="en-US" dirty="0" smtClean="0"/>
              <a:t>Package Management: Node/NPM</a:t>
            </a:r>
          </a:p>
          <a:p>
            <a:pPr lvl="1"/>
            <a:r>
              <a:rPr lang="en-US" dirty="0" smtClean="0"/>
              <a:t>Loaders: </a:t>
            </a:r>
            <a:r>
              <a:rPr lang="en-US" dirty="0" err="1" smtClean="0"/>
              <a:t>RequireJS</a:t>
            </a:r>
            <a:r>
              <a:rPr lang="en-US" dirty="0" smtClean="0"/>
              <a:t> or </a:t>
            </a:r>
            <a:r>
              <a:rPr lang="en-US" dirty="0" err="1" smtClean="0"/>
              <a:t>Browserify</a:t>
            </a:r>
            <a:endParaRPr lang="en-US" dirty="0" smtClean="0"/>
          </a:p>
          <a:p>
            <a:r>
              <a:rPr lang="en-US" dirty="0" smtClean="0"/>
              <a:t>Going </a:t>
            </a:r>
            <a:r>
              <a:rPr lang="en-US" dirty="0" smtClean="0"/>
              <a:t>forward</a:t>
            </a:r>
          </a:p>
          <a:p>
            <a:pPr lvl="1"/>
            <a:r>
              <a:rPr lang="en-US" dirty="0" smtClean="0"/>
              <a:t>Maven/CI integration</a:t>
            </a:r>
          </a:p>
        </p:txBody>
      </p:sp>
    </p:spTree>
    <p:extLst>
      <p:ext uri="{BB962C8B-B14F-4D97-AF65-F5344CB8AC3E}">
        <p14:creationId xmlns:p14="http://schemas.microsoft.com/office/powerpoint/2010/main" val="2337062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I go from here</a:t>
            </a:r>
            <a:endParaRPr lang="en-US" dirty="0"/>
          </a:p>
        </p:txBody>
      </p:sp>
      <p:sp>
        <p:nvSpPr>
          <p:cNvPr id="3" name="Content Placeholder 2"/>
          <p:cNvSpPr>
            <a:spLocks noGrp="1"/>
          </p:cNvSpPr>
          <p:nvPr>
            <p:ph idx="1"/>
          </p:nvPr>
        </p:nvSpPr>
        <p:spPr/>
        <p:txBody>
          <a:bodyPr>
            <a:normAutofit lnSpcReduction="10000"/>
          </a:bodyPr>
          <a:lstStyle/>
          <a:p>
            <a:r>
              <a:rPr lang="en-US" dirty="0" smtClean="0"/>
              <a:t>Start using these tools in your projects</a:t>
            </a:r>
          </a:p>
          <a:p>
            <a:pPr lvl="1"/>
            <a:r>
              <a:rPr lang="en-US" dirty="0" smtClean="0"/>
              <a:t>Identify the pain points</a:t>
            </a:r>
          </a:p>
          <a:p>
            <a:pPr lvl="1"/>
            <a:r>
              <a:rPr lang="en-US" dirty="0" smtClean="0"/>
              <a:t>Integrate with CI (Jenkins) </a:t>
            </a:r>
            <a:r>
              <a:rPr lang="en-US" sz="1800" i="1" dirty="0" smtClean="0"/>
              <a:t>(Karma’s web site has a page about doing this)</a:t>
            </a:r>
            <a:endParaRPr lang="en-US" i="1" dirty="0" smtClean="0"/>
          </a:p>
          <a:p>
            <a:pPr lvl="1"/>
            <a:r>
              <a:rPr lang="en-US" dirty="0" smtClean="0"/>
              <a:t>Hold a brown bag to share what you’ve found</a:t>
            </a:r>
          </a:p>
          <a:p>
            <a:r>
              <a:rPr lang="en-US" dirty="0" smtClean="0"/>
              <a:t>Aztec</a:t>
            </a:r>
          </a:p>
          <a:p>
            <a:pPr lvl="1"/>
            <a:r>
              <a:rPr lang="en-US" dirty="0" smtClean="0">
                <a:hlinkClick r:id="rId3"/>
              </a:rPr>
              <a:t>http</a:t>
            </a:r>
            <a:r>
              <a:rPr lang="en-US" dirty="0">
                <a:hlinkClick r:id="rId3"/>
              </a:rPr>
              <a:t>://</a:t>
            </a:r>
            <a:r>
              <a:rPr lang="en-US" dirty="0" smtClean="0">
                <a:hlinkClick r:id="rId3"/>
              </a:rPr>
              <a:t>searls.github.io/jasmine-maven-plugin/plugin-info.html</a:t>
            </a:r>
            <a:endParaRPr lang="en-US" dirty="0" smtClean="0"/>
          </a:p>
          <a:p>
            <a:pPr lvl="1"/>
            <a:r>
              <a:rPr lang="en-US" dirty="0" smtClean="0"/>
              <a:t>Integrating into a large pre-existing </a:t>
            </a:r>
            <a:r>
              <a:rPr lang="en-US" dirty="0" err="1" smtClean="0"/>
              <a:t>javascript</a:t>
            </a:r>
            <a:r>
              <a:rPr lang="en-US" dirty="0" smtClean="0"/>
              <a:t> base is difficult</a:t>
            </a:r>
          </a:p>
        </p:txBody>
      </p:sp>
    </p:spTree>
    <p:extLst>
      <p:ext uri="{BB962C8B-B14F-4D97-AF65-F5344CB8AC3E}">
        <p14:creationId xmlns:p14="http://schemas.microsoft.com/office/powerpoint/2010/main" val="828402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Overview of different methods to test </a:t>
            </a:r>
            <a:r>
              <a:rPr lang="en-US" dirty="0" err="1" smtClean="0"/>
              <a:t>javascript</a:t>
            </a:r>
            <a:r>
              <a:rPr lang="en-US" dirty="0" smtClean="0"/>
              <a:t> code</a:t>
            </a:r>
          </a:p>
          <a:p>
            <a:r>
              <a:rPr lang="en-US" dirty="0" smtClean="0"/>
              <a:t>Skims the surface</a:t>
            </a:r>
          </a:p>
          <a:p>
            <a:r>
              <a:rPr lang="en-US" dirty="0" smtClean="0"/>
              <a:t>Let us know if one of the topics would be worth another brown bag</a:t>
            </a:r>
            <a:endParaRPr lang="en-US" dirty="0"/>
          </a:p>
        </p:txBody>
      </p:sp>
    </p:spTree>
    <p:extLst>
      <p:ext uri="{BB962C8B-B14F-4D97-AF65-F5344CB8AC3E}">
        <p14:creationId xmlns:p14="http://schemas.microsoft.com/office/powerpoint/2010/main" val="454906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000" y="1831181"/>
            <a:ext cx="5080000" cy="4064000"/>
          </a:xfrm>
        </p:spPr>
      </p:pic>
    </p:spTree>
    <p:extLst>
      <p:ext uri="{BB962C8B-B14F-4D97-AF65-F5344CB8AC3E}">
        <p14:creationId xmlns:p14="http://schemas.microsoft.com/office/powerpoint/2010/main" val="1286311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Unit </a:t>
            </a:r>
            <a:r>
              <a:rPr lang="en-US" dirty="0"/>
              <a:t>Tests allows you to make big changes to code quickly. You know it works now because </a:t>
            </a:r>
            <a:r>
              <a:rPr lang="en-US" dirty="0" smtClean="0"/>
              <a:t>you’ve </a:t>
            </a:r>
            <a:r>
              <a:rPr lang="en-US" dirty="0"/>
              <a:t>run the tests, when you make the changes you need to make, you need to get the tests working again</a:t>
            </a:r>
            <a:r>
              <a:rPr lang="en-US" dirty="0" smtClean="0"/>
              <a:t>.</a:t>
            </a:r>
          </a:p>
          <a:p>
            <a:r>
              <a:rPr lang="en-US" dirty="0"/>
              <a:t>TDD helps you to </a:t>
            </a:r>
            <a:r>
              <a:rPr lang="en-US" dirty="0" smtClean="0"/>
              <a:t>realize </a:t>
            </a:r>
            <a:r>
              <a:rPr lang="en-US" dirty="0"/>
              <a:t>when to stop coding. Your tests give you confidence that you've done enough for now and can stop tweaking and move on to the next thing</a:t>
            </a:r>
            <a:r>
              <a:rPr lang="en-US" dirty="0" smtClean="0"/>
              <a:t>.</a:t>
            </a:r>
          </a:p>
          <a:p>
            <a:r>
              <a:rPr lang="en-US" dirty="0" smtClean="0"/>
              <a:t>Unit </a:t>
            </a:r>
            <a:r>
              <a:rPr lang="en-US" dirty="0"/>
              <a:t>Tests give you instant visual feedback, we all like the feeling of all those green lights when we've done. It's very satisfying. It's also much easier to pick up where you left off after an interruption because you can see where you got to - that next red light that needs fixing</a:t>
            </a:r>
            <a:r>
              <a:rPr lang="en-US" dirty="0" smtClean="0"/>
              <a:t>.</a:t>
            </a:r>
          </a:p>
          <a:p>
            <a:r>
              <a:rPr lang="en-US" dirty="0" smtClean="0"/>
              <a:t>Good </a:t>
            </a:r>
            <a:r>
              <a:rPr lang="en-US" dirty="0"/>
              <a:t>unit tests can help document and define what something is supposed to </a:t>
            </a:r>
            <a:r>
              <a:rPr lang="en-US" dirty="0" smtClean="0"/>
              <a:t>do.</a:t>
            </a:r>
          </a:p>
        </p:txBody>
      </p:sp>
      <p:sp>
        <p:nvSpPr>
          <p:cNvPr id="4" name="TextBox 3"/>
          <p:cNvSpPr txBox="1"/>
          <p:nvPr/>
        </p:nvSpPr>
        <p:spPr>
          <a:xfrm>
            <a:off x="5638800" y="6038076"/>
            <a:ext cx="2422010" cy="276999"/>
          </a:xfrm>
          <a:prstGeom prst="rect">
            <a:avLst/>
          </a:prstGeom>
          <a:noFill/>
        </p:spPr>
        <p:txBody>
          <a:bodyPr wrap="none" rtlCol="0">
            <a:spAutoFit/>
          </a:bodyPr>
          <a:lstStyle/>
          <a:p>
            <a:r>
              <a:rPr lang="en-US" sz="1200" dirty="0" smtClean="0">
                <a:hlinkClick r:id="rId2"/>
              </a:rPr>
              <a:t>http://stackoverflow.com/a/67500</a:t>
            </a:r>
            <a:endParaRPr lang="en-US" sz="1200" dirty="0"/>
          </a:p>
        </p:txBody>
      </p:sp>
    </p:spTree>
    <p:extLst>
      <p:ext uri="{BB962C8B-B14F-4D97-AF65-F5344CB8AC3E}">
        <p14:creationId xmlns:p14="http://schemas.microsoft.com/office/powerpoint/2010/main" val="1694320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9594" y="1600200"/>
            <a:ext cx="3622811" cy="4525963"/>
          </a:xfrm>
        </p:spPr>
      </p:pic>
    </p:spTree>
    <p:extLst>
      <p:ext uri="{BB962C8B-B14F-4D97-AF65-F5344CB8AC3E}">
        <p14:creationId xmlns:p14="http://schemas.microsoft.com/office/powerpoint/2010/main" val="4157625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a:t>
            </a:r>
            <a:endParaRPr lang="en-US" dirty="0"/>
          </a:p>
        </p:txBody>
      </p:sp>
      <p:sp>
        <p:nvSpPr>
          <p:cNvPr id="3" name="Content Placeholder 2"/>
          <p:cNvSpPr>
            <a:spLocks noGrp="1"/>
          </p:cNvSpPr>
          <p:nvPr>
            <p:ph idx="1"/>
          </p:nvPr>
        </p:nvSpPr>
        <p:spPr/>
        <p:txBody>
          <a:bodyPr/>
          <a:lstStyle/>
          <a:p>
            <a:r>
              <a:rPr lang="en-US" dirty="0">
                <a:hlinkClick r:id="rId2"/>
              </a:rPr>
              <a:t>Jasmine</a:t>
            </a:r>
            <a:r>
              <a:rPr lang="en-US" dirty="0"/>
              <a:t> is an open source testing framework for JavaScript</a:t>
            </a:r>
            <a:r>
              <a:rPr lang="en-US" dirty="0" smtClean="0"/>
              <a:t>. </a:t>
            </a:r>
            <a:r>
              <a:rPr lang="en-US" dirty="0"/>
              <a:t>It aims to run on any JavaScript-enabled platform, to not intrude on the application nor the IDE, and to have easy-to-read syntax. It is heavily influenced by other unit testing frameworks, such as </a:t>
            </a:r>
            <a:r>
              <a:rPr lang="en-US" dirty="0" err="1"/>
              <a:t>ScrewUnit</a:t>
            </a:r>
            <a:r>
              <a:rPr lang="en-US" dirty="0"/>
              <a:t>, </a:t>
            </a:r>
            <a:r>
              <a:rPr lang="en-US" dirty="0" err="1"/>
              <a:t>JSSpec</a:t>
            </a:r>
            <a:r>
              <a:rPr lang="en-US" dirty="0"/>
              <a:t>, </a:t>
            </a:r>
            <a:r>
              <a:rPr lang="en-US" dirty="0" err="1"/>
              <a:t>JSpec</a:t>
            </a:r>
            <a:r>
              <a:rPr lang="en-US" dirty="0"/>
              <a:t>, and </a:t>
            </a:r>
            <a:r>
              <a:rPr lang="en-US" dirty="0" err="1"/>
              <a:t>RSpec</a:t>
            </a:r>
            <a:r>
              <a:rPr lang="en-US" dirty="0" smtClean="0"/>
              <a:t>.</a:t>
            </a:r>
          </a:p>
          <a:p>
            <a:r>
              <a:rPr lang="en-US" dirty="0" smtClean="0"/>
              <a:t>De facto standard for </a:t>
            </a:r>
            <a:r>
              <a:rPr lang="en-US" dirty="0" err="1" smtClean="0"/>
              <a:t>javascript</a:t>
            </a:r>
            <a:r>
              <a:rPr lang="en-US" dirty="0" smtClean="0"/>
              <a:t> testing</a:t>
            </a:r>
            <a:endParaRPr lang="en-US" dirty="0" smtClean="0"/>
          </a:p>
          <a:p>
            <a:endParaRPr lang="en-US" dirty="0"/>
          </a:p>
        </p:txBody>
      </p:sp>
      <p:sp>
        <p:nvSpPr>
          <p:cNvPr id="4" name="TextBox 3"/>
          <p:cNvSpPr txBox="1"/>
          <p:nvPr/>
        </p:nvSpPr>
        <p:spPr>
          <a:xfrm>
            <a:off x="3810000" y="6038076"/>
            <a:ext cx="4881465" cy="276999"/>
          </a:xfrm>
          <a:prstGeom prst="rect">
            <a:avLst/>
          </a:prstGeom>
          <a:noFill/>
        </p:spPr>
        <p:txBody>
          <a:bodyPr wrap="none" rtlCol="0">
            <a:spAutoFit/>
          </a:bodyPr>
          <a:lstStyle/>
          <a:p>
            <a:r>
              <a:rPr lang="en-US" sz="1200" dirty="0" smtClean="0">
                <a:hlinkClick r:id="rId3"/>
              </a:rPr>
              <a:t>https://en.wikipedia.org/wiki/Jasmine_%28JavaScript_framework%29</a:t>
            </a:r>
            <a:endParaRPr lang="en-US" sz="1200" dirty="0"/>
          </a:p>
        </p:txBody>
      </p:sp>
    </p:spTree>
    <p:extLst>
      <p:ext uri="{BB962C8B-B14F-4D97-AF65-F5344CB8AC3E}">
        <p14:creationId xmlns:p14="http://schemas.microsoft.com/office/powerpoint/2010/main" val="1662494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a:t>
            </a:r>
            <a:endParaRPr lang="en-US" dirty="0"/>
          </a:p>
        </p:txBody>
      </p:sp>
      <p:sp>
        <p:nvSpPr>
          <p:cNvPr id="3" name="Content Placeholder 2"/>
          <p:cNvSpPr>
            <a:spLocks noGrp="1"/>
          </p:cNvSpPr>
          <p:nvPr>
            <p:ph idx="1"/>
          </p:nvPr>
        </p:nvSpPr>
        <p:spPr/>
        <p:txBody>
          <a:bodyPr>
            <a:normAutofit/>
          </a:bodyPr>
          <a:lstStyle/>
          <a:p>
            <a:r>
              <a:rPr lang="en-US" dirty="0" smtClean="0"/>
              <a:t>Example:</a:t>
            </a:r>
          </a:p>
          <a:p>
            <a:endParaRPr lang="en-US" dirty="0" smtClean="0"/>
          </a:p>
          <a:p>
            <a:pPr marL="36576" indent="0">
              <a:buNone/>
            </a:pPr>
            <a:r>
              <a:rPr lang="en-US" sz="1800" dirty="0">
                <a:latin typeface="Consolas" panose="020B0609020204030204" pitchFamily="49" charset="0"/>
                <a:cs typeface="Consolas" panose="020B0609020204030204" pitchFamily="49" charset="0"/>
              </a:rPr>
              <a:t>describe('Hello world', function() </a:t>
            </a:r>
            <a:r>
              <a:rPr lang="en-US" sz="1800" dirty="0" smtClean="0">
                <a:latin typeface="Consolas" panose="020B0609020204030204" pitchFamily="49" charset="0"/>
                <a:cs typeface="Consolas" panose="020B0609020204030204" pitchFamily="49" charset="0"/>
              </a:rPr>
              <a:t>{</a:t>
            </a:r>
          </a:p>
          <a:p>
            <a:pPr marL="36576"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it('says hello', function() </a:t>
            </a:r>
            <a:r>
              <a:rPr lang="en-US" sz="1800" dirty="0" smtClean="0">
                <a:latin typeface="Consolas" panose="020B0609020204030204" pitchFamily="49" charset="0"/>
                <a:cs typeface="Consolas" panose="020B0609020204030204" pitchFamily="49" charset="0"/>
              </a:rPr>
              <a:t>{</a:t>
            </a:r>
          </a:p>
          <a:p>
            <a:pPr marL="36576"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expect(</a:t>
            </a:r>
            <a:r>
              <a:rPr lang="en-US" sz="1800" dirty="0" err="1" smtClean="0">
                <a:latin typeface="Consolas" panose="020B0609020204030204" pitchFamily="49" charset="0"/>
                <a:cs typeface="Consolas" panose="020B0609020204030204" pitchFamily="49" charset="0"/>
              </a:rPr>
              <a:t>helloWorld</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toEqual</a:t>
            </a:r>
            <a:r>
              <a:rPr lang="en-US" sz="1800" dirty="0">
                <a:latin typeface="Consolas" panose="020B0609020204030204" pitchFamily="49" charset="0"/>
                <a:cs typeface="Consolas" panose="020B0609020204030204" pitchFamily="49" charset="0"/>
              </a:rPr>
              <a:t>("Hello world</a:t>
            </a:r>
            <a:r>
              <a:rPr lang="en-US" sz="1800" dirty="0" smtClean="0">
                <a:latin typeface="Consolas" panose="020B0609020204030204" pitchFamily="49" charset="0"/>
                <a:cs typeface="Consolas" panose="020B0609020204030204" pitchFamily="49" charset="0"/>
              </a:rPr>
              <a:t>!");</a:t>
            </a:r>
          </a:p>
          <a:p>
            <a:pPr marL="36576" indent="0">
              <a:buNone/>
            </a:pPr>
            <a:r>
              <a:rPr lang="en-US" sz="1800" dirty="0" smtClean="0">
                <a:latin typeface="Consolas" panose="020B0609020204030204" pitchFamily="49" charset="0"/>
                <a:cs typeface="Consolas" panose="020B0609020204030204" pitchFamily="49" charset="0"/>
              </a:rPr>
              <a:t>   });</a:t>
            </a:r>
          </a:p>
          <a:p>
            <a:pPr marL="36576" indent="0">
              <a:buNone/>
            </a:pPr>
            <a:r>
              <a:rPr lang="en-US" sz="1800" dirty="0" smtClean="0">
                <a:latin typeface="Consolas" panose="020B0609020204030204" pitchFamily="49" charset="0"/>
                <a:cs typeface="Consolas" panose="020B0609020204030204" pitchFamily="49" charset="0"/>
              </a:rPr>
              <a:t>});</a:t>
            </a:r>
          </a:p>
          <a:p>
            <a:pPr marL="36576" indent="0">
              <a:buNone/>
            </a:pPr>
            <a:endParaRPr lang="en-US" sz="1800" dirty="0">
              <a:latin typeface="Consolas" panose="020B0609020204030204" pitchFamily="49" charset="0"/>
              <a:cs typeface="Consolas" panose="020B0609020204030204" pitchFamily="49" charset="0"/>
            </a:endParaRPr>
          </a:p>
          <a:p>
            <a:pPr lvl="0">
              <a:buClr>
                <a:srgbClr val="6EA0B0"/>
              </a:buClr>
            </a:pPr>
            <a:r>
              <a:rPr lang="en-US" sz="2400" dirty="0" smtClean="0">
                <a:solidFill>
                  <a:prstClr val="white"/>
                </a:solidFill>
              </a:rPr>
              <a:t>Missing concept of spies </a:t>
            </a:r>
            <a:r>
              <a:rPr lang="en-US" sz="2400" i="1" dirty="0" smtClean="0">
                <a:solidFill>
                  <a:prstClr val="white"/>
                </a:solidFill>
              </a:rPr>
              <a:t>(like mocks – </a:t>
            </a:r>
            <a:r>
              <a:rPr lang="en-US" sz="2400" i="1" dirty="0" err="1" smtClean="0">
                <a:solidFill>
                  <a:prstClr val="white"/>
                </a:solidFill>
              </a:rPr>
              <a:t>kinda</a:t>
            </a:r>
            <a:r>
              <a:rPr lang="en-US" sz="2400" i="1" dirty="0" smtClean="0">
                <a:solidFill>
                  <a:prstClr val="white"/>
                </a:solidFill>
              </a:rPr>
              <a:t>)</a:t>
            </a:r>
          </a:p>
          <a:p>
            <a:pPr lvl="1">
              <a:buClr>
                <a:srgbClr val="6EA0B0"/>
              </a:buClr>
            </a:pPr>
            <a:r>
              <a:rPr lang="en-US" sz="2000" dirty="0"/>
              <a:t>A spy can stub any function and tracks calls to it and all arguments.</a:t>
            </a:r>
            <a:endParaRPr lang="en-US" sz="2000" dirty="0" smtClean="0">
              <a:solidFill>
                <a:prstClr val="white"/>
              </a:solidFill>
            </a:endParaRPr>
          </a:p>
          <a:p>
            <a:pPr marL="36576"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64705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437" y="2415381"/>
            <a:ext cx="5953125" cy="2895600"/>
          </a:xfrm>
        </p:spPr>
      </p:pic>
    </p:spTree>
    <p:extLst>
      <p:ext uri="{BB962C8B-B14F-4D97-AF65-F5344CB8AC3E}">
        <p14:creationId xmlns:p14="http://schemas.microsoft.com/office/powerpoint/2010/main" val="160297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1326</TotalTime>
  <Words>848</Words>
  <Application>Microsoft Office PowerPoint</Application>
  <PresentationFormat>On-screen Show (4:3)</PresentationFormat>
  <Paragraphs>121</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Technic</vt:lpstr>
      <vt:lpstr>Unit Testing Javascript</vt:lpstr>
      <vt:lpstr>Agenda</vt:lpstr>
      <vt:lpstr>Introduction</vt:lpstr>
      <vt:lpstr>Why Unit Testing?</vt:lpstr>
      <vt:lpstr>Why Unit Testing?</vt:lpstr>
      <vt:lpstr>PowerPoint Presentation</vt:lpstr>
      <vt:lpstr>Jasmine</vt:lpstr>
      <vt:lpstr>Jasmine</vt:lpstr>
      <vt:lpstr>PowerPoint Presentation</vt:lpstr>
      <vt:lpstr>Karma</vt:lpstr>
      <vt:lpstr>Karma</vt:lpstr>
      <vt:lpstr>Jest</vt:lpstr>
      <vt:lpstr>Jest</vt:lpstr>
      <vt:lpstr>Jest</vt:lpstr>
      <vt:lpstr>Demonstration</vt:lpstr>
      <vt:lpstr>Javascript Loaders</vt:lpstr>
      <vt:lpstr>RequireJS (AMD)</vt:lpstr>
      <vt:lpstr>Browserify (CommonJS)</vt:lpstr>
      <vt:lpstr>Where do I go from here?</vt:lpstr>
      <vt:lpstr>Where do I go from here</vt:lpstr>
    </vt:vector>
  </TitlesOfParts>
  <Company>BAE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Javascript</dc:title>
  <dc:creator>Nef, Brent D (US SSA)</dc:creator>
  <cp:lastModifiedBy>Nef, Brent D (US SSA)</cp:lastModifiedBy>
  <cp:revision>27</cp:revision>
  <dcterms:created xsi:type="dcterms:W3CDTF">2014-05-12T18:51:57Z</dcterms:created>
  <dcterms:modified xsi:type="dcterms:W3CDTF">2014-05-16T17:26:49Z</dcterms:modified>
</cp:coreProperties>
</file>