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7938e8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e87938e83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87938e8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e87938e83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87938e8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e87938e83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7938e83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e87938e83d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87938e83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e87938e83d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7938e83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e87938e83d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87a8224e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e87a8224ee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87a8224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e87a8224ee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87938e83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e87938e83d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et-informations.com/vb/gui/vb.net-mdi-form.htm" TargetMode="External"/><Relationship Id="rId4" Type="http://schemas.openxmlformats.org/officeDocument/2006/relationships/hyperlink" Target="https://desenvolvimentoaberto.org/2014/05/03/visual-wxpython-multiple-document-interface-python-linux/" TargetMode="External"/><Relationship Id="rId5" Type="http://schemas.openxmlformats.org/officeDocument/2006/relationships/hyperlink" Target="https://documentation.help/Win32/Frames.ht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85800" y="1570367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" sz="4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INTERFAZ DE DOCUMENTO MÚLTIPLE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63" name="Google Shape;63;p14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64" name="Google Shape;64;p14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66" name="Google Shape;66;p14"/>
          <p:cNvSpPr/>
          <p:nvPr/>
        </p:nvSpPr>
        <p:spPr>
          <a:xfrm>
            <a:off x="2286000" y="2121627"/>
            <a:ext cx="45720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Julieth Manuela Rojas Castro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Daniel Bernardo Gutiérrez Guzmán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4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747525" y="675650"/>
            <a:ext cx="8979000" cy="40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582425" y="523250"/>
            <a:ext cx="8979000" cy="4065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Definición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477000"/>
            <a:ext cx="40833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Es un patrón de diseño de interfaz de usuario usado en aplicaciones donde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múltiples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 documentos o ventanas pueden ser abiertos desde una ventana o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marco principal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350" y="1049241"/>
            <a:ext cx="3594501" cy="304502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79" name="Google Shape;79;p15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80" name="Google Shape;80;p15"/>
            <p:cNvPicPr preferRelativeResize="0"/>
            <p:nvPr/>
          </p:nvPicPr>
          <p:blipFill rotWithShape="1">
            <a:blip r:embed="rId4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82" name="Google Shape;82;p15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067250" y="3550250"/>
            <a:ext cx="787500" cy="7503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-218150" y="825500"/>
            <a:ext cx="5737500" cy="81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-599150" y="797000"/>
            <a:ext cx="5737500" cy="45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600" y="326850"/>
            <a:ext cx="4270000" cy="3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08000" y="1654800"/>
            <a:ext cx="34650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Es particularmente útil para aplicaciones que requieren trabajar con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múltiples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 archivos, documentos o vistas de datos 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simultáneamente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4413202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93" name="Google Shape;93;p16"/>
          <p:cNvPicPr preferRelativeResize="0"/>
          <p:nvPr/>
        </p:nvPicPr>
        <p:blipFill rotWithShape="1">
          <a:blip r:embed="rId4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6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95" name="Google Shape;95;p16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98" name="Google Shape;98;p16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01" name="Google Shape;101;p16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02" name="Google Shape;102;p16"/>
            <p:cNvPicPr preferRelativeResize="0"/>
            <p:nvPr/>
          </p:nvPicPr>
          <p:blipFill rotWithShape="1">
            <a:blip r:embed="rId4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04" name="Google Shape;104;p16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156150" y="3447700"/>
            <a:ext cx="787500" cy="7503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 rot="-508234">
            <a:off x="-320759" y="605991"/>
            <a:ext cx="8232099" cy="107407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rot="-508234">
            <a:off x="-866374" y="682596"/>
            <a:ext cx="8232099" cy="27135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Interfaz de documento múltiple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0" y="4455015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927100" y="1176425"/>
            <a:ext cx="3021900" cy="27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La interfaz de documento múltiple está compuesta por diferentes partes, usualmente un marco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principal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sub-ventanas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barra de tareas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s" u="sng">
                <a:latin typeface="Georgia"/>
                <a:ea typeface="Georgia"/>
                <a:cs typeface="Georgia"/>
                <a:sym typeface="Georgia"/>
              </a:rPr>
              <a:t>barra de herramientas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, etc.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17" name="Google Shape;117;p17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18" name="Google Shape;118;p17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7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20" name="Google Shape;120;p17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17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23" name="Google Shape;123;p17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24" name="Google Shape;124;p17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26" name="Google Shape;126;p17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218150" y="825500"/>
            <a:ext cx="5737500" cy="8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-599150" y="797000"/>
            <a:ext cx="5737500" cy="45900"/>
          </a:xfrm>
          <a:prstGeom prst="rect">
            <a:avLst/>
          </a:prstGeom>
          <a:solidFill>
            <a:srgbClr val="15008A"/>
          </a:solidFill>
          <a:ln cap="flat" cmpd="sng" w="9525">
            <a:solidFill>
              <a:srgbClr val="1500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350" y="1049204"/>
            <a:ext cx="3594501" cy="3045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7899288" y="3486750"/>
            <a:ext cx="787500" cy="7503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853950" y="703600"/>
            <a:ext cx="2844900" cy="1790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006350" y="1896400"/>
            <a:ext cx="1269900" cy="750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Partes de la ventana Jframe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Barra de menú</a:t>
            </a:r>
            <a:r>
              <a:rPr b="1" lang="es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 Típicamente contiene opciones para crear nuevas sub-ventanas, abrir archivos existentes, guardar documentos y otras acciones asociadas a la administración de las sub-ventanas.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Barra de tareas</a:t>
            </a:r>
            <a:r>
              <a:rPr b="1" lang="es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 Contiene acciones o funciones relacionadas con las sub-ventanas tales como, copiar, pegar, insertar imágenes etc..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0" y="4413202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42" name="Google Shape;142;p18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43" name="Google Shape;143;p18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8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45" name="Google Shape;145;p18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48" name="Google Shape;148;p18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49" name="Google Shape;149;p18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8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51" name="Google Shape;151;p18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218150" y="825500"/>
            <a:ext cx="5737500" cy="8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599150" y="797000"/>
            <a:ext cx="5737500" cy="45900"/>
          </a:xfrm>
          <a:prstGeom prst="rect">
            <a:avLst/>
          </a:prstGeom>
          <a:solidFill>
            <a:srgbClr val="15008A"/>
          </a:solidFill>
          <a:ln cap="flat" cmpd="sng" w="9525">
            <a:solidFill>
              <a:srgbClr val="1500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6090850" y="906800"/>
            <a:ext cx="3195300" cy="2095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359788" y="1861388"/>
            <a:ext cx="1677900" cy="175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Partes de la ventana Jframe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200150"/>
            <a:ext cx="82296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Marco Principal (JFrame)</a:t>
            </a:r>
            <a:r>
              <a:rPr b="1" lang="es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 Es la ventana o marco principal, contiene la barra de menú, la barra de herramientas y funciona como un contenedor para las sub-ventanas.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b="1" lang="es">
                <a:latin typeface="Georgia"/>
                <a:ea typeface="Georgia"/>
                <a:cs typeface="Georgia"/>
                <a:sym typeface="Georgia"/>
              </a:rPr>
              <a:t>Ventanas hijas (InternalJFrame)</a:t>
            </a:r>
            <a:r>
              <a:rPr b="1" lang="es"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 O sub-ventanas son documentos individuales ubicados dentro del marco principal. Estas ventanas pueden ser maximizadas, minimizadas y organizadas dentro del marco principal.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0" y="4413202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9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65" name="Google Shape;165;p19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66" name="Google Shape;166;p19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9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71" name="Google Shape;171;p19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72" name="Google Shape;172;p19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9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74" name="Google Shape;174;p19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-218150" y="825500"/>
            <a:ext cx="5737500" cy="8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-599150" y="797000"/>
            <a:ext cx="5737500" cy="45900"/>
          </a:xfrm>
          <a:prstGeom prst="rect">
            <a:avLst/>
          </a:prstGeom>
          <a:solidFill>
            <a:srgbClr val="15008A"/>
          </a:solidFill>
          <a:ln cap="flat" cmpd="sng" w="9525">
            <a:solidFill>
              <a:srgbClr val="1500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/>
        </p:nvSpPr>
        <p:spPr>
          <a:xfrm rot="10800000">
            <a:off x="859275" y="2730213"/>
            <a:ext cx="3898800" cy="1435200"/>
          </a:xfrm>
          <a:prstGeom prst="wedgeEllipseCallout">
            <a:avLst>
              <a:gd fmla="val -56247" name="adj1"/>
              <a:gd fmla="val 42863" name="adj2"/>
            </a:avLst>
          </a:prstGeom>
          <a:solidFill>
            <a:srgbClr val="FFE599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Marco principal (JFrame)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0" y="4455015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184" name="Google Shape;184;p20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435875" y="938750"/>
            <a:ext cx="445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Main que vuelve visible la ventana al correr el programa.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87" name="Google Shape;187;p20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88" name="Google Shape;188;p20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0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90" name="Google Shape;190;p20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193" name="Google Shape;193;p20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194" name="Google Shape;194;p20"/>
            <p:cNvPicPr preferRelativeResize="0"/>
            <p:nvPr/>
          </p:nvPicPr>
          <p:blipFill rotWithShape="1">
            <a:blip r:embed="rId3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0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196" name="Google Shape;196;p20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-218150" y="825500"/>
            <a:ext cx="5737500" cy="8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-599150" y="797000"/>
            <a:ext cx="5737500" cy="45900"/>
          </a:xfrm>
          <a:prstGeom prst="rect">
            <a:avLst/>
          </a:prstGeom>
          <a:solidFill>
            <a:srgbClr val="15008A"/>
          </a:solidFill>
          <a:ln cap="flat" cmpd="sng" w="9525">
            <a:solidFill>
              <a:srgbClr val="1500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9000" y="1137491"/>
            <a:ext cx="2814487" cy="29323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/>
          <p:nvPr/>
        </p:nvSpPr>
        <p:spPr>
          <a:xfrm>
            <a:off x="7563675" y="3550250"/>
            <a:ext cx="787500" cy="7503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75" y="1680704"/>
            <a:ext cx="40576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1249500" y="2961750"/>
            <a:ext cx="33225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77777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En este JFrame principal </a:t>
            </a:r>
            <a:r>
              <a:rPr lang="es">
                <a:latin typeface="Georgia"/>
                <a:ea typeface="Georgia"/>
                <a:cs typeface="Georgia"/>
                <a:sym typeface="Georgia"/>
              </a:rPr>
              <a:t>irán el toolbar y el panel donde se mostrarán las ventanas hijas (InternalJFrame)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75" y="1063375"/>
            <a:ext cx="71056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 rot="10800000">
            <a:off x="643375" y="2477251"/>
            <a:ext cx="3431400" cy="1579200"/>
          </a:xfrm>
          <a:prstGeom prst="wedgeEllipseCallout">
            <a:avLst>
              <a:gd fmla="val 14269" name="adj1"/>
              <a:gd fmla="val 65810" name="adj2"/>
            </a:avLst>
          </a:prstGeom>
          <a:solidFill>
            <a:srgbClr val="FFE599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090850" y="906800"/>
            <a:ext cx="3195300" cy="2095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7359788" y="1861388"/>
            <a:ext cx="1677900" cy="1753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Sub-ventana (Internal Jframe)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0" y="4413202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213" name="Google Shape;213;p21"/>
          <p:cNvPicPr preferRelativeResize="0"/>
          <p:nvPr/>
        </p:nvPicPr>
        <p:blipFill rotWithShape="1">
          <a:blip r:embed="rId4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1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215" name="Google Shape;215;p21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216" name="Google Shape;216;p21"/>
            <p:cNvPicPr preferRelativeResize="0"/>
            <p:nvPr/>
          </p:nvPicPr>
          <p:blipFill rotWithShape="1">
            <a:blip r:embed="rId4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1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218" name="Google Shape;218;p21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222" name="Google Shape;222;p21"/>
            <p:cNvPicPr preferRelativeResize="0"/>
            <p:nvPr/>
          </p:nvPicPr>
          <p:blipFill rotWithShape="1">
            <a:blip r:embed="rId4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1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224" name="Google Shape;224;p21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-218150" y="825500"/>
            <a:ext cx="5737500" cy="813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-599150" y="797000"/>
            <a:ext cx="5737500" cy="45900"/>
          </a:xfrm>
          <a:prstGeom prst="rect">
            <a:avLst/>
          </a:prstGeom>
          <a:solidFill>
            <a:srgbClr val="15008A"/>
          </a:solidFill>
          <a:ln cap="flat" cmpd="sng" w="9525">
            <a:solidFill>
              <a:srgbClr val="1500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9350" y="1636500"/>
            <a:ext cx="2860350" cy="24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814675" y="2734463"/>
            <a:ext cx="3088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Evento que relaciona el internalJFrame “Blue” con la opción del menú en el toolbar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2777975" y="67400"/>
            <a:ext cx="822900" cy="7905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1029900" y="193275"/>
            <a:ext cx="724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">
                <a:latin typeface="Georgia"/>
                <a:ea typeface="Georgia"/>
                <a:cs typeface="Georgia"/>
                <a:sym typeface="Georgia"/>
              </a:rPr>
              <a:t>Bibliografía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●"/>
            </a:pPr>
            <a:r>
              <a:rPr lang="e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https://net-informations.com/vb/gui/vb.net-mdi-form.htm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●"/>
            </a:pPr>
            <a:r>
              <a:rPr lang="e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https://desenvolvimentoaberto.org/2014/05/03/visual-wxpython-multiple-document-interface-python-linux/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●"/>
            </a:pPr>
            <a:r>
              <a:rPr lang="e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https://documentation.help/Win32/Frames.htm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0" y="4413202"/>
            <a:ext cx="9144000" cy="750300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ARCHIVOS MASTER EIV 2016\APLICACIONES\PRESENTACIONES PPT\LOGOSIMBOLO CON SEDE BOGOTA BLANCO-01.png" id="237" name="Google Shape;237;p22"/>
          <p:cNvPicPr preferRelativeResize="0"/>
          <p:nvPr/>
        </p:nvPicPr>
        <p:blipFill rotWithShape="1">
          <a:blip r:embed="rId6">
            <a:alphaModFix/>
          </a:blip>
          <a:srcRect b="0" l="33074" r="0" t="0"/>
          <a:stretch/>
        </p:blipFill>
        <p:spPr>
          <a:xfrm>
            <a:off x="7359805" y="4455015"/>
            <a:ext cx="1677863" cy="59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2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239" name="Google Shape;239;p22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240" name="Google Shape;240;p22"/>
            <p:cNvPicPr preferRelativeResize="0"/>
            <p:nvPr/>
          </p:nvPicPr>
          <p:blipFill rotWithShape="1">
            <a:blip r:embed="rId6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22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242" name="Google Shape;242;p22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165000" y="4300550"/>
            <a:ext cx="8979000" cy="4065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2"/>
          <p:cNvGrpSpPr/>
          <p:nvPr/>
        </p:nvGrpSpPr>
        <p:grpSpPr>
          <a:xfrm>
            <a:off x="0" y="4413202"/>
            <a:ext cx="9144000" cy="750300"/>
            <a:chOff x="0" y="4413202"/>
            <a:chExt cx="9144000" cy="750300"/>
          </a:xfrm>
        </p:grpSpPr>
        <p:sp>
          <p:nvSpPr>
            <p:cNvPr id="245" name="Google Shape;245;p22"/>
            <p:cNvSpPr/>
            <p:nvPr/>
          </p:nvSpPr>
          <p:spPr>
            <a:xfrm>
              <a:off x="0" y="4413202"/>
              <a:ext cx="9144000" cy="750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:\ARCHIVOS MASTER EIV 2016\APLICACIONES\PRESENTACIONES PPT\LOGOSIMBOLO CON SEDE BOGOTA BLANCO-01.png" id="246" name="Google Shape;246;p22"/>
            <p:cNvPicPr preferRelativeResize="0"/>
            <p:nvPr/>
          </p:nvPicPr>
          <p:blipFill rotWithShape="1">
            <a:blip r:embed="rId6">
              <a:alphaModFix/>
            </a:blip>
            <a:srcRect b="0" l="33074" r="0" t="0"/>
            <a:stretch/>
          </p:blipFill>
          <p:spPr>
            <a:xfrm>
              <a:off x="7359805" y="4455015"/>
              <a:ext cx="1677863" cy="59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2"/>
            <p:cNvSpPr txBox="1"/>
            <p:nvPr/>
          </p:nvSpPr>
          <p:spPr>
            <a:xfrm>
              <a:off x="467544" y="4581784"/>
              <a:ext cx="40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Facultad de Ingeniería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Sede Bogotá</a:t>
              </a:r>
              <a:endParaRPr/>
            </a:p>
          </p:txBody>
        </p:sp>
      </p:grpSp>
      <p:sp>
        <p:nvSpPr>
          <p:cNvPr id="248" name="Google Shape;248;p22"/>
          <p:cNvSpPr/>
          <p:nvPr/>
        </p:nvSpPr>
        <p:spPr>
          <a:xfrm rot="5400000">
            <a:off x="223675" y="4309250"/>
            <a:ext cx="542700" cy="5253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3082775" y="729975"/>
            <a:ext cx="334800" cy="320700"/>
          </a:xfrm>
          <a:prstGeom prst="flowChartConnector">
            <a:avLst/>
          </a:prstGeom>
          <a:solidFill>
            <a:srgbClr val="9900FF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3511975" y="926225"/>
            <a:ext cx="210300" cy="1929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