
<file path=[Content_Types].xml><?xml version="1.0" encoding="utf-8"?>
<Types xmlns="http://schemas.openxmlformats.org/package/2006/content-types">
  <Default Extension="avif" ContentType="image/png"/>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2.xml" ContentType="application/vnd.openxmlformats-officedocument.presentationml.notesSlide+xml"/>
  <Override PartName="/ppt/tags/tag6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3" r:id="rId2"/>
    <p:sldMasterId id="2147483665" r:id="rId3"/>
    <p:sldMasterId id="2147483667" r:id="rId4"/>
    <p:sldMasterId id="2147483670" r:id="rId5"/>
    <p:sldMasterId id="2147483672" r:id="rId6"/>
    <p:sldMasterId id="2147483674" r:id="rId7"/>
  </p:sldMasterIdLst>
  <p:notesMasterIdLst>
    <p:notesMasterId r:id="rId31"/>
  </p:notesMasterIdLst>
  <p:sldIdLst>
    <p:sldId id="256" r:id="rId8"/>
    <p:sldId id="298" r:id="rId9"/>
    <p:sldId id="259" r:id="rId10"/>
    <p:sldId id="258" r:id="rId11"/>
    <p:sldId id="300" r:id="rId12"/>
    <p:sldId id="291" r:id="rId13"/>
    <p:sldId id="292" r:id="rId14"/>
    <p:sldId id="293" r:id="rId15"/>
    <p:sldId id="267" r:id="rId16"/>
    <p:sldId id="299" r:id="rId17"/>
    <p:sldId id="294" r:id="rId18"/>
    <p:sldId id="271" r:id="rId19"/>
    <p:sldId id="303" r:id="rId20"/>
    <p:sldId id="309" r:id="rId21"/>
    <p:sldId id="310" r:id="rId22"/>
    <p:sldId id="311" r:id="rId23"/>
    <p:sldId id="286" r:id="rId24"/>
    <p:sldId id="306" r:id="rId25"/>
    <p:sldId id="305" r:id="rId26"/>
    <p:sldId id="307" r:id="rId27"/>
    <p:sldId id="308" r:id="rId28"/>
    <p:sldId id="277" r:id="rId29"/>
    <p:sldId id="313" r:id="rId30"/>
  </p:sldIdLst>
  <p:sldSz cx="9144000" cy="5143500" type="screen16x9"/>
  <p:notesSz cx="6858000" cy="9144000"/>
  <p:embeddedFontLst>
    <p:embeddedFont>
      <p:font typeface="Anton" pitchFamily="2" charset="0"/>
      <p:regular r:id="rId32"/>
    </p:embeddedFont>
    <p:embeddedFont>
      <p:font typeface="Barlow" panose="00000500000000000000" pitchFamily="2"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Calibri Light" panose="020F0302020204030204" pitchFamily="34" charset="0"/>
      <p:regular r:id="rId41"/>
      <p:italic r:id="rId42"/>
    </p:embeddedFont>
    <p:embeddedFont>
      <p:font typeface="Fira Sans Extra Condensed" panose="020B0503050000020004" pitchFamily="34" charset="0"/>
      <p:regular r:id="rId43"/>
      <p:bold r:id="rId44"/>
      <p:italic r:id="rId45"/>
      <p:boldItalic r:id="rId46"/>
    </p:embeddedFont>
    <p:embeddedFont>
      <p:font typeface="Fira Sans Extra Condensed SemiBold" panose="020B0604020202020204" charset="0"/>
      <p:regular r:id="rId47"/>
      <p:bold r:id="rId48"/>
      <p:italic r:id="rId49"/>
      <p:boldItalic r:id="rId50"/>
    </p:embeddedFont>
    <p:embeddedFont>
      <p:font typeface="Roboto" panose="02000000000000000000" pitchFamily="2" charset="0"/>
      <p:regular r:id="rId51"/>
      <p:bold r:id="rId52"/>
      <p:italic r:id="rId53"/>
      <p:boldItalic r:id="rId54"/>
    </p:embeddedFont>
    <p:embeddedFont>
      <p:font typeface="Tahoma" panose="020B0604030504040204" pitchFamily="34" charset="0"/>
      <p:regular r:id="rId55"/>
      <p:bold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C852C0-ABBC-4FF1-AE45-78F2F3CBBCBE}">
  <a:tblStyle styleId="{E7C852C0-ABBC-4FF1-AE45-78F2F3CBBC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7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font" Target="fonts/font8.fntdata"/><Relationship Id="rId21" Type="http://schemas.openxmlformats.org/officeDocument/2006/relationships/slide" Target="slides/slide14.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font" Target="fonts/font25.fntdata"/><Relationship Id="rId8" Type="http://schemas.openxmlformats.org/officeDocument/2006/relationships/slide" Target="slides/slide1.xml"/><Relationship Id="rId51" Type="http://schemas.openxmlformats.org/officeDocument/2006/relationships/font" Target="fonts/font20.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55CF2-256D-44FD-9430-5B63A079CF51}" type="slidenum">
              <a:rPr lang="en-US" smtClean="0"/>
              <a:t>10</a:t>
            </a:fld>
            <a:endParaRPr lang="en-US" dirty="0"/>
          </a:p>
        </p:txBody>
      </p:sp>
    </p:spTree>
    <p:extLst>
      <p:ext uri="{BB962C8B-B14F-4D97-AF65-F5344CB8AC3E}">
        <p14:creationId xmlns:p14="http://schemas.microsoft.com/office/powerpoint/2010/main" val="428417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
        <p:nvSpPr>
          <p:cNvPr id="4" name="Slide Number Placeholder 3"/>
          <p:cNvSpPr>
            <a:spLocks noGrp="1"/>
          </p:cNvSpPr>
          <p:nvPr>
            <p:ph type="sldNum" sz="quarter" idx="5"/>
          </p:nvPr>
        </p:nvSpPr>
        <p:spPr/>
        <p:txBody>
          <a:bodyPr/>
          <a:lstStyle/>
          <a:p>
            <a:fld id="{B4A55CF2-256D-44FD-9430-5B63A079CF51}" type="slidenum">
              <a:rPr lang="en-US" smtClean="0"/>
              <a:t>11</a:t>
            </a:fld>
            <a:endParaRPr lang="en-US" dirty="0"/>
          </a:p>
        </p:txBody>
      </p:sp>
    </p:spTree>
    <p:extLst>
      <p:ext uri="{BB962C8B-B14F-4D97-AF65-F5344CB8AC3E}">
        <p14:creationId xmlns:p14="http://schemas.microsoft.com/office/powerpoint/2010/main" val="2071363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e96fd5876e_0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e96fd5876e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55CF2-256D-44FD-9430-5B63A079CF51}" type="slidenum">
              <a:rPr lang="en-US" smtClean="0"/>
              <a:t>13</a:t>
            </a:fld>
            <a:endParaRPr lang="en-US" dirty="0"/>
          </a:p>
        </p:txBody>
      </p:sp>
    </p:spTree>
    <p:extLst>
      <p:ext uri="{BB962C8B-B14F-4D97-AF65-F5344CB8AC3E}">
        <p14:creationId xmlns:p14="http://schemas.microsoft.com/office/powerpoint/2010/main" val="1641841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A55CF2-256D-44FD-9430-5B63A079CF51}" type="slidenum">
              <a:rPr lang="en-US" smtClean="0"/>
              <a:t>14</a:t>
            </a:fld>
            <a:endParaRPr lang="en-US" dirty="0"/>
          </a:p>
        </p:txBody>
      </p:sp>
    </p:spTree>
    <p:extLst>
      <p:ext uri="{BB962C8B-B14F-4D97-AF65-F5344CB8AC3E}">
        <p14:creationId xmlns:p14="http://schemas.microsoft.com/office/powerpoint/2010/main" val="3724961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A55CF2-256D-44FD-9430-5B63A079CF51}" type="slidenum">
              <a:rPr lang="en-US" smtClean="0"/>
              <a:t>15</a:t>
            </a:fld>
            <a:endParaRPr lang="en-US" dirty="0"/>
          </a:p>
        </p:txBody>
      </p:sp>
    </p:spTree>
    <p:extLst>
      <p:ext uri="{BB962C8B-B14F-4D97-AF65-F5344CB8AC3E}">
        <p14:creationId xmlns:p14="http://schemas.microsoft.com/office/powerpoint/2010/main" val="3358415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A55CF2-256D-44FD-9430-5B63A079CF51}" type="slidenum">
              <a:rPr lang="en-US" smtClean="0"/>
              <a:t>16</a:t>
            </a:fld>
            <a:endParaRPr lang="en-US" dirty="0"/>
          </a:p>
        </p:txBody>
      </p:sp>
    </p:spTree>
    <p:extLst>
      <p:ext uri="{BB962C8B-B14F-4D97-AF65-F5344CB8AC3E}">
        <p14:creationId xmlns:p14="http://schemas.microsoft.com/office/powerpoint/2010/main" val="308078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e96fd5876e_0_4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e96fd5876e_0_4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1 là có tập dữ liệu được gắn nhãn sử dụng để training, hiệu quả trong phân loại và hồi quy</a:t>
            </a:r>
          </a:p>
          <a:p>
            <a:pPr marL="158750" indent="0">
              <a:buNone/>
            </a:pPr>
            <a:r>
              <a:rPr lang="en-US"/>
              <a:t>2 </a:t>
            </a:r>
            <a:r>
              <a:rPr lang="vi-VN"/>
              <a:t>như phân loại văn bản, phân tích hình ảnh và dữ liệu sinh học, nơi mà số lượng đặc trưng có thể rất lớn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a:t>3 </a:t>
            </a:r>
            <a:r>
              <a:rPr lang="en-US"/>
              <a:t>SVM tìm cách xác định một siêu phẳng (hyperplane) phân chia các lớp dữ liệu sao cho khoảng cách (margin) giữa siêu phẳng này và các điểm dữ liệu gần nhất của mỗi lớp là lớn nhất. Việc tối đa hóa margin này giúp giảm thiểu rủi ro phân loại sai và tăng khả năng tổng quát hóa của mô hình trên dữ liệu mới.</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4 </a:t>
            </a:r>
            <a:r>
              <a:rPr lang="vi-VN"/>
              <a:t>Trong quá trình huấn luyện, SVM chỉ tập trung vào một số ít các điểm dữ liệu nằm gần biên quyết định, được gọi là "support vectors". Điều này giúp giảm độ phức tạp tính toán và làm cho mô hình hiệu quả hơn.</a:t>
            </a:r>
          </a:p>
          <a:p>
            <a:pPr marL="158750" indent="0">
              <a:buNone/>
            </a:pPr>
            <a:endParaRPr lang="en-US"/>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a:t>Nhờ việc tối đa hóa margin và tập trung vào support vectors, SVM thường có khả năng tổng quát hóa tốt trên dữ liệu mới, ít bị overfitting (quá khớp) so với một số thuật toán khác.</a:t>
            </a:r>
          </a:p>
          <a:p>
            <a:pPr marL="158750" indent="0">
              <a:buNone/>
            </a:pPr>
            <a:endParaRPr lang="en-US" dirty="0"/>
          </a:p>
        </p:txBody>
      </p:sp>
      <p:sp>
        <p:nvSpPr>
          <p:cNvPr id="4" name="Slide Number Placeholder 3"/>
          <p:cNvSpPr>
            <a:spLocks noGrp="1"/>
          </p:cNvSpPr>
          <p:nvPr>
            <p:ph type="sldNum" sz="quarter" idx="5"/>
          </p:nvPr>
        </p:nvSpPr>
        <p:spPr/>
        <p:txBody>
          <a:bodyPr/>
          <a:lstStyle/>
          <a:p>
            <a:fld id="{B4A55CF2-256D-44FD-9430-5B63A079CF51}" type="slidenum">
              <a:rPr lang="en-US" smtClean="0"/>
              <a:t>18</a:t>
            </a:fld>
            <a:endParaRPr lang="en-US" dirty="0"/>
          </a:p>
        </p:txBody>
      </p:sp>
    </p:spTree>
    <p:extLst>
      <p:ext uri="{BB962C8B-B14F-4D97-AF65-F5344CB8AC3E}">
        <p14:creationId xmlns:p14="http://schemas.microsoft.com/office/powerpoint/2010/main" val="3102122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7B01A-AEEA-879F-F593-42C0822FE6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61635F-26AC-11A4-87D0-FAEF3CC6E35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FB3D637-21FA-1B73-E34F-B8AF02DF3438}"/>
              </a:ext>
            </a:extLst>
          </p:cNvPr>
          <p:cNvSpPr>
            <a:spLocks noGrp="1"/>
          </p:cNvSpPr>
          <p:nvPr>
            <p:ph type="body" idx="1"/>
          </p:nvPr>
        </p:nvSpPr>
        <p:spPr/>
        <p:txBody>
          <a:bodyPr/>
          <a:lstStyle/>
          <a:p>
            <a:pPr marL="158750" indent="0">
              <a:buNone/>
            </a:pPr>
            <a:endParaRPr lang="en-US" dirty="0"/>
          </a:p>
        </p:txBody>
      </p:sp>
      <p:sp>
        <p:nvSpPr>
          <p:cNvPr id="4" name="Slide Number Placeholder 3">
            <a:extLst>
              <a:ext uri="{FF2B5EF4-FFF2-40B4-BE49-F238E27FC236}">
                <a16:creationId xmlns:a16="http://schemas.microsoft.com/office/drawing/2014/main" id="{35B0FBAD-A52D-20EA-BA6A-5027582D21C6}"/>
              </a:ext>
            </a:extLst>
          </p:cNvPr>
          <p:cNvSpPr>
            <a:spLocks noGrp="1"/>
          </p:cNvSpPr>
          <p:nvPr>
            <p:ph type="sldNum" sz="quarter" idx="5"/>
          </p:nvPr>
        </p:nvSpPr>
        <p:spPr/>
        <p:txBody>
          <a:bodyPr/>
          <a:lstStyle/>
          <a:p>
            <a:fld id="{B4A55CF2-256D-44FD-9430-5B63A079CF51}" type="slidenum">
              <a:rPr lang="en-US" smtClean="0"/>
              <a:t>19</a:t>
            </a:fld>
            <a:endParaRPr lang="en-US" dirty="0"/>
          </a:p>
        </p:txBody>
      </p:sp>
    </p:spTree>
    <p:extLst>
      <p:ext uri="{BB962C8B-B14F-4D97-AF65-F5344CB8AC3E}">
        <p14:creationId xmlns:p14="http://schemas.microsoft.com/office/powerpoint/2010/main" val="422166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321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55CF2-256D-44FD-9430-5B63A079CF51}" type="slidenum">
              <a:rPr lang="en-US" smtClean="0"/>
              <a:t>20</a:t>
            </a:fld>
            <a:endParaRPr lang="en-US" dirty="0"/>
          </a:p>
        </p:txBody>
      </p:sp>
    </p:spTree>
    <p:extLst>
      <p:ext uri="{BB962C8B-B14F-4D97-AF65-F5344CB8AC3E}">
        <p14:creationId xmlns:p14="http://schemas.microsoft.com/office/powerpoint/2010/main" val="2099456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A55CF2-256D-44FD-9430-5B63A079CF51}" type="slidenum">
              <a:rPr lang="en-US" smtClean="0"/>
              <a:t>21</a:t>
            </a:fld>
            <a:endParaRPr lang="en-US" dirty="0"/>
          </a:p>
        </p:txBody>
      </p:sp>
    </p:spTree>
    <p:extLst>
      <p:ext uri="{BB962C8B-B14F-4D97-AF65-F5344CB8AC3E}">
        <p14:creationId xmlns:p14="http://schemas.microsoft.com/office/powerpoint/2010/main" val="4289886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e96fd5876e_0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ge96fd5876e_0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55CF2-256D-44FD-9430-5B63A079CF51}" type="slidenum">
              <a:rPr lang="en-US" smtClean="0"/>
              <a:t>23</a:t>
            </a:fld>
            <a:endParaRPr lang="en-US" dirty="0"/>
          </a:p>
        </p:txBody>
      </p:sp>
    </p:spTree>
    <p:extLst>
      <p:ext uri="{BB962C8B-B14F-4D97-AF65-F5344CB8AC3E}">
        <p14:creationId xmlns:p14="http://schemas.microsoft.com/office/powerpoint/2010/main" val="3189239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55CF2-256D-44FD-9430-5B63A079CF51}" type="slidenum">
              <a:rPr lang="en-US" smtClean="0"/>
              <a:t>5</a:t>
            </a:fld>
            <a:endParaRPr lang="en-US" dirty="0"/>
          </a:p>
        </p:txBody>
      </p:sp>
    </p:spTree>
    <p:extLst>
      <p:ext uri="{BB962C8B-B14F-4D97-AF65-F5344CB8AC3E}">
        <p14:creationId xmlns:p14="http://schemas.microsoft.com/office/powerpoint/2010/main" val="40995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B4A55CF2-256D-44FD-9430-5B63A079CF51}" type="slidenum">
              <a:rPr lang="en-US" smtClean="0"/>
              <a:t>6</a:t>
            </a:fld>
            <a:endParaRPr lang="en-US" dirty="0"/>
          </a:p>
        </p:txBody>
      </p:sp>
    </p:spTree>
    <p:extLst>
      <p:ext uri="{BB962C8B-B14F-4D97-AF65-F5344CB8AC3E}">
        <p14:creationId xmlns:p14="http://schemas.microsoft.com/office/powerpoint/2010/main" val="1822666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
        <p:nvSpPr>
          <p:cNvPr id="4" name="Slide Number Placeholder 3"/>
          <p:cNvSpPr>
            <a:spLocks noGrp="1"/>
          </p:cNvSpPr>
          <p:nvPr>
            <p:ph type="sldNum" sz="quarter" idx="5"/>
          </p:nvPr>
        </p:nvSpPr>
        <p:spPr/>
        <p:txBody>
          <a:bodyPr/>
          <a:lstStyle/>
          <a:p>
            <a:fld id="{B4A55CF2-256D-44FD-9430-5B63A079CF51}" type="slidenum">
              <a:rPr lang="en-US" smtClean="0"/>
              <a:t>7</a:t>
            </a:fld>
            <a:endParaRPr lang="en-US" dirty="0"/>
          </a:p>
        </p:txBody>
      </p:sp>
    </p:spTree>
    <p:extLst>
      <p:ext uri="{BB962C8B-B14F-4D97-AF65-F5344CB8AC3E}">
        <p14:creationId xmlns:p14="http://schemas.microsoft.com/office/powerpoint/2010/main" val="2368808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
        <p:nvSpPr>
          <p:cNvPr id="4" name="Slide Number Placeholder 3"/>
          <p:cNvSpPr>
            <a:spLocks noGrp="1"/>
          </p:cNvSpPr>
          <p:nvPr>
            <p:ph type="sldNum" sz="quarter" idx="5"/>
          </p:nvPr>
        </p:nvSpPr>
        <p:spPr/>
        <p:txBody>
          <a:bodyPr/>
          <a:lstStyle/>
          <a:p>
            <a:fld id="{B4A55CF2-256D-44FD-9430-5B63A079CF51}" type="slidenum">
              <a:rPr lang="en-US" smtClean="0"/>
              <a:t>8</a:t>
            </a:fld>
            <a:endParaRPr lang="en-US" dirty="0"/>
          </a:p>
        </p:txBody>
      </p:sp>
    </p:spTree>
    <p:extLst>
      <p:ext uri="{BB962C8B-B14F-4D97-AF65-F5344CB8AC3E}">
        <p14:creationId xmlns:p14="http://schemas.microsoft.com/office/powerpoint/2010/main" val="3002650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e96fd5876e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96fd5876e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28650" y="250982"/>
            <a:ext cx="7886700" cy="502970"/>
          </a:xfrm>
        </p:spPr>
        <p:txBody>
          <a:bodyPr>
            <a:normAutofit/>
          </a:bodyPr>
          <a:lstStyle>
            <a:lvl1pPr algn="ctr">
              <a:defRPr sz="3000"/>
            </a:lvl1pPr>
          </a:lstStyle>
          <a:p>
            <a:r>
              <a:rPr lang="en-US" dirty="0"/>
              <a:t>Click to edit Master title style</a:t>
            </a:r>
          </a:p>
        </p:txBody>
      </p:sp>
    </p:spTree>
    <p:extLst>
      <p:ext uri="{BB962C8B-B14F-4D97-AF65-F5344CB8AC3E}">
        <p14:creationId xmlns:p14="http://schemas.microsoft.com/office/powerpoint/2010/main" val="3299732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28650" y="250982"/>
            <a:ext cx="7886700" cy="502970"/>
          </a:xfrm>
        </p:spPr>
        <p:txBody>
          <a:bodyPr>
            <a:normAutofit/>
          </a:bodyPr>
          <a:lstStyle>
            <a:lvl1pPr algn="ctr">
              <a:defRPr sz="3000"/>
            </a:lvl1pPr>
          </a:lstStyle>
          <a:p>
            <a:r>
              <a:rPr lang="en-US"/>
              <a:t>Click to edit Master title style</a:t>
            </a:r>
            <a:endParaRPr lang="en-US" dirty="0"/>
          </a:p>
        </p:txBody>
      </p:sp>
    </p:spTree>
    <p:extLst>
      <p:ext uri="{BB962C8B-B14F-4D97-AF65-F5344CB8AC3E}">
        <p14:creationId xmlns:p14="http://schemas.microsoft.com/office/powerpoint/2010/main" val="3917303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28650" y="250982"/>
            <a:ext cx="7886700" cy="502970"/>
          </a:xfrm>
        </p:spPr>
        <p:txBody>
          <a:bodyPr>
            <a:normAutofit/>
          </a:bodyPr>
          <a:lstStyle>
            <a:lvl1pPr algn="ctr">
              <a:defRPr sz="3000"/>
            </a:lvl1pPr>
          </a:lstStyle>
          <a:p>
            <a:r>
              <a:rPr lang="en-US"/>
              <a:t>Click to edit Master title style</a:t>
            </a:r>
            <a:endParaRPr lang="en-US" dirty="0"/>
          </a:p>
        </p:txBody>
      </p:sp>
    </p:spTree>
    <p:extLst>
      <p:ext uri="{BB962C8B-B14F-4D97-AF65-F5344CB8AC3E}">
        <p14:creationId xmlns:p14="http://schemas.microsoft.com/office/powerpoint/2010/main" val="4216816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469271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28650" y="250982"/>
            <a:ext cx="7886700" cy="502970"/>
          </a:xfrm>
        </p:spPr>
        <p:txBody>
          <a:bodyPr>
            <a:normAutofit/>
          </a:bodyPr>
          <a:lstStyle>
            <a:lvl1pPr algn="ctr">
              <a:defRPr sz="3000"/>
            </a:lvl1pPr>
          </a:lstStyle>
          <a:p>
            <a:r>
              <a:rPr lang="en-US"/>
              <a:t>Click to edit Master title style</a:t>
            </a:r>
            <a:endParaRPr lang="en-US" dirty="0"/>
          </a:p>
        </p:txBody>
      </p:sp>
    </p:spTree>
    <p:extLst>
      <p:ext uri="{BB962C8B-B14F-4D97-AF65-F5344CB8AC3E}">
        <p14:creationId xmlns:p14="http://schemas.microsoft.com/office/powerpoint/2010/main" val="4035657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28650" y="250982"/>
            <a:ext cx="7886700" cy="502970"/>
          </a:xfrm>
        </p:spPr>
        <p:txBody>
          <a:bodyPr>
            <a:normAutofit/>
          </a:bodyPr>
          <a:lstStyle>
            <a:lvl1pPr algn="ctr">
              <a:defRPr sz="3000"/>
            </a:lvl1pPr>
          </a:lstStyle>
          <a:p>
            <a:r>
              <a:rPr lang="en-US"/>
              <a:t>Click to edit Master title style</a:t>
            </a:r>
            <a:endParaRPr lang="en-US" dirty="0"/>
          </a:p>
        </p:txBody>
      </p:sp>
    </p:spTree>
    <p:extLst>
      <p:ext uri="{BB962C8B-B14F-4D97-AF65-F5344CB8AC3E}">
        <p14:creationId xmlns:p14="http://schemas.microsoft.com/office/powerpoint/2010/main" val="1727093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28650" y="250982"/>
            <a:ext cx="7886700" cy="502970"/>
          </a:xfrm>
        </p:spPr>
        <p:txBody>
          <a:bodyPr>
            <a:normAutofit/>
          </a:bodyPr>
          <a:lstStyle>
            <a:lvl1pPr algn="ctr">
              <a:defRPr sz="3000"/>
            </a:lvl1pPr>
          </a:lstStyle>
          <a:p>
            <a:r>
              <a:rPr lang="en-US"/>
              <a:t>Click to edit Master title style</a:t>
            </a:r>
            <a:endParaRPr lang="en-US" dirty="0"/>
          </a:p>
        </p:txBody>
      </p:sp>
    </p:spTree>
    <p:extLst>
      <p:ext uri="{BB962C8B-B14F-4D97-AF65-F5344CB8AC3E}">
        <p14:creationId xmlns:p14="http://schemas.microsoft.com/office/powerpoint/2010/main" val="2028346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28650" y="250982"/>
            <a:ext cx="7886700" cy="502970"/>
          </a:xfrm>
        </p:spPr>
        <p:txBody>
          <a:bodyPr>
            <a:normAutofit/>
          </a:bodyPr>
          <a:lstStyle>
            <a:lvl1pPr algn="ctr">
              <a:defRPr sz="3000"/>
            </a:lvl1pPr>
          </a:lstStyle>
          <a:p>
            <a:r>
              <a:rPr lang="en-US"/>
              <a:t>Click to edit Master title style</a:t>
            </a:r>
            <a:endParaRPr lang="en-US" dirty="0"/>
          </a:p>
        </p:txBody>
      </p:sp>
    </p:spTree>
    <p:extLst>
      <p:ext uri="{BB962C8B-B14F-4D97-AF65-F5344CB8AC3E}">
        <p14:creationId xmlns:p14="http://schemas.microsoft.com/office/powerpoint/2010/main" val="211861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9823B-FAC9-9D8C-6EB0-748E60BAA96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19ECE-8182-1931-8428-E16E9461B3E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5FB19-392A-6F9B-C13A-DB96E7F084E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5CEF699-EADE-428A-8C4A-E65730BA3BDD}" type="datetimeFigureOut">
              <a:rPr lang="en-US" smtClean="0"/>
              <a:t>1/10/2025</a:t>
            </a:fld>
            <a:endParaRPr lang="en-US"/>
          </a:p>
        </p:txBody>
      </p:sp>
      <p:sp>
        <p:nvSpPr>
          <p:cNvPr id="5" name="Footer Placeholder 4">
            <a:extLst>
              <a:ext uri="{FF2B5EF4-FFF2-40B4-BE49-F238E27FC236}">
                <a16:creationId xmlns:a16="http://schemas.microsoft.com/office/drawing/2014/main" id="{5CC1F13A-A192-24F8-F0DE-661AC40113C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8A14D0-DA39-D517-A0A3-9ECE7F8B794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5DC99D2-B99A-4FDF-853B-65F7D6C09532}" type="slidenum">
              <a:rPr lang="en-US" smtClean="0"/>
              <a:t>‹#›</a:t>
            </a:fld>
            <a:endParaRPr lang="en-US"/>
          </a:p>
        </p:txBody>
      </p:sp>
    </p:spTree>
    <p:extLst>
      <p:ext uri="{BB962C8B-B14F-4D97-AF65-F5344CB8AC3E}">
        <p14:creationId xmlns:p14="http://schemas.microsoft.com/office/powerpoint/2010/main" val="4156211050"/>
      </p:ext>
    </p:extLst>
  </p:cSld>
  <p:clrMap bg1="lt1" tx1="dk1" bg2="lt2" tx2="dk2" accent1="accent1" accent2="accent2" accent3="accent3" accent4="accent4" accent5="accent5" accent6="accent6" hlink="hlink" folHlink="folHlink"/>
  <p:sldLayoutIdLst>
    <p:sldLayoutId id="2147483664" r:id="rId1"/>
  </p:sldLayoutIdLst>
  <p:hf sldNum="0" hdr="0" ftr="0" dt="0"/>
  <p:txStyles>
    <p:titleStyle>
      <a:lvl1pPr algn="l" defTabSz="68580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9823B-FAC9-9D8C-6EB0-748E60BAA96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19ECE-8182-1931-8428-E16E9461B3E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5FB19-392A-6F9B-C13A-DB96E7F084E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5CEF699-EADE-428A-8C4A-E65730BA3BDD}" type="datetimeFigureOut">
              <a:rPr lang="en-US" smtClean="0"/>
              <a:t>1/10/2025</a:t>
            </a:fld>
            <a:endParaRPr lang="en-US"/>
          </a:p>
        </p:txBody>
      </p:sp>
      <p:sp>
        <p:nvSpPr>
          <p:cNvPr id="5" name="Footer Placeholder 4">
            <a:extLst>
              <a:ext uri="{FF2B5EF4-FFF2-40B4-BE49-F238E27FC236}">
                <a16:creationId xmlns:a16="http://schemas.microsoft.com/office/drawing/2014/main" id="{5CC1F13A-A192-24F8-F0DE-661AC40113C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8A14D0-DA39-D517-A0A3-9ECE7F8B794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5DC99D2-B99A-4FDF-853B-65F7D6C09532}" type="slidenum">
              <a:rPr lang="en-US" smtClean="0"/>
              <a:t>‹#›</a:t>
            </a:fld>
            <a:endParaRPr lang="en-US"/>
          </a:p>
        </p:txBody>
      </p:sp>
    </p:spTree>
    <p:extLst>
      <p:ext uri="{BB962C8B-B14F-4D97-AF65-F5344CB8AC3E}">
        <p14:creationId xmlns:p14="http://schemas.microsoft.com/office/powerpoint/2010/main" val="1914120695"/>
      </p:ext>
    </p:extLst>
  </p:cSld>
  <p:clrMap bg1="lt1" tx1="dk1" bg2="lt2" tx2="dk2" accent1="accent1" accent2="accent2" accent3="accent3" accent4="accent4" accent5="accent5" accent6="accent6" hlink="hlink" folHlink="folHlink"/>
  <p:sldLayoutIdLst>
    <p:sldLayoutId id="2147483666" r:id="rId1"/>
    <p:sldLayoutId id="2147483669" r:id="rId2"/>
  </p:sldLayoutIdLst>
  <p:hf sldNum="0" hdr="0" ftr="0" dt="0"/>
  <p:txStyles>
    <p:titleStyle>
      <a:lvl1pPr algn="l" defTabSz="68580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9823B-FAC9-9D8C-6EB0-748E60BAA96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19ECE-8182-1931-8428-E16E9461B3E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5FB19-392A-6F9B-C13A-DB96E7F084E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5CEF699-EADE-428A-8C4A-E65730BA3BDD}" type="datetimeFigureOut">
              <a:rPr lang="en-US" smtClean="0"/>
              <a:t>1/10/2025</a:t>
            </a:fld>
            <a:endParaRPr lang="en-US"/>
          </a:p>
        </p:txBody>
      </p:sp>
      <p:sp>
        <p:nvSpPr>
          <p:cNvPr id="5" name="Footer Placeholder 4">
            <a:extLst>
              <a:ext uri="{FF2B5EF4-FFF2-40B4-BE49-F238E27FC236}">
                <a16:creationId xmlns:a16="http://schemas.microsoft.com/office/drawing/2014/main" id="{5CC1F13A-A192-24F8-F0DE-661AC40113C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8A14D0-DA39-D517-A0A3-9ECE7F8B794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5DC99D2-B99A-4FDF-853B-65F7D6C09532}" type="slidenum">
              <a:rPr lang="en-US" smtClean="0"/>
              <a:t>‹#›</a:t>
            </a:fld>
            <a:endParaRPr lang="en-US"/>
          </a:p>
        </p:txBody>
      </p:sp>
    </p:spTree>
    <p:extLst>
      <p:ext uri="{BB962C8B-B14F-4D97-AF65-F5344CB8AC3E}">
        <p14:creationId xmlns:p14="http://schemas.microsoft.com/office/powerpoint/2010/main" val="2706310060"/>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68580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9823B-FAC9-9D8C-6EB0-748E60BAA96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19ECE-8182-1931-8428-E16E9461B3E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5FB19-392A-6F9B-C13A-DB96E7F084E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5CEF699-EADE-428A-8C4A-E65730BA3BDD}" type="datetimeFigureOut">
              <a:rPr lang="en-US" smtClean="0"/>
              <a:t>1/10/2025</a:t>
            </a:fld>
            <a:endParaRPr lang="en-US"/>
          </a:p>
        </p:txBody>
      </p:sp>
      <p:sp>
        <p:nvSpPr>
          <p:cNvPr id="5" name="Footer Placeholder 4">
            <a:extLst>
              <a:ext uri="{FF2B5EF4-FFF2-40B4-BE49-F238E27FC236}">
                <a16:creationId xmlns:a16="http://schemas.microsoft.com/office/drawing/2014/main" id="{5CC1F13A-A192-24F8-F0DE-661AC40113C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8A14D0-DA39-D517-A0A3-9ECE7F8B794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5DC99D2-B99A-4FDF-853B-65F7D6C09532}" type="slidenum">
              <a:rPr lang="en-US" smtClean="0"/>
              <a:t>‹#›</a:t>
            </a:fld>
            <a:endParaRPr lang="en-US"/>
          </a:p>
        </p:txBody>
      </p:sp>
    </p:spTree>
    <p:extLst>
      <p:ext uri="{BB962C8B-B14F-4D97-AF65-F5344CB8AC3E}">
        <p14:creationId xmlns:p14="http://schemas.microsoft.com/office/powerpoint/2010/main" val="2284994756"/>
      </p:ext>
    </p:extLst>
  </p:cSld>
  <p:clrMap bg1="lt1" tx1="dk1" bg2="lt2" tx2="dk2" accent1="accent1" accent2="accent2" accent3="accent3" accent4="accent4" accent5="accent5" accent6="accent6" hlink="hlink" folHlink="folHlink"/>
  <p:sldLayoutIdLst>
    <p:sldLayoutId id="2147483671" r:id="rId1"/>
  </p:sldLayoutIdLst>
  <p:hf sldNum="0" hdr="0" ftr="0" dt="0"/>
  <p:txStyles>
    <p:titleStyle>
      <a:lvl1pPr algn="l" defTabSz="68580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9823B-FAC9-9D8C-6EB0-748E60BAA96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19ECE-8182-1931-8428-E16E9461B3E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5FB19-392A-6F9B-C13A-DB96E7F084E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5CEF699-EADE-428A-8C4A-E65730BA3BDD}" type="datetimeFigureOut">
              <a:rPr lang="en-US" smtClean="0"/>
              <a:t>1/10/2025</a:t>
            </a:fld>
            <a:endParaRPr lang="en-US"/>
          </a:p>
        </p:txBody>
      </p:sp>
      <p:sp>
        <p:nvSpPr>
          <p:cNvPr id="5" name="Footer Placeholder 4">
            <a:extLst>
              <a:ext uri="{FF2B5EF4-FFF2-40B4-BE49-F238E27FC236}">
                <a16:creationId xmlns:a16="http://schemas.microsoft.com/office/drawing/2014/main" id="{5CC1F13A-A192-24F8-F0DE-661AC40113C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8A14D0-DA39-D517-A0A3-9ECE7F8B794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5DC99D2-B99A-4FDF-853B-65F7D6C09532}" type="slidenum">
              <a:rPr lang="en-US" smtClean="0"/>
              <a:t>‹#›</a:t>
            </a:fld>
            <a:endParaRPr lang="en-US"/>
          </a:p>
        </p:txBody>
      </p:sp>
    </p:spTree>
    <p:extLst>
      <p:ext uri="{BB962C8B-B14F-4D97-AF65-F5344CB8AC3E}">
        <p14:creationId xmlns:p14="http://schemas.microsoft.com/office/powerpoint/2010/main" val="2146220577"/>
      </p:ext>
    </p:extLst>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68580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9823B-FAC9-9D8C-6EB0-748E60BAA96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19ECE-8182-1931-8428-E16E9461B3E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5FB19-392A-6F9B-C13A-DB96E7F084E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5CEF699-EADE-428A-8C4A-E65730BA3BDD}" type="datetimeFigureOut">
              <a:rPr lang="en-US" smtClean="0"/>
              <a:t>1/10/2025</a:t>
            </a:fld>
            <a:endParaRPr lang="en-US"/>
          </a:p>
        </p:txBody>
      </p:sp>
      <p:sp>
        <p:nvSpPr>
          <p:cNvPr id="5" name="Footer Placeholder 4">
            <a:extLst>
              <a:ext uri="{FF2B5EF4-FFF2-40B4-BE49-F238E27FC236}">
                <a16:creationId xmlns:a16="http://schemas.microsoft.com/office/drawing/2014/main" id="{5CC1F13A-A192-24F8-F0DE-661AC40113C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8A14D0-DA39-D517-A0A3-9ECE7F8B794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5DC99D2-B99A-4FDF-853B-65F7D6C09532}" type="slidenum">
              <a:rPr lang="en-US" smtClean="0"/>
              <a:t>‹#›</a:t>
            </a:fld>
            <a:endParaRPr lang="en-US"/>
          </a:p>
        </p:txBody>
      </p:sp>
    </p:spTree>
    <p:extLst>
      <p:ext uri="{BB962C8B-B14F-4D97-AF65-F5344CB8AC3E}">
        <p14:creationId xmlns:p14="http://schemas.microsoft.com/office/powerpoint/2010/main" val="3006117204"/>
      </p:ext>
    </p:extLst>
  </p:cSld>
  <p:clrMap bg1="lt1" tx1="dk1" bg2="lt2" tx2="dk2" accent1="accent1" accent2="accent2" accent3="accent3" accent4="accent4" accent5="accent5" accent6="accent6" hlink="hlink" folHlink="folHlink"/>
  <p:sldLayoutIdLst>
    <p:sldLayoutId id="2147483675" r:id="rId1"/>
  </p:sldLayoutIdLst>
  <p:hf sldNum="0" hdr="0" ftr="0" dt="0"/>
  <p:txStyles>
    <p:titleStyle>
      <a:lvl1pPr algn="l" defTabSz="68580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52.xml"/><Relationship Id="rId5" Type="http://schemas.openxmlformats.org/officeDocument/2006/relationships/image" Target="../media/image4.png"/><Relationship Id="rId4" Type="http://schemas.openxmlformats.org/officeDocument/2006/relationships/hyperlink" Target="https://docs.google.com/spreadsheets/d/19FeIRuXJx9UT93clUlzz1NoXdboyWKnovnHMDtdCS48/copy#gid=48148719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tags" Target="../tags/tag53.xml"/><Relationship Id="rId4" Type="http://schemas.openxmlformats.org/officeDocument/2006/relationships/image" Target="../media/image5.avi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6.emf"/><Relationship Id="rId5" Type="http://schemas.openxmlformats.org/officeDocument/2006/relationships/notesSlide" Target="../notesSlides/notesSlide15.xml"/><Relationship Id="rId4"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20.xml"/><Relationship Id="rId5" Type="http://schemas.openxmlformats.org/officeDocument/2006/relationships/slideLayout" Target="../slideLayouts/slideLayout14.xml"/><Relationship Id="rId4" Type="http://schemas.openxmlformats.org/officeDocument/2006/relationships/tags" Target="../tags/tag6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tags" Target="../tags/tag65.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54" Type="http://schemas.openxmlformats.org/officeDocument/2006/relationships/image" Target="../media/image1.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notesSlide" Target="../notesSlides/notesSlide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slideLayout" Target="../slideLayouts/slideLayout18.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 Id="rId51" Type="http://schemas.openxmlformats.org/officeDocument/2006/relationships/tags" Target="../tags/tag5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registry.opendata.aws/cse-cic-ids2018/"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699903" y="794481"/>
            <a:ext cx="4426542" cy="1050015"/>
          </a:xfrm>
          <a:prstGeom prst="rect">
            <a:avLst/>
          </a:prstGeom>
        </p:spPr>
        <p:txBody>
          <a:bodyPr spcFirstLastPara="1" wrap="square" lIns="91425" tIns="91425" rIns="91425" bIns="91425" anchor="t" anchorCtr="0">
            <a:noAutofit/>
          </a:bodyPr>
          <a:lstStyle/>
          <a:p>
            <a:pPr algn="ctr">
              <a:lnSpc>
                <a:spcPct val="120000"/>
              </a:lnSpc>
            </a:pPr>
            <a:r>
              <a:rPr lang="en-US" sz="3200" b="1">
                <a:solidFill>
                  <a:schemeClr val="accent5"/>
                </a:solidFill>
                <a:effectLst/>
                <a:latin typeface="Anton" pitchFamily="2" charset="0"/>
                <a:ea typeface="Calibri" panose="020F0502020204030204" pitchFamily="34" charset="0"/>
                <a:cs typeface="Calibri" panose="020F0502020204030204" pitchFamily="34" charset="0"/>
              </a:rPr>
              <a:t>PHÁT HIỆN TẤN CÔNG </a:t>
            </a:r>
            <a:br>
              <a:rPr lang="en-US" sz="3200" b="1">
                <a:solidFill>
                  <a:schemeClr val="accent5"/>
                </a:solidFill>
                <a:effectLst/>
                <a:latin typeface="Anton" pitchFamily="2" charset="0"/>
                <a:ea typeface="Calibri" panose="020F0502020204030204" pitchFamily="34" charset="0"/>
                <a:cs typeface="Calibri" panose="020F0502020204030204" pitchFamily="34" charset="0"/>
              </a:rPr>
            </a:br>
            <a:r>
              <a:rPr lang="en-US" sz="3200" b="1">
                <a:solidFill>
                  <a:schemeClr val="accent5"/>
                </a:solidFill>
                <a:effectLst/>
                <a:latin typeface="Anton" pitchFamily="2" charset="0"/>
                <a:ea typeface="Calibri" panose="020F0502020204030204" pitchFamily="34" charset="0"/>
                <a:cs typeface="Calibri" panose="020F0502020204030204" pitchFamily="34" charset="0"/>
              </a:rPr>
              <a:t>BRUTE-FORCE BẰNG HỌC MÁY</a:t>
            </a:r>
            <a:endParaRPr lang="en-US" sz="3200">
              <a:solidFill>
                <a:schemeClr val="accent5"/>
              </a:solidFill>
              <a:effectLst/>
              <a:latin typeface="Anton" pitchFamily="2" charset="0"/>
              <a:ea typeface="Calibri" panose="020F0502020204030204" pitchFamily="34" charset="0"/>
              <a:cs typeface="Calibri" panose="020F0502020204030204" pitchFamily="34" charset="0"/>
            </a:endParaRPr>
          </a:p>
        </p:txBody>
      </p:sp>
      <p:sp>
        <p:nvSpPr>
          <p:cNvPr id="47" name="Google Shape;47;p15"/>
          <p:cNvSpPr txBox="1">
            <a:spLocks noGrp="1"/>
          </p:cNvSpPr>
          <p:nvPr>
            <p:ph type="subTitle" idx="1"/>
          </p:nvPr>
        </p:nvSpPr>
        <p:spPr>
          <a:xfrm>
            <a:off x="5249299" y="2541655"/>
            <a:ext cx="3876437" cy="711000"/>
          </a:xfrm>
          <a:prstGeom prst="rect">
            <a:avLst/>
          </a:prstGeom>
        </p:spPr>
        <p:txBody>
          <a:bodyPr spcFirstLastPara="1" wrap="square" lIns="91425" tIns="91425" rIns="91425" bIns="91425" anchor="t" anchorCtr="0">
            <a:noAutofit/>
          </a:bodyPr>
          <a:lstStyle/>
          <a:p>
            <a:pPr algn="l">
              <a:lnSpc>
                <a:spcPct val="120000"/>
              </a:lnSpc>
              <a:spcBef>
                <a:spcPct val="0"/>
              </a:spcBef>
            </a:pPr>
            <a:r>
              <a:rPr lang="en-US" sz="1800" b="1">
                <a:solidFill>
                  <a:schemeClr val="tx1"/>
                </a:solidFill>
                <a:latin typeface="Barlow" panose="00000500000000000000" pitchFamily="2" charset="0"/>
                <a:ea typeface="Poppins Medium"/>
                <a:cs typeface="Poppins Medium"/>
                <a:sym typeface="Poppins Medium"/>
              </a:rPr>
              <a:t>Nhóm thực hiện:</a:t>
            </a:r>
          </a:p>
          <a:p>
            <a:pPr algn="l">
              <a:lnSpc>
                <a:spcPct val="120000"/>
              </a:lnSpc>
              <a:spcBef>
                <a:spcPct val="0"/>
              </a:spcBef>
            </a:pPr>
            <a:r>
              <a:rPr lang="en-US" sz="1800" b="1">
                <a:solidFill>
                  <a:schemeClr val="tx1"/>
                </a:solidFill>
                <a:latin typeface="Barlow" panose="00000500000000000000" pitchFamily="2" charset="0"/>
                <a:ea typeface="Poppins Medium"/>
                <a:cs typeface="Poppins Medium"/>
                <a:sym typeface="Poppins Medium"/>
              </a:rPr>
              <a:t>CHAT3P02 - Tăng Quốc Cường</a:t>
            </a:r>
          </a:p>
          <a:p>
            <a:pPr algn="l">
              <a:lnSpc>
                <a:spcPct val="120000"/>
              </a:lnSpc>
              <a:spcBef>
                <a:spcPct val="0"/>
              </a:spcBef>
            </a:pPr>
            <a:r>
              <a:rPr lang="en-US" sz="1800" b="1">
                <a:solidFill>
                  <a:schemeClr val="tx1"/>
                </a:solidFill>
                <a:latin typeface="Barlow" panose="00000500000000000000" pitchFamily="2" charset="0"/>
                <a:ea typeface="Poppins Medium"/>
                <a:cs typeface="Poppins Medium"/>
                <a:sym typeface="Poppins Medium"/>
              </a:rPr>
              <a:t>CHAT3P03 - Nguyễn Văn Tiến Dũng</a:t>
            </a:r>
          </a:p>
          <a:p>
            <a:pPr algn="l">
              <a:lnSpc>
                <a:spcPct val="120000"/>
              </a:lnSpc>
              <a:spcBef>
                <a:spcPct val="0"/>
              </a:spcBef>
            </a:pPr>
            <a:r>
              <a:rPr lang="en-US" sz="1800" b="1">
                <a:solidFill>
                  <a:schemeClr val="tx1"/>
                </a:solidFill>
                <a:latin typeface="Barlow" panose="00000500000000000000" pitchFamily="2" charset="0"/>
                <a:ea typeface="Poppins Medium"/>
                <a:cs typeface="Poppins Medium"/>
                <a:sym typeface="Poppins Medium"/>
              </a:rPr>
              <a:t>CHAT3P16 - Nguyễn Duy Tùng </a:t>
            </a:r>
          </a:p>
        </p:txBody>
      </p:sp>
      <p:grpSp>
        <p:nvGrpSpPr>
          <p:cNvPr id="48" name="Google Shape;48;p15"/>
          <p:cNvGrpSpPr/>
          <p:nvPr/>
        </p:nvGrpSpPr>
        <p:grpSpPr>
          <a:xfrm>
            <a:off x="186383" y="409873"/>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TextBox 231">
            <a:extLst>
              <a:ext uri="{FF2B5EF4-FFF2-40B4-BE49-F238E27FC236}">
                <a16:creationId xmlns:a16="http://schemas.microsoft.com/office/drawing/2014/main" id="{EE475A51-FEDE-478F-9AB7-9F3F22BB0B66}"/>
              </a:ext>
            </a:extLst>
          </p:cNvPr>
          <p:cNvSpPr txBox="1"/>
          <p:nvPr/>
        </p:nvSpPr>
        <p:spPr>
          <a:xfrm>
            <a:off x="2875049" y="45318"/>
            <a:ext cx="4572000" cy="706284"/>
          </a:xfrm>
          <a:prstGeom prst="rect">
            <a:avLst/>
          </a:prstGeom>
          <a:noFill/>
        </p:spPr>
        <p:txBody>
          <a:bodyPr wrap="square">
            <a:spAutoFit/>
          </a:bodyPr>
          <a:lstStyle/>
          <a:p>
            <a:pPr algn="ctr">
              <a:lnSpc>
                <a:spcPct val="130000"/>
              </a:lnSpc>
            </a:pPr>
            <a:r>
              <a:rPr lang="en-US" sz="1600" b="1">
                <a:solidFill>
                  <a:srgbClr val="0070C0"/>
                </a:solidFill>
                <a:latin typeface="Anton" pitchFamily="2" charset="0"/>
                <a:ea typeface="Barlow Bold"/>
                <a:cs typeface="Barlow Bold"/>
                <a:sym typeface="Barlow Bold"/>
              </a:rPr>
              <a:t>HỌC VIỆN KỸ THUẬT MẬT MÃ</a:t>
            </a:r>
          </a:p>
          <a:p>
            <a:pPr algn="ctr">
              <a:lnSpc>
                <a:spcPct val="130000"/>
              </a:lnSpc>
            </a:pPr>
            <a:r>
              <a:rPr lang="en-US" sz="1600" b="1">
                <a:solidFill>
                  <a:srgbClr val="0070C0"/>
                </a:solidFill>
                <a:latin typeface="Anton" pitchFamily="2" charset="0"/>
                <a:ea typeface="Barlow Bold"/>
                <a:cs typeface="Barlow Bold"/>
                <a:sym typeface="Barlow Bold"/>
              </a:rPr>
              <a:t>MÔN HỌC: HỌC MÁY TRONG AN TOÀN THÔNG TIN</a:t>
            </a:r>
          </a:p>
        </p:txBody>
      </p:sp>
      <p:sp>
        <p:nvSpPr>
          <p:cNvPr id="233" name="Google Shape;47;p15">
            <a:extLst>
              <a:ext uri="{FF2B5EF4-FFF2-40B4-BE49-F238E27FC236}">
                <a16:creationId xmlns:a16="http://schemas.microsoft.com/office/drawing/2014/main" id="{2D0C9A4F-4784-4F73-B065-E38EAE87EBCD}"/>
              </a:ext>
            </a:extLst>
          </p:cNvPr>
          <p:cNvSpPr txBox="1">
            <a:spLocks/>
          </p:cNvSpPr>
          <p:nvPr/>
        </p:nvSpPr>
        <p:spPr>
          <a:xfrm>
            <a:off x="5433693" y="2059033"/>
            <a:ext cx="3876437" cy="381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algn="l">
              <a:spcBef>
                <a:spcPct val="0"/>
              </a:spcBef>
            </a:pPr>
            <a:r>
              <a:rPr lang="en-US" b="1">
                <a:solidFill>
                  <a:schemeClr val="tx1"/>
                </a:solidFill>
                <a:latin typeface="Barlow" panose="00000500000000000000" pitchFamily="2" charset="0"/>
                <a:ea typeface="Poppins Medium"/>
                <a:cs typeface="Poppins Medium"/>
                <a:sym typeface="Poppins Medium"/>
              </a:rPr>
              <a:t>GVHD: TS Nguyễn An Khương</a:t>
            </a:r>
          </a:p>
        </p:txBody>
      </p:sp>
      <p:sp>
        <p:nvSpPr>
          <p:cNvPr id="234" name="Rounded Rectangle 118">
            <a:extLst>
              <a:ext uri="{FF2B5EF4-FFF2-40B4-BE49-F238E27FC236}">
                <a16:creationId xmlns:a16="http://schemas.microsoft.com/office/drawing/2014/main" id="{0257B260-6AE4-416E-BA39-463B6C254E7B}"/>
              </a:ext>
            </a:extLst>
          </p:cNvPr>
          <p:cNvSpPr/>
          <p:nvPr/>
        </p:nvSpPr>
        <p:spPr>
          <a:xfrm>
            <a:off x="3829955" y="4592744"/>
            <a:ext cx="5231121" cy="469975"/>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ahoma" panose="020B0604030504040204" pitchFamily="34" charset="0"/>
                <a:ea typeface="Tahoma" panose="020B0604030504040204" pitchFamily="34" charset="0"/>
                <a:cs typeface="Tahoma" panose="020B0604030504040204" pitchFamily="34" charset="0"/>
              </a:rPr>
              <a:t>Detecting Brute-Force Attacks Using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5">
            <a:extLst>
              <a:ext uri="{FF2B5EF4-FFF2-40B4-BE49-F238E27FC236}">
                <a16:creationId xmlns:a16="http://schemas.microsoft.com/office/drawing/2014/main" id="{276D5E69-57A5-4ECF-B10E-A20E1492C8CA}"/>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14" name="Google Shape;412;p18">
            <a:extLst>
              <a:ext uri="{FF2B5EF4-FFF2-40B4-BE49-F238E27FC236}">
                <a16:creationId xmlns:a16="http://schemas.microsoft.com/office/drawing/2014/main" id="{D3264540-065D-4489-A553-D7EF3459A25D}"/>
              </a:ext>
            </a:extLst>
          </p:cNvPr>
          <p:cNvSpPr txBox="1">
            <a:spLocks/>
          </p:cNvSpPr>
          <p:nvPr/>
        </p:nvSpPr>
        <p:spPr>
          <a:xfrm>
            <a:off x="457200" y="30978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CỤ THỂ CÁC BƯỚC XỬ LÝ DỮ LIỆU </a:t>
            </a:r>
          </a:p>
        </p:txBody>
      </p:sp>
      <p:sp>
        <p:nvSpPr>
          <p:cNvPr id="15" name="Flèche : pentagone 6">
            <a:extLst>
              <a:ext uri="{FF2B5EF4-FFF2-40B4-BE49-F238E27FC236}">
                <a16:creationId xmlns:a16="http://schemas.microsoft.com/office/drawing/2014/main" id="{B8F45D7B-25B9-47F5-9068-A2E3FFB71BA2}"/>
              </a:ext>
            </a:extLst>
          </p:cNvPr>
          <p:cNvSpPr/>
          <p:nvPr/>
        </p:nvSpPr>
        <p:spPr>
          <a:xfrm rot="10800000" flipV="1">
            <a:off x="3334373" y="1133684"/>
            <a:ext cx="737909" cy="924026"/>
          </a:xfrm>
          <a:prstGeom prst="homePlate">
            <a:avLst>
              <a:gd name="adj" fmla="val 22727"/>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dirty="0">
                <a:latin typeface="Tahoma" panose="020B0604030504040204" pitchFamily="34" charset="0"/>
                <a:ea typeface="Tahoma" panose="020B0604030504040204" pitchFamily="34" charset="0"/>
                <a:cs typeface="Tahoma" panose="020B0604030504040204" pitchFamily="34" charset="0"/>
              </a:rPr>
              <a:t>1</a:t>
            </a:r>
          </a:p>
        </p:txBody>
      </p:sp>
      <p:sp>
        <p:nvSpPr>
          <p:cNvPr id="16" name="Rectangle 15">
            <a:extLst>
              <a:ext uri="{FF2B5EF4-FFF2-40B4-BE49-F238E27FC236}">
                <a16:creationId xmlns:a16="http://schemas.microsoft.com/office/drawing/2014/main" id="{0B4A4A83-8DD2-4D65-982F-8C29315C4BDF}"/>
              </a:ext>
            </a:extLst>
          </p:cNvPr>
          <p:cNvSpPr/>
          <p:nvPr/>
        </p:nvSpPr>
        <p:spPr>
          <a:xfrm>
            <a:off x="4072283" y="1133685"/>
            <a:ext cx="4905464" cy="9240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b="1">
                <a:solidFill>
                  <a:schemeClr val="tx1"/>
                </a:solidFill>
              </a:rPr>
              <a:t>Làm sạch và chuẩn hóa dữ liệu: Chuyển đổi tất cả các đặc trưng cần thiết thành giá trị danh nghĩa và làm sạch dữ liệu. Dữ liệu được xử lý dựa trên các đặc trưng đã được tạo.</a:t>
            </a:r>
            <a:endParaRPr lang="vi-VN" b="1" dirty="0">
              <a:solidFill>
                <a:schemeClr val="tx1"/>
              </a:solidFill>
            </a:endParaRPr>
          </a:p>
        </p:txBody>
      </p:sp>
      <p:sp>
        <p:nvSpPr>
          <p:cNvPr id="17" name="Rectangle 16">
            <a:extLst>
              <a:ext uri="{FF2B5EF4-FFF2-40B4-BE49-F238E27FC236}">
                <a16:creationId xmlns:a16="http://schemas.microsoft.com/office/drawing/2014/main" id="{83E9F4D8-CA97-40D1-82E3-CA23F69EB1E1}"/>
              </a:ext>
            </a:extLst>
          </p:cNvPr>
          <p:cNvSpPr/>
          <p:nvPr/>
        </p:nvSpPr>
        <p:spPr>
          <a:xfrm>
            <a:off x="4072282" y="2333588"/>
            <a:ext cx="4905465" cy="9240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b="1">
                <a:solidFill>
                  <a:schemeClr val="tx1"/>
                </a:solidFill>
              </a:rPr>
              <a:t>Chuẩn hóa dữ liệu: Chuẩn hóa các giá trị đặc trưng số về một thang đo được chọn, chẳng hạn như khoảng. Điều này giúp giảm tỷ lệ dữ liệu, cải thiện độ chính xác của mô hình và rút ngắn thời gian xử lý.</a:t>
            </a:r>
          </a:p>
        </p:txBody>
      </p:sp>
      <p:sp>
        <p:nvSpPr>
          <p:cNvPr id="18" name="Flèche : pentagone 6">
            <a:extLst>
              <a:ext uri="{FF2B5EF4-FFF2-40B4-BE49-F238E27FC236}">
                <a16:creationId xmlns:a16="http://schemas.microsoft.com/office/drawing/2014/main" id="{D1FE86A3-A27F-474C-9510-62BA872986AF}"/>
              </a:ext>
            </a:extLst>
          </p:cNvPr>
          <p:cNvSpPr/>
          <p:nvPr/>
        </p:nvSpPr>
        <p:spPr>
          <a:xfrm rot="10800000" flipV="1">
            <a:off x="3334373" y="3533491"/>
            <a:ext cx="737909" cy="924026"/>
          </a:xfrm>
          <a:prstGeom prst="homePlate">
            <a:avLst>
              <a:gd name="adj" fmla="val 22727"/>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dirty="0">
                <a:latin typeface="Tahoma" panose="020B0604030504040204" pitchFamily="34" charset="0"/>
                <a:ea typeface="Tahoma" panose="020B0604030504040204" pitchFamily="34" charset="0"/>
                <a:cs typeface="Tahoma" panose="020B0604030504040204" pitchFamily="34" charset="0"/>
              </a:rPr>
              <a:t>3</a:t>
            </a:r>
          </a:p>
        </p:txBody>
      </p:sp>
      <p:sp>
        <p:nvSpPr>
          <p:cNvPr id="19" name="Rectangle 18">
            <a:extLst>
              <a:ext uri="{FF2B5EF4-FFF2-40B4-BE49-F238E27FC236}">
                <a16:creationId xmlns:a16="http://schemas.microsoft.com/office/drawing/2014/main" id="{8B978068-4C9A-46EF-9EF7-36AF8C862CFB}"/>
              </a:ext>
            </a:extLst>
          </p:cNvPr>
          <p:cNvSpPr/>
          <p:nvPr/>
        </p:nvSpPr>
        <p:spPr>
          <a:xfrm>
            <a:off x="4072283" y="3533491"/>
            <a:ext cx="4905464" cy="92402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b="1">
                <a:solidFill>
                  <a:schemeClr val="tx1"/>
                </a:solidFill>
              </a:rPr>
              <a:t>Chia dữ liệu: Tập dữ liệu được chia thành ba phần: tập huấn luyện (60%), tập xác thực (20%) và tập kiểm tra (20%).</a:t>
            </a:r>
            <a:endParaRPr lang="vi-VN" b="1" dirty="0">
              <a:solidFill>
                <a:schemeClr val="tx1"/>
              </a:solidFill>
            </a:endParaRPr>
          </a:p>
        </p:txBody>
      </p:sp>
      <p:sp>
        <p:nvSpPr>
          <p:cNvPr id="20" name="Flèche : pentagone 6">
            <a:extLst>
              <a:ext uri="{FF2B5EF4-FFF2-40B4-BE49-F238E27FC236}">
                <a16:creationId xmlns:a16="http://schemas.microsoft.com/office/drawing/2014/main" id="{AF1D4258-930E-49DB-90CD-5C8C556CA4F8}"/>
              </a:ext>
            </a:extLst>
          </p:cNvPr>
          <p:cNvSpPr/>
          <p:nvPr/>
        </p:nvSpPr>
        <p:spPr>
          <a:xfrm rot="10800000" flipV="1">
            <a:off x="3334373" y="2333587"/>
            <a:ext cx="737909" cy="924026"/>
          </a:xfrm>
          <a:prstGeom prst="homePlate">
            <a:avLst>
              <a:gd name="adj" fmla="val 22727"/>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b="1" dirty="0">
                <a:latin typeface="Tahoma" panose="020B0604030504040204" pitchFamily="34" charset="0"/>
                <a:ea typeface="Tahoma" panose="020B0604030504040204" pitchFamily="34" charset="0"/>
                <a:cs typeface="Tahoma" panose="020B0604030504040204" pitchFamily="34" charset="0"/>
              </a:rPr>
              <a:t>2</a:t>
            </a:r>
          </a:p>
        </p:txBody>
      </p:sp>
      <p:grpSp>
        <p:nvGrpSpPr>
          <p:cNvPr id="8" name="Group 7">
            <a:extLst>
              <a:ext uri="{FF2B5EF4-FFF2-40B4-BE49-F238E27FC236}">
                <a16:creationId xmlns:a16="http://schemas.microsoft.com/office/drawing/2014/main" id="{C9ECD07F-C825-4C29-BF85-EA03293662D7}"/>
              </a:ext>
            </a:extLst>
          </p:cNvPr>
          <p:cNvGrpSpPr/>
          <p:nvPr/>
        </p:nvGrpSpPr>
        <p:grpSpPr>
          <a:xfrm>
            <a:off x="-646272" y="1572225"/>
            <a:ext cx="3900086" cy="2191174"/>
            <a:chOff x="1809760" y="1072925"/>
            <a:chExt cx="6079183" cy="3415450"/>
          </a:xfrm>
        </p:grpSpPr>
        <p:pic>
          <p:nvPicPr>
            <p:cNvPr id="21" name="Google Shape;1376;p31" title="Gráfico">
              <a:hlinkClick r:id="rId4"/>
              <a:extLst>
                <a:ext uri="{FF2B5EF4-FFF2-40B4-BE49-F238E27FC236}">
                  <a16:creationId xmlns:a16="http://schemas.microsoft.com/office/drawing/2014/main" id="{7409D14B-082F-48B9-A1F4-F93D4E3B9CF1}"/>
                </a:ext>
              </a:extLst>
            </p:cNvPr>
            <p:cNvPicPr preferRelativeResize="0"/>
            <p:nvPr/>
          </p:nvPicPr>
          <p:blipFill>
            <a:blip r:embed="rId5">
              <a:alphaModFix/>
            </a:blip>
            <a:stretch>
              <a:fillRect/>
            </a:stretch>
          </p:blipFill>
          <p:spPr>
            <a:xfrm>
              <a:off x="1809760" y="1072925"/>
              <a:ext cx="5524481" cy="3415450"/>
            </a:xfrm>
            <a:prstGeom prst="rect">
              <a:avLst/>
            </a:prstGeom>
            <a:noFill/>
            <a:ln>
              <a:noFill/>
            </a:ln>
          </p:spPr>
        </p:pic>
        <p:grpSp>
          <p:nvGrpSpPr>
            <p:cNvPr id="22" name="Google Shape;1378;p31">
              <a:extLst>
                <a:ext uri="{FF2B5EF4-FFF2-40B4-BE49-F238E27FC236}">
                  <a16:creationId xmlns:a16="http://schemas.microsoft.com/office/drawing/2014/main" id="{43383CC1-0991-43A9-9EE4-9559B0A47C7E}"/>
                </a:ext>
              </a:extLst>
            </p:cNvPr>
            <p:cNvGrpSpPr/>
            <p:nvPr/>
          </p:nvGrpSpPr>
          <p:grpSpPr>
            <a:xfrm flipH="1">
              <a:off x="5324632" y="1737393"/>
              <a:ext cx="2564311" cy="2664201"/>
              <a:chOff x="457200" y="1322450"/>
              <a:chExt cx="3281689" cy="3409523"/>
            </a:xfrm>
          </p:grpSpPr>
          <p:sp>
            <p:nvSpPr>
              <p:cNvPr id="23" name="Google Shape;1379;p31">
                <a:extLst>
                  <a:ext uri="{FF2B5EF4-FFF2-40B4-BE49-F238E27FC236}">
                    <a16:creationId xmlns:a16="http://schemas.microsoft.com/office/drawing/2014/main" id="{1255FAB8-A8C9-444D-8715-F207AF655E95}"/>
                  </a:ext>
                </a:extLst>
              </p:cNvPr>
              <p:cNvSpPr/>
              <p:nvPr/>
            </p:nvSpPr>
            <p:spPr>
              <a:xfrm>
                <a:off x="2776429" y="4574428"/>
                <a:ext cx="750464" cy="76155"/>
              </a:xfrm>
              <a:custGeom>
                <a:avLst/>
                <a:gdLst/>
                <a:ahLst/>
                <a:cxnLst/>
                <a:rect l="l" t="t" r="r" b="b"/>
                <a:pathLst>
                  <a:path w="23227" h="2357" extrusionOk="0">
                    <a:moveTo>
                      <a:pt x="11609" y="1"/>
                    </a:moveTo>
                    <a:lnTo>
                      <a:pt x="10421" y="10"/>
                    </a:lnTo>
                    <a:lnTo>
                      <a:pt x="9272" y="29"/>
                    </a:lnTo>
                    <a:lnTo>
                      <a:pt x="8161" y="58"/>
                    </a:lnTo>
                    <a:lnTo>
                      <a:pt x="7088" y="97"/>
                    </a:lnTo>
                    <a:lnTo>
                      <a:pt x="6073" y="144"/>
                    </a:lnTo>
                    <a:lnTo>
                      <a:pt x="5115" y="202"/>
                    </a:lnTo>
                    <a:lnTo>
                      <a:pt x="4224" y="269"/>
                    </a:lnTo>
                    <a:lnTo>
                      <a:pt x="3400" y="346"/>
                    </a:lnTo>
                    <a:lnTo>
                      <a:pt x="2653" y="432"/>
                    </a:lnTo>
                    <a:lnTo>
                      <a:pt x="1983" y="518"/>
                    </a:lnTo>
                    <a:lnTo>
                      <a:pt x="1398" y="614"/>
                    </a:lnTo>
                    <a:lnTo>
                      <a:pt x="1140" y="671"/>
                    </a:lnTo>
                    <a:lnTo>
                      <a:pt x="910" y="719"/>
                    </a:lnTo>
                    <a:lnTo>
                      <a:pt x="699" y="777"/>
                    </a:lnTo>
                    <a:lnTo>
                      <a:pt x="517" y="834"/>
                    </a:lnTo>
                    <a:lnTo>
                      <a:pt x="364" y="882"/>
                    </a:lnTo>
                    <a:lnTo>
                      <a:pt x="230" y="939"/>
                    </a:lnTo>
                    <a:lnTo>
                      <a:pt x="134" y="997"/>
                    </a:lnTo>
                    <a:lnTo>
                      <a:pt x="58" y="1064"/>
                    </a:lnTo>
                    <a:lnTo>
                      <a:pt x="29" y="1093"/>
                    </a:lnTo>
                    <a:lnTo>
                      <a:pt x="10" y="1121"/>
                    </a:lnTo>
                    <a:lnTo>
                      <a:pt x="0" y="1150"/>
                    </a:lnTo>
                    <a:lnTo>
                      <a:pt x="0" y="1179"/>
                    </a:lnTo>
                    <a:lnTo>
                      <a:pt x="0" y="1208"/>
                    </a:lnTo>
                    <a:lnTo>
                      <a:pt x="10" y="1236"/>
                    </a:lnTo>
                    <a:lnTo>
                      <a:pt x="29" y="1275"/>
                    </a:lnTo>
                    <a:lnTo>
                      <a:pt x="58" y="1303"/>
                    </a:lnTo>
                    <a:lnTo>
                      <a:pt x="134" y="1361"/>
                    </a:lnTo>
                    <a:lnTo>
                      <a:pt x="230" y="1418"/>
                    </a:lnTo>
                    <a:lnTo>
                      <a:pt x="364" y="1476"/>
                    </a:lnTo>
                    <a:lnTo>
                      <a:pt x="517" y="1533"/>
                    </a:lnTo>
                    <a:lnTo>
                      <a:pt x="699" y="1581"/>
                    </a:lnTo>
                    <a:lnTo>
                      <a:pt x="910" y="1639"/>
                    </a:lnTo>
                    <a:lnTo>
                      <a:pt x="1140" y="1686"/>
                    </a:lnTo>
                    <a:lnTo>
                      <a:pt x="1398" y="1744"/>
                    </a:lnTo>
                    <a:lnTo>
                      <a:pt x="1983" y="1840"/>
                    </a:lnTo>
                    <a:lnTo>
                      <a:pt x="2653" y="1926"/>
                    </a:lnTo>
                    <a:lnTo>
                      <a:pt x="3400" y="2012"/>
                    </a:lnTo>
                    <a:lnTo>
                      <a:pt x="4224" y="2089"/>
                    </a:lnTo>
                    <a:lnTo>
                      <a:pt x="5115" y="2156"/>
                    </a:lnTo>
                    <a:lnTo>
                      <a:pt x="6073" y="2213"/>
                    </a:lnTo>
                    <a:lnTo>
                      <a:pt x="7088" y="2261"/>
                    </a:lnTo>
                    <a:lnTo>
                      <a:pt x="8161" y="2299"/>
                    </a:lnTo>
                    <a:lnTo>
                      <a:pt x="9272" y="2328"/>
                    </a:lnTo>
                    <a:lnTo>
                      <a:pt x="10421" y="2347"/>
                    </a:lnTo>
                    <a:lnTo>
                      <a:pt x="11609" y="2357"/>
                    </a:lnTo>
                    <a:lnTo>
                      <a:pt x="12796" y="2347"/>
                    </a:lnTo>
                    <a:lnTo>
                      <a:pt x="13955" y="2328"/>
                    </a:lnTo>
                    <a:lnTo>
                      <a:pt x="15066" y="2299"/>
                    </a:lnTo>
                    <a:lnTo>
                      <a:pt x="16130" y="2261"/>
                    </a:lnTo>
                    <a:lnTo>
                      <a:pt x="17145" y="2213"/>
                    </a:lnTo>
                    <a:lnTo>
                      <a:pt x="18103" y="2156"/>
                    </a:lnTo>
                    <a:lnTo>
                      <a:pt x="19003" y="2089"/>
                    </a:lnTo>
                    <a:lnTo>
                      <a:pt x="19827" y="2012"/>
                    </a:lnTo>
                    <a:lnTo>
                      <a:pt x="20574" y="1926"/>
                    </a:lnTo>
                    <a:lnTo>
                      <a:pt x="21244" y="1840"/>
                    </a:lnTo>
                    <a:lnTo>
                      <a:pt x="21829" y="1744"/>
                    </a:lnTo>
                    <a:lnTo>
                      <a:pt x="22078" y="1686"/>
                    </a:lnTo>
                    <a:lnTo>
                      <a:pt x="22317" y="1639"/>
                    </a:lnTo>
                    <a:lnTo>
                      <a:pt x="22518" y="1581"/>
                    </a:lnTo>
                    <a:lnTo>
                      <a:pt x="22700" y="1533"/>
                    </a:lnTo>
                    <a:lnTo>
                      <a:pt x="22863" y="1476"/>
                    </a:lnTo>
                    <a:lnTo>
                      <a:pt x="22987" y="1418"/>
                    </a:lnTo>
                    <a:lnTo>
                      <a:pt x="23093" y="1361"/>
                    </a:lnTo>
                    <a:lnTo>
                      <a:pt x="23169" y="1303"/>
                    </a:lnTo>
                    <a:lnTo>
                      <a:pt x="23189" y="1275"/>
                    </a:lnTo>
                    <a:lnTo>
                      <a:pt x="23208" y="1236"/>
                    </a:lnTo>
                    <a:lnTo>
                      <a:pt x="23217" y="1208"/>
                    </a:lnTo>
                    <a:lnTo>
                      <a:pt x="23227" y="1179"/>
                    </a:lnTo>
                    <a:lnTo>
                      <a:pt x="23217" y="1150"/>
                    </a:lnTo>
                    <a:lnTo>
                      <a:pt x="23208" y="1121"/>
                    </a:lnTo>
                    <a:lnTo>
                      <a:pt x="23189" y="1093"/>
                    </a:lnTo>
                    <a:lnTo>
                      <a:pt x="23169" y="1064"/>
                    </a:lnTo>
                    <a:lnTo>
                      <a:pt x="23093" y="997"/>
                    </a:lnTo>
                    <a:lnTo>
                      <a:pt x="22987" y="939"/>
                    </a:lnTo>
                    <a:lnTo>
                      <a:pt x="22863" y="882"/>
                    </a:lnTo>
                    <a:lnTo>
                      <a:pt x="22700" y="834"/>
                    </a:lnTo>
                    <a:lnTo>
                      <a:pt x="22518" y="777"/>
                    </a:lnTo>
                    <a:lnTo>
                      <a:pt x="22317" y="719"/>
                    </a:lnTo>
                    <a:lnTo>
                      <a:pt x="22078" y="671"/>
                    </a:lnTo>
                    <a:lnTo>
                      <a:pt x="21829" y="614"/>
                    </a:lnTo>
                    <a:lnTo>
                      <a:pt x="21244" y="518"/>
                    </a:lnTo>
                    <a:lnTo>
                      <a:pt x="20574" y="432"/>
                    </a:lnTo>
                    <a:lnTo>
                      <a:pt x="19827" y="346"/>
                    </a:lnTo>
                    <a:lnTo>
                      <a:pt x="19003" y="269"/>
                    </a:lnTo>
                    <a:lnTo>
                      <a:pt x="18103" y="202"/>
                    </a:lnTo>
                    <a:lnTo>
                      <a:pt x="17145" y="144"/>
                    </a:lnTo>
                    <a:lnTo>
                      <a:pt x="16130" y="97"/>
                    </a:lnTo>
                    <a:lnTo>
                      <a:pt x="15066" y="58"/>
                    </a:lnTo>
                    <a:lnTo>
                      <a:pt x="13955" y="29"/>
                    </a:lnTo>
                    <a:lnTo>
                      <a:pt x="12796" y="10"/>
                    </a:lnTo>
                    <a:lnTo>
                      <a:pt x="11609"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80;p31">
                <a:extLst>
                  <a:ext uri="{FF2B5EF4-FFF2-40B4-BE49-F238E27FC236}">
                    <a16:creationId xmlns:a16="http://schemas.microsoft.com/office/drawing/2014/main" id="{09FE1EA7-E7D4-4AE2-BD2F-CFD3F58E500D}"/>
                  </a:ext>
                </a:extLst>
              </p:cNvPr>
              <p:cNvSpPr/>
              <p:nvPr/>
            </p:nvSpPr>
            <p:spPr>
              <a:xfrm>
                <a:off x="457200" y="4623960"/>
                <a:ext cx="2418856" cy="108012"/>
              </a:xfrm>
              <a:custGeom>
                <a:avLst/>
                <a:gdLst/>
                <a:ahLst/>
                <a:cxnLst/>
                <a:rect l="l" t="t" r="r" b="b"/>
                <a:pathLst>
                  <a:path w="74864" h="3343" extrusionOk="0">
                    <a:moveTo>
                      <a:pt x="37432" y="0"/>
                    </a:moveTo>
                    <a:lnTo>
                      <a:pt x="33610" y="10"/>
                    </a:lnTo>
                    <a:lnTo>
                      <a:pt x="29894" y="29"/>
                    </a:lnTo>
                    <a:lnTo>
                      <a:pt x="26302" y="77"/>
                    </a:lnTo>
                    <a:lnTo>
                      <a:pt x="22864" y="134"/>
                    </a:lnTo>
                    <a:lnTo>
                      <a:pt x="19598" y="201"/>
                    </a:lnTo>
                    <a:lnTo>
                      <a:pt x="16504" y="288"/>
                    </a:lnTo>
                    <a:lnTo>
                      <a:pt x="13630" y="383"/>
                    </a:lnTo>
                    <a:lnTo>
                      <a:pt x="10968" y="489"/>
                    </a:lnTo>
                    <a:lnTo>
                      <a:pt x="8554" y="604"/>
                    </a:lnTo>
                    <a:lnTo>
                      <a:pt x="7443" y="671"/>
                    </a:lnTo>
                    <a:lnTo>
                      <a:pt x="6399" y="738"/>
                    </a:lnTo>
                    <a:lnTo>
                      <a:pt x="5422" y="805"/>
                    </a:lnTo>
                    <a:lnTo>
                      <a:pt x="4522" y="872"/>
                    </a:lnTo>
                    <a:lnTo>
                      <a:pt x="3698" y="948"/>
                    </a:lnTo>
                    <a:lnTo>
                      <a:pt x="2951" y="1025"/>
                    </a:lnTo>
                    <a:lnTo>
                      <a:pt x="2280" y="1102"/>
                    </a:lnTo>
                    <a:lnTo>
                      <a:pt x="1687" y="1178"/>
                    </a:lnTo>
                    <a:lnTo>
                      <a:pt x="1179" y="1255"/>
                    </a:lnTo>
                    <a:lnTo>
                      <a:pt x="767" y="1332"/>
                    </a:lnTo>
                    <a:lnTo>
                      <a:pt x="585" y="1379"/>
                    </a:lnTo>
                    <a:lnTo>
                      <a:pt x="432" y="1418"/>
                    </a:lnTo>
                    <a:lnTo>
                      <a:pt x="307" y="1456"/>
                    </a:lnTo>
                    <a:lnTo>
                      <a:pt x="202" y="1504"/>
                    </a:lnTo>
                    <a:lnTo>
                      <a:pt x="116" y="1542"/>
                    </a:lnTo>
                    <a:lnTo>
                      <a:pt x="58" y="1590"/>
                    </a:lnTo>
                    <a:lnTo>
                      <a:pt x="20" y="1629"/>
                    </a:lnTo>
                    <a:lnTo>
                      <a:pt x="10" y="1648"/>
                    </a:lnTo>
                    <a:lnTo>
                      <a:pt x="1" y="1676"/>
                    </a:lnTo>
                    <a:lnTo>
                      <a:pt x="10" y="1696"/>
                    </a:lnTo>
                    <a:lnTo>
                      <a:pt x="20" y="1715"/>
                    </a:lnTo>
                    <a:lnTo>
                      <a:pt x="58" y="1763"/>
                    </a:lnTo>
                    <a:lnTo>
                      <a:pt x="116" y="1801"/>
                    </a:lnTo>
                    <a:lnTo>
                      <a:pt x="202" y="1849"/>
                    </a:lnTo>
                    <a:lnTo>
                      <a:pt x="307" y="1887"/>
                    </a:lnTo>
                    <a:lnTo>
                      <a:pt x="432" y="1925"/>
                    </a:lnTo>
                    <a:lnTo>
                      <a:pt x="585" y="1973"/>
                    </a:lnTo>
                    <a:lnTo>
                      <a:pt x="767" y="2012"/>
                    </a:lnTo>
                    <a:lnTo>
                      <a:pt x="1179" y="2088"/>
                    </a:lnTo>
                    <a:lnTo>
                      <a:pt x="1687" y="2174"/>
                    </a:lnTo>
                    <a:lnTo>
                      <a:pt x="2280" y="2251"/>
                    </a:lnTo>
                    <a:lnTo>
                      <a:pt x="2951" y="2328"/>
                    </a:lnTo>
                    <a:lnTo>
                      <a:pt x="3698" y="2395"/>
                    </a:lnTo>
                    <a:lnTo>
                      <a:pt x="4522" y="2471"/>
                    </a:lnTo>
                    <a:lnTo>
                      <a:pt x="5422" y="2538"/>
                    </a:lnTo>
                    <a:lnTo>
                      <a:pt x="6399" y="2605"/>
                    </a:lnTo>
                    <a:lnTo>
                      <a:pt x="7443" y="2673"/>
                    </a:lnTo>
                    <a:lnTo>
                      <a:pt x="8554" y="2740"/>
                    </a:lnTo>
                    <a:lnTo>
                      <a:pt x="10968" y="2855"/>
                    </a:lnTo>
                    <a:lnTo>
                      <a:pt x="13630" y="2969"/>
                    </a:lnTo>
                    <a:lnTo>
                      <a:pt x="16504" y="3065"/>
                    </a:lnTo>
                    <a:lnTo>
                      <a:pt x="19598" y="3142"/>
                    </a:lnTo>
                    <a:lnTo>
                      <a:pt x="22864" y="3218"/>
                    </a:lnTo>
                    <a:lnTo>
                      <a:pt x="26302" y="3276"/>
                    </a:lnTo>
                    <a:lnTo>
                      <a:pt x="29894" y="3314"/>
                    </a:lnTo>
                    <a:lnTo>
                      <a:pt x="33610" y="3343"/>
                    </a:lnTo>
                    <a:lnTo>
                      <a:pt x="41263" y="3343"/>
                    </a:lnTo>
                    <a:lnTo>
                      <a:pt x="44980" y="3314"/>
                    </a:lnTo>
                    <a:lnTo>
                      <a:pt x="48562" y="3276"/>
                    </a:lnTo>
                    <a:lnTo>
                      <a:pt x="52000" y="3218"/>
                    </a:lnTo>
                    <a:lnTo>
                      <a:pt x="55276" y="3142"/>
                    </a:lnTo>
                    <a:lnTo>
                      <a:pt x="58360" y="3065"/>
                    </a:lnTo>
                    <a:lnTo>
                      <a:pt x="61243" y="2969"/>
                    </a:lnTo>
                    <a:lnTo>
                      <a:pt x="63906" y="2855"/>
                    </a:lnTo>
                    <a:lnTo>
                      <a:pt x="66320" y="2740"/>
                    </a:lnTo>
                    <a:lnTo>
                      <a:pt x="67431" y="2673"/>
                    </a:lnTo>
                    <a:lnTo>
                      <a:pt x="68475" y="2605"/>
                    </a:lnTo>
                    <a:lnTo>
                      <a:pt x="69442" y="2538"/>
                    </a:lnTo>
                    <a:lnTo>
                      <a:pt x="70342" y="2471"/>
                    </a:lnTo>
                    <a:lnTo>
                      <a:pt x="71176" y="2395"/>
                    </a:lnTo>
                    <a:lnTo>
                      <a:pt x="71923" y="2328"/>
                    </a:lnTo>
                    <a:lnTo>
                      <a:pt x="72593" y="2251"/>
                    </a:lnTo>
                    <a:lnTo>
                      <a:pt x="73177" y="2174"/>
                    </a:lnTo>
                    <a:lnTo>
                      <a:pt x="73685" y="2088"/>
                    </a:lnTo>
                    <a:lnTo>
                      <a:pt x="74107" y="2012"/>
                    </a:lnTo>
                    <a:lnTo>
                      <a:pt x="74279" y="1973"/>
                    </a:lnTo>
                    <a:lnTo>
                      <a:pt x="74432" y="1925"/>
                    </a:lnTo>
                    <a:lnTo>
                      <a:pt x="74566" y="1887"/>
                    </a:lnTo>
                    <a:lnTo>
                      <a:pt x="74672" y="1849"/>
                    </a:lnTo>
                    <a:lnTo>
                      <a:pt x="74758" y="1801"/>
                    </a:lnTo>
                    <a:lnTo>
                      <a:pt x="74815" y="1763"/>
                    </a:lnTo>
                    <a:lnTo>
                      <a:pt x="74854" y="1715"/>
                    </a:lnTo>
                    <a:lnTo>
                      <a:pt x="74863" y="1696"/>
                    </a:lnTo>
                    <a:lnTo>
                      <a:pt x="74863" y="1676"/>
                    </a:lnTo>
                    <a:lnTo>
                      <a:pt x="74863" y="1648"/>
                    </a:lnTo>
                    <a:lnTo>
                      <a:pt x="74854" y="1629"/>
                    </a:lnTo>
                    <a:lnTo>
                      <a:pt x="74815" y="1590"/>
                    </a:lnTo>
                    <a:lnTo>
                      <a:pt x="74758" y="1542"/>
                    </a:lnTo>
                    <a:lnTo>
                      <a:pt x="74672" y="1504"/>
                    </a:lnTo>
                    <a:lnTo>
                      <a:pt x="74566" y="1456"/>
                    </a:lnTo>
                    <a:lnTo>
                      <a:pt x="74432" y="1418"/>
                    </a:lnTo>
                    <a:lnTo>
                      <a:pt x="74279" y="1379"/>
                    </a:lnTo>
                    <a:lnTo>
                      <a:pt x="74107" y="1332"/>
                    </a:lnTo>
                    <a:lnTo>
                      <a:pt x="73685" y="1255"/>
                    </a:lnTo>
                    <a:lnTo>
                      <a:pt x="73177" y="1178"/>
                    </a:lnTo>
                    <a:lnTo>
                      <a:pt x="72593" y="1102"/>
                    </a:lnTo>
                    <a:lnTo>
                      <a:pt x="71923" y="1025"/>
                    </a:lnTo>
                    <a:lnTo>
                      <a:pt x="71176" y="948"/>
                    </a:lnTo>
                    <a:lnTo>
                      <a:pt x="70342" y="872"/>
                    </a:lnTo>
                    <a:lnTo>
                      <a:pt x="69442" y="805"/>
                    </a:lnTo>
                    <a:lnTo>
                      <a:pt x="68475" y="738"/>
                    </a:lnTo>
                    <a:lnTo>
                      <a:pt x="67431" y="671"/>
                    </a:lnTo>
                    <a:lnTo>
                      <a:pt x="66320" y="604"/>
                    </a:lnTo>
                    <a:lnTo>
                      <a:pt x="63906" y="489"/>
                    </a:lnTo>
                    <a:lnTo>
                      <a:pt x="61243" y="383"/>
                    </a:lnTo>
                    <a:lnTo>
                      <a:pt x="58360" y="288"/>
                    </a:lnTo>
                    <a:lnTo>
                      <a:pt x="55276" y="201"/>
                    </a:lnTo>
                    <a:lnTo>
                      <a:pt x="52000" y="134"/>
                    </a:lnTo>
                    <a:lnTo>
                      <a:pt x="48562" y="77"/>
                    </a:lnTo>
                    <a:lnTo>
                      <a:pt x="44980" y="29"/>
                    </a:lnTo>
                    <a:lnTo>
                      <a:pt x="41263" y="10"/>
                    </a:lnTo>
                    <a:lnTo>
                      <a:pt x="37432"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81;p31">
                <a:extLst>
                  <a:ext uri="{FF2B5EF4-FFF2-40B4-BE49-F238E27FC236}">
                    <a16:creationId xmlns:a16="http://schemas.microsoft.com/office/drawing/2014/main" id="{4E92D508-2D1E-4291-8FB4-F7BD970BBFB3}"/>
                  </a:ext>
                </a:extLst>
              </p:cNvPr>
              <p:cNvSpPr/>
              <p:nvPr/>
            </p:nvSpPr>
            <p:spPr>
              <a:xfrm>
                <a:off x="3469009" y="1322450"/>
                <a:ext cx="113925" cy="200580"/>
              </a:xfrm>
              <a:custGeom>
                <a:avLst/>
                <a:gdLst/>
                <a:ahLst/>
                <a:cxnLst/>
                <a:rect l="l" t="t" r="r" b="b"/>
                <a:pathLst>
                  <a:path w="3526" h="6208" extrusionOk="0">
                    <a:moveTo>
                      <a:pt x="1447" y="1"/>
                    </a:moveTo>
                    <a:lnTo>
                      <a:pt x="1390" y="10"/>
                    </a:lnTo>
                    <a:lnTo>
                      <a:pt x="1351" y="30"/>
                    </a:lnTo>
                    <a:lnTo>
                      <a:pt x="1303" y="68"/>
                    </a:lnTo>
                    <a:lnTo>
                      <a:pt x="1275" y="106"/>
                    </a:lnTo>
                    <a:lnTo>
                      <a:pt x="1236" y="164"/>
                    </a:lnTo>
                    <a:lnTo>
                      <a:pt x="1208" y="231"/>
                    </a:lnTo>
                    <a:lnTo>
                      <a:pt x="1179" y="298"/>
                    </a:lnTo>
                    <a:lnTo>
                      <a:pt x="1131" y="461"/>
                    </a:lnTo>
                    <a:lnTo>
                      <a:pt x="1093" y="623"/>
                    </a:lnTo>
                    <a:lnTo>
                      <a:pt x="1074" y="796"/>
                    </a:lnTo>
                    <a:lnTo>
                      <a:pt x="1064" y="959"/>
                    </a:lnTo>
                    <a:lnTo>
                      <a:pt x="1074" y="1131"/>
                    </a:lnTo>
                    <a:lnTo>
                      <a:pt x="1083" y="1294"/>
                    </a:lnTo>
                    <a:lnTo>
                      <a:pt x="1112" y="1457"/>
                    </a:lnTo>
                    <a:lnTo>
                      <a:pt x="1150" y="1620"/>
                    </a:lnTo>
                    <a:lnTo>
                      <a:pt x="1198" y="1782"/>
                    </a:lnTo>
                    <a:lnTo>
                      <a:pt x="1265" y="1984"/>
                    </a:lnTo>
                    <a:lnTo>
                      <a:pt x="1323" y="2204"/>
                    </a:lnTo>
                    <a:lnTo>
                      <a:pt x="1380" y="2424"/>
                    </a:lnTo>
                    <a:lnTo>
                      <a:pt x="1418" y="2635"/>
                    </a:lnTo>
                    <a:lnTo>
                      <a:pt x="1428" y="2826"/>
                    </a:lnTo>
                    <a:lnTo>
                      <a:pt x="1428" y="2922"/>
                    </a:lnTo>
                    <a:lnTo>
                      <a:pt x="1428" y="2999"/>
                    </a:lnTo>
                    <a:lnTo>
                      <a:pt x="1409" y="3075"/>
                    </a:lnTo>
                    <a:lnTo>
                      <a:pt x="1380" y="3133"/>
                    </a:lnTo>
                    <a:lnTo>
                      <a:pt x="1351" y="3190"/>
                    </a:lnTo>
                    <a:lnTo>
                      <a:pt x="1303" y="3229"/>
                    </a:lnTo>
                    <a:lnTo>
                      <a:pt x="1256" y="3248"/>
                    </a:lnTo>
                    <a:lnTo>
                      <a:pt x="1198" y="3248"/>
                    </a:lnTo>
                    <a:lnTo>
                      <a:pt x="1131" y="3229"/>
                    </a:lnTo>
                    <a:lnTo>
                      <a:pt x="1054" y="3200"/>
                    </a:lnTo>
                    <a:lnTo>
                      <a:pt x="978" y="3162"/>
                    </a:lnTo>
                    <a:lnTo>
                      <a:pt x="892" y="3104"/>
                    </a:lnTo>
                    <a:lnTo>
                      <a:pt x="738" y="2989"/>
                    </a:lnTo>
                    <a:lnTo>
                      <a:pt x="585" y="2865"/>
                    </a:lnTo>
                    <a:lnTo>
                      <a:pt x="461" y="2750"/>
                    </a:lnTo>
                    <a:lnTo>
                      <a:pt x="346" y="2635"/>
                    </a:lnTo>
                    <a:lnTo>
                      <a:pt x="298" y="2616"/>
                    </a:lnTo>
                    <a:lnTo>
                      <a:pt x="202" y="2577"/>
                    </a:lnTo>
                    <a:lnTo>
                      <a:pt x="145" y="2568"/>
                    </a:lnTo>
                    <a:lnTo>
                      <a:pt x="87" y="2558"/>
                    </a:lnTo>
                    <a:lnTo>
                      <a:pt x="39" y="2568"/>
                    </a:lnTo>
                    <a:lnTo>
                      <a:pt x="20" y="2587"/>
                    </a:lnTo>
                    <a:lnTo>
                      <a:pt x="1" y="2597"/>
                    </a:lnTo>
                    <a:lnTo>
                      <a:pt x="39" y="2874"/>
                    </a:lnTo>
                    <a:lnTo>
                      <a:pt x="68" y="3028"/>
                    </a:lnTo>
                    <a:lnTo>
                      <a:pt x="116" y="3171"/>
                    </a:lnTo>
                    <a:lnTo>
                      <a:pt x="183" y="3315"/>
                    </a:lnTo>
                    <a:lnTo>
                      <a:pt x="259" y="3449"/>
                    </a:lnTo>
                    <a:lnTo>
                      <a:pt x="355" y="3574"/>
                    </a:lnTo>
                    <a:lnTo>
                      <a:pt x="451" y="3688"/>
                    </a:lnTo>
                    <a:lnTo>
                      <a:pt x="576" y="3794"/>
                    </a:lnTo>
                    <a:lnTo>
                      <a:pt x="700" y="3880"/>
                    </a:lnTo>
                    <a:lnTo>
                      <a:pt x="710" y="3890"/>
                    </a:lnTo>
                    <a:lnTo>
                      <a:pt x="1198" y="4196"/>
                    </a:lnTo>
                    <a:lnTo>
                      <a:pt x="1370" y="4321"/>
                    </a:lnTo>
                    <a:lnTo>
                      <a:pt x="1524" y="4455"/>
                    </a:lnTo>
                    <a:lnTo>
                      <a:pt x="1677" y="4598"/>
                    </a:lnTo>
                    <a:lnTo>
                      <a:pt x="1802" y="4761"/>
                    </a:lnTo>
                    <a:lnTo>
                      <a:pt x="1926" y="4924"/>
                    </a:lnTo>
                    <a:lnTo>
                      <a:pt x="2031" y="5106"/>
                    </a:lnTo>
                    <a:lnTo>
                      <a:pt x="2118" y="5298"/>
                    </a:lnTo>
                    <a:lnTo>
                      <a:pt x="2185" y="5499"/>
                    </a:lnTo>
                    <a:lnTo>
                      <a:pt x="2405" y="6208"/>
                    </a:lnTo>
                    <a:lnTo>
                      <a:pt x="3526" y="6064"/>
                    </a:lnTo>
                    <a:lnTo>
                      <a:pt x="3353" y="4665"/>
                    </a:lnTo>
                    <a:lnTo>
                      <a:pt x="3344" y="4311"/>
                    </a:lnTo>
                    <a:lnTo>
                      <a:pt x="3315" y="3938"/>
                    </a:lnTo>
                    <a:lnTo>
                      <a:pt x="3286" y="3487"/>
                    </a:lnTo>
                    <a:lnTo>
                      <a:pt x="3238" y="2999"/>
                    </a:lnTo>
                    <a:lnTo>
                      <a:pt x="3181" y="2539"/>
                    </a:lnTo>
                    <a:lnTo>
                      <a:pt x="3142" y="2319"/>
                    </a:lnTo>
                    <a:lnTo>
                      <a:pt x="3095" y="2127"/>
                    </a:lnTo>
                    <a:lnTo>
                      <a:pt x="3047" y="1955"/>
                    </a:lnTo>
                    <a:lnTo>
                      <a:pt x="2999" y="1811"/>
                    </a:lnTo>
                    <a:lnTo>
                      <a:pt x="2884" y="1572"/>
                    </a:lnTo>
                    <a:lnTo>
                      <a:pt x="2721" y="1275"/>
                    </a:lnTo>
                    <a:lnTo>
                      <a:pt x="2529" y="959"/>
                    </a:lnTo>
                    <a:lnTo>
                      <a:pt x="2424" y="805"/>
                    </a:lnTo>
                    <a:lnTo>
                      <a:pt x="2319" y="643"/>
                    </a:lnTo>
                    <a:lnTo>
                      <a:pt x="2204" y="499"/>
                    </a:lnTo>
                    <a:lnTo>
                      <a:pt x="2089" y="365"/>
                    </a:lnTo>
                    <a:lnTo>
                      <a:pt x="1974" y="250"/>
                    </a:lnTo>
                    <a:lnTo>
                      <a:pt x="1849" y="145"/>
                    </a:lnTo>
                    <a:lnTo>
                      <a:pt x="1734" y="68"/>
                    </a:lnTo>
                    <a:lnTo>
                      <a:pt x="1677" y="39"/>
                    </a:lnTo>
                    <a:lnTo>
                      <a:pt x="1620" y="20"/>
                    </a:lnTo>
                    <a:lnTo>
                      <a:pt x="1562" y="10"/>
                    </a:lnTo>
                    <a:lnTo>
                      <a:pt x="1505"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82;p31">
                <a:extLst>
                  <a:ext uri="{FF2B5EF4-FFF2-40B4-BE49-F238E27FC236}">
                    <a16:creationId xmlns:a16="http://schemas.microsoft.com/office/drawing/2014/main" id="{52A83221-A4BF-4B89-A4A7-509887BDABD3}"/>
                  </a:ext>
                </a:extLst>
              </p:cNvPr>
              <p:cNvSpPr/>
              <p:nvPr/>
            </p:nvSpPr>
            <p:spPr>
              <a:xfrm>
                <a:off x="2254644" y="1641228"/>
                <a:ext cx="103392" cy="205524"/>
              </a:xfrm>
              <a:custGeom>
                <a:avLst/>
                <a:gdLst/>
                <a:ahLst/>
                <a:cxnLst/>
                <a:rect l="l" t="t" r="r" b="b"/>
                <a:pathLst>
                  <a:path w="3200" h="6361" extrusionOk="0">
                    <a:moveTo>
                      <a:pt x="604" y="0"/>
                    </a:moveTo>
                    <a:lnTo>
                      <a:pt x="546" y="20"/>
                    </a:lnTo>
                    <a:lnTo>
                      <a:pt x="498" y="39"/>
                    </a:lnTo>
                    <a:lnTo>
                      <a:pt x="451" y="77"/>
                    </a:lnTo>
                    <a:lnTo>
                      <a:pt x="412" y="115"/>
                    </a:lnTo>
                    <a:lnTo>
                      <a:pt x="364" y="163"/>
                    </a:lnTo>
                    <a:lnTo>
                      <a:pt x="326" y="211"/>
                    </a:lnTo>
                    <a:lnTo>
                      <a:pt x="259" y="336"/>
                    </a:lnTo>
                    <a:lnTo>
                      <a:pt x="202" y="479"/>
                    </a:lnTo>
                    <a:lnTo>
                      <a:pt x="144" y="633"/>
                    </a:lnTo>
                    <a:lnTo>
                      <a:pt x="106" y="805"/>
                    </a:lnTo>
                    <a:lnTo>
                      <a:pt x="77" y="987"/>
                    </a:lnTo>
                    <a:lnTo>
                      <a:pt x="48" y="1178"/>
                    </a:lnTo>
                    <a:lnTo>
                      <a:pt x="29" y="1370"/>
                    </a:lnTo>
                    <a:lnTo>
                      <a:pt x="0" y="1734"/>
                    </a:lnTo>
                    <a:lnTo>
                      <a:pt x="0" y="2069"/>
                    </a:lnTo>
                    <a:lnTo>
                      <a:pt x="10" y="2337"/>
                    </a:lnTo>
                    <a:lnTo>
                      <a:pt x="20" y="2491"/>
                    </a:lnTo>
                    <a:lnTo>
                      <a:pt x="58" y="2663"/>
                    </a:lnTo>
                    <a:lnTo>
                      <a:pt x="115" y="2855"/>
                    </a:lnTo>
                    <a:lnTo>
                      <a:pt x="173" y="3065"/>
                    </a:lnTo>
                    <a:lnTo>
                      <a:pt x="336" y="3506"/>
                    </a:lnTo>
                    <a:lnTo>
                      <a:pt x="518" y="3956"/>
                    </a:lnTo>
                    <a:lnTo>
                      <a:pt x="690" y="4368"/>
                    </a:lnTo>
                    <a:lnTo>
                      <a:pt x="843" y="4713"/>
                    </a:lnTo>
                    <a:lnTo>
                      <a:pt x="997" y="5029"/>
                    </a:lnTo>
                    <a:lnTo>
                      <a:pt x="1485" y="6360"/>
                    </a:lnTo>
                    <a:lnTo>
                      <a:pt x="2548" y="5968"/>
                    </a:lnTo>
                    <a:lnTo>
                      <a:pt x="2414" y="5240"/>
                    </a:lnTo>
                    <a:lnTo>
                      <a:pt x="2385" y="5029"/>
                    </a:lnTo>
                    <a:lnTo>
                      <a:pt x="2376" y="4818"/>
                    </a:lnTo>
                    <a:lnTo>
                      <a:pt x="2385" y="4607"/>
                    </a:lnTo>
                    <a:lnTo>
                      <a:pt x="2414" y="4406"/>
                    </a:lnTo>
                    <a:lnTo>
                      <a:pt x="2462" y="4205"/>
                    </a:lnTo>
                    <a:lnTo>
                      <a:pt x="2519" y="4004"/>
                    </a:lnTo>
                    <a:lnTo>
                      <a:pt x="2606" y="3812"/>
                    </a:lnTo>
                    <a:lnTo>
                      <a:pt x="2701" y="3630"/>
                    </a:lnTo>
                    <a:lnTo>
                      <a:pt x="2989" y="3132"/>
                    </a:lnTo>
                    <a:lnTo>
                      <a:pt x="2998" y="3123"/>
                    </a:lnTo>
                    <a:lnTo>
                      <a:pt x="3065" y="2979"/>
                    </a:lnTo>
                    <a:lnTo>
                      <a:pt x="3123" y="2835"/>
                    </a:lnTo>
                    <a:lnTo>
                      <a:pt x="3161" y="2692"/>
                    </a:lnTo>
                    <a:lnTo>
                      <a:pt x="3190" y="2539"/>
                    </a:lnTo>
                    <a:lnTo>
                      <a:pt x="3199" y="2385"/>
                    </a:lnTo>
                    <a:lnTo>
                      <a:pt x="3190" y="2232"/>
                    </a:lnTo>
                    <a:lnTo>
                      <a:pt x="3161" y="2079"/>
                    </a:lnTo>
                    <a:lnTo>
                      <a:pt x="3123" y="1926"/>
                    </a:lnTo>
                    <a:lnTo>
                      <a:pt x="3027" y="1657"/>
                    </a:lnTo>
                    <a:lnTo>
                      <a:pt x="2979" y="1657"/>
                    </a:lnTo>
                    <a:lnTo>
                      <a:pt x="2931" y="1667"/>
                    </a:lnTo>
                    <a:lnTo>
                      <a:pt x="2883" y="1696"/>
                    </a:lnTo>
                    <a:lnTo>
                      <a:pt x="2836" y="1734"/>
                    </a:lnTo>
                    <a:lnTo>
                      <a:pt x="2768" y="1811"/>
                    </a:lnTo>
                    <a:lnTo>
                      <a:pt x="2740" y="1849"/>
                    </a:lnTo>
                    <a:lnTo>
                      <a:pt x="2692" y="2002"/>
                    </a:lnTo>
                    <a:lnTo>
                      <a:pt x="2634" y="2165"/>
                    </a:lnTo>
                    <a:lnTo>
                      <a:pt x="2558" y="2347"/>
                    </a:lnTo>
                    <a:lnTo>
                      <a:pt x="2462" y="2529"/>
                    </a:lnTo>
                    <a:lnTo>
                      <a:pt x="2414" y="2606"/>
                    </a:lnTo>
                    <a:lnTo>
                      <a:pt x="2366" y="2682"/>
                    </a:lnTo>
                    <a:lnTo>
                      <a:pt x="2318" y="2740"/>
                    </a:lnTo>
                    <a:lnTo>
                      <a:pt x="2261" y="2788"/>
                    </a:lnTo>
                    <a:lnTo>
                      <a:pt x="2213" y="2816"/>
                    </a:lnTo>
                    <a:lnTo>
                      <a:pt x="2155" y="2816"/>
                    </a:lnTo>
                    <a:lnTo>
                      <a:pt x="2098" y="2807"/>
                    </a:lnTo>
                    <a:lnTo>
                      <a:pt x="2050" y="2778"/>
                    </a:lnTo>
                    <a:lnTo>
                      <a:pt x="1993" y="2730"/>
                    </a:lnTo>
                    <a:lnTo>
                      <a:pt x="1945" y="2673"/>
                    </a:lnTo>
                    <a:lnTo>
                      <a:pt x="1906" y="2606"/>
                    </a:lnTo>
                    <a:lnTo>
                      <a:pt x="1859" y="2519"/>
                    </a:lnTo>
                    <a:lnTo>
                      <a:pt x="1791" y="2337"/>
                    </a:lnTo>
                    <a:lnTo>
                      <a:pt x="1724" y="2136"/>
                    </a:lnTo>
                    <a:lnTo>
                      <a:pt x="1667" y="1916"/>
                    </a:lnTo>
                    <a:lnTo>
                      <a:pt x="1629" y="1696"/>
                    </a:lnTo>
                    <a:lnTo>
                      <a:pt x="1590" y="1485"/>
                    </a:lnTo>
                    <a:lnTo>
                      <a:pt x="1562" y="1322"/>
                    </a:lnTo>
                    <a:lnTo>
                      <a:pt x="1514" y="1159"/>
                    </a:lnTo>
                    <a:lnTo>
                      <a:pt x="1466" y="996"/>
                    </a:lnTo>
                    <a:lnTo>
                      <a:pt x="1399" y="843"/>
                    </a:lnTo>
                    <a:lnTo>
                      <a:pt x="1332" y="700"/>
                    </a:lnTo>
                    <a:lnTo>
                      <a:pt x="1246" y="546"/>
                    </a:lnTo>
                    <a:lnTo>
                      <a:pt x="1150" y="412"/>
                    </a:lnTo>
                    <a:lnTo>
                      <a:pt x="1044" y="278"/>
                    </a:lnTo>
                    <a:lnTo>
                      <a:pt x="929" y="163"/>
                    </a:lnTo>
                    <a:lnTo>
                      <a:pt x="872" y="106"/>
                    </a:lnTo>
                    <a:lnTo>
                      <a:pt x="815" y="67"/>
                    </a:lnTo>
                    <a:lnTo>
                      <a:pt x="757" y="29"/>
                    </a:lnTo>
                    <a:lnTo>
                      <a:pt x="700" y="10"/>
                    </a:lnTo>
                    <a:lnTo>
                      <a:pt x="652"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83;p31">
                <a:extLst>
                  <a:ext uri="{FF2B5EF4-FFF2-40B4-BE49-F238E27FC236}">
                    <a16:creationId xmlns:a16="http://schemas.microsoft.com/office/drawing/2014/main" id="{EBD3001A-791F-484D-B00E-2F8760C70FF7}"/>
                  </a:ext>
                </a:extLst>
              </p:cNvPr>
              <p:cNvSpPr/>
              <p:nvPr/>
            </p:nvSpPr>
            <p:spPr>
              <a:xfrm>
                <a:off x="2172025" y="3395345"/>
                <a:ext cx="43037" cy="379416"/>
              </a:xfrm>
              <a:custGeom>
                <a:avLst/>
                <a:gdLst/>
                <a:ahLst/>
                <a:cxnLst/>
                <a:rect l="l" t="t" r="r" b="b"/>
                <a:pathLst>
                  <a:path w="1332" h="11743" extrusionOk="0">
                    <a:moveTo>
                      <a:pt x="594" y="0"/>
                    </a:moveTo>
                    <a:lnTo>
                      <a:pt x="536" y="10"/>
                    </a:lnTo>
                    <a:lnTo>
                      <a:pt x="469" y="29"/>
                    </a:lnTo>
                    <a:lnTo>
                      <a:pt x="412" y="48"/>
                    </a:lnTo>
                    <a:lnTo>
                      <a:pt x="354" y="77"/>
                    </a:lnTo>
                    <a:lnTo>
                      <a:pt x="297" y="115"/>
                    </a:lnTo>
                    <a:lnTo>
                      <a:pt x="239" y="153"/>
                    </a:lnTo>
                    <a:lnTo>
                      <a:pt x="201" y="192"/>
                    </a:lnTo>
                    <a:lnTo>
                      <a:pt x="153" y="240"/>
                    </a:lnTo>
                    <a:lnTo>
                      <a:pt x="115" y="287"/>
                    </a:lnTo>
                    <a:lnTo>
                      <a:pt x="86" y="345"/>
                    </a:lnTo>
                    <a:lnTo>
                      <a:pt x="58" y="402"/>
                    </a:lnTo>
                    <a:lnTo>
                      <a:pt x="29" y="469"/>
                    </a:lnTo>
                    <a:lnTo>
                      <a:pt x="19" y="527"/>
                    </a:lnTo>
                    <a:lnTo>
                      <a:pt x="10" y="594"/>
                    </a:lnTo>
                    <a:lnTo>
                      <a:pt x="0" y="661"/>
                    </a:lnTo>
                    <a:lnTo>
                      <a:pt x="0" y="11072"/>
                    </a:lnTo>
                    <a:lnTo>
                      <a:pt x="10" y="11139"/>
                    </a:lnTo>
                    <a:lnTo>
                      <a:pt x="19" y="11207"/>
                    </a:lnTo>
                    <a:lnTo>
                      <a:pt x="29" y="11274"/>
                    </a:lnTo>
                    <a:lnTo>
                      <a:pt x="58" y="11331"/>
                    </a:lnTo>
                    <a:lnTo>
                      <a:pt x="86" y="11389"/>
                    </a:lnTo>
                    <a:lnTo>
                      <a:pt x="115" y="11446"/>
                    </a:lnTo>
                    <a:lnTo>
                      <a:pt x="153" y="11494"/>
                    </a:lnTo>
                    <a:lnTo>
                      <a:pt x="201" y="11542"/>
                    </a:lnTo>
                    <a:lnTo>
                      <a:pt x="239" y="11590"/>
                    </a:lnTo>
                    <a:lnTo>
                      <a:pt x="297" y="11628"/>
                    </a:lnTo>
                    <a:lnTo>
                      <a:pt x="354" y="11657"/>
                    </a:lnTo>
                    <a:lnTo>
                      <a:pt x="412" y="11685"/>
                    </a:lnTo>
                    <a:lnTo>
                      <a:pt x="469" y="11714"/>
                    </a:lnTo>
                    <a:lnTo>
                      <a:pt x="536" y="11724"/>
                    </a:lnTo>
                    <a:lnTo>
                      <a:pt x="594" y="11733"/>
                    </a:lnTo>
                    <a:lnTo>
                      <a:pt x="671" y="11743"/>
                    </a:lnTo>
                    <a:lnTo>
                      <a:pt x="738" y="11733"/>
                    </a:lnTo>
                    <a:lnTo>
                      <a:pt x="805" y="11724"/>
                    </a:lnTo>
                    <a:lnTo>
                      <a:pt x="862" y="11714"/>
                    </a:lnTo>
                    <a:lnTo>
                      <a:pt x="929" y="11685"/>
                    </a:lnTo>
                    <a:lnTo>
                      <a:pt x="987" y="11657"/>
                    </a:lnTo>
                    <a:lnTo>
                      <a:pt x="1034" y="11628"/>
                    </a:lnTo>
                    <a:lnTo>
                      <a:pt x="1092" y="11590"/>
                    </a:lnTo>
                    <a:lnTo>
                      <a:pt x="1140" y="11542"/>
                    </a:lnTo>
                    <a:lnTo>
                      <a:pt x="1178" y="11494"/>
                    </a:lnTo>
                    <a:lnTo>
                      <a:pt x="1216" y="11446"/>
                    </a:lnTo>
                    <a:lnTo>
                      <a:pt x="1245" y="11389"/>
                    </a:lnTo>
                    <a:lnTo>
                      <a:pt x="1274" y="11331"/>
                    </a:lnTo>
                    <a:lnTo>
                      <a:pt x="1303" y="11274"/>
                    </a:lnTo>
                    <a:lnTo>
                      <a:pt x="1312" y="11207"/>
                    </a:lnTo>
                    <a:lnTo>
                      <a:pt x="1322" y="11139"/>
                    </a:lnTo>
                    <a:lnTo>
                      <a:pt x="1331" y="11072"/>
                    </a:lnTo>
                    <a:lnTo>
                      <a:pt x="1331" y="661"/>
                    </a:lnTo>
                    <a:lnTo>
                      <a:pt x="1322" y="594"/>
                    </a:lnTo>
                    <a:lnTo>
                      <a:pt x="1312" y="527"/>
                    </a:lnTo>
                    <a:lnTo>
                      <a:pt x="1303" y="469"/>
                    </a:lnTo>
                    <a:lnTo>
                      <a:pt x="1274" y="402"/>
                    </a:lnTo>
                    <a:lnTo>
                      <a:pt x="1245" y="345"/>
                    </a:lnTo>
                    <a:lnTo>
                      <a:pt x="1216" y="287"/>
                    </a:lnTo>
                    <a:lnTo>
                      <a:pt x="1178" y="240"/>
                    </a:lnTo>
                    <a:lnTo>
                      <a:pt x="1140" y="192"/>
                    </a:lnTo>
                    <a:lnTo>
                      <a:pt x="1092" y="153"/>
                    </a:lnTo>
                    <a:lnTo>
                      <a:pt x="1034" y="115"/>
                    </a:lnTo>
                    <a:lnTo>
                      <a:pt x="987" y="77"/>
                    </a:lnTo>
                    <a:lnTo>
                      <a:pt x="929" y="48"/>
                    </a:lnTo>
                    <a:lnTo>
                      <a:pt x="862" y="29"/>
                    </a:lnTo>
                    <a:lnTo>
                      <a:pt x="805" y="10"/>
                    </a:lnTo>
                    <a:lnTo>
                      <a:pt x="738" y="0"/>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84;p31">
                <a:extLst>
                  <a:ext uri="{FF2B5EF4-FFF2-40B4-BE49-F238E27FC236}">
                    <a16:creationId xmlns:a16="http://schemas.microsoft.com/office/drawing/2014/main" id="{1AE56305-816D-4F71-AB94-9A2CCECA50B7}"/>
                  </a:ext>
                </a:extLst>
              </p:cNvPr>
              <p:cNvSpPr/>
              <p:nvPr/>
            </p:nvSpPr>
            <p:spPr>
              <a:xfrm>
                <a:off x="1896900" y="3021187"/>
                <a:ext cx="587073" cy="543454"/>
              </a:xfrm>
              <a:custGeom>
                <a:avLst/>
                <a:gdLst/>
                <a:ahLst/>
                <a:cxnLst/>
                <a:rect l="l" t="t" r="r" b="b"/>
                <a:pathLst>
                  <a:path w="18170" h="16820" extrusionOk="0">
                    <a:moveTo>
                      <a:pt x="2912" y="0"/>
                    </a:moveTo>
                    <a:lnTo>
                      <a:pt x="2759" y="10"/>
                    </a:lnTo>
                    <a:lnTo>
                      <a:pt x="2615" y="19"/>
                    </a:lnTo>
                    <a:lnTo>
                      <a:pt x="2471" y="39"/>
                    </a:lnTo>
                    <a:lnTo>
                      <a:pt x="2328" y="58"/>
                    </a:lnTo>
                    <a:lnTo>
                      <a:pt x="2184" y="96"/>
                    </a:lnTo>
                    <a:lnTo>
                      <a:pt x="2050" y="134"/>
                    </a:lnTo>
                    <a:lnTo>
                      <a:pt x="1906" y="182"/>
                    </a:lnTo>
                    <a:lnTo>
                      <a:pt x="1782" y="230"/>
                    </a:lnTo>
                    <a:lnTo>
                      <a:pt x="1648" y="288"/>
                    </a:lnTo>
                    <a:lnTo>
                      <a:pt x="1523" y="355"/>
                    </a:lnTo>
                    <a:lnTo>
                      <a:pt x="1399" y="422"/>
                    </a:lnTo>
                    <a:lnTo>
                      <a:pt x="1284" y="498"/>
                    </a:lnTo>
                    <a:lnTo>
                      <a:pt x="1169" y="584"/>
                    </a:lnTo>
                    <a:lnTo>
                      <a:pt x="1063" y="671"/>
                    </a:lnTo>
                    <a:lnTo>
                      <a:pt x="958" y="757"/>
                    </a:lnTo>
                    <a:lnTo>
                      <a:pt x="853" y="853"/>
                    </a:lnTo>
                    <a:lnTo>
                      <a:pt x="757" y="958"/>
                    </a:lnTo>
                    <a:lnTo>
                      <a:pt x="661" y="1063"/>
                    </a:lnTo>
                    <a:lnTo>
                      <a:pt x="575" y="1169"/>
                    </a:lnTo>
                    <a:lnTo>
                      <a:pt x="498" y="1284"/>
                    </a:lnTo>
                    <a:lnTo>
                      <a:pt x="422" y="1408"/>
                    </a:lnTo>
                    <a:lnTo>
                      <a:pt x="355" y="1523"/>
                    </a:lnTo>
                    <a:lnTo>
                      <a:pt x="287" y="1648"/>
                    </a:lnTo>
                    <a:lnTo>
                      <a:pt x="230" y="1782"/>
                    </a:lnTo>
                    <a:lnTo>
                      <a:pt x="173" y="1916"/>
                    </a:lnTo>
                    <a:lnTo>
                      <a:pt x="134" y="2050"/>
                    </a:lnTo>
                    <a:lnTo>
                      <a:pt x="86" y="2184"/>
                    </a:lnTo>
                    <a:lnTo>
                      <a:pt x="58" y="2328"/>
                    </a:lnTo>
                    <a:lnTo>
                      <a:pt x="29" y="2471"/>
                    </a:lnTo>
                    <a:lnTo>
                      <a:pt x="10" y="2615"/>
                    </a:lnTo>
                    <a:lnTo>
                      <a:pt x="0" y="2768"/>
                    </a:lnTo>
                    <a:lnTo>
                      <a:pt x="0" y="2912"/>
                    </a:lnTo>
                    <a:lnTo>
                      <a:pt x="0" y="13908"/>
                    </a:lnTo>
                    <a:lnTo>
                      <a:pt x="0" y="14051"/>
                    </a:lnTo>
                    <a:lnTo>
                      <a:pt x="10" y="14205"/>
                    </a:lnTo>
                    <a:lnTo>
                      <a:pt x="29" y="14348"/>
                    </a:lnTo>
                    <a:lnTo>
                      <a:pt x="58" y="14492"/>
                    </a:lnTo>
                    <a:lnTo>
                      <a:pt x="86" y="14636"/>
                    </a:lnTo>
                    <a:lnTo>
                      <a:pt x="134" y="14770"/>
                    </a:lnTo>
                    <a:lnTo>
                      <a:pt x="173" y="14904"/>
                    </a:lnTo>
                    <a:lnTo>
                      <a:pt x="230" y="15038"/>
                    </a:lnTo>
                    <a:lnTo>
                      <a:pt x="287" y="15162"/>
                    </a:lnTo>
                    <a:lnTo>
                      <a:pt x="355" y="15296"/>
                    </a:lnTo>
                    <a:lnTo>
                      <a:pt x="422" y="15411"/>
                    </a:lnTo>
                    <a:lnTo>
                      <a:pt x="498" y="15536"/>
                    </a:lnTo>
                    <a:lnTo>
                      <a:pt x="575" y="15651"/>
                    </a:lnTo>
                    <a:lnTo>
                      <a:pt x="661" y="15756"/>
                    </a:lnTo>
                    <a:lnTo>
                      <a:pt x="757" y="15862"/>
                    </a:lnTo>
                    <a:lnTo>
                      <a:pt x="853" y="15967"/>
                    </a:lnTo>
                    <a:lnTo>
                      <a:pt x="958" y="16063"/>
                    </a:lnTo>
                    <a:lnTo>
                      <a:pt x="1063" y="16149"/>
                    </a:lnTo>
                    <a:lnTo>
                      <a:pt x="1169" y="16235"/>
                    </a:lnTo>
                    <a:lnTo>
                      <a:pt x="1284" y="16321"/>
                    </a:lnTo>
                    <a:lnTo>
                      <a:pt x="1399" y="16398"/>
                    </a:lnTo>
                    <a:lnTo>
                      <a:pt x="1523" y="16465"/>
                    </a:lnTo>
                    <a:lnTo>
                      <a:pt x="1648" y="16532"/>
                    </a:lnTo>
                    <a:lnTo>
                      <a:pt x="1782" y="16589"/>
                    </a:lnTo>
                    <a:lnTo>
                      <a:pt x="1906" y="16637"/>
                    </a:lnTo>
                    <a:lnTo>
                      <a:pt x="2050" y="16685"/>
                    </a:lnTo>
                    <a:lnTo>
                      <a:pt x="2184" y="16724"/>
                    </a:lnTo>
                    <a:lnTo>
                      <a:pt x="2328" y="16762"/>
                    </a:lnTo>
                    <a:lnTo>
                      <a:pt x="2471" y="16781"/>
                    </a:lnTo>
                    <a:lnTo>
                      <a:pt x="2615" y="16800"/>
                    </a:lnTo>
                    <a:lnTo>
                      <a:pt x="2759" y="16810"/>
                    </a:lnTo>
                    <a:lnTo>
                      <a:pt x="2912" y="16819"/>
                    </a:lnTo>
                    <a:lnTo>
                      <a:pt x="15258" y="16819"/>
                    </a:lnTo>
                    <a:lnTo>
                      <a:pt x="15411" y="16810"/>
                    </a:lnTo>
                    <a:lnTo>
                      <a:pt x="15555" y="16800"/>
                    </a:lnTo>
                    <a:lnTo>
                      <a:pt x="15708" y="16781"/>
                    </a:lnTo>
                    <a:lnTo>
                      <a:pt x="15842" y="16762"/>
                    </a:lnTo>
                    <a:lnTo>
                      <a:pt x="15986" y="16724"/>
                    </a:lnTo>
                    <a:lnTo>
                      <a:pt x="16130" y="16685"/>
                    </a:lnTo>
                    <a:lnTo>
                      <a:pt x="16264" y="16637"/>
                    </a:lnTo>
                    <a:lnTo>
                      <a:pt x="16398" y="16589"/>
                    </a:lnTo>
                    <a:lnTo>
                      <a:pt x="16522" y="16532"/>
                    </a:lnTo>
                    <a:lnTo>
                      <a:pt x="16647" y="16465"/>
                    </a:lnTo>
                    <a:lnTo>
                      <a:pt x="16771" y="16398"/>
                    </a:lnTo>
                    <a:lnTo>
                      <a:pt x="16886" y="16321"/>
                    </a:lnTo>
                    <a:lnTo>
                      <a:pt x="17001" y="16235"/>
                    </a:lnTo>
                    <a:lnTo>
                      <a:pt x="17116" y="16149"/>
                    </a:lnTo>
                    <a:lnTo>
                      <a:pt x="17222" y="16063"/>
                    </a:lnTo>
                    <a:lnTo>
                      <a:pt x="17317" y="15967"/>
                    </a:lnTo>
                    <a:lnTo>
                      <a:pt x="17413" y="15862"/>
                    </a:lnTo>
                    <a:lnTo>
                      <a:pt x="17509" y="15756"/>
                    </a:lnTo>
                    <a:lnTo>
                      <a:pt x="17595" y="15651"/>
                    </a:lnTo>
                    <a:lnTo>
                      <a:pt x="17672" y="15536"/>
                    </a:lnTo>
                    <a:lnTo>
                      <a:pt x="17748" y="15411"/>
                    </a:lnTo>
                    <a:lnTo>
                      <a:pt x="17825" y="15296"/>
                    </a:lnTo>
                    <a:lnTo>
                      <a:pt x="17882" y="15162"/>
                    </a:lnTo>
                    <a:lnTo>
                      <a:pt x="17940" y="15038"/>
                    </a:lnTo>
                    <a:lnTo>
                      <a:pt x="17997" y="14904"/>
                    </a:lnTo>
                    <a:lnTo>
                      <a:pt x="18045" y="14770"/>
                    </a:lnTo>
                    <a:lnTo>
                      <a:pt x="18084" y="14636"/>
                    </a:lnTo>
                    <a:lnTo>
                      <a:pt x="18112" y="14492"/>
                    </a:lnTo>
                    <a:lnTo>
                      <a:pt x="18141" y="14348"/>
                    </a:lnTo>
                    <a:lnTo>
                      <a:pt x="18160" y="14205"/>
                    </a:lnTo>
                    <a:lnTo>
                      <a:pt x="18170" y="14051"/>
                    </a:lnTo>
                    <a:lnTo>
                      <a:pt x="18170" y="13908"/>
                    </a:lnTo>
                    <a:lnTo>
                      <a:pt x="18170" y="2912"/>
                    </a:lnTo>
                    <a:lnTo>
                      <a:pt x="18170" y="2768"/>
                    </a:lnTo>
                    <a:lnTo>
                      <a:pt x="18160" y="2615"/>
                    </a:lnTo>
                    <a:lnTo>
                      <a:pt x="18141" y="2471"/>
                    </a:lnTo>
                    <a:lnTo>
                      <a:pt x="18112" y="2328"/>
                    </a:lnTo>
                    <a:lnTo>
                      <a:pt x="18084" y="2184"/>
                    </a:lnTo>
                    <a:lnTo>
                      <a:pt x="18045" y="2050"/>
                    </a:lnTo>
                    <a:lnTo>
                      <a:pt x="17997" y="1916"/>
                    </a:lnTo>
                    <a:lnTo>
                      <a:pt x="17940" y="1782"/>
                    </a:lnTo>
                    <a:lnTo>
                      <a:pt x="17882" y="1648"/>
                    </a:lnTo>
                    <a:lnTo>
                      <a:pt x="17825" y="1523"/>
                    </a:lnTo>
                    <a:lnTo>
                      <a:pt x="17748" y="1408"/>
                    </a:lnTo>
                    <a:lnTo>
                      <a:pt x="17672" y="1284"/>
                    </a:lnTo>
                    <a:lnTo>
                      <a:pt x="17595" y="1169"/>
                    </a:lnTo>
                    <a:lnTo>
                      <a:pt x="17509" y="1063"/>
                    </a:lnTo>
                    <a:lnTo>
                      <a:pt x="17413" y="958"/>
                    </a:lnTo>
                    <a:lnTo>
                      <a:pt x="17317" y="853"/>
                    </a:lnTo>
                    <a:lnTo>
                      <a:pt x="17222" y="757"/>
                    </a:lnTo>
                    <a:lnTo>
                      <a:pt x="17116" y="671"/>
                    </a:lnTo>
                    <a:lnTo>
                      <a:pt x="17001" y="584"/>
                    </a:lnTo>
                    <a:lnTo>
                      <a:pt x="16886" y="498"/>
                    </a:lnTo>
                    <a:lnTo>
                      <a:pt x="16771" y="422"/>
                    </a:lnTo>
                    <a:lnTo>
                      <a:pt x="16647" y="355"/>
                    </a:lnTo>
                    <a:lnTo>
                      <a:pt x="16522" y="288"/>
                    </a:lnTo>
                    <a:lnTo>
                      <a:pt x="16398" y="230"/>
                    </a:lnTo>
                    <a:lnTo>
                      <a:pt x="16264" y="182"/>
                    </a:lnTo>
                    <a:lnTo>
                      <a:pt x="16130" y="134"/>
                    </a:lnTo>
                    <a:lnTo>
                      <a:pt x="15986" y="96"/>
                    </a:lnTo>
                    <a:lnTo>
                      <a:pt x="15842" y="58"/>
                    </a:lnTo>
                    <a:lnTo>
                      <a:pt x="15708" y="39"/>
                    </a:lnTo>
                    <a:lnTo>
                      <a:pt x="15555" y="19"/>
                    </a:lnTo>
                    <a:lnTo>
                      <a:pt x="15411" y="10"/>
                    </a:lnTo>
                    <a:lnTo>
                      <a:pt x="15258" y="0"/>
                    </a:lnTo>
                    <a:close/>
                  </a:path>
                </a:pathLst>
              </a:custGeom>
              <a:solidFill>
                <a:srgbClr val="D46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85;p31">
                <a:extLst>
                  <a:ext uri="{FF2B5EF4-FFF2-40B4-BE49-F238E27FC236}">
                    <a16:creationId xmlns:a16="http://schemas.microsoft.com/office/drawing/2014/main" id="{ECFBFE1A-3BDB-4D68-A890-8ABC6C522BC5}"/>
                  </a:ext>
                </a:extLst>
              </p:cNvPr>
              <p:cNvSpPr/>
              <p:nvPr/>
            </p:nvSpPr>
            <p:spPr>
              <a:xfrm>
                <a:off x="1899969" y="2961767"/>
                <a:ext cx="587105" cy="543454"/>
              </a:xfrm>
              <a:custGeom>
                <a:avLst/>
                <a:gdLst/>
                <a:ahLst/>
                <a:cxnLst/>
                <a:rect l="l" t="t" r="r" b="b"/>
                <a:pathLst>
                  <a:path w="18171" h="16820" extrusionOk="0">
                    <a:moveTo>
                      <a:pt x="2913" y="0"/>
                    </a:moveTo>
                    <a:lnTo>
                      <a:pt x="2759" y="10"/>
                    </a:lnTo>
                    <a:lnTo>
                      <a:pt x="2616" y="19"/>
                    </a:lnTo>
                    <a:lnTo>
                      <a:pt x="2472" y="39"/>
                    </a:lnTo>
                    <a:lnTo>
                      <a:pt x="2328" y="58"/>
                    </a:lnTo>
                    <a:lnTo>
                      <a:pt x="2185" y="96"/>
                    </a:lnTo>
                    <a:lnTo>
                      <a:pt x="2051" y="134"/>
                    </a:lnTo>
                    <a:lnTo>
                      <a:pt x="1907" y="182"/>
                    </a:lnTo>
                    <a:lnTo>
                      <a:pt x="1782" y="230"/>
                    </a:lnTo>
                    <a:lnTo>
                      <a:pt x="1648" y="288"/>
                    </a:lnTo>
                    <a:lnTo>
                      <a:pt x="1524" y="355"/>
                    </a:lnTo>
                    <a:lnTo>
                      <a:pt x="1399" y="422"/>
                    </a:lnTo>
                    <a:lnTo>
                      <a:pt x="1284" y="498"/>
                    </a:lnTo>
                    <a:lnTo>
                      <a:pt x="1169" y="584"/>
                    </a:lnTo>
                    <a:lnTo>
                      <a:pt x="1064" y="671"/>
                    </a:lnTo>
                    <a:lnTo>
                      <a:pt x="959" y="757"/>
                    </a:lnTo>
                    <a:lnTo>
                      <a:pt x="853" y="853"/>
                    </a:lnTo>
                    <a:lnTo>
                      <a:pt x="758" y="958"/>
                    </a:lnTo>
                    <a:lnTo>
                      <a:pt x="662" y="1063"/>
                    </a:lnTo>
                    <a:lnTo>
                      <a:pt x="576" y="1169"/>
                    </a:lnTo>
                    <a:lnTo>
                      <a:pt x="499" y="1284"/>
                    </a:lnTo>
                    <a:lnTo>
                      <a:pt x="422" y="1408"/>
                    </a:lnTo>
                    <a:lnTo>
                      <a:pt x="355" y="1523"/>
                    </a:lnTo>
                    <a:lnTo>
                      <a:pt x="288" y="1648"/>
                    </a:lnTo>
                    <a:lnTo>
                      <a:pt x="231" y="1782"/>
                    </a:lnTo>
                    <a:lnTo>
                      <a:pt x="173" y="1916"/>
                    </a:lnTo>
                    <a:lnTo>
                      <a:pt x="135" y="2050"/>
                    </a:lnTo>
                    <a:lnTo>
                      <a:pt x="87" y="2184"/>
                    </a:lnTo>
                    <a:lnTo>
                      <a:pt x="58" y="2328"/>
                    </a:lnTo>
                    <a:lnTo>
                      <a:pt x="30" y="2471"/>
                    </a:lnTo>
                    <a:lnTo>
                      <a:pt x="10" y="2615"/>
                    </a:lnTo>
                    <a:lnTo>
                      <a:pt x="1" y="2768"/>
                    </a:lnTo>
                    <a:lnTo>
                      <a:pt x="1" y="2912"/>
                    </a:lnTo>
                    <a:lnTo>
                      <a:pt x="1" y="13908"/>
                    </a:lnTo>
                    <a:lnTo>
                      <a:pt x="1" y="14051"/>
                    </a:lnTo>
                    <a:lnTo>
                      <a:pt x="10" y="14205"/>
                    </a:lnTo>
                    <a:lnTo>
                      <a:pt x="30" y="14348"/>
                    </a:lnTo>
                    <a:lnTo>
                      <a:pt x="58" y="14492"/>
                    </a:lnTo>
                    <a:lnTo>
                      <a:pt x="87" y="14636"/>
                    </a:lnTo>
                    <a:lnTo>
                      <a:pt x="135" y="14770"/>
                    </a:lnTo>
                    <a:lnTo>
                      <a:pt x="173" y="14904"/>
                    </a:lnTo>
                    <a:lnTo>
                      <a:pt x="231" y="15038"/>
                    </a:lnTo>
                    <a:lnTo>
                      <a:pt x="288" y="15172"/>
                    </a:lnTo>
                    <a:lnTo>
                      <a:pt x="355" y="15296"/>
                    </a:lnTo>
                    <a:lnTo>
                      <a:pt x="422" y="15411"/>
                    </a:lnTo>
                    <a:lnTo>
                      <a:pt x="499" y="15536"/>
                    </a:lnTo>
                    <a:lnTo>
                      <a:pt x="576" y="15651"/>
                    </a:lnTo>
                    <a:lnTo>
                      <a:pt x="662" y="15756"/>
                    </a:lnTo>
                    <a:lnTo>
                      <a:pt x="758" y="15862"/>
                    </a:lnTo>
                    <a:lnTo>
                      <a:pt x="853" y="15967"/>
                    </a:lnTo>
                    <a:lnTo>
                      <a:pt x="959" y="16063"/>
                    </a:lnTo>
                    <a:lnTo>
                      <a:pt x="1064" y="16149"/>
                    </a:lnTo>
                    <a:lnTo>
                      <a:pt x="1169" y="16235"/>
                    </a:lnTo>
                    <a:lnTo>
                      <a:pt x="1284" y="16321"/>
                    </a:lnTo>
                    <a:lnTo>
                      <a:pt x="1399" y="16398"/>
                    </a:lnTo>
                    <a:lnTo>
                      <a:pt x="1524" y="16465"/>
                    </a:lnTo>
                    <a:lnTo>
                      <a:pt x="1648" y="16532"/>
                    </a:lnTo>
                    <a:lnTo>
                      <a:pt x="1782" y="16589"/>
                    </a:lnTo>
                    <a:lnTo>
                      <a:pt x="1907" y="16637"/>
                    </a:lnTo>
                    <a:lnTo>
                      <a:pt x="2051" y="16685"/>
                    </a:lnTo>
                    <a:lnTo>
                      <a:pt x="2185" y="16724"/>
                    </a:lnTo>
                    <a:lnTo>
                      <a:pt x="2328" y="16762"/>
                    </a:lnTo>
                    <a:lnTo>
                      <a:pt x="2472" y="16781"/>
                    </a:lnTo>
                    <a:lnTo>
                      <a:pt x="2616" y="16800"/>
                    </a:lnTo>
                    <a:lnTo>
                      <a:pt x="2759" y="16810"/>
                    </a:lnTo>
                    <a:lnTo>
                      <a:pt x="2913" y="16819"/>
                    </a:lnTo>
                    <a:lnTo>
                      <a:pt x="15259" y="16819"/>
                    </a:lnTo>
                    <a:lnTo>
                      <a:pt x="15412" y="16810"/>
                    </a:lnTo>
                    <a:lnTo>
                      <a:pt x="15556" y="16800"/>
                    </a:lnTo>
                    <a:lnTo>
                      <a:pt x="15709" y="16781"/>
                    </a:lnTo>
                    <a:lnTo>
                      <a:pt x="15843" y="16762"/>
                    </a:lnTo>
                    <a:lnTo>
                      <a:pt x="15987" y="16724"/>
                    </a:lnTo>
                    <a:lnTo>
                      <a:pt x="16130" y="16685"/>
                    </a:lnTo>
                    <a:lnTo>
                      <a:pt x="16264" y="16637"/>
                    </a:lnTo>
                    <a:lnTo>
                      <a:pt x="16399" y="16589"/>
                    </a:lnTo>
                    <a:lnTo>
                      <a:pt x="16523" y="16532"/>
                    </a:lnTo>
                    <a:lnTo>
                      <a:pt x="16648" y="16465"/>
                    </a:lnTo>
                    <a:lnTo>
                      <a:pt x="16772" y="16398"/>
                    </a:lnTo>
                    <a:lnTo>
                      <a:pt x="16887" y="16321"/>
                    </a:lnTo>
                    <a:lnTo>
                      <a:pt x="17002" y="16235"/>
                    </a:lnTo>
                    <a:lnTo>
                      <a:pt x="17117" y="16149"/>
                    </a:lnTo>
                    <a:lnTo>
                      <a:pt x="17222" y="16063"/>
                    </a:lnTo>
                    <a:lnTo>
                      <a:pt x="17318" y="15967"/>
                    </a:lnTo>
                    <a:lnTo>
                      <a:pt x="17414" y="15862"/>
                    </a:lnTo>
                    <a:lnTo>
                      <a:pt x="17510" y="15756"/>
                    </a:lnTo>
                    <a:lnTo>
                      <a:pt x="17596" y="15651"/>
                    </a:lnTo>
                    <a:lnTo>
                      <a:pt x="17672" y="15536"/>
                    </a:lnTo>
                    <a:lnTo>
                      <a:pt x="17749" y="15411"/>
                    </a:lnTo>
                    <a:lnTo>
                      <a:pt x="17826" y="15296"/>
                    </a:lnTo>
                    <a:lnTo>
                      <a:pt x="17883" y="15172"/>
                    </a:lnTo>
                    <a:lnTo>
                      <a:pt x="17941" y="15038"/>
                    </a:lnTo>
                    <a:lnTo>
                      <a:pt x="17998" y="14904"/>
                    </a:lnTo>
                    <a:lnTo>
                      <a:pt x="18046" y="14770"/>
                    </a:lnTo>
                    <a:lnTo>
                      <a:pt x="18084" y="14636"/>
                    </a:lnTo>
                    <a:lnTo>
                      <a:pt x="18113" y="14492"/>
                    </a:lnTo>
                    <a:lnTo>
                      <a:pt x="18142" y="14348"/>
                    </a:lnTo>
                    <a:lnTo>
                      <a:pt x="18161" y="14205"/>
                    </a:lnTo>
                    <a:lnTo>
                      <a:pt x="18171" y="14051"/>
                    </a:lnTo>
                    <a:lnTo>
                      <a:pt x="18171" y="13908"/>
                    </a:lnTo>
                    <a:lnTo>
                      <a:pt x="18171" y="2912"/>
                    </a:lnTo>
                    <a:lnTo>
                      <a:pt x="18171" y="2768"/>
                    </a:lnTo>
                    <a:lnTo>
                      <a:pt x="18161" y="2615"/>
                    </a:lnTo>
                    <a:lnTo>
                      <a:pt x="18142" y="2471"/>
                    </a:lnTo>
                    <a:lnTo>
                      <a:pt x="18113" y="2328"/>
                    </a:lnTo>
                    <a:lnTo>
                      <a:pt x="18084" y="2184"/>
                    </a:lnTo>
                    <a:lnTo>
                      <a:pt x="18046" y="2050"/>
                    </a:lnTo>
                    <a:lnTo>
                      <a:pt x="17998" y="1916"/>
                    </a:lnTo>
                    <a:lnTo>
                      <a:pt x="17941" y="1782"/>
                    </a:lnTo>
                    <a:lnTo>
                      <a:pt x="17883" y="1648"/>
                    </a:lnTo>
                    <a:lnTo>
                      <a:pt x="17826" y="1523"/>
                    </a:lnTo>
                    <a:lnTo>
                      <a:pt x="17749" y="1408"/>
                    </a:lnTo>
                    <a:lnTo>
                      <a:pt x="17672" y="1284"/>
                    </a:lnTo>
                    <a:lnTo>
                      <a:pt x="17596" y="1169"/>
                    </a:lnTo>
                    <a:lnTo>
                      <a:pt x="17510" y="1063"/>
                    </a:lnTo>
                    <a:lnTo>
                      <a:pt x="17414" y="958"/>
                    </a:lnTo>
                    <a:lnTo>
                      <a:pt x="17318" y="853"/>
                    </a:lnTo>
                    <a:lnTo>
                      <a:pt x="17222" y="757"/>
                    </a:lnTo>
                    <a:lnTo>
                      <a:pt x="17117" y="671"/>
                    </a:lnTo>
                    <a:lnTo>
                      <a:pt x="17002" y="584"/>
                    </a:lnTo>
                    <a:lnTo>
                      <a:pt x="16887" y="498"/>
                    </a:lnTo>
                    <a:lnTo>
                      <a:pt x="16772" y="422"/>
                    </a:lnTo>
                    <a:lnTo>
                      <a:pt x="16648" y="355"/>
                    </a:lnTo>
                    <a:lnTo>
                      <a:pt x="16523" y="288"/>
                    </a:lnTo>
                    <a:lnTo>
                      <a:pt x="16399" y="230"/>
                    </a:lnTo>
                    <a:lnTo>
                      <a:pt x="16264" y="182"/>
                    </a:lnTo>
                    <a:lnTo>
                      <a:pt x="16130" y="134"/>
                    </a:lnTo>
                    <a:lnTo>
                      <a:pt x="15987" y="96"/>
                    </a:lnTo>
                    <a:lnTo>
                      <a:pt x="15843" y="58"/>
                    </a:lnTo>
                    <a:lnTo>
                      <a:pt x="15709" y="39"/>
                    </a:lnTo>
                    <a:lnTo>
                      <a:pt x="15556" y="19"/>
                    </a:lnTo>
                    <a:lnTo>
                      <a:pt x="15412" y="10"/>
                    </a:lnTo>
                    <a:lnTo>
                      <a:pt x="152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86;p31">
                <a:extLst>
                  <a:ext uri="{FF2B5EF4-FFF2-40B4-BE49-F238E27FC236}">
                    <a16:creationId xmlns:a16="http://schemas.microsoft.com/office/drawing/2014/main" id="{12E3E74F-3445-4F8E-A222-1FF1A0351586}"/>
                  </a:ext>
                </a:extLst>
              </p:cNvPr>
              <p:cNvSpPr/>
              <p:nvPr/>
            </p:nvSpPr>
            <p:spPr>
              <a:xfrm>
                <a:off x="1826624" y="3809116"/>
                <a:ext cx="727589" cy="48303"/>
              </a:xfrm>
              <a:custGeom>
                <a:avLst/>
                <a:gdLst/>
                <a:ahLst/>
                <a:cxnLst/>
                <a:rect l="l" t="t" r="r" b="b"/>
                <a:pathLst>
                  <a:path w="22519" h="1495" extrusionOk="0">
                    <a:moveTo>
                      <a:pt x="1" y="0"/>
                    </a:moveTo>
                    <a:lnTo>
                      <a:pt x="1" y="450"/>
                    </a:lnTo>
                    <a:lnTo>
                      <a:pt x="10" y="556"/>
                    </a:lnTo>
                    <a:lnTo>
                      <a:pt x="20" y="661"/>
                    </a:lnTo>
                    <a:lnTo>
                      <a:pt x="49" y="757"/>
                    </a:lnTo>
                    <a:lnTo>
                      <a:pt x="87" y="853"/>
                    </a:lnTo>
                    <a:lnTo>
                      <a:pt x="125" y="948"/>
                    </a:lnTo>
                    <a:lnTo>
                      <a:pt x="183" y="1035"/>
                    </a:lnTo>
                    <a:lnTo>
                      <a:pt x="240" y="1111"/>
                    </a:lnTo>
                    <a:lnTo>
                      <a:pt x="307" y="1188"/>
                    </a:lnTo>
                    <a:lnTo>
                      <a:pt x="384" y="1255"/>
                    </a:lnTo>
                    <a:lnTo>
                      <a:pt x="461" y="1312"/>
                    </a:lnTo>
                    <a:lnTo>
                      <a:pt x="547" y="1370"/>
                    </a:lnTo>
                    <a:lnTo>
                      <a:pt x="633" y="1408"/>
                    </a:lnTo>
                    <a:lnTo>
                      <a:pt x="729" y="1446"/>
                    </a:lnTo>
                    <a:lnTo>
                      <a:pt x="834" y="1475"/>
                    </a:lnTo>
                    <a:lnTo>
                      <a:pt x="930" y="1485"/>
                    </a:lnTo>
                    <a:lnTo>
                      <a:pt x="1045" y="1494"/>
                    </a:lnTo>
                    <a:lnTo>
                      <a:pt x="21485" y="1494"/>
                    </a:lnTo>
                    <a:lnTo>
                      <a:pt x="21590" y="1485"/>
                    </a:lnTo>
                    <a:lnTo>
                      <a:pt x="21686" y="1475"/>
                    </a:lnTo>
                    <a:lnTo>
                      <a:pt x="21791" y="1446"/>
                    </a:lnTo>
                    <a:lnTo>
                      <a:pt x="21887" y="1408"/>
                    </a:lnTo>
                    <a:lnTo>
                      <a:pt x="21973" y="1370"/>
                    </a:lnTo>
                    <a:lnTo>
                      <a:pt x="22059" y="1312"/>
                    </a:lnTo>
                    <a:lnTo>
                      <a:pt x="22145" y="1255"/>
                    </a:lnTo>
                    <a:lnTo>
                      <a:pt x="22212" y="1188"/>
                    </a:lnTo>
                    <a:lnTo>
                      <a:pt x="22280" y="1111"/>
                    </a:lnTo>
                    <a:lnTo>
                      <a:pt x="22347" y="1035"/>
                    </a:lnTo>
                    <a:lnTo>
                      <a:pt x="22394" y="948"/>
                    </a:lnTo>
                    <a:lnTo>
                      <a:pt x="22442" y="853"/>
                    </a:lnTo>
                    <a:lnTo>
                      <a:pt x="22471" y="757"/>
                    </a:lnTo>
                    <a:lnTo>
                      <a:pt x="22500" y="661"/>
                    </a:lnTo>
                    <a:lnTo>
                      <a:pt x="22519" y="556"/>
                    </a:lnTo>
                    <a:lnTo>
                      <a:pt x="22519" y="450"/>
                    </a:lnTo>
                    <a:lnTo>
                      <a:pt x="22519" y="0"/>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87;p31">
                <a:extLst>
                  <a:ext uri="{FF2B5EF4-FFF2-40B4-BE49-F238E27FC236}">
                    <a16:creationId xmlns:a16="http://schemas.microsoft.com/office/drawing/2014/main" id="{DF7B032D-7FF8-41E7-87FB-681C8666DFD4}"/>
                  </a:ext>
                </a:extLst>
              </p:cNvPr>
              <p:cNvSpPr/>
              <p:nvPr/>
            </p:nvSpPr>
            <p:spPr>
              <a:xfrm>
                <a:off x="2165208" y="3829213"/>
                <a:ext cx="52342" cy="756700"/>
              </a:xfrm>
              <a:custGeom>
                <a:avLst/>
                <a:gdLst/>
                <a:ahLst/>
                <a:cxnLst/>
                <a:rect l="l" t="t" r="r" b="b"/>
                <a:pathLst>
                  <a:path w="1620" h="23420" extrusionOk="0">
                    <a:moveTo>
                      <a:pt x="0" y="1"/>
                    </a:moveTo>
                    <a:lnTo>
                      <a:pt x="0" y="23419"/>
                    </a:lnTo>
                    <a:lnTo>
                      <a:pt x="1619" y="23419"/>
                    </a:lnTo>
                    <a:lnTo>
                      <a:pt x="1619"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88;p31">
                <a:extLst>
                  <a:ext uri="{FF2B5EF4-FFF2-40B4-BE49-F238E27FC236}">
                    <a16:creationId xmlns:a16="http://schemas.microsoft.com/office/drawing/2014/main" id="{80272F62-3797-4E06-BB96-2D42F979A8CF}"/>
                  </a:ext>
                </a:extLst>
              </p:cNvPr>
              <p:cNvSpPr/>
              <p:nvPr/>
            </p:nvSpPr>
            <p:spPr>
              <a:xfrm>
                <a:off x="1946723" y="4506963"/>
                <a:ext cx="494246" cy="132180"/>
              </a:xfrm>
              <a:custGeom>
                <a:avLst/>
                <a:gdLst/>
                <a:ahLst/>
                <a:cxnLst/>
                <a:rect l="l" t="t" r="r" b="b"/>
                <a:pathLst>
                  <a:path w="15297" h="4091" extrusionOk="0">
                    <a:moveTo>
                      <a:pt x="3879" y="1"/>
                    </a:moveTo>
                    <a:lnTo>
                      <a:pt x="3678" y="20"/>
                    </a:lnTo>
                    <a:lnTo>
                      <a:pt x="3467" y="49"/>
                    </a:lnTo>
                    <a:lnTo>
                      <a:pt x="3266" y="87"/>
                    </a:lnTo>
                    <a:lnTo>
                      <a:pt x="3065" y="125"/>
                    </a:lnTo>
                    <a:lnTo>
                      <a:pt x="2874" y="183"/>
                    </a:lnTo>
                    <a:lnTo>
                      <a:pt x="2682" y="250"/>
                    </a:lnTo>
                    <a:lnTo>
                      <a:pt x="2500" y="326"/>
                    </a:lnTo>
                    <a:lnTo>
                      <a:pt x="2318" y="403"/>
                    </a:lnTo>
                    <a:lnTo>
                      <a:pt x="2146" y="499"/>
                    </a:lnTo>
                    <a:lnTo>
                      <a:pt x="1973" y="595"/>
                    </a:lnTo>
                    <a:lnTo>
                      <a:pt x="1801" y="700"/>
                    </a:lnTo>
                    <a:lnTo>
                      <a:pt x="1648" y="815"/>
                    </a:lnTo>
                    <a:lnTo>
                      <a:pt x="1485" y="939"/>
                    </a:lnTo>
                    <a:lnTo>
                      <a:pt x="1341" y="1064"/>
                    </a:lnTo>
                    <a:lnTo>
                      <a:pt x="1197" y="1198"/>
                    </a:lnTo>
                    <a:lnTo>
                      <a:pt x="1063" y="1342"/>
                    </a:lnTo>
                    <a:lnTo>
                      <a:pt x="929" y="1495"/>
                    </a:lnTo>
                    <a:lnTo>
                      <a:pt x="814" y="1648"/>
                    </a:lnTo>
                    <a:lnTo>
                      <a:pt x="699" y="1811"/>
                    </a:lnTo>
                    <a:lnTo>
                      <a:pt x="594" y="1974"/>
                    </a:lnTo>
                    <a:lnTo>
                      <a:pt x="489" y="2146"/>
                    </a:lnTo>
                    <a:lnTo>
                      <a:pt x="402" y="2319"/>
                    </a:lnTo>
                    <a:lnTo>
                      <a:pt x="316" y="2501"/>
                    </a:lnTo>
                    <a:lnTo>
                      <a:pt x="249" y="2692"/>
                    </a:lnTo>
                    <a:lnTo>
                      <a:pt x="182" y="2874"/>
                    </a:lnTo>
                    <a:lnTo>
                      <a:pt x="125" y="3075"/>
                    </a:lnTo>
                    <a:lnTo>
                      <a:pt x="77" y="3267"/>
                    </a:lnTo>
                    <a:lnTo>
                      <a:pt x="48" y="3468"/>
                    </a:lnTo>
                    <a:lnTo>
                      <a:pt x="19" y="3679"/>
                    </a:lnTo>
                    <a:lnTo>
                      <a:pt x="0" y="3880"/>
                    </a:lnTo>
                    <a:lnTo>
                      <a:pt x="0" y="4091"/>
                    </a:lnTo>
                    <a:lnTo>
                      <a:pt x="1169" y="4091"/>
                    </a:lnTo>
                    <a:lnTo>
                      <a:pt x="1178" y="3947"/>
                    </a:lnTo>
                    <a:lnTo>
                      <a:pt x="1188" y="3794"/>
                    </a:lnTo>
                    <a:lnTo>
                      <a:pt x="1207" y="3650"/>
                    </a:lnTo>
                    <a:lnTo>
                      <a:pt x="1236" y="3506"/>
                    </a:lnTo>
                    <a:lnTo>
                      <a:pt x="1264" y="3363"/>
                    </a:lnTo>
                    <a:lnTo>
                      <a:pt x="1303" y="3229"/>
                    </a:lnTo>
                    <a:lnTo>
                      <a:pt x="1351" y="3094"/>
                    </a:lnTo>
                    <a:lnTo>
                      <a:pt x="1399" y="2960"/>
                    </a:lnTo>
                    <a:lnTo>
                      <a:pt x="1466" y="2826"/>
                    </a:lnTo>
                    <a:lnTo>
                      <a:pt x="1523" y="2702"/>
                    </a:lnTo>
                    <a:lnTo>
                      <a:pt x="1600" y="2577"/>
                    </a:lnTo>
                    <a:lnTo>
                      <a:pt x="1676" y="2462"/>
                    </a:lnTo>
                    <a:lnTo>
                      <a:pt x="1753" y="2347"/>
                    </a:lnTo>
                    <a:lnTo>
                      <a:pt x="1839" y="2242"/>
                    </a:lnTo>
                    <a:lnTo>
                      <a:pt x="1935" y="2137"/>
                    </a:lnTo>
                    <a:lnTo>
                      <a:pt x="2031" y="2031"/>
                    </a:lnTo>
                    <a:lnTo>
                      <a:pt x="2127" y="1935"/>
                    </a:lnTo>
                    <a:lnTo>
                      <a:pt x="2232" y="1840"/>
                    </a:lnTo>
                    <a:lnTo>
                      <a:pt x="2347" y="1754"/>
                    </a:lnTo>
                    <a:lnTo>
                      <a:pt x="2462" y="1677"/>
                    </a:lnTo>
                    <a:lnTo>
                      <a:pt x="2577" y="1600"/>
                    </a:lnTo>
                    <a:lnTo>
                      <a:pt x="2701" y="1524"/>
                    </a:lnTo>
                    <a:lnTo>
                      <a:pt x="2826" y="1466"/>
                    </a:lnTo>
                    <a:lnTo>
                      <a:pt x="2960" y="1409"/>
                    </a:lnTo>
                    <a:lnTo>
                      <a:pt x="3094" y="1351"/>
                    </a:lnTo>
                    <a:lnTo>
                      <a:pt x="3228" y="1303"/>
                    </a:lnTo>
                    <a:lnTo>
                      <a:pt x="3362" y="1265"/>
                    </a:lnTo>
                    <a:lnTo>
                      <a:pt x="3506" y="1236"/>
                    </a:lnTo>
                    <a:lnTo>
                      <a:pt x="3649" y="1208"/>
                    </a:lnTo>
                    <a:lnTo>
                      <a:pt x="3793" y="1188"/>
                    </a:lnTo>
                    <a:lnTo>
                      <a:pt x="3946" y="1179"/>
                    </a:lnTo>
                    <a:lnTo>
                      <a:pt x="11350" y="1179"/>
                    </a:lnTo>
                    <a:lnTo>
                      <a:pt x="11494" y="1188"/>
                    </a:lnTo>
                    <a:lnTo>
                      <a:pt x="11638" y="1208"/>
                    </a:lnTo>
                    <a:lnTo>
                      <a:pt x="11781" y="1236"/>
                    </a:lnTo>
                    <a:lnTo>
                      <a:pt x="11925" y="1265"/>
                    </a:lnTo>
                    <a:lnTo>
                      <a:pt x="12069" y="1303"/>
                    </a:lnTo>
                    <a:lnTo>
                      <a:pt x="12203" y="1351"/>
                    </a:lnTo>
                    <a:lnTo>
                      <a:pt x="12337" y="1409"/>
                    </a:lnTo>
                    <a:lnTo>
                      <a:pt x="12461" y="1466"/>
                    </a:lnTo>
                    <a:lnTo>
                      <a:pt x="12586" y="1524"/>
                    </a:lnTo>
                    <a:lnTo>
                      <a:pt x="12710" y="1600"/>
                    </a:lnTo>
                    <a:lnTo>
                      <a:pt x="12825" y="1677"/>
                    </a:lnTo>
                    <a:lnTo>
                      <a:pt x="12940" y="1754"/>
                    </a:lnTo>
                    <a:lnTo>
                      <a:pt x="13055" y="1840"/>
                    </a:lnTo>
                    <a:lnTo>
                      <a:pt x="13160" y="1935"/>
                    </a:lnTo>
                    <a:lnTo>
                      <a:pt x="13256" y="2031"/>
                    </a:lnTo>
                    <a:lnTo>
                      <a:pt x="13362" y="2137"/>
                    </a:lnTo>
                    <a:lnTo>
                      <a:pt x="13448" y="2242"/>
                    </a:lnTo>
                    <a:lnTo>
                      <a:pt x="13534" y="2347"/>
                    </a:lnTo>
                    <a:lnTo>
                      <a:pt x="13620" y="2462"/>
                    </a:lnTo>
                    <a:lnTo>
                      <a:pt x="13697" y="2577"/>
                    </a:lnTo>
                    <a:lnTo>
                      <a:pt x="13764" y="2702"/>
                    </a:lnTo>
                    <a:lnTo>
                      <a:pt x="13831" y="2826"/>
                    </a:lnTo>
                    <a:lnTo>
                      <a:pt x="13888" y="2960"/>
                    </a:lnTo>
                    <a:lnTo>
                      <a:pt x="13936" y="3094"/>
                    </a:lnTo>
                    <a:lnTo>
                      <a:pt x="13984" y="3229"/>
                    </a:lnTo>
                    <a:lnTo>
                      <a:pt x="14023" y="3363"/>
                    </a:lnTo>
                    <a:lnTo>
                      <a:pt x="14061" y="3506"/>
                    </a:lnTo>
                    <a:lnTo>
                      <a:pt x="14080" y="3650"/>
                    </a:lnTo>
                    <a:lnTo>
                      <a:pt x="14099" y="3794"/>
                    </a:lnTo>
                    <a:lnTo>
                      <a:pt x="14109" y="3947"/>
                    </a:lnTo>
                    <a:lnTo>
                      <a:pt x="14118" y="4091"/>
                    </a:lnTo>
                    <a:lnTo>
                      <a:pt x="15296" y="4091"/>
                    </a:lnTo>
                    <a:lnTo>
                      <a:pt x="15287" y="3880"/>
                    </a:lnTo>
                    <a:lnTo>
                      <a:pt x="15268" y="3679"/>
                    </a:lnTo>
                    <a:lnTo>
                      <a:pt x="15249" y="3468"/>
                    </a:lnTo>
                    <a:lnTo>
                      <a:pt x="15210" y="3267"/>
                    </a:lnTo>
                    <a:lnTo>
                      <a:pt x="15162" y="3075"/>
                    </a:lnTo>
                    <a:lnTo>
                      <a:pt x="15105" y="2874"/>
                    </a:lnTo>
                    <a:lnTo>
                      <a:pt x="15047" y="2692"/>
                    </a:lnTo>
                    <a:lnTo>
                      <a:pt x="14971" y="2501"/>
                    </a:lnTo>
                    <a:lnTo>
                      <a:pt x="14885" y="2319"/>
                    </a:lnTo>
                    <a:lnTo>
                      <a:pt x="14798" y="2146"/>
                    </a:lnTo>
                    <a:lnTo>
                      <a:pt x="14703" y="1974"/>
                    </a:lnTo>
                    <a:lnTo>
                      <a:pt x="14588" y="1811"/>
                    </a:lnTo>
                    <a:lnTo>
                      <a:pt x="14473" y="1648"/>
                    </a:lnTo>
                    <a:lnTo>
                      <a:pt x="14358" y="1495"/>
                    </a:lnTo>
                    <a:lnTo>
                      <a:pt x="14224" y="1342"/>
                    </a:lnTo>
                    <a:lnTo>
                      <a:pt x="14090" y="1198"/>
                    </a:lnTo>
                    <a:lnTo>
                      <a:pt x="13946" y="1064"/>
                    </a:lnTo>
                    <a:lnTo>
                      <a:pt x="13802" y="939"/>
                    </a:lnTo>
                    <a:lnTo>
                      <a:pt x="13649" y="815"/>
                    </a:lnTo>
                    <a:lnTo>
                      <a:pt x="13486" y="700"/>
                    </a:lnTo>
                    <a:lnTo>
                      <a:pt x="13323" y="595"/>
                    </a:lnTo>
                    <a:lnTo>
                      <a:pt x="13151" y="499"/>
                    </a:lnTo>
                    <a:lnTo>
                      <a:pt x="12969" y="403"/>
                    </a:lnTo>
                    <a:lnTo>
                      <a:pt x="12787" y="326"/>
                    </a:lnTo>
                    <a:lnTo>
                      <a:pt x="12605" y="250"/>
                    </a:lnTo>
                    <a:lnTo>
                      <a:pt x="12413" y="183"/>
                    </a:lnTo>
                    <a:lnTo>
                      <a:pt x="12222" y="125"/>
                    </a:lnTo>
                    <a:lnTo>
                      <a:pt x="12021" y="87"/>
                    </a:lnTo>
                    <a:lnTo>
                      <a:pt x="11820" y="49"/>
                    </a:lnTo>
                    <a:lnTo>
                      <a:pt x="11618" y="20"/>
                    </a:lnTo>
                    <a:lnTo>
                      <a:pt x="11408" y="1"/>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89;p31">
                <a:extLst>
                  <a:ext uri="{FF2B5EF4-FFF2-40B4-BE49-F238E27FC236}">
                    <a16:creationId xmlns:a16="http://schemas.microsoft.com/office/drawing/2014/main" id="{C23BE130-A9A6-4462-8E30-AE9CDA6B2936}"/>
                  </a:ext>
                </a:extLst>
              </p:cNvPr>
              <p:cNvSpPr/>
              <p:nvPr/>
            </p:nvSpPr>
            <p:spPr>
              <a:xfrm>
                <a:off x="2131475" y="3821168"/>
                <a:ext cx="113279" cy="205201"/>
              </a:xfrm>
              <a:custGeom>
                <a:avLst/>
                <a:gdLst/>
                <a:ahLst/>
                <a:cxnLst/>
                <a:rect l="l" t="t" r="r" b="b"/>
                <a:pathLst>
                  <a:path w="3506" h="6351" extrusionOk="0">
                    <a:moveTo>
                      <a:pt x="0" y="1"/>
                    </a:moveTo>
                    <a:lnTo>
                      <a:pt x="661" y="6351"/>
                    </a:lnTo>
                    <a:lnTo>
                      <a:pt x="2845" y="6351"/>
                    </a:lnTo>
                    <a:lnTo>
                      <a:pt x="3506" y="1"/>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90;p31">
                <a:extLst>
                  <a:ext uri="{FF2B5EF4-FFF2-40B4-BE49-F238E27FC236}">
                    <a16:creationId xmlns:a16="http://schemas.microsoft.com/office/drawing/2014/main" id="{153C66CA-8344-4F64-9371-1EFD7EDDFA26}"/>
                  </a:ext>
                </a:extLst>
              </p:cNvPr>
              <p:cNvSpPr/>
              <p:nvPr/>
            </p:nvSpPr>
            <p:spPr>
              <a:xfrm>
                <a:off x="1801260" y="3705431"/>
                <a:ext cx="780190" cy="115767"/>
              </a:xfrm>
              <a:custGeom>
                <a:avLst/>
                <a:gdLst/>
                <a:ahLst/>
                <a:cxnLst/>
                <a:rect l="l" t="t" r="r" b="b"/>
                <a:pathLst>
                  <a:path w="24147" h="3583" extrusionOk="0">
                    <a:moveTo>
                      <a:pt x="3171" y="0"/>
                    </a:moveTo>
                    <a:lnTo>
                      <a:pt x="3008" y="10"/>
                    </a:lnTo>
                    <a:lnTo>
                      <a:pt x="2855" y="20"/>
                    </a:lnTo>
                    <a:lnTo>
                      <a:pt x="2692" y="39"/>
                    </a:lnTo>
                    <a:lnTo>
                      <a:pt x="2539" y="67"/>
                    </a:lnTo>
                    <a:lnTo>
                      <a:pt x="2385" y="106"/>
                    </a:lnTo>
                    <a:lnTo>
                      <a:pt x="2232" y="144"/>
                    </a:lnTo>
                    <a:lnTo>
                      <a:pt x="2089" y="192"/>
                    </a:lnTo>
                    <a:lnTo>
                      <a:pt x="1945" y="249"/>
                    </a:lnTo>
                    <a:lnTo>
                      <a:pt x="1801" y="316"/>
                    </a:lnTo>
                    <a:lnTo>
                      <a:pt x="1667" y="384"/>
                    </a:lnTo>
                    <a:lnTo>
                      <a:pt x="1533" y="460"/>
                    </a:lnTo>
                    <a:lnTo>
                      <a:pt x="1399" y="546"/>
                    </a:lnTo>
                    <a:lnTo>
                      <a:pt x="1274" y="633"/>
                    </a:lnTo>
                    <a:lnTo>
                      <a:pt x="1159" y="728"/>
                    </a:lnTo>
                    <a:lnTo>
                      <a:pt x="1044" y="824"/>
                    </a:lnTo>
                    <a:lnTo>
                      <a:pt x="930" y="929"/>
                    </a:lnTo>
                    <a:lnTo>
                      <a:pt x="824" y="1044"/>
                    </a:lnTo>
                    <a:lnTo>
                      <a:pt x="728" y="1159"/>
                    </a:lnTo>
                    <a:lnTo>
                      <a:pt x="633" y="1274"/>
                    </a:lnTo>
                    <a:lnTo>
                      <a:pt x="546" y="1399"/>
                    </a:lnTo>
                    <a:lnTo>
                      <a:pt x="460" y="1533"/>
                    </a:lnTo>
                    <a:lnTo>
                      <a:pt x="384" y="1657"/>
                    </a:lnTo>
                    <a:lnTo>
                      <a:pt x="317" y="1801"/>
                    </a:lnTo>
                    <a:lnTo>
                      <a:pt x="250" y="1935"/>
                    </a:lnTo>
                    <a:lnTo>
                      <a:pt x="202" y="2079"/>
                    </a:lnTo>
                    <a:lnTo>
                      <a:pt x="144" y="2232"/>
                    </a:lnTo>
                    <a:lnTo>
                      <a:pt x="106" y="2376"/>
                    </a:lnTo>
                    <a:lnTo>
                      <a:pt x="68" y="2529"/>
                    </a:lnTo>
                    <a:lnTo>
                      <a:pt x="39" y="2692"/>
                    </a:lnTo>
                    <a:lnTo>
                      <a:pt x="20" y="2845"/>
                    </a:lnTo>
                    <a:lnTo>
                      <a:pt x="10" y="3008"/>
                    </a:lnTo>
                    <a:lnTo>
                      <a:pt x="0" y="3171"/>
                    </a:lnTo>
                    <a:lnTo>
                      <a:pt x="0" y="3583"/>
                    </a:lnTo>
                    <a:lnTo>
                      <a:pt x="24147" y="3583"/>
                    </a:lnTo>
                    <a:lnTo>
                      <a:pt x="24147" y="3171"/>
                    </a:lnTo>
                    <a:lnTo>
                      <a:pt x="24147" y="3008"/>
                    </a:lnTo>
                    <a:lnTo>
                      <a:pt x="24128" y="2845"/>
                    </a:lnTo>
                    <a:lnTo>
                      <a:pt x="24109" y="2692"/>
                    </a:lnTo>
                    <a:lnTo>
                      <a:pt x="24080" y="2529"/>
                    </a:lnTo>
                    <a:lnTo>
                      <a:pt x="24051" y="2376"/>
                    </a:lnTo>
                    <a:lnTo>
                      <a:pt x="24003" y="2232"/>
                    </a:lnTo>
                    <a:lnTo>
                      <a:pt x="23955" y="2079"/>
                    </a:lnTo>
                    <a:lnTo>
                      <a:pt x="23898" y="1935"/>
                    </a:lnTo>
                    <a:lnTo>
                      <a:pt x="23831" y="1801"/>
                    </a:lnTo>
                    <a:lnTo>
                      <a:pt x="23764" y="1657"/>
                    </a:lnTo>
                    <a:lnTo>
                      <a:pt x="23687" y="1533"/>
                    </a:lnTo>
                    <a:lnTo>
                      <a:pt x="23601" y="1399"/>
                    </a:lnTo>
                    <a:lnTo>
                      <a:pt x="23515" y="1274"/>
                    </a:lnTo>
                    <a:lnTo>
                      <a:pt x="23419" y="1159"/>
                    </a:lnTo>
                    <a:lnTo>
                      <a:pt x="23323" y="1044"/>
                    </a:lnTo>
                    <a:lnTo>
                      <a:pt x="23218" y="929"/>
                    </a:lnTo>
                    <a:lnTo>
                      <a:pt x="23112" y="824"/>
                    </a:lnTo>
                    <a:lnTo>
                      <a:pt x="22997" y="728"/>
                    </a:lnTo>
                    <a:lnTo>
                      <a:pt x="22873" y="633"/>
                    </a:lnTo>
                    <a:lnTo>
                      <a:pt x="22748" y="546"/>
                    </a:lnTo>
                    <a:lnTo>
                      <a:pt x="22624" y="460"/>
                    </a:lnTo>
                    <a:lnTo>
                      <a:pt x="22490" y="384"/>
                    </a:lnTo>
                    <a:lnTo>
                      <a:pt x="22346" y="316"/>
                    </a:lnTo>
                    <a:lnTo>
                      <a:pt x="22212" y="249"/>
                    </a:lnTo>
                    <a:lnTo>
                      <a:pt x="22068" y="192"/>
                    </a:lnTo>
                    <a:lnTo>
                      <a:pt x="21915" y="144"/>
                    </a:lnTo>
                    <a:lnTo>
                      <a:pt x="21771" y="106"/>
                    </a:lnTo>
                    <a:lnTo>
                      <a:pt x="21618" y="67"/>
                    </a:lnTo>
                    <a:lnTo>
                      <a:pt x="21455" y="39"/>
                    </a:lnTo>
                    <a:lnTo>
                      <a:pt x="21302" y="20"/>
                    </a:lnTo>
                    <a:lnTo>
                      <a:pt x="21139" y="10"/>
                    </a:lnTo>
                    <a:lnTo>
                      <a:pt x="209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91;p31">
                <a:extLst>
                  <a:ext uri="{FF2B5EF4-FFF2-40B4-BE49-F238E27FC236}">
                    <a16:creationId xmlns:a16="http://schemas.microsoft.com/office/drawing/2014/main" id="{41917F03-BAF8-4305-A71B-64BE2F6BE067}"/>
                  </a:ext>
                </a:extLst>
              </p:cNvPr>
              <p:cNvSpPr/>
              <p:nvPr/>
            </p:nvSpPr>
            <p:spPr>
              <a:xfrm>
                <a:off x="2279717" y="1805851"/>
                <a:ext cx="732855" cy="701935"/>
              </a:xfrm>
              <a:custGeom>
                <a:avLst/>
                <a:gdLst/>
                <a:ahLst/>
                <a:cxnLst/>
                <a:rect l="l" t="t" r="r" b="b"/>
                <a:pathLst>
                  <a:path w="22682" h="21725" extrusionOk="0">
                    <a:moveTo>
                      <a:pt x="1878" y="1"/>
                    </a:moveTo>
                    <a:lnTo>
                      <a:pt x="1609" y="30"/>
                    </a:lnTo>
                    <a:lnTo>
                      <a:pt x="1341" y="78"/>
                    </a:lnTo>
                    <a:lnTo>
                      <a:pt x="1217" y="106"/>
                    </a:lnTo>
                    <a:lnTo>
                      <a:pt x="1092" y="135"/>
                    </a:lnTo>
                    <a:lnTo>
                      <a:pt x="968" y="183"/>
                    </a:lnTo>
                    <a:lnTo>
                      <a:pt x="853" y="231"/>
                    </a:lnTo>
                    <a:lnTo>
                      <a:pt x="738" y="279"/>
                    </a:lnTo>
                    <a:lnTo>
                      <a:pt x="623" y="336"/>
                    </a:lnTo>
                    <a:lnTo>
                      <a:pt x="508" y="403"/>
                    </a:lnTo>
                    <a:lnTo>
                      <a:pt x="402" y="470"/>
                    </a:lnTo>
                    <a:lnTo>
                      <a:pt x="297" y="547"/>
                    </a:lnTo>
                    <a:lnTo>
                      <a:pt x="192" y="624"/>
                    </a:lnTo>
                    <a:lnTo>
                      <a:pt x="96" y="710"/>
                    </a:lnTo>
                    <a:lnTo>
                      <a:pt x="0" y="805"/>
                    </a:lnTo>
                    <a:lnTo>
                      <a:pt x="134" y="1390"/>
                    </a:lnTo>
                    <a:lnTo>
                      <a:pt x="307" y="2070"/>
                    </a:lnTo>
                    <a:lnTo>
                      <a:pt x="527" y="2961"/>
                    </a:lnTo>
                    <a:lnTo>
                      <a:pt x="805" y="4024"/>
                    </a:lnTo>
                    <a:lnTo>
                      <a:pt x="1140" y="5231"/>
                    </a:lnTo>
                    <a:lnTo>
                      <a:pt x="1514" y="6533"/>
                    </a:lnTo>
                    <a:lnTo>
                      <a:pt x="1715" y="7223"/>
                    </a:lnTo>
                    <a:lnTo>
                      <a:pt x="1935" y="7912"/>
                    </a:lnTo>
                    <a:lnTo>
                      <a:pt x="2155" y="8621"/>
                    </a:lnTo>
                    <a:lnTo>
                      <a:pt x="2395" y="9330"/>
                    </a:lnTo>
                    <a:lnTo>
                      <a:pt x="2634" y="10039"/>
                    </a:lnTo>
                    <a:lnTo>
                      <a:pt x="2883" y="10748"/>
                    </a:lnTo>
                    <a:lnTo>
                      <a:pt x="3142" y="11437"/>
                    </a:lnTo>
                    <a:lnTo>
                      <a:pt x="3400" y="12127"/>
                    </a:lnTo>
                    <a:lnTo>
                      <a:pt x="3678" y="12788"/>
                    </a:lnTo>
                    <a:lnTo>
                      <a:pt x="3946" y="13429"/>
                    </a:lnTo>
                    <a:lnTo>
                      <a:pt x="4234" y="14052"/>
                    </a:lnTo>
                    <a:lnTo>
                      <a:pt x="4521" y="14636"/>
                    </a:lnTo>
                    <a:lnTo>
                      <a:pt x="4808" y="15182"/>
                    </a:lnTo>
                    <a:lnTo>
                      <a:pt x="4952" y="15441"/>
                    </a:lnTo>
                    <a:lnTo>
                      <a:pt x="5105" y="15690"/>
                    </a:lnTo>
                    <a:lnTo>
                      <a:pt x="5249" y="15929"/>
                    </a:lnTo>
                    <a:lnTo>
                      <a:pt x="5402" y="16159"/>
                    </a:lnTo>
                    <a:lnTo>
                      <a:pt x="5556" y="16380"/>
                    </a:lnTo>
                    <a:lnTo>
                      <a:pt x="5699" y="16581"/>
                    </a:lnTo>
                    <a:lnTo>
                      <a:pt x="5852" y="16772"/>
                    </a:lnTo>
                    <a:lnTo>
                      <a:pt x="6006" y="16945"/>
                    </a:lnTo>
                    <a:lnTo>
                      <a:pt x="6159" y="17107"/>
                    </a:lnTo>
                    <a:lnTo>
                      <a:pt x="6312" y="17251"/>
                    </a:lnTo>
                    <a:lnTo>
                      <a:pt x="6456" y="17376"/>
                    </a:lnTo>
                    <a:lnTo>
                      <a:pt x="6609" y="17491"/>
                    </a:lnTo>
                    <a:lnTo>
                      <a:pt x="6772" y="17615"/>
                    </a:lnTo>
                    <a:lnTo>
                      <a:pt x="6954" y="17730"/>
                    </a:lnTo>
                    <a:lnTo>
                      <a:pt x="7145" y="17855"/>
                    </a:lnTo>
                    <a:lnTo>
                      <a:pt x="7347" y="17969"/>
                    </a:lnTo>
                    <a:lnTo>
                      <a:pt x="7557" y="18084"/>
                    </a:lnTo>
                    <a:lnTo>
                      <a:pt x="7778" y="18190"/>
                    </a:lnTo>
                    <a:lnTo>
                      <a:pt x="8247" y="18420"/>
                    </a:lnTo>
                    <a:lnTo>
                      <a:pt x="8755" y="18640"/>
                    </a:lnTo>
                    <a:lnTo>
                      <a:pt x="9291" y="18851"/>
                    </a:lnTo>
                    <a:lnTo>
                      <a:pt x="9846" y="19052"/>
                    </a:lnTo>
                    <a:lnTo>
                      <a:pt x="10440" y="19253"/>
                    </a:lnTo>
                    <a:lnTo>
                      <a:pt x="11044" y="19445"/>
                    </a:lnTo>
                    <a:lnTo>
                      <a:pt x="11657" y="19636"/>
                    </a:lnTo>
                    <a:lnTo>
                      <a:pt x="12289" y="19818"/>
                    </a:lnTo>
                    <a:lnTo>
                      <a:pt x="12921" y="19990"/>
                    </a:lnTo>
                    <a:lnTo>
                      <a:pt x="13563" y="20153"/>
                    </a:lnTo>
                    <a:lnTo>
                      <a:pt x="14205" y="20316"/>
                    </a:lnTo>
                    <a:lnTo>
                      <a:pt x="14837" y="20469"/>
                    </a:lnTo>
                    <a:lnTo>
                      <a:pt x="16072" y="20747"/>
                    </a:lnTo>
                    <a:lnTo>
                      <a:pt x="17250" y="20996"/>
                    </a:lnTo>
                    <a:lnTo>
                      <a:pt x="18333" y="21216"/>
                    </a:lnTo>
                    <a:lnTo>
                      <a:pt x="19281" y="21389"/>
                    </a:lnTo>
                    <a:lnTo>
                      <a:pt x="20076" y="21533"/>
                    </a:lnTo>
                    <a:lnTo>
                      <a:pt x="20689" y="21638"/>
                    </a:lnTo>
                    <a:lnTo>
                      <a:pt x="21206" y="21724"/>
                    </a:lnTo>
                    <a:lnTo>
                      <a:pt x="21292" y="21475"/>
                    </a:lnTo>
                    <a:lnTo>
                      <a:pt x="21388" y="21178"/>
                    </a:lnTo>
                    <a:lnTo>
                      <a:pt x="21503" y="20776"/>
                    </a:lnTo>
                    <a:lnTo>
                      <a:pt x="21647" y="20278"/>
                    </a:lnTo>
                    <a:lnTo>
                      <a:pt x="21800" y="19703"/>
                    </a:lnTo>
                    <a:lnTo>
                      <a:pt x="21953" y="19052"/>
                    </a:lnTo>
                    <a:lnTo>
                      <a:pt x="22116" y="18343"/>
                    </a:lnTo>
                    <a:lnTo>
                      <a:pt x="22269" y="17577"/>
                    </a:lnTo>
                    <a:lnTo>
                      <a:pt x="22336" y="17184"/>
                    </a:lnTo>
                    <a:lnTo>
                      <a:pt x="22403" y="16772"/>
                    </a:lnTo>
                    <a:lnTo>
                      <a:pt x="22461" y="16351"/>
                    </a:lnTo>
                    <a:lnTo>
                      <a:pt x="22518" y="15929"/>
                    </a:lnTo>
                    <a:lnTo>
                      <a:pt x="22566" y="15498"/>
                    </a:lnTo>
                    <a:lnTo>
                      <a:pt x="22614" y="15067"/>
                    </a:lnTo>
                    <a:lnTo>
                      <a:pt x="22643" y="14627"/>
                    </a:lnTo>
                    <a:lnTo>
                      <a:pt x="22662" y="14186"/>
                    </a:lnTo>
                    <a:lnTo>
                      <a:pt x="22681" y="13736"/>
                    </a:lnTo>
                    <a:lnTo>
                      <a:pt x="22681" y="13295"/>
                    </a:lnTo>
                    <a:lnTo>
                      <a:pt x="22672" y="12855"/>
                    </a:lnTo>
                    <a:lnTo>
                      <a:pt x="22652" y="12424"/>
                    </a:lnTo>
                    <a:lnTo>
                      <a:pt x="22614" y="11983"/>
                    </a:lnTo>
                    <a:lnTo>
                      <a:pt x="22566" y="11552"/>
                    </a:lnTo>
                    <a:lnTo>
                      <a:pt x="22145" y="11600"/>
                    </a:lnTo>
                    <a:lnTo>
                      <a:pt x="21024" y="11715"/>
                    </a:lnTo>
                    <a:lnTo>
                      <a:pt x="20248" y="11782"/>
                    </a:lnTo>
                    <a:lnTo>
                      <a:pt x="19377" y="11849"/>
                    </a:lnTo>
                    <a:lnTo>
                      <a:pt x="18428" y="11907"/>
                    </a:lnTo>
                    <a:lnTo>
                      <a:pt x="17413" y="11945"/>
                    </a:lnTo>
                    <a:lnTo>
                      <a:pt x="16379" y="11974"/>
                    </a:lnTo>
                    <a:lnTo>
                      <a:pt x="15852" y="11983"/>
                    </a:lnTo>
                    <a:lnTo>
                      <a:pt x="15325" y="11983"/>
                    </a:lnTo>
                    <a:lnTo>
                      <a:pt x="14808" y="11974"/>
                    </a:lnTo>
                    <a:lnTo>
                      <a:pt x="14300" y="11964"/>
                    </a:lnTo>
                    <a:lnTo>
                      <a:pt x="13793" y="11935"/>
                    </a:lnTo>
                    <a:lnTo>
                      <a:pt x="13304" y="11907"/>
                    </a:lnTo>
                    <a:lnTo>
                      <a:pt x="12835" y="11859"/>
                    </a:lnTo>
                    <a:lnTo>
                      <a:pt x="12385" y="11801"/>
                    </a:lnTo>
                    <a:lnTo>
                      <a:pt x="11954" y="11744"/>
                    </a:lnTo>
                    <a:lnTo>
                      <a:pt x="11551" y="11657"/>
                    </a:lnTo>
                    <a:lnTo>
                      <a:pt x="11178" y="11571"/>
                    </a:lnTo>
                    <a:lnTo>
                      <a:pt x="10996" y="11523"/>
                    </a:lnTo>
                    <a:lnTo>
                      <a:pt x="10833" y="11466"/>
                    </a:lnTo>
                    <a:lnTo>
                      <a:pt x="10670" y="11408"/>
                    </a:lnTo>
                    <a:lnTo>
                      <a:pt x="10527" y="11351"/>
                    </a:lnTo>
                    <a:lnTo>
                      <a:pt x="10383" y="11284"/>
                    </a:lnTo>
                    <a:lnTo>
                      <a:pt x="10249" y="11217"/>
                    </a:lnTo>
                    <a:lnTo>
                      <a:pt x="10115" y="11131"/>
                    </a:lnTo>
                    <a:lnTo>
                      <a:pt x="9961" y="11035"/>
                    </a:lnTo>
                    <a:lnTo>
                      <a:pt x="9818" y="10930"/>
                    </a:lnTo>
                    <a:lnTo>
                      <a:pt x="9665" y="10815"/>
                    </a:lnTo>
                    <a:lnTo>
                      <a:pt x="9348" y="10546"/>
                    </a:lnTo>
                    <a:lnTo>
                      <a:pt x="9023" y="10250"/>
                    </a:lnTo>
                    <a:lnTo>
                      <a:pt x="8697" y="9914"/>
                    </a:lnTo>
                    <a:lnTo>
                      <a:pt x="8362" y="9550"/>
                    </a:lnTo>
                    <a:lnTo>
                      <a:pt x="8017" y="9167"/>
                    </a:lnTo>
                    <a:lnTo>
                      <a:pt x="7672" y="8746"/>
                    </a:lnTo>
                    <a:lnTo>
                      <a:pt x="7318" y="8315"/>
                    </a:lnTo>
                    <a:lnTo>
                      <a:pt x="6973" y="7865"/>
                    </a:lnTo>
                    <a:lnTo>
                      <a:pt x="6628" y="7405"/>
                    </a:lnTo>
                    <a:lnTo>
                      <a:pt x="6274" y="6926"/>
                    </a:lnTo>
                    <a:lnTo>
                      <a:pt x="5929" y="6437"/>
                    </a:lnTo>
                    <a:lnTo>
                      <a:pt x="5594" y="5949"/>
                    </a:lnTo>
                    <a:lnTo>
                      <a:pt x="4933" y="4972"/>
                    </a:lnTo>
                    <a:lnTo>
                      <a:pt x="4310" y="4014"/>
                    </a:lnTo>
                    <a:lnTo>
                      <a:pt x="3736" y="3104"/>
                    </a:lnTo>
                    <a:lnTo>
                      <a:pt x="3209" y="2261"/>
                    </a:lnTo>
                    <a:lnTo>
                      <a:pt x="2759" y="1514"/>
                    </a:lnTo>
                    <a:lnTo>
                      <a:pt x="2117" y="413"/>
                    </a:lnTo>
                    <a:lnTo>
                      <a:pt x="1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92;p31">
                <a:extLst>
                  <a:ext uri="{FF2B5EF4-FFF2-40B4-BE49-F238E27FC236}">
                    <a16:creationId xmlns:a16="http://schemas.microsoft.com/office/drawing/2014/main" id="{7ACD3188-A3E7-4D6B-ABBC-949CBD7EF015}"/>
                  </a:ext>
                </a:extLst>
              </p:cNvPr>
              <p:cNvSpPr/>
              <p:nvPr/>
            </p:nvSpPr>
            <p:spPr>
              <a:xfrm>
                <a:off x="2910712" y="4519952"/>
                <a:ext cx="99709" cy="108982"/>
              </a:xfrm>
              <a:custGeom>
                <a:avLst/>
                <a:gdLst/>
                <a:ahLst/>
                <a:cxnLst/>
                <a:rect l="l" t="t" r="r" b="b"/>
                <a:pathLst>
                  <a:path w="3086" h="3373" extrusionOk="0">
                    <a:moveTo>
                      <a:pt x="1782" y="1"/>
                    </a:moveTo>
                    <a:lnTo>
                      <a:pt x="1390" y="997"/>
                    </a:lnTo>
                    <a:lnTo>
                      <a:pt x="1313" y="1083"/>
                    </a:lnTo>
                    <a:lnTo>
                      <a:pt x="1112" y="1284"/>
                    </a:lnTo>
                    <a:lnTo>
                      <a:pt x="834" y="1591"/>
                    </a:lnTo>
                    <a:lnTo>
                      <a:pt x="681" y="1763"/>
                    </a:lnTo>
                    <a:lnTo>
                      <a:pt x="528" y="1945"/>
                    </a:lnTo>
                    <a:lnTo>
                      <a:pt x="384" y="2137"/>
                    </a:lnTo>
                    <a:lnTo>
                      <a:pt x="250" y="2328"/>
                    </a:lnTo>
                    <a:lnTo>
                      <a:pt x="145" y="2520"/>
                    </a:lnTo>
                    <a:lnTo>
                      <a:pt x="97" y="2616"/>
                    </a:lnTo>
                    <a:lnTo>
                      <a:pt x="58" y="2702"/>
                    </a:lnTo>
                    <a:lnTo>
                      <a:pt x="30" y="2788"/>
                    </a:lnTo>
                    <a:lnTo>
                      <a:pt x="11" y="2874"/>
                    </a:lnTo>
                    <a:lnTo>
                      <a:pt x="1" y="2951"/>
                    </a:lnTo>
                    <a:lnTo>
                      <a:pt x="1" y="3028"/>
                    </a:lnTo>
                    <a:lnTo>
                      <a:pt x="11" y="3095"/>
                    </a:lnTo>
                    <a:lnTo>
                      <a:pt x="30" y="3152"/>
                    </a:lnTo>
                    <a:lnTo>
                      <a:pt x="68" y="3210"/>
                    </a:lnTo>
                    <a:lnTo>
                      <a:pt x="116" y="3258"/>
                    </a:lnTo>
                    <a:lnTo>
                      <a:pt x="164" y="3296"/>
                    </a:lnTo>
                    <a:lnTo>
                      <a:pt x="221" y="3325"/>
                    </a:lnTo>
                    <a:lnTo>
                      <a:pt x="288" y="3344"/>
                    </a:lnTo>
                    <a:lnTo>
                      <a:pt x="355" y="3363"/>
                    </a:lnTo>
                    <a:lnTo>
                      <a:pt x="432" y="3372"/>
                    </a:lnTo>
                    <a:lnTo>
                      <a:pt x="671" y="3372"/>
                    </a:lnTo>
                    <a:lnTo>
                      <a:pt x="844" y="3344"/>
                    </a:lnTo>
                    <a:lnTo>
                      <a:pt x="1035" y="3296"/>
                    </a:lnTo>
                    <a:lnTo>
                      <a:pt x="1227" y="3229"/>
                    </a:lnTo>
                    <a:lnTo>
                      <a:pt x="1419" y="3152"/>
                    </a:lnTo>
                    <a:lnTo>
                      <a:pt x="1620" y="3066"/>
                    </a:lnTo>
                    <a:lnTo>
                      <a:pt x="1821" y="2961"/>
                    </a:lnTo>
                    <a:lnTo>
                      <a:pt x="2012" y="2855"/>
                    </a:lnTo>
                    <a:lnTo>
                      <a:pt x="2194" y="2731"/>
                    </a:lnTo>
                    <a:lnTo>
                      <a:pt x="2367" y="2616"/>
                    </a:lnTo>
                    <a:lnTo>
                      <a:pt x="2530" y="2491"/>
                    </a:lnTo>
                    <a:lnTo>
                      <a:pt x="2673" y="2367"/>
                    </a:lnTo>
                    <a:lnTo>
                      <a:pt x="2798" y="2242"/>
                    </a:lnTo>
                    <a:lnTo>
                      <a:pt x="2865" y="2156"/>
                    </a:lnTo>
                    <a:lnTo>
                      <a:pt x="2932" y="2079"/>
                    </a:lnTo>
                    <a:lnTo>
                      <a:pt x="2980" y="1984"/>
                    </a:lnTo>
                    <a:lnTo>
                      <a:pt x="3018" y="1897"/>
                    </a:lnTo>
                    <a:lnTo>
                      <a:pt x="3047" y="1792"/>
                    </a:lnTo>
                    <a:lnTo>
                      <a:pt x="3076" y="1696"/>
                    </a:lnTo>
                    <a:lnTo>
                      <a:pt x="3085" y="1591"/>
                    </a:lnTo>
                    <a:lnTo>
                      <a:pt x="3085" y="1486"/>
                    </a:lnTo>
                    <a:lnTo>
                      <a:pt x="3056" y="87"/>
                    </a:lnTo>
                    <a:lnTo>
                      <a:pt x="1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93;p31">
                <a:extLst>
                  <a:ext uri="{FF2B5EF4-FFF2-40B4-BE49-F238E27FC236}">
                    <a16:creationId xmlns:a16="http://schemas.microsoft.com/office/drawing/2014/main" id="{8B8D387F-0D95-4051-A2DC-A9E2E8287767}"/>
                  </a:ext>
                </a:extLst>
              </p:cNvPr>
              <p:cNvSpPr/>
              <p:nvPr/>
            </p:nvSpPr>
            <p:spPr>
              <a:xfrm>
                <a:off x="3236307" y="4527093"/>
                <a:ext cx="119773" cy="96898"/>
              </a:xfrm>
              <a:custGeom>
                <a:avLst/>
                <a:gdLst/>
                <a:ahLst/>
                <a:cxnLst/>
                <a:rect l="l" t="t" r="r" b="b"/>
                <a:pathLst>
                  <a:path w="3707" h="2999" extrusionOk="0">
                    <a:moveTo>
                      <a:pt x="1351" y="0"/>
                    </a:moveTo>
                    <a:lnTo>
                      <a:pt x="0" y="106"/>
                    </a:lnTo>
                    <a:lnTo>
                      <a:pt x="201" y="1686"/>
                    </a:lnTo>
                    <a:lnTo>
                      <a:pt x="240" y="1772"/>
                    </a:lnTo>
                    <a:lnTo>
                      <a:pt x="278" y="1858"/>
                    </a:lnTo>
                    <a:lnTo>
                      <a:pt x="316" y="1935"/>
                    </a:lnTo>
                    <a:lnTo>
                      <a:pt x="364" y="2012"/>
                    </a:lnTo>
                    <a:lnTo>
                      <a:pt x="422" y="2079"/>
                    </a:lnTo>
                    <a:lnTo>
                      <a:pt x="489" y="2146"/>
                    </a:lnTo>
                    <a:lnTo>
                      <a:pt x="556" y="2203"/>
                    </a:lnTo>
                    <a:lnTo>
                      <a:pt x="623" y="2261"/>
                    </a:lnTo>
                    <a:lnTo>
                      <a:pt x="766" y="2357"/>
                    </a:lnTo>
                    <a:lnTo>
                      <a:pt x="939" y="2452"/>
                    </a:lnTo>
                    <a:lnTo>
                      <a:pt x="1130" y="2538"/>
                    </a:lnTo>
                    <a:lnTo>
                      <a:pt x="1341" y="2634"/>
                    </a:lnTo>
                    <a:lnTo>
                      <a:pt x="1561" y="2711"/>
                    </a:lnTo>
                    <a:lnTo>
                      <a:pt x="1782" y="2788"/>
                    </a:lnTo>
                    <a:lnTo>
                      <a:pt x="2012" y="2855"/>
                    </a:lnTo>
                    <a:lnTo>
                      <a:pt x="2251" y="2912"/>
                    </a:lnTo>
                    <a:lnTo>
                      <a:pt x="2471" y="2960"/>
                    </a:lnTo>
                    <a:lnTo>
                      <a:pt x="2692" y="2989"/>
                    </a:lnTo>
                    <a:lnTo>
                      <a:pt x="2902" y="2998"/>
                    </a:lnTo>
                    <a:lnTo>
                      <a:pt x="3094" y="2998"/>
                    </a:lnTo>
                    <a:lnTo>
                      <a:pt x="3266" y="2970"/>
                    </a:lnTo>
                    <a:lnTo>
                      <a:pt x="3352" y="2950"/>
                    </a:lnTo>
                    <a:lnTo>
                      <a:pt x="3419" y="2931"/>
                    </a:lnTo>
                    <a:lnTo>
                      <a:pt x="3487" y="2902"/>
                    </a:lnTo>
                    <a:lnTo>
                      <a:pt x="3544" y="2864"/>
                    </a:lnTo>
                    <a:lnTo>
                      <a:pt x="3592" y="2826"/>
                    </a:lnTo>
                    <a:lnTo>
                      <a:pt x="3640" y="2778"/>
                    </a:lnTo>
                    <a:lnTo>
                      <a:pt x="3669" y="2720"/>
                    </a:lnTo>
                    <a:lnTo>
                      <a:pt x="3697" y="2663"/>
                    </a:lnTo>
                    <a:lnTo>
                      <a:pt x="3707" y="2606"/>
                    </a:lnTo>
                    <a:lnTo>
                      <a:pt x="3707" y="2548"/>
                    </a:lnTo>
                    <a:lnTo>
                      <a:pt x="3697" y="2481"/>
                    </a:lnTo>
                    <a:lnTo>
                      <a:pt x="3678" y="2414"/>
                    </a:lnTo>
                    <a:lnTo>
                      <a:pt x="3649" y="2347"/>
                    </a:lnTo>
                    <a:lnTo>
                      <a:pt x="3611" y="2280"/>
                    </a:lnTo>
                    <a:lnTo>
                      <a:pt x="3515" y="2146"/>
                    </a:lnTo>
                    <a:lnTo>
                      <a:pt x="3391" y="2012"/>
                    </a:lnTo>
                    <a:lnTo>
                      <a:pt x="3247" y="1868"/>
                    </a:lnTo>
                    <a:lnTo>
                      <a:pt x="3084" y="1724"/>
                    </a:lnTo>
                    <a:lnTo>
                      <a:pt x="2902" y="1581"/>
                    </a:lnTo>
                    <a:lnTo>
                      <a:pt x="2701" y="1447"/>
                    </a:lnTo>
                    <a:lnTo>
                      <a:pt x="2510" y="1312"/>
                    </a:lnTo>
                    <a:lnTo>
                      <a:pt x="2299" y="1178"/>
                    </a:lnTo>
                    <a:lnTo>
                      <a:pt x="1906" y="939"/>
                    </a:lnTo>
                    <a:lnTo>
                      <a:pt x="1542" y="728"/>
                    </a:lnTo>
                    <a:lnTo>
                      <a:pt x="135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94;p31">
                <a:extLst>
                  <a:ext uri="{FF2B5EF4-FFF2-40B4-BE49-F238E27FC236}">
                    <a16:creationId xmlns:a16="http://schemas.microsoft.com/office/drawing/2014/main" id="{43C54062-3FFE-4C29-926E-CE280B8FE123}"/>
                  </a:ext>
                </a:extLst>
              </p:cNvPr>
              <p:cNvSpPr/>
              <p:nvPr/>
            </p:nvSpPr>
            <p:spPr>
              <a:xfrm>
                <a:off x="2809515" y="3439578"/>
                <a:ext cx="237705" cy="1096181"/>
              </a:xfrm>
              <a:custGeom>
                <a:avLst/>
                <a:gdLst/>
                <a:ahLst/>
                <a:cxnLst/>
                <a:rect l="l" t="t" r="r" b="b"/>
                <a:pathLst>
                  <a:path w="7357" h="33927" extrusionOk="0">
                    <a:moveTo>
                      <a:pt x="7357" y="1"/>
                    </a:moveTo>
                    <a:lnTo>
                      <a:pt x="1" y="710"/>
                    </a:lnTo>
                    <a:lnTo>
                      <a:pt x="4790" y="33764"/>
                    </a:lnTo>
                    <a:lnTo>
                      <a:pt x="4953" y="33831"/>
                    </a:lnTo>
                    <a:lnTo>
                      <a:pt x="5125" y="33888"/>
                    </a:lnTo>
                    <a:lnTo>
                      <a:pt x="5298" y="33917"/>
                    </a:lnTo>
                    <a:lnTo>
                      <a:pt x="5480" y="33926"/>
                    </a:lnTo>
                    <a:lnTo>
                      <a:pt x="5652" y="33907"/>
                    </a:lnTo>
                    <a:lnTo>
                      <a:pt x="5834" y="33879"/>
                    </a:lnTo>
                    <a:lnTo>
                      <a:pt x="6016" y="33831"/>
                    </a:lnTo>
                    <a:lnTo>
                      <a:pt x="6198" y="33764"/>
                    </a:lnTo>
                    <a:lnTo>
                      <a:pt x="735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95;p31">
                <a:extLst>
                  <a:ext uri="{FF2B5EF4-FFF2-40B4-BE49-F238E27FC236}">
                    <a16:creationId xmlns:a16="http://schemas.microsoft.com/office/drawing/2014/main" id="{B18F36D3-75E4-45F4-8C6C-97FBAD76C704}"/>
                  </a:ext>
                </a:extLst>
              </p:cNvPr>
              <p:cNvSpPr/>
              <p:nvPr/>
            </p:nvSpPr>
            <p:spPr>
              <a:xfrm>
                <a:off x="3058663" y="3301547"/>
                <a:ext cx="274215" cy="1234210"/>
              </a:xfrm>
              <a:custGeom>
                <a:avLst/>
                <a:gdLst/>
                <a:ahLst/>
                <a:cxnLst/>
                <a:rect l="l" t="t" r="r" b="b"/>
                <a:pathLst>
                  <a:path w="8487" h="38199" extrusionOk="0">
                    <a:moveTo>
                      <a:pt x="8486" y="1"/>
                    </a:moveTo>
                    <a:lnTo>
                      <a:pt x="0" y="1917"/>
                    </a:lnTo>
                    <a:lnTo>
                      <a:pt x="5498" y="38036"/>
                    </a:lnTo>
                    <a:lnTo>
                      <a:pt x="5728" y="38112"/>
                    </a:lnTo>
                    <a:lnTo>
                      <a:pt x="5939" y="38160"/>
                    </a:lnTo>
                    <a:lnTo>
                      <a:pt x="6034" y="38179"/>
                    </a:lnTo>
                    <a:lnTo>
                      <a:pt x="6130" y="38189"/>
                    </a:lnTo>
                    <a:lnTo>
                      <a:pt x="6216" y="38198"/>
                    </a:lnTo>
                    <a:lnTo>
                      <a:pt x="6303" y="38189"/>
                    </a:lnTo>
                    <a:lnTo>
                      <a:pt x="6389" y="38179"/>
                    </a:lnTo>
                    <a:lnTo>
                      <a:pt x="6465" y="38170"/>
                    </a:lnTo>
                    <a:lnTo>
                      <a:pt x="6542" y="38141"/>
                    </a:lnTo>
                    <a:lnTo>
                      <a:pt x="6609" y="38112"/>
                    </a:lnTo>
                    <a:lnTo>
                      <a:pt x="6676" y="38074"/>
                    </a:lnTo>
                    <a:lnTo>
                      <a:pt x="6734" y="38036"/>
                    </a:lnTo>
                    <a:lnTo>
                      <a:pt x="6791" y="37988"/>
                    </a:lnTo>
                    <a:lnTo>
                      <a:pt x="6849" y="37930"/>
                    </a:lnTo>
                    <a:lnTo>
                      <a:pt x="8486"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96;p31">
                <a:extLst>
                  <a:ext uri="{FF2B5EF4-FFF2-40B4-BE49-F238E27FC236}">
                    <a16:creationId xmlns:a16="http://schemas.microsoft.com/office/drawing/2014/main" id="{646CF11F-86A7-4223-84EE-9CE33E6D059C}"/>
                  </a:ext>
                </a:extLst>
              </p:cNvPr>
              <p:cNvSpPr/>
              <p:nvPr/>
            </p:nvSpPr>
            <p:spPr>
              <a:xfrm>
                <a:off x="2701210" y="2163014"/>
                <a:ext cx="708720" cy="1512399"/>
              </a:xfrm>
              <a:custGeom>
                <a:avLst/>
                <a:gdLst/>
                <a:ahLst/>
                <a:cxnLst/>
                <a:rect l="l" t="t" r="r" b="b"/>
                <a:pathLst>
                  <a:path w="21935" h="46809" extrusionOk="0">
                    <a:moveTo>
                      <a:pt x="11954" y="0"/>
                    </a:moveTo>
                    <a:lnTo>
                      <a:pt x="11580" y="19"/>
                    </a:lnTo>
                    <a:lnTo>
                      <a:pt x="11207" y="48"/>
                    </a:lnTo>
                    <a:lnTo>
                      <a:pt x="10833" y="86"/>
                    </a:lnTo>
                    <a:lnTo>
                      <a:pt x="10460" y="144"/>
                    </a:lnTo>
                    <a:lnTo>
                      <a:pt x="10096" y="220"/>
                    </a:lnTo>
                    <a:lnTo>
                      <a:pt x="9732" y="316"/>
                    </a:lnTo>
                    <a:lnTo>
                      <a:pt x="9378" y="422"/>
                    </a:lnTo>
                    <a:lnTo>
                      <a:pt x="9014" y="546"/>
                    </a:lnTo>
                    <a:lnTo>
                      <a:pt x="8669" y="690"/>
                    </a:lnTo>
                    <a:lnTo>
                      <a:pt x="8324" y="843"/>
                    </a:lnTo>
                    <a:lnTo>
                      <a:pt x="7989" y="1015"/>
                    </a:lnTo>
                    <a:lnTo>
                      <a:pt x="7653" y="1207"/>
                    </a:lnTo>
                    <a:lnTo>
                      <a:pt x="7328" y="1418"/>
                    </a:lnTo>
                    <a:lnTo>
                      <a:pt x="7012" y="1638"/>
                    </a:lnTo>
                    <a:lnTo>
                      <a:pt x="6705" y="1877"/>
                    </a:lnTo>
                    <a:lnTo>
                      <a:pt x="6408" y="2126"/>
                    </a:lnTo>
                    <a:lnTo>
                      <a:pt x="6111" y="2404"/>
                    </a:lnTo>
                    <a:lnTo>
                      <a:pt x="5834" y="2692"/>
                    </a:lnTo>
                    <a:lnTo>
                      <a:pt x="5565" y="2988"/>
                    </a:lnTo>
                    <a:lnTo>
                      <a:pt x="5307" y="3314"/>
                    </a:lnTo>
                    <a:lnTo>
                      <a:pt x="5058" y="3649"/>
                    </a:lnTo>
                    <a:lnTo>
                      <a:pt x="4828" y="4004"/>
                    </a:lnTo>
                    <a:lnTo>
                      <a:pt x="4608" y="4368"/>
                    </a:lnTo>
                    <a:lnTo>
                      <a:pt x="4397" y="4760"/>
                    </a:lnTo>
                    <a:lnTo>
                      <a:pt x="4205" y="5163"/>
                    </a:lnTo>
                    <a:lnTo>
                      <a:pt x="4023" y="5584"/>
                    </a:lnTo>
                    <a:lnTo>
                      <a:pt x="3851" y="6015"/>
                    </a:lnTo>
                    <a:lnTo>
                      <a:pt x="3707" y="6475"/>
                    </a:lnTo>
                    <a:lnTo>
                      <a:pt x="3573" y="6944"/>
                    </a:lnTo>
                    <a:lnTo>
                      <a:pt x="3458" y="7423"/>
                    </a:lnTo>
                    <a:lnTo>
                      <a:pt x="3353" y="7931"/>
                    </a:lnTo>
                    <a:lnTo>
                      <a:pt x="3248" y="8572"/>
                    </a:lnTo>
                    <a:lnTo>
                      <a:pt x="3133" y="9348"/>
                    </a:lnTo>
                    <a:lnTo>
                      <a:pt x="3018" y="10249"/>
                    </a:lnTo>
                    <a:lnTo>
                      <a:pt x="2903" y="11274"/>
                    </a:lnTo>
                    <a:lnTo>
                      <a:pt x="2769" y="12404"/>
                    </a:lnTo>
                    <a:lnTo>
                      <a:pt x="2644" y="13630"/>
                    </a:lnTo>
                    <a:lnTo>
                      <a:pt x="2376" y="16321"/>
                    </a:lnTo>
                    <a:lnTo>
                      <a:pt x="2098" y="19281"/>
                    </a:lnTo>
                    <a:lnTo>
                      <a:pt x="1811" y="22413"/>
                    </a:lnTo>
                    <a:lnTo>
                      <a:pt x="1543" y="25650"/>
                    </a:lnTo>
                    <a:lnTo>
                      <a:pt x="1265" y="28888"/>
                    </a:lnTo>
                    <a:lnTo>
                      <a:pt x="1016" y="32058"/>
                    </a:lnTo>
                    <a:lnTo>
                      <a:pt x="776" y="35075"/>
                    </a:lnTo>
                    <a:lnTo>
                      <a:pt x="365" y="40314"/>
                    </a:lnTo>
                    <a:lnTo>
                      <a:pt x="96" y="43944"/>
                    </a:lnTo>
                    <a:lnTo>
                      <a:pt x="1" y="45305"/>
                    </a:lnTo>
                    <a:lnTo>
                      <a:pt x="288" y="45458"/>
                    </a:lnTo>
                    <a:lnTo>
                      <a:pt x="585" y="45601"/>
                    </a:lnTo>
                    <a:lnTo>
                      <a:pt x="891" y="45736"/>
                    </a:lnTo>
                    <a:lnTo>
                      <a:pt x="1217" y="45870"/>
                    </a:lnTo>
                    <a:lnTo>
                      <a:pt x="1552" y="45985"/>
                    </a:lnTo>
                    <a:lnTo>
                      <a:pt x="1887" y="46090"/>
                    </a:lnTo>
                    <a:lnTo>
                      <a:pt x="2242" y="46186"/>
                    </a:lnTo>
                    <a:lnTo>
                      <a:pt x="2596" y="46282"/>
                    </a:lnTo>
                    <a:lnTo>
                      <a:pt x="2960" y="46368"/>
                    </a:lnTo>
                    <a:lnTo>
                      <a:pt x="3334" y="46435"/>
                    </a:lnTo>
                    <a:lnTo>
                      <a:pt x="3717" y="46502"/>
                    </a:lnTo>
                    <a:lnTo>
                      <a:pt x="4100" y="46569"/>
                    </a:lnTo>
                    <a:lnTo>
                      <a:pt x="4493" y="46617"/>
                    </a:lnTo>
                    <a:lnTo>
                      <a:pt x="4895" y="46665"/>
                    </a:lnTo>
                    <a:lnTo>
                      <a:pt x="5297" y="46703"/>
                    </a:lnTo>
                    <a:lnTo>
                      <a:pt x="5709" y="46741"/>
                    </a:lnTo>
                    <a:lnTo>
                      <a:pt x="6111" y="46760"/>
                    </a:lnTo>
                    <a:lnTo>
                      <a:pt x="6533" y="46789"/>
                    </a:lnTo>
                    <a:lnTo>
                      <a:pt x="7366" y="46808"/>
                    </a:lnTo>
                    <a:lnTo>
                      <a:pt x="8209" y="46808"/>
                    </a:lnTo>
                    <a:lnTo>
                      <a:pt x="9061" y="46799"/>
                    </a:lnTo>
                    <a:lnTo>
                      <a:pt x="9904" y="46760"/>
                    </a:lnTo>
                    <a:lnTo>
                      <a:pt x="10747" y="46713"/>
                    </a:lnTo>
                    <a:lnTo>
                      <a:pt x="11571" y="46655"/>
                    </a:lnTo>
                    <a:lnTo>
                      <a:pt x="12395" y="46578"/>
                    </a:lnTo>
                    <a:lnTo>
                      <a:pt x="13190" y="46492"/>
                    </a:lnTo>
                    <a:lnTo>
                      <a:pt x="13965" y="46406"/>
                    </a:lnTo>
                    <a:lnTo>
                      <a:pt x="14722" y="46301"/>
                    </a:lnTo>
                    <a:lnTo>
                      <a:pt x="15440" y="46205"/>
                    </a:lnTo>
                    <a:lnTo>
                      <a:pt x="16130" y="46100"/>
                    </a:lnTo>
                    <a:lnTo>
                      <a:pt x="16781" y="45994"/>
                    </a:lnTo>
                    <a:lnTo>
                      <a:pt x="17950" y="45783"/>
                    </a:lnTo>
                    <a:lnTo>
                      <a:pt x="18908" y="45601"/>
                    </a:lnTo>
                    <a:lnTo>
                      <a:pt x="19645" y="45448"/>
                    </a:lnTo>
                    <a:lnTo>
                      <a:pt x="20268" y="45305"/>
                    </a:lnTo>
                    <a:lnTo>
                      <a:pt x="21915" y="16139"/>
                    </a:lnTo>
                    <a:lnTo>
                      <a:pt x="21925" y="15574"/>
                    </a:lnTo>
                    <a:lnTo>
                      <a:pt x="21934" y="15028"/>
                    </a:lnTo>
                    <a:lnTo>
                      <a:pt x="21925" y="14482"/>
                    </a:lnTo>
                    <a:lnTo>
                      <a:pt x="21925" y="13955"/>
                    </a:lnTo>
                    <a:lnTo>
                      <a:pt x="21906" y="13429"/>
                    </a:lnTo>
                    <a:lnTo>
                      <a:pt x="21887" y="12921"/>
                    </a:lnTo>
                    <a:lnTo>
                      <a:pt x="21858" y="12432"/>
                    </a:lnTo>
                    <a:lnTo>
                      <a:pt x="21829" y="11944"/>
                    </a:lnTo>
                    <a:lnTo>
                      <a:pt x="21791" y="11465"/>
                    </a:lnTo>
                    <a:lnTo>
                      <a:pt x="21743" y="11005"/>
                    </a:lnTo>
                    <a:lnTo>
                      <a:pt x="21695" y="10546"/>
                    </a:lnTo>
                    <a:lnTo>
                      <a:pt x="21647" y="10105"/>
                    </a:lnTo>
                    <a:lnTo>
                      <a:pt x="21590" y="9674"/>
                    </a:lnTo>
                    <a:lnTo>
                      <a:pt x="21523" y="9253"/>
                    </a:lnTo>
                    <a:lnTo>
                      <a:pt x="21456" y="8841"/>
                    </a:lnTo>
                    <a:lnTo>
                      <a:pt x="21379" y="8438"/>
                    </a:lnTo>
                    <a:lnTo>
                      <a:pt x="21274" y="7940"/>
                    </a:lnTo>
                    <a:lnTo>
                      <a:pt x="21149" y="7452"/>
                    </a:lnTo>
                    <a:lnTo>
                      <a:pt x="21015" y="6973"/>
                    </a:lnTo>
                    <a:lnTo>
                      <a:pt x="20862" y="6523"/>
                    </a:lnTo>
                    <a:lnTo>
                      <a:pt x="20689" y="6082"/>
                    </a:lnTo>
                    <a:lnTo>
                      <a:pt x="20507" y="5651"/>
                    </a:lnTo>
                    <a:lnTo>
                      <a:pt x="20306" y="5239"/>
                    </a:lnTo>
                    <a:lnTo>
                      <a:pt x="20095" y="4847"/>
                    </a:lnTo>
                    <a:lnTo>
                      <a:pt x="19866" y="4463"/>
                    </a:lnTo>
                    <a:lnTo>
                      <a:pt x="19636" y="4100"/>
                    </a:lnTo>
                    <a:lnTo>
                      <a:pt x="19387" y="3745"/>
                    </a:lnTo>
                    <a:lnTo>
                      <a:pt x="19118" y="3410"/>
                    </a:lnTo>
                    <a:lnTo>
                      <a:pt x="18850" y="3094"/>
                    </a:lnTo>
                    <a:lnTo>
                      <a:pt x="18563" y="2787"/>
                    </a:lnTo>
                    <a:lnTo>
                      <a:pt x="18276" y="2500"/>
                    </a:lnTo>
                    <a:lnTo>
                      <a:pt x="17969" y="2232"/>
                    </a:lnTo>
                    <a:lnTo>
                      <a:pt x="17663" y="1973"/>
                    </a:lnTo>
                    <a:lnTo>
                      <a:pt x="17337" y="1734"/>
                    </a:lnTo>
                    <a:lnTo>
                      <a:pt x="17011" y="1504"/>
                    </a:lnTo>
                    <a:lnTo>
                      <a:pt x="16686" y="1293"/>
                    </a:lnTo>
                    <a:lnTo>
                      <a:pt x="16341" y="1102"/>
                    </a:lnTo>
                    <a:lnTo>
                      <a:pt x="15996" y="929"/>
                    </a:lnTo>
                    <a:lnTo>
                      <a:pt x="15642" y="766"/>
                    </a:lnTo>
                    <a:lnTo>
                      <a:pt x="15287" y="613"/>
                    </a:lnTo>
                    <a:lnTo>
                      <a:pt x="14923" y="479"/>
                    </a:lnTo>
                    <a:lnTo>
                      <a:pt x="14559" y="364"/>
                    </a:lnTo>
                    <a:lnTo>
                      <a:pt x="14195" y="268"/>
                    </a:lnTo>
                    <a:lnTo>
                      <a:pt x="13822" y="182"/>
                    </a:lnTo>
                    <a:lnTo>
                      <a:pt x="13448" y="115"/>
                    </a:lnTo>
                    <a:lnTo>
                      <a:pt x="13075" y="67"/>
                    </a:lnTo>
                    <a:lnTo>
                      <a:pt x="12701" y="29"/>
                    </a:lnTo>
                    <a:lnTo>
                      <a:pt x="12328" y="10"/>
                    </a:lnTo>
                    <a:lnTo>
                      <a:pt x="11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97;p31">
                <a:extLst>
                  <a:ext uri="{FF2B5EF4-FFF2-40B4-BE49-F238E27FC236}">
                    <a16:creationId xmlns:a16="http://schemas.microsoft.com/office/drawing/2014/main" id="{F7D3EF5F-668C-49FE-8864-9B31A486BDA8}"/>
                  </a:ext>
                </a:extLst>
              </p:cNvPr>
              <p:cNvSpPr/>
              <p:nvPr/>
            </p:nvSpPr>
            <p:spPr>
              <a:xfrm>
                <a:off x="3205354" y="1483713"/>
                <a:ext cx="533535" cy="1294532"/>
              </a:xfrm>
              <a:custGeom>
                <a:avLst/>
                <a:gdLst/>
                <a:ahLst/>
                <a:cxnLst/>
                <a:rect l="l" t="t" r="r" b="b"/>
                <a:pathLst>
                  <a:path w="16513" h="40066" extrusionOk="0">
                    <a:moveTo>
                      <a:pt x="11350" y="0"/>
                    </a:moveTo>
                    <a:lnTo>
                      <a:pt x="11197" y="10"/>
                    </a:lnTo>
                    <a:lnTo>
                      <a:pt x="11044" y="29"/>
                    </a:lnTo>
                    <a:lnTo>
                      <a:pt x="10900" y="48"/>
                    </a:lnTo>
                    <a:lnTo>
                      <a:pt x="10756" y="77"/>
                    </a:lnTo>
                    <a:lnTo>
                      <a:pt x="10613" y="115"/>
                    </a:lnTo>
                    <a:lnTo>
                      <a:pt x="10469" y="153"/>
                    </a:lnTo>
                    <a:lnTo>
                      <a:pt x="10335" y="201"/>
                    </a:lnTo>
                    <a:lnTo>
                      <a:pt x="10191" y="259"/>
                    </a:lnTo>
                    <a:lnTo>
                      <a:pt x="10067" y="326"/>
                    </a:lnTo>
                    <a:lnTo>
                      <a:pt x="9933" y="402"/>
                    </a:lnTo>
                    <a:lnTo>
                      <a:pt x="9808" y="479"/>
                    </a:lnTo>
                    <a:lnTo>
                      <a:pt x="9875" y="1054"/>
                    </a:lnTo>
                    <a:lnTo>
                      <a:pt x="9952" y="1724"/>
                    </a:lnTo>
                    <a:lnTo>
                      <a:pt x="10038" y="2596"/>
                    </a:lnTo>
                    <a:lnTo>
                      <a:pt x="10134" y="3649"/>
                    </a:lnTo>
                    <a:lnTo>
                      <a:pt x="10239" y="4837"/>
                    </a:lnTo>
                    <a:lnTo>
                      <a:pt x="10325" y="6140"/>
                    </a:lnTo>
                    <a:lnTo>
                      <a:pt x="10373" y="6820"/>
                    </a:lnTo>
                    <a:lnTo>
                      <a:pt x="10402" y="7509"/>
                    </a:lnTo>
                    <a:lnTo>
                      <a:pt x="10440" y="8218"/>
                    </a:lnTo>
                    <a:lnTo>
                      <a:pt x="10460" y="8927"/>
                    </a:lnTo>
                    <a:lnTo>
                      <a:pt x="10479" y="9636"/>
                    </a:lnTo>
                    <a:lnTo>
                      <a:pt x="10479" y="10344"/>
                    </a:lnTo>
                    <a:lnTo>
                      <a:pt x="10479" y="11044"/>
                    </a:lnTo>
                    <a:lnTo>
                      <a:pt x="10469" y="11733"/>
                    </a:lnTo>
                    <a:lnTo>
                      <a:pt x="10440" y="12404"/>
                    </a:lnTo>
                    <a:lnTo>
                      <a:pt x="10402" y="13055"/>
                    </a:lnTo>
                    <a:lnTo>
                      <a:pt x="10354" y="13687"/>
                    </a:lnTo>
                    <a:lnTo>
                      <a:pt x="10287" y="14291"/>
                    </a:lnTo>
                    <a:lnTo>
                      <a:pt x="10211" y="14856"/>
                    </a:lnTo>
                    <a:lnTo>
                      <a:pt x="10163" y="15134"/>
                    </a:lnTo>
                    <a:lnTo>
                      <a:pt x="10115" y="15392"/>
                    </a:lnTo>
                    <a:lnTo>
                      <a:pt x="10057" y="15641"/>
                    </a:lnTo>
                    <a:lnTo>
                      <a:pt x="10000" y="15890"/>
                    </a:lnTo>
                    <a:lnTo>
                      <a:pt x="9933" y="16120"/>
                    </a:lnTo>
                    <a:lnTo>
                      <a:pt x="9866" y="16331"/>
                    </a:lnTo>
                    <a:lnTo>
                      <a:pt x="9789" y="16542"/>
                    </a:lnTo>
                    <a:lnTo>
                      <a:pt x="9712" y="16733"/>
                    </a:lnTo>
                    <a:lnTo>
                      <a:pt x="9626" y="16915"/>
                    </a:lnTo>
                    <a:lnTo>
                      <a:pt x="9540" y="17078"/>
                    </a:lnTo>
                    <a:lnTo>
                      <a:pt x="9473" y="17183"/>
                    </a:lnTo>
                    <a:lnTo>
                      <a:pt x="9396" y="17289"/>
                    </a:lnTo>
                    <a:lnTo>
                      <a:pt x="9320" y="17394"/>
                    </a:lnTo>
                    <a:lnTo>
                      <a:pt x="9224" y="17499"/>
                    </a:lnTo>
                    <a:lnTo>
                      <a:pt x="9013" y="17720"/>
                    </a:lnTo>
                    <a:lnTo>
                      <a:pt x="8764" y="17930"/>
                    </a:lnTo>
                    <a:lnTo>
                      <a:pt x="8486" y="18151"/>
                    </a:lnTo>
                    <a:lnTo>
                      <a:pt x="8190" y="18371"/>
                    </a:lnTo>
                    <a:lnTo>
                      <a:pt x="7864" y="18591"/>
                    </a:lnTo>
                    <a:lnTo>
                      <a:pt x="7510" y="18812"/>
                    </a:lnTo>
                    <a:lnTo>
                      <a:pt x="7146" y="19032"/>
                    </a:lnTo>
                    <a:lnTo>
                      <a:pt x="6762" y="19243"/>
                    </a:lnTo>
                    <a:lnTo>
                      <a:pt x="6370" y="19463"/>
                    </a:lnTo>
                    <a:lnTo>
                      <a:pt x="5958" y="19674"/>
                    </a:lnTo>
                    <a:lnTo>
                      <a:pt x="5546" y="19875"/>
                    </a:lnTo>
                    <a:lnTo>
                      <a:pt x="5134" y="20085"/>
                    </a:lnTo>
                    <a:lnTo>
                      <a:pt x="4291" y="20469"/>
                    </a:lnTo>
                    <a:lnTo>
                      <a:pt x="3468" y="20833"/>
                    </a:lnTo>
                    <a:lnTo>
                      <a:pt x="2682" y="21168"/>
                    </a:lnTo>
                    <a:lnTo>
                      <a:pt x="1954" y="21465"/>
                    </a:lnTo>
                    <a:lnTo>
                      <a:pt x="1312" y="21723"/>
                    </a:lnTo>
                    <a:lnTo>
                      <a:pt x="364" y="22078"/>
                    </a:lnTo>
                    <a:lnTo>
                      <a:pt x="0" y="22212"/>
                    </a:lnTo>
                    <a:lnTo>
                      <a:pt x="2989" y="31148"/>
                    </a:lnTo>
                    <a:lnTo>
                      <a:pt x="5038" y="37288"/>
                    </a:lnTo>
                    <a:lnTo>
                      <a:pt x="5967" y="40065"/>
                    </a:lnTo>
                    <a:lnTo>
                      <a:pt x="6063" y="39443"/>
                    </a:lnTo>
                    <a:lnTo>
                      <a:pt x="6178" y="38830"/>
                    </a:lnTo>
                    <a:lnTo>
                      <a:pt x="6293" y="38207"/>
                    </a:lnTo>
                    <a:lnTo>
                      <a:pt x="6437" y="37594"/>
                    </a:lnTo>
                    <a:lnTo>
                      <a:pt x="6580" y="36972"/>
                    </a:lnTo>
                    <a:lnTo>
                      <a:pt x="6753" y="36359"/>
                    </a:lnTo>
                    <a:lnTo>
                      <a:pt x="6925" y="35746"/>
                    </a:lnTo>
                    <a:lnTo>
                      <a:pt x="7117" y="35142"/>
                    </a:lnTo>
                    <a:lnTo>
                      <a:pt x="7318" y="34529"/>
                    </a:lnTo>
                    <a:lnTo>
                      <a:pt x="7529" y="33926"/>
                    </a:lnTo>
                    <a:lnTo>
                      <a:pt x="7759" y="33332"/>
                    </a:lnTo>
                    <a:lnTo>
                      <a:pt x="7998" y="32729"/>
                    </a:lnTo>
                    <a:lnTo>
                      <a:pt x="8247" y="32135"/>
                    </a:lnTo>
                    <a:lnTo>
                      <a:pt x="8506" y="31550"/>
                    </a:lnTo>
                    <a:lnTo>
                      <a:pt x="8774" y="30966"/>
                    </a:lnTo>
                    <a:lnTo>
                      <a:pt x="9061" y="30382"/>
                    </a:lnTo>
                    <a:lnTo>
                      <a:pt x="9349" y="29807"/>
                    </a:lnTo>
                    <a:lnTo>
                      <a:pt x="9655" y="29233"/>
                    </a:lnTo>
                    <a:lnTo>
                      <a:pt x="9962" y="28667"/>
                    </a:lnTo>
                    <a:lnTo>
                      <a:pt x="10287" y="28102"/>
                    </a:lnTo>
                    <a:lnTo>
                      <a:pt x="10613" y="27547"/>
                    </a:lnTo>
                    <a:lnTo>
                      <a:pt x="10948" y="27001"/>
                    </a:lnTo>
                    <a:lnTo>
                      <a:pt x="11302" y="26455"/>
                    </a:lnTo>
                    <a:lnTo>
                      <a:pt x="11657" y="25918"/>
                    </a:lnTo>
                    <a:lnTo>
                      <a:pt x="12021" y="25392"/>
                    </a:lnTo>
                    <a:lnTo>
                      <a:pt x="12385" y="24865"/>
                    </a:lnTo>
                    <a:lnTo>
                      <a:pt x="12768" y="24357"/>
                    </a:lnTo>
                    <a:lnTo>
                      <a:pt x="13151" y="23840"/>
                    </a:lnTo>
                    <a:lnTo>
                      <a:pt x="13544" y="23342"/>
                    </a:lnTo>
                    <a:lnTo>
                      <a:pt x="13936" y="22853"/>
                    </a:lnTo>
                    <a:lnTo>
                      <a:pt x="14348" y="22365"/>
                    </a:lnTo>
                    <a:lnTo>
                      <a:pt x="14751" y="21886"/>
                    </a:lnTo>
                    <a:lnTo>
                      <a:pt x="15009" y="21589"/>
                    </a:lnTo>
                    <a:lnTo>
                      <a:pt x="15249" y="21292"/>
                    </a:lnTo>
                    <a:lnTo>
                      <a:pt x="15469" y="20995"/>
                    </a:lnTo>
                    <a:lnTo>
                      <a:pt x="15670" y="20708"/>
                    </a:lnTo>
                    <a:lnTo>
                      <a:pt x="15842" y="20421"/>
                    </a:lnTo>
                    <a:lnTo>
                      <a:pt x="15996" y="20152"/>
                    </a:lnTo>
                    <a:lnTo>
                      <a:pt x="16120" y="19875"/>
                    </a:lnTo>
                    <a:lnTo>
                      <a:pt x="16226" y="19616"/>
                    </a:lnTo>
                    <a:lnTo>
                      <a:pt x="16293" y="19386"/>
                    </a:lnTo>
                    <a:lnTo>
                      <a:pt x="16350" y="19147"/>
                    </a:lnTo>
                    <a:lnTo>
                      <a:pt x="16408" y="18888"/>
                    </a:lnTo>
                    <a:lnTo>
                      <a:pt x="16446" y="18620"/>
                    </a:lnTo>
                    <a:lnTo>
                      <a:pt x="16475" y="18333"/>
                    </a:lnTo>
                    <a:lnTo>
                      <a:pt x="16494" y="18045"/>
                    </a:lnTo>
                    <a:lnTo>
                      <a:pt x="16503" y="17739"/>
                    </a:lnTo>
                    <a:lnTo>
                      <a:pt x="16513" y="17423"/>
                    </a:lnTo>
                    <a:lnTo>
                      <a:pt x="16503" y="17097"/>
                    </a:lnTo>
                    <a:lnTo>
                      <a:pt x="16494" y="16752"/>
                    </a:lnTo>
                    <a:lnTo>
                      <a:pt x="16475" y="16407"/>
                    </a:lnTo>
                    <a:lnTo>
                      <a:pt x="16446" y="16053"/>
                    </a:lnTo>
                    <a:lnTo>
                      <a:pt x="16408" y="15699"/>
                    </a:lnTo>
                    <a:lnTo>
                      <a:pt x="16369" y="15325"/>
                    </a:lnTo>
                    <a:lnTo>
                      <a:pt x="16264" y="14568"/>
                    </a:lnTo>
                    <a:lnTo>
                      <a:pt x="16139" y="13783"/>
                    </a:lnTo>
                    <a:lnTo>
                      <a:pt x="15986" y="12988"/>
                    </a:lnTo>
                    <a:lnTo>
                      <a:pt x="15823" y="12174"/>
                    </a:lnTo>
                    <a:lnTo>
                      <a:pt x="15641" y="11350"/>
                    </a:lnTo>
                    <a:lnTo>
                      <a:pt x="15440" y="10526"/>
                    </a:lnTo>
                    <a:lnTo>
                      <a:pt x="15229" y="9703"/>
                    </a:lnTo>
                    <a:lnTo>
                      <a:pt x="15009" y="8879"/>
                    </a:lnTo>
                    <a:lnTo>
                      <a:pt x="14789" y="8065"/>
                    </a:lnTo>
                    <a:lnTo>
                      <a:pt x="14559" y="7270"/>
                    </a:lnTo>
                    <a:lnTo>
                      <a:pt x="14320" y="6484"/>
                    </a:lnTo>
                    <a:lnTo>
                      <a:pt x="14090" y="5728"/>
                    </a:lnTo>
                    <a:lnTo>
                      <a:pt x="13860" y="5000"/>
                    </a:lnTo>
                    <a:lnTo>
                      <a:pt x="13419" y="3640"/>
                    </a:lnTo>
                    <a:lnTo>
                      <a:pt x="13007" y="2452"/>
                    </a:lnTo>
                    <a:lnTo>
                      <a:pt x="12663" y="1456"/>
                    </a:lnTo>
                    <a:lnTo>
                      <a:pt x="12385" y="709"/>
                    </a:lnTo>
                    <a:lnTo>
                      <a:pt x="12145" y="58"/>
                    </a:lnTo>
                    <a:lnTo>
                      <a:pt x="11820" y="19"/>
                    </a:lnTo>
                    <a:lnTo>
                      <a:pt x="11666" y="10"/>
                    </a:lnTo>
                    <a:lnTo>
                      <a:pt x="11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98;p31">
                <a:extLst>
                  <a:ext uri="{FF2B5EF4-FFF2-40B4-BE49-F238E27FC236}">
                    <a16:creationId xmlns:a16="http://schemas.microsoft.com/office/drawing/2014/main" id="{71243C59-4B8F-46F5-90F4-D657709778E1}"/>
                  </a:ext>
                </a:extLst>
              </p:cNvPr>
              <p:cNvSpPr/>
              <p:nvPr/>
            </p:nvSpPr>
            <p:spPr>
              <a:xfrm>
                <a:off x="1497346" y="3314859"/>
                <a:ext cx="329627" cy="67819"/>
              </a:xfrm>
              <a:custGeom>
                <a:avLst/>
                <a:gdLst/>
                <a:ahLst/>
                <a:cxnLst/>
                <a:rect l="l" t="t" r="r" b="b"/>
                <a:pathLst>
                  <a:path w="10202" h="2099" extrusionOk="0">
                    <a:moveTo>
                      <a:pt x="1993" y="1"/>
                    </a:moveTo>
                    <a:lnTo>
                      <a:pt x="1792" y="20"/>
                    </a:lnTo>
                    <a:lnTo>
                      <a:pt x="1591" y="49"/>
                    </a:lnTo>
                    <a:lnTo>
                      <a:pt x="1399" y="97"/>
                    </a:lnTo>
                    <a:lnTo>
                      <a:pt x="1217" y="164"/>
                    </a:lnTo>
                    <a:lnTo>
                      <a:pt x="1045" y="250"/>
                    </a:lnTo>
                    <a:lnTo>
                      <a:pt x="872" y="346"/>
                    </a:lnTo>
                    <a:lnTo>
                      <a:pt x="719" y="461"/>
                    </a:lnTo>
                    <a:lnTo>
                      <a:pt x="585" y="595"/>
                    </a:lnTo>
                    <a:lnTo>
                      <a:pt x="451" y="729"/>
                    </a:lnTo>
                    <a:lnTo>
                      <a:pt x="336" y="882"/>
                    </a:lnTo>
                    <a:lnTo>
                      <a:pt x="240" y="1054"/>
                    </a:lnTo>
                    <a:lnTo>
                      <a:pt x="154" y="1227"/>
                    </a:lnTo>
                    <a:lnTo>
                      <a:pt x="87" y="1409"/>
                    </a:lnTo>
                    <a:lnTo>
                      <a:pt x="39" y="1600"/>
                    </a:lnTo>
                    <a:lnTo>
                      <a:pt x="10" y="1802"/>
                    </a:lnTo>
                    <a:lnTo>
                      <a:pt x="1" y="2003"/>
                    </a:lnTo>
                    <a:lnTo>
                      <a:pt x="1" y="2098"/>
                    </a:lnTo>
                    <a:lnTo>
                      <a:pt x="10201" y="2098"/>
                    </a:lnTo>
                    <a:lnTo>
                      <a:pt x="10201" y="2003"/>
                    </a:lnTo>
                    <a:lnTo>
                      <a:pt x="10192" y="1802"/>
                    </a:lnTo>
                    <a:lnTo>
                      <a:pt x="10163" y="1600"/>
                    </a:lnTo>
                    <a:lnTo>
                      <a:pt x="10115" y="1409"/>
                    </a:lnTo>
                    <a:lnTo>
                      <a:pt x="10048" y="1227"/>
                    </a:lnTo>
                    <a:lnTo>
                      <a:pt x="9962" y="1054"/>
                    </a:lnTo>
                    <a:lnTo>
                      <a:pt x="9866" y="882"/>
                    </a:lnTo>
                    <a:lnTo>
                      <a:pt x="9751" y="729"/>
                    </a:lnTo>
                    <a:lnTo>
                      <a:pt x="9617" y="595"/>
                    </a:lnTo>
                    <a:lnTo>
                      <a:pt x="9474" y="461"/>
                    </a:lnTo>
                    <a:lnTo>
                      <a:pt x="9320" y="346"/>
                    </a:lnTo>
                    <a:lnTo>
                      <a:pt x="9157" y="250"/>
                    </a:lnTo>
                    <a:lnTo>
                      <a:pt x="8985" y="164"/>
                    </a:lnTo>
                    <a:lnTo>
                      <a:pt x="8803" y="97"/>
                    </a:lnTo>
                    <a:lnTo>
                      <a:pt x="8612" y="49"/>
                    </a:lnTo>
                    <a:lnTo>
                      <a:pt x="8410" y="20"/>
                    </a:lnTo>
                    <a:lnTo>
                      <a:pt x="8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9;p31">
                <a:extLst>
                  <a:ext uri="{FF2B5EF4-FFF2-40B4-BE49-F238E27FC236}">
                    <a16:creationId xmlns:a16="http://schemas.microsoft.com/office/drawing/2014/main" id="{2D4E0245-69AB-4F5A-8142-B0BC805866AF}"/>
                  </a:ext>
                </a:extLst>
              </p:cNvPr>
              <p:cNvSpPr/>
              <p:nvPr/>
            </p:nvSpPr>
            <p:spPr>
              <a:xfrm>
                <a:off x="1417506" y="3147134"/>
                <a:ext cx="249466" cy="235540"/>
              </a:xfrm>
              <a:custGeom>
                <a:avLst/>
                <a:gdLst/>
                <a:ahLst/>
                <a:cxnLst/>
                <a:rect l="l" t="t" r="r" b="b"/>
                <a:pathLst>
                  <a:path w="7721" h="7290" extrusionOk="0">
                    <a:moveTo>
                      <a:pt x="1849" y="0"/>
                    </a:moveTo>
                    <a:lnTo>
                      <a:pt x="1" y="7289"/>
                    </a:lnTo>
                    <a:lnTo>
                      <a:pt x="5872" y="7289"/>
                    </a:lnTo>
                    <a:lnTo>
                      <a:pt x="77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00;p31">
                <a:extLst>
                  <a:ext uri="{FF2B5EF4-FFF2-40B4-BE49-F238E27FC236}">
                    <a16:creationId xmlns:a16="http://schemas.microsoft.com/office/drawing/2014/main" id="{8986333C-6055-46B5-841C-B6C86D9314AD}"/>
                  </a:ext>
                </a:extLst>
              </p:cNvPr>
              <p:cNvSpPr/>
              <p:nvPr/>
            </p:nvSpPr>
            <p:spPr>
              <a:xfrm>
                <a:off x="1043671" y="2522309"/>
                <a:ext cx="1036731" cy="669722"/>
              </a:xfrm>
              <a:custGeom>
                <a:avLst/>
                <a:gdLst/>
                <a:ahLst/>
                <a:cxnLst/>
                <a:rect l="l" t="t" r="r" b="b"/>
                <a:pathLst>
                  <a:path w="32087" h="20728" extrusionOk="0">
                    <a:moveTo>
                      <a:pt x="1533" y="0"/>
                    </a:moveTo>
                    <a:lnTo>
                      <a:pt x="1370" y="10"/>
                    </a:lnTo>
                    <a:lnTo>
                      <a:pt x="1226" y="29"/>
                    </a:lnTo>
                    <a:lnTo>
                      <a:pt x="1073" y="67"/>
                    </a:lnTo>
                    <a:lnTo>
                      <a:pt x="939" y="125"/>
                    </a:lnTo>
                    <a:lnTo>
                      <a:pt x="805" y="182"/>
                    </a:lnTo>
                    <a:lnTo>
                      <a:pt x="671" y="259"/>
                    </a:lnTo>
                    <a:lnTo>
                      <a:pt x="556" y="345"/>
                    </a:lnTo>
                    <a:lnTo>
                      <a:pt x="450" y="450"/>
                    </a:lnTo>
                    <a:lnTo>
                      <a:pt x="345" y="556"/>
                    </a:lnTo>
                    <a:lnTo>
                      <a:pt x="259" y="671"/>
                    </a:lnTo>
                    <a:lnTo>
                      <a:pt x="182" y="805"/>
                    </a:lnTo>
                    <a:lnTo>
                      <a:pt x="125" y="939"/>
                    </a:lnTo>
                    <a:lnTo>
                      <a:pt x="67" y="1073"/>
                    </a:lnTo>
                    <a:lnTo>
                      <a:pt x="29" y="1226"/>
                    </a:lnTo>
                    <a:lnTo>
                      <a:pt x="10" y="1370"/>
                    </a:lnTo>
                    <a:lnTo>
                      <a:pt x="0" y="1533"/>
                    </a:lnTo>
                    <a:lnTo>
                      <a:pt x="2184" y="19195"/>
                    </a:lnTo>
                    <a:lnTo>
                      <a:pt x="2194" y="19348"/>
                    </a:lnTo>
                    <a:lnTo>
                      <a:pt x="2213" y="19501"/>
                    </a:lnTo>
                    <a:lnTo>
                      <a:pt x="2251" y="19645"/>
                    </a:lnTo>
                    <a:lnTo>
                      <a:pt x="2309" y="19789"/>
                    </a:lnTo>
                    <a:lnTo>
                      <a:pt x="2366" y="19923"/>
                    </a:lnTo>
                    <a:lnTo>
                      <a:pt x="2443" y="20047"/>
                    </a:lnTo>
                    <a:lnTo>
                      <a:pt x="2539" y="20162"/>
                    </a:lnTo>
                    <a:lnTo>
                      <a:pt x="2634" y="20277"/>
                    </a:lnTo>
                    <a:lnTo>
                      <a:pt x="2740" y="20373"/>
                    </a:lnTo>
                    <a:lnTo>
                      <a:pt x="2855" y="20459"/>
                    </a:lnTo>
                    <a:lnTo>
                      <a:pt x="2989" y="20536"/>
                    </a:lnTo>
                    <a:lnTo>
                      <a:pt x="3123" y="20603"/>
                    </a:lnTo>
                    <a:lnTo>
                      <a:pt x="3257" y="20651"/>
                    </a:lnTo>
                    <a:lnTo>
                      <a:pt x="3410" y="20689"/>
                    </a:lnTo>
                    <a:lnTo>
                      <a:pt x="3554" y="20718"/>
                    </a:lnTo>
                    <a:lnTo>
                      <a:pt x="3717" y="20727"/>
                    </a:lnTo>
                    <a:lnTo>
                      <a:pt x="30564" y="20727"/>
                    </a:lnTo>
                    <a:lnTo>
                      <a:pt x="30717" y="20718"/>
                    </a:lnTo>
                    <a:lnTo>
                      <a:pt x="30871" y="20689"/>
                    </a:lnTo>
                    <a:lnTo>
                      <a:pt x="31014" y="20651"/>
                    </a:lnTo>
                    <a:lnTo>
                      <a:pt x="31158" y="20603"/>
                    </a:lnTo>
                    <a:lnTo>
                      <a:pt x="31292" y="20536"/>
                    </a:lnTo>
                    <a:lnTo>
                      <a:pt x="31416" y="20459"/>
                    </a:lnTo>
                    <a:lnTo>
                      <a:pt x="31531" y="20373"/>
                    </a:lnTo>
                    <a:lnTo>
                      <a:pt x="31646" y="20277"/>
                    </a:lnTo>
                    <a:lnTo>
                      <a:pt x="31742" y="20162"/>
                    </a:lnTo>
                    <a:lnTo>
                      <a:pt x="31828" y="20047"/>
                    </a:lnTo>
                    <a:lnTo>
                      <a:pt x="31905" y="19923"/>
                    </a:lnTo>
                    <a:lnTo>
                      <a:pt x="31972" y="19789"/>
                    </a:lnTo>
                    <a:lnTo>
                      <a:pt x="32020" y="19645"/>
                    </a:lnTo>
                    <a:lnTo>
                      <a:pt x="32058" y="19501"/>
                    </a:lnTo>
                    <a:lnTo>
                      <a:pt x="32087" y="19348"/>
                    </a:lnTo>
                    <a:lnTo>
                      <a:pt x="32087" y="19195"/>
                    </a:lnTo>
                    <a:lnTo>
                      <a:pt x="29903" y="1533"/>
                    </a:lnTo>
                    <a:lnTo>
                      <a:pt x="29903" y="1370"/>
                    </a:lnTo>
                    <a:lnTo>
                      <a:pt x="29874" y="1226"/>
                    </a:lnTo>
                    <a:lnTo>
                      <a:pt x="29836" y="1073"/>
                    </a:lnTo>
                    <a:lnTo>
                      <a:pt x="29788" y="939"/>
                    </a:lnTo>
                    <a:lnTo>
                      <a:pt x="29721" y="805"/>
                    </a:lnTo>
                    <a:lnTo>
                      <a:pt x="29645" y="671"/>
                    </a:lnTo>
                    <a:lnTo>
                      <a:pt x="29558" y="556"/>
                    </a:lnTo>
                    <a:lnTo>
                      <a:pt x="29463" y="450"/>
                    </a:lnTo>
                    <a:lnTo>
                      <a:pt x="29348" y="345"/>
                    </a:lnTo>
                    <a:lnTo>
                      <a:pt x="29233" y="259"/>
                    </a:lnTo>
                    <a:lnTo>
                      <a:pt x="29108" y="182"/>
                    </a:lnTo>
                    <a:lnTo>
                      <a:pt x="28974" y="125"/>
                    </a:lnTo>
                    <a:lnTo>
                      <a:pt x="28830" y="67"/>
                    </a:lnTo>
                    <a:lnTo>
                      <a:pt x="28687" y="29"/>
                    </a:lnTo>
                    <a:lnTo>
                      <a:pt x="28533" y="10"/>
                    </a:lnTo>
                    <a:lnTo>
                      <a:pt x="2838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01;p31">
                <a:extLst>
                  <a:ext uri="{FF2B5EF4-FFF2-40B4-BE49-F238E27FC236}">
                    <a16:creationId xmlns:a16="http://schemas.microsoft.com/office/drawing/2014/main" id="{B8E8E37D-DDA9-4D5C-B8BB-51013A2B8A25}"/>
                  </a:ext>
                </a:extLst>
              </p:cNvPr>
              <p:cNvSpPr/>
              <p:nvPr/>
            </p:nvSpPr>
            <p:spPr>
              <a:xfrm>
                <a:off x="1463000" y="2794333"/>
                <a:ext cx="178610" cy="159708"/>
              </a:xfrm>
              <a:custGeom>
                <a:avLst/>
                <a:gdLst/>
                <a:ahLst/>
                <a:cxnLst/>
                <a:rect l="l" t="t" r="r" b="b"/>
                <a:pathLst>
                  <a:path w="5528" h="4943" extrusionOk="0">
                    <a:moveTo>
                      <a:pt x="844" y="0"/>
                    </a:moveTo>
                    <a:lnTo>
                      <a:pt x="757" y="10"/>
                    </a:lnTo>
                    <a:lnTo>
                      <a:pt x="671" y="20"/>
                    </a:lnTo>
                    <a:lnTo>
                      <a:pt x="594" y="39"/>
                    </a:lnTo>
                    <a:lnTo>
                      <a:pt x="518" y="67"/>
                    </a:lnTo>
                    <a:lnTo>
                      <a:pt x="441" y="106"/>
                    </a:lnTo>
                    <a:lnTo>
                      <a:pt x="374" y="154"/>
                    </a:lnTo>
                    <a:lnTo>
                      <a:pt x="307" y="202"/>
                    </a:lnTo>
                    <a:lnTo>
                      <a:pt x="250" y="249"/>
                    </a:lnTo>
                    <a:lnTo>
                      <a:pt x="192" y="317"/>
                    </a:lnTo>
                    <a:lnTo>
                      <a:pt x="144" y="374"/>
                    </a:lnTo>
                    <a:lnTo>
                      <a:pt x="96" y="451"/>
                    </a:lnTo>
                    <a:lnTo>
                      <a:pt x="68" y="527"/>
                    </a:lnTo>
                    <a:lnTo>
                      <a:pt x="39" y="604"/>
                    </a:lnTo>
                    <a:lnTo>
                      <a:pt x="10" y="680"/>
                    </a:lnTo>
                    <a:lnTo>
                      <a:pt x="1" y="767"/>
                    </a:lnTo>
                    <a:lnTo>
                      <a:pt x="1" y="853"/>
                    </a:lnTo>
                    <a:lnTo>
                      <a:pt x="585" y="4100"/>
                    </a:lnTo>
                    <a:lnTo>
                      <a:pt x="585" y="4186"/>
                    </a:lnTo>
                    <a:lnTo>
                      <a:pt x="604" y="4263"/>
                    </a:lnTo>
                    <a:lnTo>
                      <a:pt x="623" y="4349"/>
                    </a:lnTo>
                    <a:lnTo>
                      <a:pt x="652" y="4426"/>
                    </a:lnTo>
                    <a:lnTo>
                      <a:pt x="690" y="4502"/>
                    </a:lnTo>
                    <a:lnTo>
                      <a:pt x="729" y="4569"/>
                    </a:lnTo>
                    <a:lnTo>
                      <a:pt x="776" y="4636"/>
                    </a:lnTo>
                    <a:lnTo>
                      <a:pt x="834" y="4694"/>
                    </a:lnTo>
                    <a:lnTo>
                      <a:pt x="891" y="4751"/>
                    </a:lnTo>
                    <a:lnTo>
                      <a:pt x="958" y="4799"/>
                    </a:lnTo>
                    <a:lnTo>
                      <a:pt x="1025" y="4847"/>
                    </a:lnTo>
                    <a:lnTo>
                      <a:pt x="1102" y="4876"/>
                    </a:lnTo>
                    <a:lnTo>
                      <a:pt x="1179" y="4904"/>
                    </a:lnTo>
                    <a:lnTo>
                      <a:pt x="1265" y="4933"/>
                    </a:lnTo>
                    <a:lnTo>
                      <a:pt x="1351" y="4943"/>
                    </a:lnTo>
                    <a:lnTo>
                      <a:pt x="4761" y="4943"/>
                    </a:lnTo>
                    <a:lnTo>
                      <a:pt x="4847" y="4933"/>
                    </a:lnTo>
                    <a:lnTo>
                      <a:pt x="4933" y="4904"/>
                    </a:lnTo>
                    <a:lnTo>
                      <a:pt x="5010" y="4876"/>
                    </a:lnTo>
                    <a:lnTo>
                      <a:pt x="5077" y="4847"/>
                    </a:lnTo>
                    <a:lnTo>
                      <a:pt x="5154" y="4799"/>
                    </a:lnTo>
                    <a:lnTo>
                      <a:pt x="5221" y="4751"/>
                    </a:lnTo>
                    <a:lnTo>
                      <a:pt x="5278" y="4694"/>
                    </a:lnTo>
                    <a:lnTo>
                      <a:pt x="5336" y="4636"/>
                    </a:lnTo>
                    <a:lnTo>
                      <a:pt x="5384" y="4569"/>
                    </a:lnTo>
                    <a:lnTo>
                      <a:pt x="5422" y="4502"/>
                    </a:lnTo>
                    <a:lnTo>
                      <a:pt x="5460" y="4426"/>
                    </a:lnTo>
                    <a:lnTo>
                      <a:pt x="5489" y="4349"/>
                    </a:lnTo>
                    <a:lnTo>
                      <a:pt x="5508" y="4263"/>
                    </a:lnTo>
                    <a:lnTo>
                      <a:pt x="5518" y="4186"/>
                    </a:lnTo>
                    <a:lnTo>
                      <a:pt x="5527" y="4100"/>
                    </a:lnTo>
                    <a:lnTo>
                      <a:pt x="4933" y="853"/>
                    </a:lnTo>
                    <a:lnTo>
                      <a:pt x="4933" y="767"/>
                    </a:lnTo>
                    <a:lnTo>
                      <a:pt x="4924" y="680"/>
                    </a:lnTo>
                    <a:lnTo>
                      <a:pt x="4895" y="604"/>
                    </a:lnTo>
                    <a:lnTo>
                      <a:pt x="4876" y="527"/>
                    </a:lnTo>
                    <a:lnTo>
                      <a:pt x="4838" y="451"/>
                    </a:lnTo>
                    <a:lnTo>
                      <a:pt x="4790" y="374"/>
                    </a:lnTo>
                    <a:lnTo>
                      <a:pt x="4742" y="317"/>
                    </a:lnTo>
                    <a:lnTo>
                      <a:pt x="4684" y="249"/>
                    </a:lnTo>
                    <a:lnTo>
                      <a:pt x="4627" y="202"/>
                    </a:lnTo>
                    <a:lnTo>
                      <a:pt x="4560" y="154"/>
                    </a:lnTo>
                    <a:lnTo>
                      <a:pt x="4493" y="106"/>
                    </a:lnTo>
                    <a:lnTo>
                      <a:pt x="4416" y="67"/>
                    </a:lnTo>
                    <a:lnTo>
                      <a:pt x="4340" y="39"/>
                    </a:lnTo>
                    <a:lnTo>
                      <a:pt x="4263" y="20"/>
                    </a:lnTo>
                    <a:lnTo>
                      <a:pt x="4177" y="10"/>
                    </a:lnTo>
                    <a:lnTo>
                      <a:pt x="40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02;p31">
                <a:extLst>
                  <a:ext uri="{FF2B5EF4-FFF2-40B4-BE49-F238E27FC236}">
                    <a16:creationId xmlns:a16="http://schemas.microsoft.com/office/drawing/2014/main" id="{18EA05C8-2224-42AE-B355-327231444D19}"/>
                  </a:ext>
                </a:extLst>
              </p:cNvPr>
              <p:cNvSpPr/>
              <p:nvPr/>
            </p:nvSpPr>
            <p:spPr>
              <a:xfrm>
                <a:off x="832618" y="3466202"/>
                <a:ext cx="1738601" cy="37480"/>
              </a:xfrm>
              <a:custGeom>
                <a:avLst/>
                <a:gdLst/>
                <a:ahLst/>
                <a:cxnLst/>
                <a:rect l="l" t="t" r="r" b="b"/>
                <a:pathLst>
                  <a:path w="53810" h="1160" extrusionOk="0">
                    <a:moveTo>
                      <a:pt x="0" y="1"/>
                    </a:moveTo>
                    <a:lnTo>
                      <a:pt x="0" y="1159"/>
                    </a:lnTo>
                    <a:lnTo>
                      <a:pt x="53810" y="1159"/>
                    </a:lnTo>
                    <a:lnTo>
                      <a:pt x="53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03;p31">
                <a:extLst>
                  <a:ext uri="{FF2B5EF4-FFF2-40B4-BE49-F238E27FC236}">
                    <a16:creationId xmlns:a16="http://schemas.microsoft.com/office/drawing/2014/main" id="{00CEB3C2-7539-4B3F-A2DD-A8709FAA02F5}"/>
                  </a:ext>
                </a:extLst>
              </p:cNvPr>
              <p:cNvSpPr/>
              <p:nvPr/>
            </p:nvSpPr>
            <p:spPr>
              <a:xfrm>
                <a:off x="607315" y="3437123"/>
                <a:ext cx="450595" cy="1240995"/>
              </a:xfrm>
              <a:custGeom>
                <a:avLst/>
                <a:gdLst/>
                <a:ahLst/>
                <a:cxnLst/>
                <a:rect l="l" t="t" r="r" b="b"/>
                <a:pathLst>
                  <a:path w="13946" h="38409" extrusionOk="0">
                    <a:moveTo>
                      <a:pt x="10306" y="0"/>
                    </a:moveTo>
                    <a:lnTo>
                      <a:pt x="0" y="38408"/>
                    </a:lnTo>
                    <a:lnTo>
                      <a:pt x="1312" y="38408"/>
                    </a:lnTo>
                    <a:lnTo>
                      <a:pt x="13946" y="345"/>
                    </a:lnTo>
                    <a:lnTo>
                      <a:pt x="10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04;p31">
                <a:extLst>
                  <a:ext uri="{FF2B5EF4-FFF2-40B4-BE49-F238E27FC236}">
                    <a16:creationId xmlns:a16="http://schemas.microsoft.com/office/drawing/2014/main" id="{42C316DC-EB41-4715-92DF-7E4BCF94EA78}"/>
                  </a:ext>
                </a:extLst>
              </p:cNvPr>
              <p:cNvSpPr/>
              <p:nvPr/>
            </p:nvSpPr>
            <p:spPr>
              <a:xfrm>
                <a:off x="2320881" y="3437123"/>
                <a:ext cx="450304" cy="1240995"/>
              </a:xfrm>
              <a:custGeom>
                <a:avLst/>
                <a:gdLst/>
                <a:ahLst/>
                <a:cxnLst/>
                <a:rect l="l" t="t" r="r" b="b"/>
                <a:pathLst>
                  <a:path w="13937" h="38409" extrusionOk="0">
                    <a:moveTo>
                      <a:pt x="3640" y="0"/>
                    </a:moveTo>
                    <a:lnTo>
                      <a:pt x="0" y="345"/>
                    </a:lnTo>
                    <a:lnTo>
                      <a:pt x="12634" y="38408"/>
                    </a:lnTo>
                    <a:lnTo>
                      <a:pt x="13936" y="38408"/>
                    </a:lnTo>
                    <a:lnTo>
                      <a:pt x="3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05;p31">
                <a:extLst>
                  <a:ext uri="{FF2B5EF4-FFF2-40B4-BE49-F238E27FC236}">
                    <a16:creationId xmlns:a16="http://schemas.microsoft.com/office/drawing/2014/main" id="{CD92F6F4-51FB-4BBA-B5C6-1D8941EFBD63}"/>
                  </a:ext>
                </a:extLst>
              </p:cNvPr>
              <p:cNvSpPr/>
              <p:nvPr/>
            </p:nvSpPr>
            <p:spPr>
              <a:xfrm>
                <a:off x="746575" y="3378317"/>
                <a:ext cx="1915628" cy="96284"/>
              </a:xfrm>
              <a:custGeom>
                <a:avLst/>
                <a:gdLst/>
                <a:ahLst/>
                <a:cxnLst/>
                <a:rect l="l" t="t" r="r" b="b"/>
                <a:pathLst>
                  <a:path w="59289" h="2980" extrusionOk="0">
                    <a:moveTo>
                      <a:pt x="0" y="0"/>
                    </a:moveTo>
                    <a:lnTo>
                      <a:pt x="0" y="2979"/>
                    </a:lnTo>
                    <a:lnTo>
                      <a:pt x="59289" y="2979"/>
                    </a:lnTo>
                    <a:lnTo>
                      <a:pt x="592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06;p31">
                <a:extLst>
                  <a:ext uri="{FF2B5EF4-FFF2-40B4-BE49-F238E27FC236}">
                    <a16:creationId xmlns:a16="http://schemas.microsoft.com/office/drawing/2014/main" id="{05421987-7EEE-4A76-A14D-E7352D1F6CFB}"/>
                  </a:ext>
                </a:extLst>
              </p:cNvPr>
              <p:cNvSpPr/>
              <p:nvPr/>
            </p:nvSpPr>
            <p:spPr>
              <a:xfrm>
                <a:off x="3101669" y="1759129"/>
                <a:ext cx="167463" cy="301775"/>
              </a:xfrm>
              <a:custGeom>
                <a:avLst/>
                <a:gdLst/>
                <a:ahLst/>
                <a:cxnLst/>
                <a:rect l="l" t="t" r="r" b="b"/>
                <a:pathLst>
                  <a:path w="5183" h="9340" extrusionOk="0">
                    <a:moveTo>
                      <a:pt x="2223" y="1"/>
                    </a:moveTo>
                    <a:lnTo>
                      <a:pt x="2070" y="10"/>
                    </a:lnTo>
                    <a:lnTo>
                      <a:pt x="1926" y="29"/>
                    </a:lnTo>
                    <a:lnTo>
                      <a:pt x="1782" y="58"/>
                    </a:lnTo>
                    <a:lnTo>
                      <a:pt x="1648" y="96"/>
                    </a:lnTo>
                    <a:lnTo>
                      <a:pt x="1514" y="144"/>
                    </a:lnTo>
                    <a:lnTo>
                      <a:pt x="1389" y="202"/>
                    </a:lnTo>
                    <a:lnTo>
                      <a:pt x="1265" y="259"/>
                    </a:lnTo>
                    <a:lnTo>
                      <a:pt x="1150" y="336"/>
                    </a:lnTo>
                    <a:lnTo>
                      <a:pt x="1045" y="403"/>
                    </a:lnTo>
                    <a:lnTo>
                      <a:pt x="939" y="489"/>
                    </a:lnTo>
                    <a:lnTo>
                      <a:pt x="738" y="652"/>
                    </a:lnTo>
                    <a:lnTo>
                      <a:pt x="566" y="824"/>
                    </a:lnTo>
                    <a:lnTo>
                      <a:pt x="422" y="997"/>
                    </a:lnTo>
                    <a:lnTo>
                      <a:pt x="288" y="1160"/>
                    </a:lnTo>
                    <a:lnTo>
                      <a:pt x="192" y="1313"/>
                    </a:lnTo>
                    <a:lnTo>
                      <a:pt x="106" y="1437"/>
                    </a:lnTo>
                    <a:lnTo>
                      <a:pt x="49" y="1543"/>
                    </a:lnTo>
                    <a:lnTo>
                      <a:pt x="1" y="1629"/>
                    </a:lnTo>
                    <a:lnTo>
                      <a:pt x="2587" y="9339"/>
                    </a:lnTo>
                    <a:lnTo>
                      <a:pt x="2625" y="9330"/>
                    </a:lnTo>
                    <a:lnTo>
                      <a:pt x="2750" y="9282"/>
                    </a:lnTo>
                    <a:lnTo>
                      <a:pt x="2836" y="9234"/>
                    </a:lnTo>
                    <a:lnTo>
                      <a:pt x="2941" y="9176"/>
                    </a:lnTo>
                    <a:lnTo>
                      <a:pt x="3056" y="9090"/>
                    </a:lnTo>
                    <a:lnTo>
                      <a:pt x="3190" y="8985"/>
                    </a:lnTo>
                    <a:lnTo>
                      <a:pt x="3334" y="8851"/>
                    </a:lnTo>
                    <a:lnTo>
                      <a:pt x="3487" y="8688"/>
                    </a:lnTo>
                    <a:lnTo>
                      <a:pt x="3659" y="8496"/>
                    </a:lnTo>
                    <a:lnTo>
                      <a:pt x="3832" y="8267"/>
                    </a:lnTo>
                    <a:lnTo>
                      <a:pt x="4014" y="8008"/>
                    </a:lnTo>
                    <a:lnTo>
                      <a:pt x="4205" y="7701"/>
                    </a:lnTo>
                    <a:lnTo>
                      <a:pt x="4397" y="7357"/>
                    </a:lnTo>
                    <a:lnTo>
                      <a:pt x="4598" y="6964"/>
                    </a:lnTo>
                    <a:lnTo>
                      <a:pt x="4703" y="6734"/>
                    </a:lnTo>
                    <a:lnTo>
                      <a:pt x="4799" y="6485"/>
                    </a:lnTo>
                    <a:lnTo>
                      <a:pt x="4885" y="6246"/>
                    </a:lnTo>
                    <a:lnTo>
                      <a:pt x="4962" y="5987"/>
                    </a:lnTo>
                    <a:lnTo>
                      <a:pt x="5029" y="5728"/>
                    </a:lnTo>
                    <a:lnTo>
                      <a:pt x="5077" y="5470"/>
                    </a:lnTo>
                    <a:lnTo>
                      <a:pt x="5115" y="5211"/>
                    </a:lnTo>
                    <a:lnTo>
                      <a:pt x="5154" y="4943"/>
                    </a:lnTo>
                    <a:lnTo>
                      <a:pt x="5173" y="4684"/>
                    </a:lnTo>
                    <a:lnTo>
                      <a:pt x="5182" y="4416"/>
                    </a:lnTo>
                    <a:lnTo>
                      <a:pt x="5182" y="4148"/>
                    </a:lnTo>
                    <a:lnTo>
                      <a:pt x="5173" y="3889"/>
                    </a:lnTo>
                    <a:lnTo>
                      <a:pt x="5154" y="3631"/>
                    </a:lnTo>
                    <a:lnTo>
                      <a:pt x="5125" y="3372"/>
                    </a:lnTo>
                    <a:lnTo>
                      <a:pt x="5077" y="3114"/>
                    </a:lnTo>
                    <a:lnTo>
                      <a:pt x="5029" y="2864"/>
                    </a:lnTo>
                    <a:lnTo>
                      <a:pt x="4972" y="2625"/>
                    </a:lnTo>
                    <a:lnTo>
                      <a:pt x="4895" y="2386"/>
                    </a:lnTo>
                    <a:lnTo>
                      <a:pt x="4818" y="2146"/>
                    </a:lnTo>
                    <a:lnTo>
                      <a:pt x="4723" y="1926"/>
                    </a:lnTo>
                    <a:lnTo>
                      <a:pt x="4627" y="1706"/>
                    </a:lnTo>
                    <a:lnTo>
                      <a:pt x="4512" y="1504"/>
                    </a:lnTo>
                    <a:lnTo>
                      <a:pt x="4397" y="1303"/>
                    </a:lnTo>
                    <a:lnTo>
                      <a:pt x="4263" y="1121"/>
                    </a:lnTo>
                    <a:lnTo>
                      <a:pt x="4129" y="939"/>
                    </a:lnTo>
                    <a:lnTo>
                      <a:pt x="3976" y="776"/>
                    </a:lnTo>
                    <a:lnTo>
                      <a:pt x="3813" y="633"/>
                    </a:lnTo>
                    <a:lnTo>
                      <a:pt x="3650" y="499"/>
                    </a:lnTo>
                    <a:lnTo>
                      <a:pt x="3468" y="374"/>
                    </a:lnTo>
                    <a:lnTo>
                      <a:pt x="3286" y="269"/>
                    </a:lnTo>
                    <a:lnTo>
                      <a:pt x="3085" y="173"/>
                    </a:lnTo>
                    <a:lnTo>
                      <a:pt x="2884" y="106"/>
                    </a:lnTo>
                    <a:lnTo>
                      <a:pt x="2711" y="58"/>
                    </a:lnTo>
                    <a:lnTo>
                      <a:pt x="2539" y="20"/>
                    </a:lnTo>
                    <a:lnTo>
                      <a:pt x="2376" y="10"/>
                    </a:lnTo>
                    <a:lnTo>
                      <a:pt x="22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07;p31">
                <a:extLst>
                  <a:ext uri="{FF2B5EF4-FFF2-40B4-BE49-F238E27FC236}">
                    <a16:creationId xmlns:a16="http://schemas.microsoft.com/office/drawing/2014/main" id="{03228EF4-D806-456F-A11E-84D3D7C68FB5}"/>
                  </a:ext>
                </a:extLst>
              </p:cNvPr>
              <p:cNvSpPr/>
              <p:nvPr/>
            </p:nvSpPr>
            <p:spPr>
              <a:xfrm>
                <a:off x="3034527" y="1952865"/>
                <a:ext cx="151986" cy="289078"/>
              </a:xfrm>
              <a:custGeom>
                <a:avLst/>
                <a:gdLst/>
                <a:ahLst/>
                <a:cxnLst/>
                <a:rect l="l" t="t" r="r" b="b"/>
                <a:pathLst>
                  <a:path w="4704" h="8947" extrusionOk="0">
                    <a:moveTo>
                      <a:pt x="3563" y="1"/>
                    </a:moveTo>
                    <a:lnTo>
                      <a:pt x="3487" y="10"/>
                    </a:lnTo>
                    <a:lnTo>
                      <a:pt x="3410" y="29"/>
                    </a:lnTo>
                    <a:lnTo>
                      <a:pt x="3333" y="48"/>
                    </a:lnTo>
                    <a:lnTo>
                      <a:pt x="3257" y="77"/>
                    </a:lnTo>
                    <a:lnTo>
                      <a:pt x="3180" y="115"/>
                    </a:lnTo>
                    <a:lnTo>
                      <a:pt x="3103" y="163"/>
                    </a:lnTo>
                    <a:lnTo>
                      <a:pt x="3036" y="211"/>
                    </a:lnTo>
                    <a:lnTo>
                      <a:pt x="2960" y="269"/>
                    </a:lnTo>
                    <a:lnTo>
                      <a:pt x="1628" y="1447"/>
                    </a:lnTo>
                    <a:lnTo>
                      <a:pt x="1648" y="1533"/>
                    </a:lnTo>
                    <a:lnTo>
                      <a:pt x="1667" y="1648"/>
                    </a:lnTo>
                    <a:lnTo>
                      <a:pt x="1676" y="1801"/>
                    </a:lnTo>
                    <a:lnTo>
                      <a:pt x="1686" y="2002"/>
                    </a:lnTo>
                    <a:lnTo>
                      <a:pt x="1686" y="2242"/>
                    </a:lnTo>
                    <a:lnTo>
                      <a:pt x="1667" y="2520"/>
                    </a:lnTo>
                    <a:lnTo>
                      <a:pt x="1638" y="2836"/>
                    </a:lnTo>
                    <a:lnTo>
                      <a:pt x="1581" y="3200"/>
                    </a:lnTo>
                    <a:lnTo>
                      <a:pt x="1504" y="3592"/>
                    </a:lnTo>
                    <a:lnTo>
                      <a:pt x="1446" y="3803"/>
                    </a:lnTo>
                    <a:lnTo>
                      <a:pt x="1389" y="4023"/>
                    </a:lnTo>
                    <a:lnTo>
                      <a:pt x="1322" y="4253"/>
                    </a:lnTo>
                    <a:lnTo>
                      <a:pt x="1245" y="4493"/>
                    </a:lnTo>
                    <a:lnTo>
                      <a:pt x="1159" y="4732"/>
                    </a:lnTo>
                    <a:lnTo>
                      <a:pt x="1063" y="4991"/>
                    </a:lnTo>
                    <a:lnTo>
                      <a:pt x="948" y="5249"/>
                    </a:lnTo>
                    <a:lnTo>
                      <a:pt x="833" y="5527"/>
                    </a:lnTo>
                    <a:lnTo>
                      <a:pt x="699" y="5805"/>
                    </a:lnTo>
                    <a:lnTo>
                      <a:pt x="556" y="6092"/>
                    </a:lnTo>
                    <a:lnTo>
                      <a:pt x="402" y="6389"/>
                    </a:lnTo>
                    <a:lnTo>
                      <a:pt x="230" y="6686"/>
                    </a:lnTo>
                    <a:lnTo>
                      <a:pt x="182" y="6791"/>
                    </a:lnTo>
                    <a:lnTo>
                      <a:pt x="134" y="6887"/>
                    </a:lnTo>
                    <a:lnTo>
                      <a:pt x="96" y="6993"/>
                    </a:lnTo>
                    <a:lnTo>
                      <a:pt x="58" y="7107"/>
                    </a:lnTo>
                    <a:lnTo>
                      <a:pt x="38" y="7213"/>
                    </a:lnTo>
                    <a:lnTo>
                      <a:pt x="19" y="7328"/>
                    </a:lnTo>
                    <a:lnTo>
                      <a:pt x="10" y="7433"/>
                    </a:lnTo>
                    <a:lnTo>
                      <a:pt x="0" y="7548"/>
                    </a:lnTo>
                    <a:lnTo>
                      <a:pt x="10" y="7653"/>
                    </a:lnTo>
                    <a:lnTo>
                      <a:pt x="19" y="7768"/>
                    </a:lnTo>
                    <a:lnTo>
                      <a:pt x="38" y="7874"/>
                    </a:lnTo>
                    <a:lnTo>
                      <a:pt x="67" y="7979"/>
                    </a:lnTo>
                    <a:lnTo>
                      <a:pt x="106" y="8084"/>
                    </a:lnTo>
                    <a:lnTo>
                      <a:pt x="153" y="8190"/>
                    </a:lnTo>
                    <a:lnTo>
                      <a:pt x="201" y="8286"/>
                    </a:lnTo>
                    <a:lnTo>
                      <a:pt x="268" y="8381"/>
                    </a:lnTo>
                    <a:lnTo>
                      <a:pt x="355" y="8487"/>
                    </a:lnTo>
                    <a:lnTo>
                      <a:pt x="460" y="8592"/>
                    </a:lnTo>
                    <a:lnTo>
                      <a:pt x="594" y="8688"/>
                    </a:lnTo>
                    <a:lnTo>
                      <a:pt x="738" y="8774"/>
                    </a:lnTo>
                    <a:lnTo>
                      <a:pt x="901" y="8841"/>
                    </a:lnTo>
                    <a:lnTo>
                      <a:pt x="1083" y="8899"/>
                    </a:lnTo>
                    <a:lnTo>
                      <a:pt x="1284" y="8927"/>
                    </a:lnTo>
                    <a:lnTo>
                      <a:pt x="1389" y="8937"/>
                    </a:lnTo>
                    <a:lnTo>
                      <a:pt x="1494" y="8946"/>
                    </a:lnTo>
                    <a:lnTo>
                      <a:pt x="1609" y="8946"/>
                    </a:lnTo>
                    <a:lnTo>
                      <a:pt x="1724" y="8937"/>
                    </a:lnTo>
                    <a:lnTo>
                      <a:pt x="1849" y="8927"/>
                    </a:lnTo>
                    <a:lnTo>
                      <a:pt x="1973" y="8899"/>
                    </a:lnTo>
                    <a:lnTo>
                      <a:pt x="2098" y="8879"/>
                    </a:lnTo>
                    <a:lnTo>
                      <a:pt x="2232" y="8841"/>
                    </a:lnTo>
                    <a:lnTo>
                      <a:pt x="2366" y="8793"/>
                    </a:lnTo>
                    <a:lnTo>
                      <a:pt x="2500" y="8745"/>
                    </a:lnTo>
                    <a:lnTo>
                      <a:pt x="2634" y="8688"/>
                    </a:lnTo>
                    <a:lnTo>
                      <a:pt x="2778" y="8621"/>
                    </a:lnTo>
                    <a:lnTo>
                      <a:pt x="2922" y="8544"/>
                    </a:lnTo>
                    <a:lnTo>
                      <a:pt x="3075" y="8458"/>
                    </a:lnTo>
                    <a:lnTo>
                      <a:pt x="3218" y="8362"/>
                    </a:lnTo>
                    <a:lnTo>
                      <a:pt x="3372" y="8257"/>
                    </a:lnTo>
                    <a:lnTo>
                      <a:pt x="3525" y="8142"/>
                    </a:lnTo>
                    <a:lnTo>
                      <a:pt x="3678" y="8017"/>
                    </a:lnTo>
                    <a:lnTo>
                      <a:pt x="3764" y="7950"/>
                    </a:lnTo>
                    <a:lnTo>
                      <a:pt x="3831" y="7874"/>
                    </a:lnTo>
                    <a:lnTo>
                      <a:pt x="3975" y="7720"/>
                    </a:lnTo>
                    <a:lnTo>
                      <a:pt x="4090" y="7548"/>
                    </a:lnTo>
                    <a:lnTo>
                      <a:pt x="4186" y="7366"/>
                    </a:lnTo>
                    <a:lnTo>
                      <a:pt x="4272" y="7175"/>
                    </a:lnTo>
                    <a:lnTo>
                      <a:pt x="4329" y="6973"/>
                    </a:lnTo>
                    <a:lnTo>
                      <a:pt x="4368" y="6772"/>
                    </a:lnTo>
                    <a:lnTo>
                      <a:pt x="4377" y="6562"/>
                    </a:lnTo>
                    <a:lnTo>
                      <a:pt x="4387" y="6102"/>
                    </a:lnTo>
                    <a:lnTo>
                      <a:pt x="4387" y="5565"/>
                    </a:lnTo>
                    <a:lnTo>
                      <a:pt x="4387" y="4952"/>
                    </a:lnTo>
                    <a:lnTo>
                      <a:pt x="4397" y="4292"/>
                    </a:lnTo>
                    <a:lnTo>
                      <a:pt x="4435" y="3564"/>
                    </a:lnTo>
                    <a:lnTo>
                      <a:pt x="4454" y="3190"/>
                    </a:lnTo>
                    <a:lnTo>
                      <a:pt x="4483" y="2807"/>
                    </a:lnTo>
                    <a:lnTo>
                      <a:pt x="4521" y="2424"/>
                    </a:lnTo>
                    <a:lnTo>
                      <a:pt x="4569" y="2022"/>
                    </a:lnTo>
                    <a:lnTo>
                      <a:pt x="4617" y="1629"/>
                    </a:lnTo>
                    <a:lnTo>
                      <a:pt x="4684" y="1227"/>
                    </a:lnTo>
                    <a:lnTo>
                      <a:pt x="4693" y="1131"/>
                    </a:lnTo>
                    <a:lnTo>
                      <a:pt x="4703" y="1045"/>
                    </a:lnTo>
                    <a:lnTo>
                      <a:pt x="4693" y="958"/>
                    </a:lnTo>
                    <a:lnTo>
                      <a:pt x="4684" y="872"/>
                    </a:lnTo>
                    <a:lnTo>
                      <a:pt x="4674" y="796"/>
                    </a:lnTo>
                    <a:lnTo>
                      <a:pt x="4646" y="719"/>
                    </a:lnTo>
                    <a:lnTo>
                      <a:pt x="4617" y="642"/>
                    </a:lnTo>
                    <a:lnTo>
                      <a:pt x="4588" y="575"/>
                    </a:lnTo>
                    <a:lnTo>
                      <a:pt x="4550" y="499"/>
                    </a:lnTo>
                    <a:lnTo>
                      <a:pt x="4502" y="441"/>
                    </a:lnTo>
                    <a:lnTo>
                      <a:pt x="4454" y="374"/>
                    </a:lnTo>
                    <a:lnTo>
                      <a:pt x="4406" y="317"/>
                    </a:lnTo>
                    <a:lnTo>
                      <a:pt x="4291" y="221"/>
                    </a:lnTo>
                    <a:lnTo>
                      <a:pt x="4157" y="135"/>
                    </a:lnTo>
                    <a:lnTo>
                      <a:pt x="4023" y="68"/>
                    </a:lnTo>
                    <a:lnTo>
                      <a:pt x="3870" y="29"/>
                    </a:lnTo>
                    <a:lnTo>
                      <a:pt x="3803" y="10"/>
                    </a:lnTo>
                    <a:lnTo>
                      <a:pt x="3716"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08;p31">
                <a:extLst>
                  <a:ext uri="{FF2B5EF4-FFF2-40B4-BE49-F238E27FC236}">
                    <a16:creationId xmlns:a16="http://schemas.microsoft.com/office/drawing/2014/main" id="{F9597820-87E3-487B-9AAF-BCE579F9D60F}"/>
                  </a:ext>
                </a:extLst>
              </p:cNvPr>
              <p:cNvSpPr/>
              <p:nvPr/>
            </p:nvSpPr>
            <p:spPr>
              <a:xfrm>
                <a:off x="2978500" y="1785754"/>
                <a:ext cx="221614" cy="325588"/>
              </a:xfrm>
              <a:custGeom>
                <a:avLst/>
                <a:gdLst/>
                <a:ahLst/>
                <a:cxnLst/>
                <a:rect l="l" t="t" r="r" b="b"/>
                <a:pathLst>
                  <a:path w="6859" h="10077" extrusionOk="0">
                    <a:moveTo>
                      <a:pt x="2817" y="0"/>
                    </a:moveTo>
                    <a:lnTo>
                      <a:pt x="2596" y="10"/>
                    </a:lnTo>
                    <a:lnTo>
                      <a:pt x="2376" y="20"/>
                    </a:lnTo>
                    <a:lnTo>
                      <a:pt x="2156" y="48"/>
                    </a:lnTo>
                    <a:lnTo>
                      <a:pt x="1935" y="77"/>
                    </a:lnTo>
                    <a:lnTo>
                      <a:pt x="1725" y="125"/>
                    </a:lnTo>
                    <a:lnTo>
                      <a:pt x="1523" y="182"/>
                    </a:lnTo>
                    <a:lnTo>
                      <a:pt x="1322" y="259"/>
                    </a:lnTo>
                    <a:lnTo>
                      <a:pt x="1131" y="345"/>
                    </a:lnTo>
                    <a:lnTo>
                      <a:pt x="958" y="451"/>
                    </a:lnTo>
                    <a:lnTo>
                      <a:pt x="786" y="575"/>
                    </a:lnTo>
                    <a:lnTo>
                      <a:pt x="709" y="642"/>
                    </a:lnTo>
                    <a:lnTo>
                      <a:pt x="633" y="719"/>
                    </a:lnTo>
                    <a:lnTo>
                      <a:pt x="556" y="795"/>
                    </a:lnTo>
                    <a:lnTo>
                      <a:pt x="489" y="882"/>
                    </a:lnTo>
                    <a:lnTo>
                      <a:pt x="422" y="968"/>
                    </a:lnTo>
                    <a:lnTo>
                      <a:pt x="365" y="1064"/>
                    </a:lnTo>
                    <a:lnTo>
                      <a:pt x="307" y="1159"/>
                    </a:lnTo>
                    <a:lnTo>
                      <a:pt x="250" y="1265"/>
                    </a:lnTo>
                    <a:lnTo>
                      <a:pt x="202" y="1380"/>
                    </a:lnTo>
                    <a:lnTo>
                      <a:pt x="154" y="1495"/>
                    </a:lnTo>
                    <a:lnTo>
                      <a:pt x="115" y="1619"/>
                    </a:lnTo>
                    <a:lnTo>
                      <a:pt x="87" y="1744"/>
                    </a:lnTo>
                    <a:lnTo>
                      <a:pt x="58" y="1878"/>
                    </a:lnTo>
                    <a:lnTo>
                      <a:pt x="29" y="2021"/>
                    </a:lnTo>
                    <a:lnTo>
                      <a:pt x="10" y="2165"/>
                    </a:lnTo>
                    <a:lnTo>
                      <a:pt x="1" y="2328"/>
                    </a:lnTo>
                    <a:lnTo>
                      <a:pt x="1" y="2634"/>
                    </a:lnTo>
                    <a:lnTo>
                      <a:pt x="10" y="2998"/>
                    </a:lnTo>
                    <a:lnTo>
                      <a:pt x="39" y="3468"/>
                    </a:lnTo>
                    <a:lnTo>
                      <a:pt x="68" y="4033"/>
                    </a:lnTo>
                    <a:lnTo>
                      <a:pt x="125" y="4655"/>
                    </a:lnTo>
                    <a:lnTo>
                      <a:pt x="192" y="5326"/>
                    </a:lnTo>
                    <a:lnTo>
                      <a:pt x="288" y="6025"/>
                    </a:lnTo>
                    <a:lnTo>
                      <a:pt x="336" y="6379"/>
                    </a:lnTo>
                    <a:lnTo>
                      <a:pt x="403" y="6734"/>
                    </a:lnTo>
                    <a:lnTo>
                      <a:pt x="470" y="7079"/>
                    </a:lnTo>
                    <a:lnTo>
                      <a:pt x="547" y="7414"/>
                    </a:lnTo>
                    <a:lnTo>
                      <a:pt x="633" y="7749"/>
                    </a:lnTo>
                    <a:lnTo>
                      <a:pt x="728" y="8065"/>
                    </a:lnTo>
                    <a:lnTo>
                      <a:pt x="824" y="8372"/>
                    </a:lnTo>
                    <a:lnTo>
                      <a:pt x="939" y="8659"/>
                    </a:lnTo>
                    <a:lnTo>
                      <a:pt x="1054" y="8927"/>
                    </a:lnTo>
                    <a:lnTo>
                      <a:pt x="1188" y="9176"/>
                    </a:lnTo>
                    <a:lnTo>
                      <a:pt x="1322" y="9396"/>
                    </a:lnTo>
                    <a:lnTo>
                      <a:pt x="1399" y="9492"/>
                    </a:lnTo>
                    <a:lnTo>
                      <a:pt x="1476" y="9588"/>
                    </a:lnTo>
                    <a:lnTo>
                      <a:pt x="1552" y="9674"/>
                    </a:lnTo>
                    <a:lnTo>
                      <a:pt x="1638" y="9751"/>
                    </a:lnTo>
                    <a:lnTo>
                      <a:pt x="1725" y="9827"/>
                    </a:lnTo>
                    <a:lnTo>
                      <a:pt x="1811" y="9885"/>
                    </a:lnTo>
                    <a:lnTo>
                      <a:pt x="1907" y="9933"/>
                    </a:lnTo>
                    <a:lnTo>
                      <a:pt x="1993" y="9981"/>
                    </a:lnTo>
                    <a:lnTo>
                      <a:pt x="2089" y="10019"/>
                    </a:lnTo>
                    <a:lnTo>
                      <a:pt x="2194" y="10038"/>
                    </a:lnTo>
                    <a:lnTo>
                      <a:pt x="2309" y="10057"/>
                    </a:lnTo>
                    <a:lnTo>
                      <a:pt x="2433" y="10067"/>
                    </a:lnTo>
                    <a:lnTo>
                      <a:pt x="2567" y="10077"/>
                    </a:lnTo>
                    <a:lnTo>
                      <a:pt x="2702" y="10077"/>
                    </a:lnTo>
                    <a:lnTo>
                      <a:pt x="2855" y="10067"/>
                    </a:lnTo>
                    <a:lnTo>
                      <a:pt x="2998" y="10048"/>
                    </a:lnTo>
                    <a:lnTo>
                      <a:pt x="3152" y="10019"/>
                    </a:lnTo>
                    <a:lnTo>
                      <a:pt x="3315" y="9990"/>
                    </a:lnTo>
                    <a:lnTo>
                      <a:pt x="3477" y="9942"/>
                    </a:lnTo>
                    <a:lnTo>
                      <a:pt x="3640" y="9885"/>
                    </a:lnTo>
                    <a:lnTo>
                      <a:pt x="3803" y="9827"/>
                    </a:lnTo>
                    <a:lnTo>
                      <a:pt x="3975" y="9751"/>
                    </a:lnTo>
                    <a:lnTo>
                      <a:pt x="4148" y="9665"/>
                    </a:lnTo>
                    <a:lnTo>
                      <a:pt x="4311" y="9559"/>
                    </a:lnTo>
                    <a:lnTo>
                      <a:pt x="4483" y="9454"/>
                    </a:lnTo>
                    <a:lnTo>
                      <a:pt x="4646" y="9329"/>
                    </a:lnTo>
                    <a:lnTo>
                      <a:pt x="4809" y="9186"/>
                    </a:lnTo>
                    <a:lnTo>
                      <a:pt x="4972" y="9033"/>
                    </a:lnTo>
                    <a:lnTo>
                      <a:pt x="5134" y="8870"/>
                    </a:lnTo>
                    <a:lnTo>
                      <a:pt x="5288" y="8688"/>
                    </a:lnTo>
                    <a:lnTo>
                      <a:pt x="5441" y="8496"/>
                    </a:lnTo>
                    <a:lnTo>
                      <a:pt x="5585" y="8285"/>
                    </a:lnTo>
                    <a:lnTo>
                      <a:pt x="5719" y="8056"/>
                    </a:lnTo>
                    <a:lnTo>
                      <a:pt x="5853" y="7816"/>
                    </a:lnTo>
                    <a:lnTo>
                      <a:pt x="5977" y="7548"/>
                    </a:lnTo>
                    <a:lnTo>
                      <a:pt x="6102" y="7270"/>
                    </a:lnTo>
                    <a:lnTo>
                      <a:pt x="6207" y="6973"/>
                    </a:lnTo>
                    <a:lnTo>
                      <a:pt x="6313" y="6667"/>
                    </a:lnTo>
                    <a:lnTo>
                      <a:pt x="6399" y="6331"/>
                    </a:lnTo>
                    <a:lnTo>
                      <a:pt x="6485" y="5977"/>
                    </a:lnTo>
                    <a:lnTo>
                      <a:pt x="6552" y="5604"/>
                    </a:lnTo>
                    <a:lnTo>
                      <a:pt x="6609" y="5211"/>
                    </a:lnTo>
                    <a:lnTo>
                      <a:pt x="6676" y="4904"/>
                    </a:lnTo>
                    <a:lnTo>
                      <a:pt x="6724" y="4607"/>
                    </a:lnTo>
                    <a:lnTo>
                      <a:pt x="6772" y="4320"/>
                    </a:lnTo>
                    <a:lnTo>
                      <a:pt x="6811" y="4042"/>
                    </a:lnTo>
                    <a:lnTo>
                      <a:pt x="6830" y="3774"/>
                    </a:lnTo>
                    <a:lnTo>
                      <a:pt x="6849" y="3516"/>
                    </a:lnTo>
                    <a:lnTo>
                      <a:pt x="6858" y="3266"/>
                    </a:lnTo>
                    <a:lnTo>
                      <a:pt x="6858" y="3027"/>
                    </a:lnTo>
                    <a:lnTo>
                      <a:pt x="6849" y="2807"/>
                    </a:lnTo>
                    <a:lnTo>
                      <a:pt x="6839" y="2586"/>
                    </a:lnTo>
                    <a:lnTo>
                      <a:pt x="6811" y="2376"/>
                    </a:lnTo>
                    <a:lnTo>
                      <a:pt x="6782" y="2175"/>
                    </a:lnTo>
                    <a:lnTo>
                      <a:pt x="6744" y="1993"/>
                    </a:lnTo>
                    <a:lnTo>
                      <a:pt x="6705" y="1811"/>
                    </a:lnTo>
                    <a:lnTo>
                      <a:pt x="6657" y="1638"/>
                    </a:lnTo>
                    <a:lnTo>
                      <a:pt x="6600" y="1485"/>
                    </a:lnTo>
                    <a:lnTo>
                      <a:pt x="6542" y="1332"/>
                    </a:lnTo>
                    <a:lnTo>
                      <a:pt x="6485" y="1188"/>
                    </a:lnTo>
                    <a:lnTo>
                      <a:pt x="6418" y="1064"/>
                    </a:lnTo>
                    <a:lnTo>
                      <a:pt x="6341" y="939"/>
                    </a:lnTo>
                    <a:lnTo>
                      <a:pt x="6265" y="834"/>
                    </a:lnTo>
                    <a:lnTo>
                      <a:pt x="6188" y="728"/>
                    </a:lnTo>
                    <a:lnTo>
                      <a:pt x="6111" y="633"/>
                    </a:lnTo>
                    <a:lnTo>
                      <a:pt x="6025" y="556"/>
                    </a:lnTo>
                    <a:lnTo>
                      <a:pt x="5939" y="479"/>
                    </a:lnTo>
                    <a:lnTo>
                      <a:pt x="5853" y="422"/>
                    </a:lnTo>
                    <a:lnTo>
                      <a:pt x="5757" y="364"/>
                    </a:lnTo>
                    <a:lnTo>
                      <a:pt x="5671" y="326"/>
                    </a:lnTo>
                    <a:lnTo>
                      <a:pt x="5575" y="288"/>
                    </a:lnTo>
                    <a:lnTo>
                      <a:pt x="5489" y="269"/>
                    </a:lnTo>
                    <a:lnTo>
                      <a:pt x="5393" y="249"/>
                    </a:lnTo>
                    <a:lnTo>
                      <a:pt x="5307" y="249"/>
                    </a:lnTo>
                    <a:lnTo>
                      <a:pt x="5087" y="230"/>
                    </a:lnTo>
                    <a:lnTo>
                      <a:pt x="4809" y="201"/>
                    </a:lnTo>
                    <a:lnTo>
                      <a:pt x="4100" y="96"/>
                    </a:lnTo>
                    <a:lnTo>
                      <a:pt x="3688" y="48"/>
                    </a:lnTo>
                    <a:lnTo>
                      <a:pt x="3257" y="20"/>
                    </a:lnTo>
                    <a:lnTo>
                      <a:pt x="3037" y="10"/>
                    </a:lnTo>
                    <a:lnTo>
                      <a:pt x="2817"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09;p31">
                <a:extLst>
                  <a:ext uri="{FF2B5EF4-FFF2-40B4-BE49-F238E27FC236}">
                    <a16:creationId xmlns:a16="http://schemas.microsoft.com/office/drawing/2014/main" id="{E03AEFC9-3266-4A05-B8DF-709446F0C09C}"/>
                  </a:ext>
                </a:extLst>
              </p:cNvPr>
              <p:cNvSpPr/>
              <p:nvPr/>
            </p:nvSpPr>
            <p:spPr>
              <a:xfrm>
                <a:off x="2988420" y="1885723"/>
                <a:ext cx="44265" cy="22294"/>
              </a:xfrm>
              <a:custGeom>
                <a:avLst/>
                <a:gdLst/>
                <a:ahLst/>
                <a:cxnLst/>
                <a:rect l="l" t="t" r="r" b="b"/>
                <a:pathLst>
                  <a:path w="1370" h="690" extrusionOk="0">
                    <a:moveTo>
                      <a:pt x="747" y="0"/>
                    </a:moveTo>
                    <a:lnTo>
                      <a:pt x="651" y="19"/>
                    </a:lnTo>
                    <a:lnTo>
                      <a:pt x="546" y="58"/>
                    </a:lnTo>
                    <a:lnTo>
                      <a:pt x="460" y="96"/>
                    </a:lnTo>
                    <a:lnTo>
                      <a:pt x="364" y="144"/>
                    </a:lnTo>
                    <a:lnTo>
                      <a:pt x="278" y="201"/>
                    </a:lnTo>
                    <a:lnTo>
                      <a:pt x="201" y="278"/>
                    </a:lnTo>
                    <a:lnTo>
                      <a:pt x="134" y="354"/>
                    </a:lnTo>
                    <a:lnTo>
                      <a:pt x="77" y="450"/>
                    </a:lnTo>
                    <a:lnTo>
                      <a:pt x="29" y="556"/>
                    </a:lnTo>
                    <a:lnTo>
                      <a:pt x="0" y="671"/>
                    </a:lnTo>
                    <a:lnTo>
                      <a:pt x="125" y="690"/>
                    </a:lnTo>
                    <a:lnTo>
                      <a:pt x="326" y="690"/>
                    </a:lnTo>
                    <a:lnTo>
                      <a:pt x="421" y="680"/>
                    </a:lnTo>
                    <a:lnTo>
                      <a:pt x="594" y="651"/>
                    </a:lnTo>
                    <a:lnTo>
                      <a:pt x="747" y="604"/>
                    </a:lnTo>
                    <a:lnTo>
                      <a:pt x="900" y="536"/>
                    </a:lnTo>
                    <a:lnTo>
                      <a:pt x="1054" y="450"/>
                    </a:lnTo>
                    <a:lnTo>
                      <a:pt x="1207" y="335"/>
                    </a:lnTo>
                    <a:lnTo>
                      <a:pt x="1284" y="268"/>
                    </a:lnTo>
                    <a:lnTo>
                      <a:pt x="1370" y="172"/>
                    </a:lnTo>
                    <a:lnTo>
                      <a:pt x="1322" y="134"/>
                    </a:lnTo>
                    <a:lnTo>
                      <a:pt x="1264" y="105"/>
                    </a:lnTo>
                    <a:lnTo>
                      <a:pt x="1169" y="48"/>
                    </a:lnTo>
                    <a:lnTo>
                      <a:pt x="1063" y="19"/>
                    </a:lnTo>
                    <a:lnTo>
                      <a:pt x="958" y="0"/>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10;p31">
                <a:extLst>
                  <a:ext uri="{FF2B5EF4-FFF2-40B4-BE49-F238E27FC236}">
                    <a16:creationId xmlns:a16="http://schemas.microsoft.com/office/drawing/2014/main" id="{F2EFEA95-E9FE-4DDC-AA5E-8E79C1D445D8}"/>
                  </a:ext>
                </a:extLst>
              </p:cNvPr>
              <p:cNvSpPr/>
              <p:nvPr/>
            </p:nvSpPr>
            <p:spPr>
              <a:xfrm>
                <a:off x="3037306" y="1919455"/>
                <a:ext cx="31599" cy="81712"/>
              </a:xfrm>
              <a:custGeom>
                <a:avLst/>
                <a:gdLst/>
                <a:ahLst/>
                <a:cxnLst/>
                <a:rect l="l" t="t" r="r" b="b"/>
                <a:pathLst>
                  <a:path w="978" h="2529" extrusionOk="0">
                    <a:moveTo>
                      <a:pt x="680" y="0"/>
                    </a:moveTo>
                    <a:lnTo>
                      <a:pt x="10" y="2031"/>
                    </a:lnTo>
                    <a:lnTo>
                      <a:pt x="0" y="2107"/>
                    </a:lnTo>
                    <a:lnTo>
                      <a:pt x="10" y="2174"/>
                    </a:lnTo>
                    <a:lnTo>
                      <a:pt x="29" y="2232"/>
                    </a:lnTo>
                    <a:lnTo>
                      <a:pt x="58" y="2289"/>
                    </a:lnTo>
                    <a:lnTo>
                      <a:pt x="87" y="2337"/>
                    </a:lnTo>
                    <a:lnTo>
                      <a:pt x="134" y="2375"/>
                    </a:lnTo>
                    <a:lnTo>
                      <a:pt x="173" y="2404"/>
                    </a:lnTo>
                    <a:lnTo>
                      <a:pt x="230" y="2433"/>
                    </a:lnTo>
                    <a:lnTo>
                      <a:pt x="336" y="2481"/>
                    </a:lnTo>
                    <a:lnTo>
                      <a:pt x="451" y="2510"/>
                    </a:lnTo>
                    <a:lnTo>
                      <a:pt x="556" y="2519"/>
                    </a:lnTo>
                    <a:lnTo>
                      <a:pt x="642" y="2529"/>
                    </a:lnTo>
                    <a:lnTo>
                      <a:pt x="719" y="2519"/>
                    </a:lnTo>
                    <a:lnTo>
                      <a:pt x="786" y="2490"/>
                    </a:lnTo>
                    <a:lnTo>
                      <a:pt x="843" y="2462"/>
                    </a:lnTo>
                    <a:lnTo>
                      <a:pt x="891" y="2414"/>
                    </a:lnTo>
                    <a:lnTo>
                      <a:pt x="929" y="2356"/>
                    </a:lnTo>
                    <a:lnTo>
                      <a:pt x="958" y="2289"/>
                    </a:lnTo>
                    <a:lnTo>
                      <a:pt x="977" y="2222"/>
                    </a:lnTo>
                    <a:lnTo>
                      <a:pt x="977" y="2146"/>
                    </a:lnTo>
                    <a:lnTo>
                      <a:pt x="6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11;p31">
                <a:extLst>
                  <a:ext uri="{FF2B5EF4-FFF2-40B4-BE49-F238E27FC236}">
                    <a16:creationId xmlns:a16="http://schemas.microsoft.com/office/drawing/2014/main" id="{8F6418A2-1544-4527-8BEE-53E5BF9379C4}"/>
                  </a:ext>
                </a:extLst>
              </p:cNvPr>
              <p:cNvSpPr/>
              <p:nvPr/>
            </p:nvSpPr>
            <p:spPr>
              <a:xfrm>
                <a:off x="3095174" y="1885723"/>
                <a:ext cx="46753" cy="22294"/>
              </a:xfrm>
              <a:custGeom>
                <a:avLst/>
                <a:gdLst/>
                <a:ahLst/>
                <a:cxnLst/>
                <a:rect l="l" t="t" r="r" b="b"/>
                <a:pathLst>
                  <a:path w="1447" h="690" extrusionOk="0">
                    <a:moveTo>
                      <a:pt x="432" y="0"/>
                    </a:moveTo>
                    <a:lnTo>
                      <a:pt x="326" y="19"/>
                    </a:lnTo>
                    <a:lnTo>
                      <a:pt x="221" y="58"/>
                    </a:lnTo>
                    <a:lnTo>
                      <a:pt x="106" y="105"/>
                    </a:lnTo>
                    <a:lnTo>
                      <a:pt x="58" y="134"/>
                    </a:lnTo>
                    <a:lnTo>
                      <a:pt x="0" y="172"/>
                    </a:lnTo>
                    <a:lnTo>
                      <a:pt x="87" y="268"/>
                    </a:lnTo>
                    <a:lnTo>
                      <a:pt x="173" y="345"/>
                    </a:lnTo>
                    <a:lnTo>
                      <a:pt x="259" y="402"/>
                    </a:lnTo>
                    <a:lnTo>
                      <a:pt x="345" y="460"/>
                    </a:lnTo>
                    <a:lnTo>
                      <a:pt x="432" y="508"/>
                    </a:lnTo>
                    <a:lnTo>
                      <a:pt x="508" y="546"/>
                    </a:lnTo>
                    <a:lnTo>
                      <a:pt x="681" y="604"/>
                    </a:lnTo>
                    <a:lnTo>
                      <a:pt x="843" y="651"/>
                    </a:lnTo>
                    <a:lnTo>
                      <a:pt x="1025" y="671"/>
                    </a:lnTo>
                    <a:lnTo>
                      <a:pt x="1112" y="680"/>
                    </a:lnTo>
                    <a:lnTo>
                      <a:pt x="1217" y="680"/>
                    </a:lnTo>
                    <a:lnTo>
                      <a:pt x="1265" y="690"/>
                    </a:lnTo>
                    <a:lnTo>
                      <a:pt x="1294" y="680"/>
                    </a:lnTo>
                    <a:lnTo>
                      <a:pt x="1322" y="690"/>
                    </a:lnTo>
                    <a:lnTo>
                      <a:pt x="1447" y="680"/>
                    </a:lnTo>
                    <a:lnTo>
                      <a:pt x="1437" y="623"/>
                    </a:lnTo>
                    <a:lnTo>
                      <a:pt x="1418" y="556"/>
                    </a:lnTo>
                    <a:lnTo>
                      <a:pt x="1399" y="498"/>
                    </a:lnTo>
                    <a:lnTo>
                      <a:pt x="1370" y="441"/>
                    </a:lnTo>
                    <a:lnTo>
                      <a:pt x="1341" y="393"/>
                    </a:lnTo>
                    <a:lnTo>
                      <a:pt x="1303" y="345"/>
                    </a:lnTo>
                    <a:lnTo>
                      <a:pt x="1226" y="259"/>
                    </a:lnTo>
                    <a:lnTo>
                      <a:pt x="1140" y="192"/>
                    </a:lnTo>
                    <a:lnTo>
                      <a:pt x="1054" y="125"/>
                    </a:lnTo>
                    <a:lnTo>
                      <a:pt x="949" y="77"/>
                    </a:lnTo>
                    <a:lnTo>
                      <a:pt x="853" y="48"/>
                    </a:lnTo>
                    <a:lnTo>
                      <a:pt x="748" y="19"/>
                    </a:lnTo>
                    <a:lnTo>
                      <a:pt x="642" y="0"/>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12;p31">
                <a:extLst>
                  <a:ext uri="{FF2B5EF4-FFF2-40B4-BE49-F238E27FC236}">
                    <a16:creationId xmlns:a16="http://schemas.microsoft.com/office/drawing/2014/main" id="{6616F977-CF73-431F-9DBF-000798530197}"/>
                  </a:ext>
                </a:extLst>
              </p:cNvPr>
              <p:cNvSpPr/>
              <p:nvPr/>
            </p:nvSpPr>
            <p:spPr>
              <a:xfrm>
                <a:off x="3015011" y="1923462"/>
                <a:ext cx="14895" cy="30662"/>
              </a:xfrm>
              <a:custGeom>
                <a:avLst/>
                <a:gdLst/>
                <a:ahLst/>
                <a:cxnLst/>
                <a:rect l="l" t="t" r="r" b="b"/>
                <a:pathLst>
                  <a:path w="461" h="949" extrusionOk="0">
                    <a:moveTo>
                      <a:pt x="231" y="1"/>
                    </a:moveTo>
                    <a:lnTo>
                      <a:pt x="192" y="10"/>
                    </a:lnTo>
                    <a:lnTo>
                      <a:pt x="144" y="39"/>
                    </a:lnTo>
                    <a:lnTo>
                      <a:pt x="106" y="77"/>
                    </a:lnTo>
                    <a:lnTo>
                      <a:pt x="68" y="135"/>
                    </a:lnTo>
                    <a:lnTo>
                      <a:pt x="39" y="211"/>
                    </a:lnTo>
                    <a:lnTo>
                      <a:pt x="20" y="288"/>
                    </a:lnTo>
                    <a:lnTo>
                      <a:pt x="10" y="374"/>
                    </a:lnTo>
                    <a:lnTo>
                      <a:pt x="1" y="470"/>
                    </a:lnTo>
                    <a:lnTo>
                      <a:pt x="10" y="566"/>
                    </a:lnTo>
                    <a:lnTo>
                      <a:pt x="20" y="662"/>
                    </a:lnTo>
                    <a:lnTo>
                      <a:pt x="39" y="738"/>
                    </a:lnTo>
                    <a:lnTo>
                      <a:pt x="68" y="805"/>
                    </a:lnTo>
                    <a:lnTo>
                      <a:pt x="106" y="863"/>
                    </a:lnTo>
                    <a:lnTo>
                      <a:pt x="144" y="911"/>
                    </a:lnTo>
                    <a:lnTo>
                      <a:pt x="192" y="939"/>
                    </a:lnTo>
                    <a:lnTo>
                      <a:pt x="231" y="949"/>
                    </a:lnTo>
                    <a:lnTo>
                      <a:pt x="279" y="939"/>
                    </a:lnTo>
                    <a:lnTo>
                      <a:pt x="326" y="911"/>
                    </a:lnTo>
                    <a:lnTo>
                      <a:pt x="365" y="863"/>
                    </a:lnTo>
                    <a:lnTo>
                      <a:pt x="393" y="805"/>
                    </a:lnTo>
                    <a:lnTo>
                      <a:pt x="422" y="738"/>
                    </a:lnTo>
                    <a:lnTo>
                      <a:pt x="451" y="662"/>
                    </a:lnTo>
                    <a:lnTo>
                      <a:pt x="461" y="566"/>
                    </a:lnTo>
                    <a:lnTo>
                      <a:pt x="461" y="470"/>
                    </a:lnTo>
                    <a:lnTo>
                      <a:pt x="461" y="374"/>
                    </a:lnTo>
                    <a:lnTo>
                      <a:pt x="451" y="288"/>
                    </a:lnTo>
                    <a:lnTo>
                      <a:pt x="422" y="211"/>
                    </a:lnTo>
                    <a:lnTo>
                      <a:pt x="393" y="135"/>
                    </a:lnTo>
                    <a:lnTo>
                      <a:pt x="365" y="77"/>
                    </a:lnTo>
                    <a:lnTo>
                      <a:pt x="326" y="39"/>
                    </a:lnTo>
                    <a:lnTo>
                      <a:pt x="279" y="10"/>
                    </a:lnTo>
                    <a:lnTo>
                      <a:pt x="231" y="1"/>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13;p31">
                <a:extLst>
                  <a:ext uri="{FF2B5EF4-FFF2-40B4-BE49-F238E27FC236}">
                    <a16:creationId xmlns:a16="http://schemas.microsoft.com/office/drawing/2014/main" id="{4D4F41F2-D77B-403A-87D9-3576FBA9A3CF}"/>
                  </a:ext>
                </a:extLst>
              </p:cNvPr>
              <p:cNvSpPr/>
              <p:nvPr/>
            </p:nvSpPr>
            <p:spPr>
              <a:xfrm>
                <a:off x="3094237" y="1923462"/>
                <a:ext cx="14895" cy="30662"/>
              </a:xfrm>
              <a:custGeom>
                <a:avLst/>
                <a:gdLst/>
                <a:ahLst/>
                <a:cxnLst/>
                <a:rect l="l" t="t" r="r" b="b"/>
                <a:pathLst>
                  <a:path w="461" h="949" extrusionOk="0">
                    <a:moveTo>
                      <a:pt x="231" y="1"/>
                    </a:moveTo>
                    <a:lnTo>
                      <a:pt x="183" y="10"/>
                    </a:lnTo>
                    <a:lnTo>
                      <a:pt x="135" y="39"/>
                    </a:lnTo>
                    <a:lnTo>
                      <a:pt x="97" y="77"/>
                    </a:lnTo>
                    <a:lnTo>
                      <a:pt x="68" y="135"/>
                    </a:lnTo>
                    <a:lnTo>
                      <a:pt x="39" y="211"/>
                    </a:lnTo>
                    <a:lnTo>
                      <a:pt x="20" y="288"/>
                    </a:lnTo>
                    <a:lnTo>
                      <a:pt x="1" y="374"/>
                    </a:lnTo>
                    <a:lnTo>
                      <a:pt x="1" y="470"/>
                    </a:lnTo>
                    <a:lnTo>
                      <a:pt x="1" y="566"/>
                    </a:lnTo>
                    <a:lnTo>
                      <a:pt x="20" y="662"/>
                    </a:lnTo>
                    <a:lnTo>
                      <a:pt x="39" y="738"/>
                    </a:lnTo>
                    <a:lnTo>
                      <a:pt x="68" y="805"/>
                    </a:lnTo>
                    <a:lnTo>
                      <a:pt x="97" y="863"/>
                    </a:lnTo>
                    <a:lnTo>
                      <a:pt x="135" y="911"/>
                    </a:lnTo>
                    <a:lnTo>
                      <a:pt x="183" y="939"/>
                    </a:lnTo>
                    <a:lnTo>
                      <a:pt x="231" y="949"/>
                    </a:lnTo>
                    <a:lnTo>
                      <a:pt x="279" y="939"/>
                    </a:lnTo>
                    <a:lnTo>
                      <a:pt x="317" y="911"/>
                    </a:lnTo>
                    <a:lnTo>
                      <a:pt x="355" y="863"/>
                    </a:lnTo>
                    <a:lnTo>
                      <a:pt x="393" y="805"/>
                    </a:lnTo>
                    <a:lnTo>
                      <a:pt x="422" y="738"/>
                    </a:lnTo>
                    <a:lnTo>
                      <a:pt x="441" y="662"/>
                    </a:lnTo>
                    <a:lnTo>
                      <a:pt x="451" y="566"/>
                    </a:lnTo>
                    <a:lnTo>
                      <a:pt x="461" y="470"/>
                    </a:lnTo>
                    <a:lnTo>
                      <a:pt x="451" y="374"/>
                    </a:lnTo>
                    <a:lnTo>
                      <a:pt x="441" y="288"/>
                    </a:lnTo>
                    <a:lnTo>
                      <a:pt x="422" y="211"/>
                    </a:lnTo>
                    <a:lnTo>
                      <a:pt x="393" y="135"/>
                    </a:lnTo>
                    <a:lnTo>
                      <a:pt x="355" y="77"/>
                    </a:lnTo>
                    <a:lnTo>
                      <a:pt x="317" y="39"/>
                    </a:lnTo>
                    <a:lnTo>
                      <a:pt x="279" y="10"/>
                    </a:lnTo>
                    <a:lnTo>
                      <a:pt x="231" y="1"/>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14;p31">
                <a:extLst>
                  <a:ext uri="{FF2B5EF4-FFF2-40B4-BE49-F238E27FC236}">
                    <a16:creationId xmlns:a16="http://schemas.microsoft.com/office/drawing/2014/main" id="{E9692767-69D1-4CD6-A22E-1636A0AC88C7}"/>
                  </a:ext>
                </a:extLst>
              </p:cNvPr>
              <p:cNvSpPr/>
              <p:nvPr/>
            </p:nvSpPr>
            <p:spPr>
              <a:xfrm>
                <a:off x="3029874" y="2017841"/>
                <a:ext cx="65331" cy="32536"/>
              </a:xfrm>
              <a:custGeom>
                <a:avLst/>
                <a:gdLst/>
                <a:ahLst/>
                <a:cxnLst/>
                <a:rect l="l" t="t" r="r" b="b"/>
                <a:pathLst>
                  <a:path w="2022" h="1007" extrusionOk="0">
                    <a:moveTo>
                      <a:pt x="1" y="1"/>
                    </a:moveTo>
                    <a:lnTo>
                      <a:pt x="10" y="97"/>
                    </a:lnTo>
                    <a:lnTo>
                      <a:pt x="29" y="202"/>
                    </a:lnTo>
                    <a:lnTo>
                      <a:pt x="48" y="298"/>
                    </a:lnTo>
                    <a:lnTo>
                      <a:pt x="87" y="394"/>
                    </a:lnTo>
                    <a:lnTo>
                      <a:pt x="125" y="480"/>
                    </a:lnTo>
                    <a:lnTo>
                      <a:pt x="173" y="566"/>
                    </a:lnTo>
                    <a:lnTo>
                      <a:pt x="240" y="643"/>
                    </a:lnTo>
                    <a:lnTo>
                      <a:pt x="297" y="710"/>
                    </a:lnTo>
                    <a:lnTo>
                      <a:pt x="374" y="777"/>
                    </a:lnTo>
                    <a:lnTo>
                      <a:pt x="451" y="834"/>
                    </a:lnTo>
                    <a:lnTo>
                      <a:pt x="537" y="882"/>
                    </a:lnTo>
                    <a:lnTo>
                      <a:pt x="623" y="930"/>
                    </a:lnTo>
                    <a:lnTo>
                      <a:pt x="719" y="959"/>
                    </a:lnTo>
                    <a:lnTo>
                      <a:pt x="815" y="987"/>
                    </a:lnTo>
                    <a:lnTo>
                      <a:pt x="910" y="1007"/>
                    </a:lnTo>
                    <a:lnTo>
                      <a:pt x="1121" y="1007"/>
                    </a:lnTo>
                    <a:lnTo>
                      <a:pt x="1217" y="987"/>
                    </a:lnTo>
                    <a:lnTo>
                      <a:pt x="1313" y="959"/>
                    </a:lnTo>
                    <a:lnTo>
                      <a:pt x="1408" y="930"/>
                    </a:lnTo>
                    <a:lnTo>
                      <a:pt x="1495" y="882"/>
                    </a:lnTo>
                    <a:lnTo>
                      <a:pt x="1581" y="834"/>
                    </a:lnTo>
                    <a:lnTo>
                      <a:pt x="1658" y="777"/>
                    </a:lnTo>
                    <a:lnTo>
                      <a:pt x="1725" y="710"/>
                    </a:lnTo>
                    <a:lnTo>
                      <a:pt x="1792" y="643"/>
                    </a:lnTo>
                    <a:lnTo>
                      <a:pt x="1849" y="566"/>
                    </a:lnTo>
                    <a:lnTo>
                      <a:pt x="1907" y="480"/>
                    </a:lnTo>
                    <a:lnTo>
                      <a:pt x="1945" y="394"/>
                    </a:lnTo>
                    <a:lnTo>
                      <a:pt x="1983" y="298"/>
                    </a:lnTo>
                    <a:lnTo>
                      <a:pt x="2002" y="202"/>
                    </a:lnTo>
                    <a:lnTo>
                      <a:pt x="2021" y="97"/>
                    </a:lnTo>
                    <a:lnTo>
                      <a:pt x="202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15;p31">
                <a:extLst>
                  <a:ext uri="{FF2B5EF4-FFF2-40B4-BE49-F238E27FC236}">
                    <a16:creationId xmlns:a16="http://schemas.microsoft.com/office/drawing/2014/main" id="{2EC56B00-904B-4DEC-A372-8950CE69023B}"/>
                  </a:ext>
                </a:extLst>
              </p:cNvPr>
              <p:cNvSpPr/>
              <p:nvPr/>
            </p:nvSpPr>
            <p:spPr>
              <a:xfrm>
                <a:off x="2850388" y="1697868"/>
                <a:ext cx="342292" cy="214474"/>
              </a:xfrm>
              <a:custGeom>
                <a:avLst/>
                <a:gdLst/>
                <a:ahLst/>
                <a:cxnLst/>
                <a:rect l="l" t="t" r="r" b="b"/>
                <a:pathLst>
                  <a:path w="10594" h="6638" extrusionOk="0">
                    <a:moveTo>
                      <a:pt x="3975" y="0"/>
                    </a:moveTo>
                    <a:lnTo>
                      <a:pt x="3630" y="19"/>
                    </a:lnTo>
                    <a:lnTo>
                      <a:pt x="3458" y="38"/>
                    </a:lnTo>
                    <a:lnTo>
                      <a:pt x="3295" y="58"/>
                    </a:lnTo>
                    <a:lnTo>
                      <a:pt x="3123" y="96"/>
                    </a:lnTo>
                    <a:lnTo>
                      <a:pt x="2950" y="125"/>
                    </a:lnTo>
                    <a:lnTo>
                      <a:pt x="2682" y="201"/>
                    </a:lnTo>
                    <a:lnTo>
                      <a:pt x="2414" y="297"/>
                    </a:lnTo>
                    <a:lnTo>
                      <a:pt x="2165" y="402"/>
                    </a:lnTo>
                    <a:lnTo>
                      <a:pt x="1916" y="527"/>
                    </a:lnTo>
                    <a:lnTo>
                      <a:pt x="1686" y="671"/>
                    </a:lnTo>
                    <a:lnTo>
                      <a:pt x="1466" y="833"/>
                    </a:lnTo>
                    <a:lnTo>
                      <a:pt x="1265" y="1006"/>
                    </a:lnTo>
                    <a:lnTo>
                      <a:pt x="1063" y="1188"/>
                    </a:lnTo>
                    <a:lnTo>
                      <a:pt x="891" y="1379"/>
                    </a:lnTo>
                    <a:lnTo>
                      <a:pt x="719" y="1581"/>
                    </a:lnTo>
                    <a:lnTo>
                      <a:pt x="575" y="1791"/>
                    </a:lnTo>
                    <a:lnTo>
                      <a:pt x="441" y="2012"/>
                    </a:lnTo>
                    <a:lnTo>
                      <a:pt x="326" y="2241"/>
                    </a:lnTo>
                    <a:lnTo>
                      <a:pt x="221" y="2471"/>
                    </a:lnTo>
                    <a:lnTo>
                      <a:pt x="144" y="2711"/>
                    </a:lnTo>
                    <a:lnTo>
                      <a:pt x="77" y="2950"/>
                    </a:lnTo>
                    <a:lnTo>
                      <a:pt x="29" y="3190"/>
                    </a:lnTo>
                    <a:lnTo>
                      <a:pt x="10" y="3439"/>
                    </a:lnTo>
                    <a:lnTo>
                      <a:pt x="0" y="3678"/>
                    </a:lnTo>
                    <a:lnTo>
                      <a:pt x="19" y="3918"/>
                    </a:lnTo>
                    <a:lnTo>
                      <a:pt x="58" y="4157"/>
                    </a:lnTo>
                    <a:lnTo>
                      <a:pt x="86" y="4282"/>
                    </a:lnTo>
                    <a:lnTo>
                      <a:pt x="125" y="4397"/>
                    </a:lnTo>
                    <a:lnTo>
                      <a:pt x="163" y="4511"/>
                    </a:lnTo>
                    <a:lnTo>
                      <a:pt x="201" y="4626"/>
                    </a:lnTo>
                    <a:lnTo>
                      <a:pt x="259" y="4741"/>
                    </a:lnTo>
                    <a:lnTo>
                      <a:pt x="316" y="4847"/>
                    </a:lnTo>
                    <a:lnTo>
                      <a:pt x="374" y="4962"/>
                    </a:lnTo>
                    <a:lnTo>
                      <a:pt x="441" y="5067"/>
                    </a:lnTo>
                    <a:lnTo>
                      <a:pt x="517" y="5172"/>
                    </a:lnTo>
                    <a:lnTo>
                      <a:pt x="604" y="5278"/>
                    </a:lnTo>
                    <a:lnTo>
                      <a:pt x="690" y="5383"/>
                    </a:lnTo>
                    <a:lnTo>
                      <a:pt x="786" y="5479"/>
                    </a:lnTo>
                    <a:lnTo>
                      <a:pt x="891" y="5575"/>
                    </a:lnTo>
                    <a:lnTo>
                      <a:pt x="996" y="5670"/>
                    </a:lnTo>
                    <a:lnTo>
                      <a:pt x="1111" y="5757"/>
                    </a:lnTo>
                    <a:lnTo>
                      <a:pt x="1236" y="5843"/>
                    </a:lnTo>
                    <a:lnTo>
                      <a:pt x="1360" y="5929"/>
                    </a:lnTo>
                    <a:lnTo>
                      <a:pt x="1494" y="6015"/>
                    </a:lnTo>
                    <a:lnTo>
                      <a:pt x="1638" y="6092"/>
                    </a:lnTo>
                    <a:lnTo>
                      <a:pt x="1791" y="6168"/>
                    </a:lnTo>
                    <a:lnTo>
                      <a:pt x="1945" y="6236"/>
                    </a:lnTo>
                    <a:lnTo>
                      <a:pt x="2107" y="6303"/>
                    </a:lnTo>
                    <a:lnTo>
                      <a:pt x="2318" y="6379"/>
                    </a:lnTo>
                    <a:lnTo>
                      <a:pt x="2519" y="6446"/>
                    </a:lnTo>
                    <a:lnTo>
                      <a:pt x="2730" y="6494"/>
                    </a:lnTo>
                    <a:lnTo>
                      <a:pt x="2931" y="6542"/>
                    </a:lnTo>
                    <a:lnTo>
                      <a:pt x="3142" y="6580"/>
                    </a:lnTo>
                    <a:lnTo>
                      <a:pt x="3343" y="6609"/>
                    </a:lnTo>
                    <a:lnTo>
                      <a:pt x="3544" y="6628"/>
                    </a:lnTo>
                    <a:lnTo>
                      <a:pt x="3745" y="6638"/>
                    </a:lnTo>
                    <a:lnTo>
                      <a:pt x="4138" y="6638"/>
                    </a:lnTo>
                    <a:lnTo>
                      <a:pt x="4339" y="6628"/>
                    </a:lnTo>
                    <a:lnTo>
                      <a:pt x="4531" y="6599"/>
                    </a:lnTo>
                    <a:lnTo>
                      <a:pt x="4732" y="6580"/>
                    </a:lnTo>
                    <a:lnTo>
                      <a:pt x="4923" y="6542"/>
                    </a:lnTo>
                    <a:lnTo>
                      <a:pt x="5115" y="6504"/>
                    </a:lnTo>
                    <a:lnTo>
                      <a:pt x="5297" y="6465"/>
                    </a:lnTo>
                    <a:lnTo>
                      <a:pt x="5488" y="6408"/>
                    </a:lnTo>
                    <a:lnTo>
                      <a:pt x="5670" y="6350"/>
                    </a:lnTo>
                    <a:lnTo>
                      <a:pt x="6034" y="6226"/>
                    </a:lnTo>
                    <a:lnTo>
                      <a:pt x="6389" y="6082"/>
                    </a:lnTo>
                    <a:lnTo>
                      <a:pt x="6734" y="5919"/>
                    </a:lnTo>
                    <a:lnTo>
                      <a:pt x="7069" y="5737"/>
                    </a:lnTo>
                    <a:lnTo>
                      <a:pt x="7395" y="5555"/>
                    </a:lnTo>
                    <a:lnTo>
                      <a:pt x="7711" y="5354"/>
                    </a:lnTo>
                    <a:lnTo>
                      <a:pt x="8008" y="5153"/>
                    </a:lnTo>
                    <a:lnTo>
                      <a:pt x="8295" y="4942"/>
                    </a:lnTo>
                    <a:lnTo>
                      <a:pt x="8573" y="4732"/>
                    </a:lnTo>
                    <a:lnTo>
                      <a:pt x="8831" y="4511"/>
                    </a:lnTo>
                    <a:lnTo>
                      <a:pt x="9080" y="4301"/>
                    </a:lnTo>
                    <a:lnTo>
                      <a:pt x="9301" y="4100"/>
                    </a:lnTo>
                    <a:lnTo>
                      <a:pt x="9521" y="3898"/>
                    </a:lnTo>
                    <a:lnTo>
                      <a:pt x="9894" y="3525"/>
                    </a:lnTo>
                    <a:lnTo>
                      <a:pt x="10191" y="3199"/>
                    </a:lnTo>
                    <a:lnTo>
                      <a:pt x="10412" y="2950"/>
                    </a:lnTo>
                    <a:lnTo>
                      <a:pt x="10594" y="2720"/>
                    </a:lnTo>
                    <a:lnTo>
                      <a:pt x="10412" y="2577"/>
                    </a:lnTo>
                    <a:lnTo>
                      <a:pt x="10201" y="2414"/>
                    </a:lnTo>
                    <a:lnTo>
                      <a:pt x="9914" y="2203"/>
                    </a:lnTo>
                    <a:lnTo>
                      <a:pt x="9550" y="1954"/>
                    </a:lnTo>
                    <a:lnTo>
                      <a:pt x="9128" y="1686"/>
                    </a:lnTo>
                    <a:lnTo>
                      <a:pt x="8659" y="1399"/>
                    </a:lnTo>
                    <a:lnTo>
                      <a:pt x="8400" y="1255"/>
                    </a:lnTo>
                    <a:lnTo>
                      <a:pt x="8132" y="1111"/>
                    </a:lnTo>
                    <a:lnTo>
                      <a:pt x="7854" y="977"/>
                    </a:lnTo>
                    <a:lnTo>
                      <a:pt x="7567" y="833"/>
                    </a:lnTo>
                    <a:lnTo>
                      <a:pt x="7260" y="709"/>
                    </a:lnTo>
                    <a:lnTo>
                      <a:pt x="6963" y="584"/>
                    </a:lnTo>
                    <a:lnTo>
                      <a:pt x="6647" y="469"/>
                    </a:lnTo>
                    <a:lnTo>
                      <a:pt x="6331" y="364"/>
                    </a:lnTo>
                    <a:lnTo>
                      <a:pt x="6006" y="268"/>
                    </a:lnTo>
                    <a:lnTo>
                      <a:pt x="5670" y="182"/>
                    </a:lnTo>
                    <a:lnTo>
                      <a:pt x="5335" y="115"/>
                    </a:lnTo>
                    <a:lnTo>
                      <a:pt x="5000" y="58"/>
                    </a:lnTo>
                    <a:lnTo>
                      <a:pt x="4655" y="19"/>
                    </a:lnTo>
                    <a:lnTo>
                      <a:pt x="4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16;p31">
                <a:extLst>
                  <a:ext uri="{FF2B5EF4-FFF2-40B4-BE49-F238E27FC236}">
                    <a16:creationId xmlns:a16="http://schemas.microsoft.com/office/drawing/2014/main" id="{491CCA50-61AD-4942-98C9-47C1CC0DFF93}"/>
                  </a:ext>
                </a:extLst>
              </p:cNvPr>
              <p:cNvSpPr/>
              <p:nvPr/>
            </p:nvSpPr>
            <p:spPr>
              <a:xfrm>
                <a:off x="3141895" y="1559514"/>
                <a:ext cx="319417" cy="231824"/>
              </a:xfrm>
              <a:custGeom>
                <a:avLst/>
                <a:gdLst/>
                <a:ahLst/>
                <a:cxnLst/>
                <a:rect l="l" t="t" r="r" b="b"/>
                <a:pathLst>
                  <a:path w="9886" h="7175" extrusionOk="0">
                    <a:moveTo>
                      <a:pt x="6399" y="1"/>
                    </a:moveTo>
                    <a:lnTo>
                      <a:pt x="6121" y="10"/>
                    </a:lnTo>
                    <a:lnTo>
                      <a:pt x="5853" y="39"/>
                    </a:lnTo>
                    <a:lnTo>
                      <a:pt x="5566" y="77"/>
                    </a:lnTo>
                    <a:lnTo>
                      <a:pt x="5278" y="135"/>
                    </a:lnTo>
                    <a:lnTo>
                      <a:pt x="4991" y="202"/>
                    </a:lnTo>
                    <a:lnTo>
                      <a:pt x="4694" y="288"/>
                    </a:lnTo>
                    <a:lnTo>
                      <a:pt x="4388" y="393"/>
                    </a:lnTo>
                    <a:lnTo>
                      <a:pt x="4081" y="508"/>
                    </a:lnTo>
                    <a:lnTo>
                      <a:pt x="3822" y="623"/>
                    </a:lnTo>
                    <a:lnTo>
                      <a:pt x="3573" y="757"/>
                    </a:lnTo>
                    <a:lnTo>
                      <a:pt x="3324" y="911"/>
                    </a:lnTo>
                    <a:lnTo>
                      <a:pt x="3095" y="1073"/>
                    </a:lnTo>
                    <a:lnTo>
                      <a:pt x="2865" y="1255"/>
                    </a:lnTo>
                    <a:lnTo>
                      <a:pt x="2654" y="1437"/>
                    </a:lnTo>
                    <a:lnTo>
                      <a:pt x="2443" y="1639"/>
                    </a:lnTo>
                    <a:lnTo>
                      <a:pt x="2242" y="1840"/>
                    </a:lnTo>
                    <a:lnTo>
                      <a:pt x="2050" y="2060"/>
                    </a:lnTo>
                    <a:lnTo>
                      <a:pt x="1878" y="2271"/>
                    </a:lnTo>
                    <a:lnTo>
                      <a:pt x="1706" y="2501"/>
                    </a:lnTo>
                    <a:lnTo>
                      <a:pt x="1543" y="2721"/>
                    </a:lnTo>
                    <a:lnTo>
                      <a:pt x="1390" y="2951"/>
                    </a:lnTo>
                    <a:lnTo>
                      <a:pt x="1236" y="3181"/>
                    </a:lnTo>
                    <a:lnTo>
                      <a:pt x="1102" y="3411"/>
                    </a:lnTo>
                    <a:lnTo>
                      <a:pt x="978" y="3640"/>
                    </a:lnTo>
                    <a:lnTo>
                      <a:pt x="738" y="4081"/>
                    </a:lnTo>
                    <a:lnTo>
                      <a:pt x="537" y="4493"/>
                    </a:lnTo>
                    <a:lnTo>
                      <a:pt x="374" y="4876"/>
                    </a:lnTo>
                    <a:lnTo>
                      <a:pt x="240" y="5211"/>
                    </a:lnTo>
                    <a:lnTo>
                      <a:pt x="135" y="5489"/>
                    </a:lnTo>
                    <a:lnTo>
                      <a:pt x="58" y="5709"/>
                    </a:lnTo>
                    <a:lnTo>
                      <a:pt x="1" y="5891"/>
                    </a:lnTo>
                    <a:lnTo>
                      <a:pt x="461" y="6677"/>
                    </a:lnTo>
                    <a:lnTo>
                      <a:pt x="853" y="6763"/>
                    </a:lnTo>
                    <a:lnTo>
                      <a:pt x="1303" y="6859"/>
                    </a:lnTo>
                    <a:lnTo>
                      <a:pt x="1888" y="6954"/>
                    </a:lnTo>
                    <a:lnTo>
                      <a:pt x="2232" y="7002"/>
                    </a:lnTo>
                    <a:lnTo>
                      <a:pt x="2587" y="7050"/>
                    </a:lnTo>
                    <a:lnTo>
                      <a:pt x="2970" y="7089"/>
                    </a:lnTo>
                    <a:lnTo>
                      <a:pt x="3363" y="7127"/>
                    </a:lnTo>
                    <a:lnTo>
                      <a:pt x="3784" y="7156"/>
                    </a:lnTo>
                    <a:lnTo>
                      <a:pt x="4206" y="7175"/>
                    </a:lnTo>
                    <a:lnTo>
                      <a:pt x="5068" y="7175"/>
                    </a:lnTo>
                    <a:lnTo>
                      <a:pt x="5499" y="7156"/>
                    </a:lnTo>
                    <a:lnTo>
                      <a:pt x="5930" y="7117"/>
                    </a:lnTo>
                    <a:lnTo>
                      <a:pt x="6361" y="7060"/>
                    </a:lnTo>
                    <a:lnTo>
                      <a:pt x="6782" y="6983"/>
                    </a:lnTo>
                    <a:lnTo>
                      <a:pt x="6983" y="6935"/>
                    </a:lnTo>
                    <a:lnTo>
                      <a:pt x="7184" y="6887"/>
                    </a:lnTo>
                    <a:lnTo>
                      <a:pt x="7376" y="6830"/>
                    </a:lnTo>
                    <a:lnTo>
                      <a:pt x="7577" y="6763"/>
                    </a:lnTo>
                    <a:lnTo>
                      <a:pt x="7759" y="6696"/>
                    </a:lnTo>
                    <a:lnTo>
                      <a:pt x="7941" y="6619"/>
                    </a:lnTo>
                    <a:lnTo>
                      <a:pt x="8123" y="6543"/>
                    </a:lnTo>
                    <a:lnTo>
                      <a:pt x="8295" y="6447"/>
                    </a:lnTo>
                    <a:lnTo>
                      <a:pt x="8458" y="6351"/>
                    </a:lnTo>
                    <a:lnTo>
                      <a:pt x="8611" y="6246"/>
                    </a:lnTo>
                    <a:lnTo>
                      <a:pt x="8765" y="6131"/>
                    </a:lnTo>
                    <a:lnTo>
                      <a:pt x="8908" y="6016"/>
                    </a:lnTo>
                    <a:lnTo>
                      <a:pt x="9043" y="5891"/>
                    </a:lnTo>
                    <a:lnTo>
                      <a:pt x="9167" y="5748"/>
                    </a:lnTo>
                    <a:lnTo>
                      <a:pt x="9282" y="5604"/>
                    </a:lnTo>
                    <a:lnTo>
                      <a:pt x="9397" y="5451"/>
                    </a:lnTo>
                    <a:lnTo>
                      <a:pt x="9493" y="5288"/>
                    </a:lnTo>
                    <a:lnTo>
                      <a:pt x="9579" y="5115"/>
                    </a:lnTo>
                    <a:lnTo>
                      <a:pt x="9656" y="4943"/>
                    </a:lnTo>
                    <a:lnTo>
                      <a:pt x="9723" y="4751"/>
                    </a:lnTo>
                    <a:lnTo>
                      <a:pt x="9780" y="4550"/>
                    </a:lnTo>
                    <a:lnTo>
                      <a:pt x="9828" y="4340"/>
                    </a:lnTo>
                    <a:lnTo>
                      <a:pt x="9857" y="4119"/>
                    </a:lnTo>
                    <a:lnTo>
                      <a:pt x="9876" y="3889"/>
                    </a:lnTo>
                    <a:lnTo>
                      <a:pt x="9885" y="3583"/>
                    </a:lnTo>
                    <a:lnTo>
                      <a:pt x="9876" y="3286"/>
                    </a:lnTo>
                    <a:lnTo>
                      <a:pt x="9847" y="2999"/>
                    </a:lnTo>
                    <a:lnTo>
                      <a:pt x="9809" y="2731"/>
                    </a:lnTo>
                    <a:lnTo>
                      <a:pt x="9761" y="2472"/>
                    </a:lnTo>
                    <a:lnTo>
                      <a:pt x="9684" y="2223"/>
                    </a:lnTo>
                    <a:lnTo>
                      <a:pt x="9608" y="1983"/>
                    </a:lnTo>
                    <a:lnTo>
                      <a:pt x="9502" y="1763"/>
                    </a:lnTo>
                    <a:lnTo>
                      <a:pt x="9397" y="1552"/>
                    </a:lnTo>
                    <a:lnTo>
                      <a:pt x="9272" y="1361"/>
                    </a:lnTo>
                    <a:lnTo>
                      <a:pt x="9129" y="1169"/>
                    </a:lnTo>
                    <a:lnTo>
                      <a:pt x="8985" y="997"/>
                    </a:lnTo>
                    <a:lnTo>
                      <a:pt x="8822" y="844"/>
                    </a:lnTo>
                    <a:lnTo>
                      <a:pt x="8650" y="700"/>
                    </a:lnTo>
                    <a:lnTo>
                      <a:pt x="8468" y="566"/>
                    </a:lnTo>
                    <a:lnTo>
                      <a:pt x="8276" y="441"/>
                    </a:lnTo>
                    <a:lnTo>
                      <a:pt x="8066" y="346"/>
                    </a:lnTo>
                    <a:lnTo>
                      <a:pt x="7855" y="250"/>
                    </a:lnTo>
                    <a:lnTo>
                      <a:pt x="7635" y="173"/>
                    </a:lnTo>
                    <a:lnTo>
                      <a:pt x="7405" y="106"/>
                    </a:lnTo>
                    <a:lnTo>
                      <a:pt x="7165" y="58"/>
                    </a:lnTo>
                    <a:lnTo>
                      <a:pt x="6916" y="29"/>
                    </a:lnTo>
                    <a:lnTo>
                      <a:pt x="6658" y="10"/>
                    </a:lnTo>
                    <a:lnTo>
                      <a:pt x="63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17;p31">
                <a:extLst>
                  <a:ext uri="{FF2B5EF4-FFF2-40B4-BE49-F238E27FC236}">
                    <a16:creationId xmlns:a16="http://schemas.microsoft.com/office/drawing/2014/main" id="{B6C2EDA5-D986-4E6B-BCDF-1F7504855B8E}"/>
                  </a:ext>
                </a:extLst>
              </p:cNvPr>
              <p:cNvSpPr/>
              <p:nvPr/>
            </p:nvSpPr>
            <p:spPr>
              <a:xfrm>
                <a:off x="3179343" y="1906757"/>
                <a:ext cx="53893" cy="86979"/>
              </a:xfrm>
              <a:custGeom>
                <a:avLst/>
                <a:gdLst/>
                <a:ahLst/>
                <a:cxnLst/>
                <a:rect l="l" t="t" r="r" b="b"/>
                <a:pathLst>
                  <a:path w="1668" h="2692" extrusionOk="0">
                    <a:moveTo>
                      <a:pt x="1045" y="0"/>
                    </a:moveTo>
                    <a:lnTo>
                      <a:pt x="959" y="20"/>
                    </a:lnTo>
                    <a:lnTo>
                      <a:pt x="882" y="39"/>
                    </a:lnTo>
                    <a:lnTo>
                      <a:pt x="796" y="77"/>
                    </a:lnTo>
                    <a:lnTo>
                      <a:pt x="719" y="125"/>
                    </a:lnTo>
                    <a:lnTo>
                      <a:pt x="642" y="192"/>
                    </a:lnTo>
                    <a:lnTo>
                      <a:pt x="566" y="259"/>
                    </a:lnTo>
                    <a:lnTo>
                      <a:pt x="489" y="345"/>
                    </a:lnTo>
                    <a:lnTo>
                      <a:pt x="422" y="431"/>
                    </a:lnTo>
                    <a:lnTo>
                      <a:pt x="346" y="527"/>
                    </a:lnTo>
                    <a:lnTo>
                      <a:pt x="288" y="642"/>
                    </a:lnTo>
                    <a:lnTo>
                      <a:pt x="231" y="757"/>
                    </a:lnTo>
                    <a:lnTo>
                      <a:pt x="173" y="882"/>
                    </a:lnTo>
                    <a:lnTo>
                      <a:pt x="125" y="1006"/>
                    </a:lnTo>
                    <a:lnTo>
                      <a:pt x="87" y="1140"/>
                    </a:lnTo>
                    <a:lnTo>
                      <a:pt x="49" y="1274"/>
                    </a:lnTo>
                    <a:lnTo>
                      <a:pt x="29" y="1408"/>
                    </a:lnTo>
                    <a:lnTo>
                      <a:pt x="10" y="1542"/>
                    </a:lnTo>
                    <a:lnTo>
                      <a:pt x="1" y="1677"/>
                    </a:lnTo>
                    <a:lnTo>
                      <a:pt x="1" y="1801"/>
                    </a:lnTo>
                    <a:lnTo>
                      <a:pt x="10" y="1916"/>
                    </a:lnTo>
                    <a:lnTo>
                      <a:pt x="20" y="2031"/>
                    </a:lnTo>
                    <a:lnTo>
                      <a:pt x="49" y="2146"/>
                    </a:lnTo>
                    <a:lnTo>
                      <a:pt x="77" y="2242"/>
                    </a:lnTo>
                    <a:lnTo>
                      <a:pt x="116" y="2337"/>
                    </a:lnTo>
                    <a:lnTo>
                      <a:pt x="154" y="2424"/>
                    </a:lnTo>
                    <a:lnTo>
                      <a:pt x="202" y="2491"/>
                    </a:lnTo>
                    <a:lnTo>
                      <a:pt x="259" y="2558"/>
                    </a:lnTo>
                    <a:lnTo>
                      <a:pt x="326" y="2606"/>
                    </a:lnTo>
                    <a:lnTo>
                      <a:pt x="393" y="2654"/>
                    </a:lnTo>
                    <a:lnTo>
                      <a:pt x="470" y="2682"/>
                    </a:lnTo>
                    <a:lnTo>
                      <a:pt x="547" y="2692"/>
                    </a:lnTo>
                    <a:lnTo>
                      <a:pt x="623" y="2692"/>
                    </a:lnTo>
                    <a:lnTo>
                      <a:pt x="710" y="2682"/>
                    </a:lnTo>
                    <a:lnTo>
                      <a:pt x="786" y="2654"/>
                    </a:lnTo>
                    <a:lnTo>
                      <a:pt x="872" y="2615"/>
                    </a:lnTo>
                    <a:lnTo>
                      <a:pt x="949" y="2567"/>
                    </a:lnTo>
                    <a:lnTo>
                      <a:pt x="1026" y="2510"/>
                    </a:lnTo>
                    <a:lnTo>
                      <a:pt x="1102" y="2433"/>
                    </a:lnTo>
                    <a:lnTo>
                      <a:pt x="1179" y="2357"/>
                    </a:lnTo>
                    <a:lnTo>
                      <a:pt x="1255" y="2261"/>
                    </a:lnTo>
                    <a:lnTo>
                      <a:pt x="1323" y="2165"/>
                    </a:lnTo>
                    <a:lnTo>
                      <a:pt x="1380" y="2060"/>
                    </a:lnTo>
                    <a:lnTo>
                      <a:pt x="1437" y="1945"/>
                    </a:lnTo>
                    <a:lnTo>
                      <a:pt x="1495" y="1820"/>
                    </a:lnTo>
                    <a:lnTo>
                      <a:pt x="1543" y="1686"/>
                    </a:lnTo>
                    <a:lnTo>
                      <a:pt x="1581" y="1552"/>
                    </a:lnTo>
                    <a:lnTo>
                      <a:pt x="1619" y="1418"/>
                    </a:lnTo>
                    <a:lnTo>
                      <a:pt x="1648" y="1284"/>
                    </a:lnTo>
                    <a:lnTo>
                      <a:pt x="1658" y="1150"/>
                    </a:lnTo>
                    <a:lnTo>
                      <a:pt x="1667" y="1016"/>
                    </a:lnTo>
                    <a:lnTo>
                      <a:pt x="1667" y="891"/>
                    </a:lnTo>
                    <a:lnTo>
                      <a:pt x="1658" y="776"/>
                    </a:lnTo>
                    <a:lnTo>
                      <a:pt x="1648" y="661"/>
                    </a:lnTo>
                    <a:lnTo>
                      <a:pt x="1629" y="556"/>
                    </a:lnTo>
                    <a:lnTo>
                      <a:pt x="1591" y="451"/>
                    </a:lnTo>
                    <a:lnTo>
                      <a:pt x="1562" y="364"/>
                    </a:lnTo>
                    <a:lnTo>
                      <a:pt x="1514" y="278"/>
                    </a:lnTo>
                    <a:lnTo>
                      <a:pt x="1466" y="202"/>
                    </a:lnTo>
                    <a:lnTo>
                      <a:pt x="1409" y="134"/>
                    </a:lnTo>
                    <a:lnTo>
                      <a:pt x="1342" y="87"/>
                    </a:lnTo>
                    <a:lnTo>
                      <a:pt x="1275" y="48"/>
                    </a:lnTo>
                    <a:lnTo>
                      <a:pt x="1198" y="20"/>
                    </a:lnTo>
                    <a:lnTo>
                      <a:pt x="112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18;p31">
                <a:extLst>
                  <a:ext uri="{FF2B5EF4-FFF2-40B4-BE49-F238E27FC236}">
                    <a16:creationId xmlns:a16="http://schemas.microsoft.com/office/drawing/2014/main" id="{1F24D71B-D8E7-4BF2-B351-7D7B61AF8713}"/>
                  </a:ext>
                </a:extLst>
              </p:cNvPr>
              <p:cNvSpPr/>
              <p:nvPr/>
            </p:nvSpPr>
            <p:spPr>
              <a:xfrm>
                <a:off x="3133559" y="1768726"/>
                <a:ext cx="103683" cy="222842"/>
              </a:xfrm>
              <a:custGeom>
                <a:avLst/>
                <a:gdLst/>
                <a:ahLst/>
                <a:cxnLst/>
                <a:rect l="l" t="t" r="r" b="b"/>
                <a:pathLst>
                  <a:path w="3209" h="6897" extrusionOk="0">
                    <a:moveTo>
                      <a:pt x="833" y="1"/>
                    </a:moveTo>
                    <a:lnTo>
                      <a:pt x="766" y="10"/>
                    </a:lnTo>
                    <a:lnTo>
                      <a:pt x="699" y="29"/>
                    </a:lnTo>
                    <a:lnTo>
                      <a:pt x="642" y="68"/>
                    </a:lnTo>
                    <a:lnTo>
                      <a:pt x="584" y="106"/>
                    </a:lnTo>
                    <a:lnTo>
                      <a:pt x="527" y="163"/>
                    </a:lnTo>
                    <a:lnTo>
                      <a:pt x="479" y="230"/>
                    </a:lnTo>
                    <a:lnTo>
                      <a:pt x="431" y="307"/>
                    </a:lnTo>
                    <a:lnTo>
                      <a:pt x="383" y="393"/>
                    </a:lnTo>
                    <a:lnTo>
                      <a:pt x="335" y="499"/>
                    </a:lnTo>
                    <a:lnTo>
                      <a:pt x="288" y="614"/>
                    </a:lnTo>
                    <a:lnTo>
                      <a:pt x="211" y="891"/>
                    </a:lnTo>
                    <a:lnTo>
                      <a:pt x="134" y="1227"/>
                    </a:lnTo>
                    <a:lnTo>
                      <a:pt x="67" y="1629"/>
                    </a:lnTo>
                    <a:lnTo>
                      <a:pt x="0" y="2089"/>
                    </a:lnTo>
                    <a:lnTo>
                      <a:pt x="144" y="2376"/>
                    </a:lnTo>
                    <a:lnTo>
                      <a:pt x="288" y="2692"/>
                    </a:lnTo>
                    <a:lnTo>
                      <a:pt x="450" y="3085"/>
                    </a:lnTo>
                    <a:lnTo>
                      <a:pt x="537" y="3315"/>
                    </a:lnTo>
                    <a:lnTo>
                      <a:pt x="613" y="3544"/>
                    </a:lnTo>
                    <a:lnTo>
                      <a:pt x="680" y="3793"/>
                    </a:lnTo>
                    <a:lnTo>
                      <a:pt x="747" y="4033"/>
                    </a:lnTo>
                    <a:lnTo>
                      <a:pt x="795" y="4292"/>
                    </a:lnTo>
                    <a:lnTo>
                      <a:pt x="833" y="4531"/>
                    </a:lnTo>
                    <a:lnTo>
                      <a:pt x="853" y="4780"/>
                    </a:lnTo>
                    <a:lnTo>
                      <a:pt x="862" y="5019"/>
                    </a:lnTo>
                    <a:lnTo>
                      <a:pt x="843" y="5451"/>
                    </a:lnTo>
                    <a:lnTo>
                      <a:pt x="843" y="5824"/>
                    </a:lnTo>
                    <a:lnTo>
                      <a:pt x="862" y="6150"/>
                    </a:lnTo>
                    <a:lnTo>
                      <a:pt x="891" y="6408"/>
                    </a:lnTo>
                    <a:lnTo>
                      <a:pt x="920" y="6523"/>
                    </a:lnTo>
                    <a:lnTo>
                      <a:pt x="939" y="6619"/>
                    </a:lnTo>
                    <a:lnTo>
                      <a:pt x="968" y="6696"/>
                    </a:lnTo>
                    <a:lnTo>
                      <a:pt x="996" y="6763"/>
                    </a:lnTo>
                    <a:lnTo>
                      <a:pt x="1035" y="6820"/>
                    </a:lnTo>
                    <a:lnTo>
                      <a:pt x="1073" y="6858"/>
                    </a:lnTo>
                    <a:lnTo>
                      <a:pt x="1111" y="6887"/>
                    </a:lnTo>
                    <a:lnTo>
                      <a:pt x="1150" y="6897"/>
                    </a:lnTo>
                    <a:lnTo>
                      <a:pt x="1178" y="6887"/>
                    </a:lnTo>
                    <a:lnTo>
                      <a:pt x="1197" y="6868"/>
                    </a:lnTo>
                    <a:lnTo>
                      <a:pt x="1226" y="6830"/>
                    </a:lnTo>
                    <a:lnTo>
                      <a:pt x="1245" y="6791"/>
                    </a:lnTo>
                    <a:lnTo>
                      <a:pt x="1293" y="6657"/>
                    </a:lnTo>
                    <a:lnTo>
                      <a:pt x="1351" y="6495"/>
                    </a:lnTo>
                    <a:lnTo>
                      <a:pt x="1485" y="6064"/>
                    </a:lnTo>
                    <a:lnTo>
                      <a:pt x="1561" y="5824"/>
                    </a:lnTo>
                    <a:lnTo>
                      <a:pt x="1648" y="5565"/>
                    </a:lnTo>
                    <a:lnTo>
                      <a:pt x="1743" y="5316"/>
                    </a:lnTo>
                    <a:lnTo>
                      <a:pt x="1858" y="5058"/>
                    </a:lnTo>
                    <a:lnTo>
                      <a:pt x="1973" y="4818"/>
                    </a:lnTo>
                    <a:lnTo>
                      <a:pt x="2040" y="4703"/>
                    </a:lnTo>
                    <a:lnTo>
                      <a:pt x="2117" y="4598"/>
                    </a:lnTo>
                    <a:lnTo>
                      <a:pt x="2194" y="4493"/>
                    </a:lnTo>
                    <a:lnTo>
                      <a:pt x="2270" y="4406"/>
                    </a:lnTo>
                    <a:lnTo>
                      <a:pt x="2356" y="4320"/>
                    </a:lnTo>
                    <a:lnTo>
                      <a:pt x="2443" y="4244"/>
                    </a:lnTo>
                    <a:lnTo>
                      <a:pt x="2538" y="4177"/>
                    </a:lnTo>
                    <a:lnTo>
                      <a:pt x="2634" y="4119"/>
                    </a:lnTo>
                    <a:lnTo>
                      <a:pt x="2740" y="4071"/>
                    </a:lnTo>
                    <a:lnTo>
                      <a:pt x="2845" y="4043"/>
                    </a:lnTo>
                    <a:lnTo>
                      <a:pt x="2874" y="4033"/>
                    </a:lnTo>
                    <a:lnTo>
                      <a:pt x="2902" y="4004"/>
                    </a:lnTo>
                    <a:lnTo>
                      <a:pt x="2931" y="3966"/>
                    </a:lnTo>
                    <a:lnTo>
                      <a:pt x="2960" y="3918"/>
                    </a:lnTo>
                    <a:lnTo>
                      <a:pt x="3017" y="3784"/>
                    </a:lnTo>
                    <a:lnTo>
                      <a:pt x="3075" y="3602"/>
                    </a:lnTo>
                    <a:lnTo>
                      <a:pt x="3123" y="3401"/>
                    </a:lnTo>
                    <a:lnTo>
                      <a:pt x="3171" y="3161"/>
                    </a:lnTo>
                    <a:lnTo>
                      <a:pt x="3199" y="2903"/>
                    </a:lnTo>
                    <a:lnTo>
                      <a:pt x="3209" y="2635"/>
                    </a:lnTo>
                    <a:lnTo>
                      <a:pt x="3199" y="2347"/>
                    </a:lnTo>
                    <a:lnTo>
                      <a:pt x="3180" y="2204"/>
                    </a:lnTo>
                    <a:lnTo>
                      <a:pt x="3161" y="2060"/>
                    </a:lnTo>
                    <a:lnTo>
                      <a:pt x="3132" y="1916"/>
                    </a:lnTo>
                    <a:lnTo>
                      <a:pt x="3094" y="1782"/>
                    </a:lnTo>
                    <a:lnTo>
                      <a:pt x="3056" y="1638"/>
                    </a:lnTo>
                    <a:lnTo>
                      <a:pt x="3008" y="1504"/>
                    </a:lnTo>
                    <a:lnTo>
                      <a:pt x="2950" y="1370"/>
                    </a:lnTo>
                    <a:lnTo>
                      <a:pt x="2874" y="1246"/>
                    </a:lnTo>
                    <a:lnTo>
                      <a:pt x="2797" y="1121"/>
                    </a:lnTo>
                    <a:lnTo>
                      <a:pt x="2711" y="1006"/>
                    </a:lnTo>
                    <a:lnTo>
                      <a:pt x="2615" y="891"/>
                    </a:lnTo>
                    <a:lnTo>
                      <a:pt x="2500" y="796"/>
                    </a:lnTo>
                    <a:lnTo>
                      <a:pt x="2385" y="700"/>
                    </a:lnTo>
                    <a:lnTo>
                      <a:pt x="2251" y="614"/>
                    </a:lnTo>
                    <a:lnTo>
                      <a:pt x="1743" y="326"/>
                    </a:lnTo>
                    <a:lnTo>
                      <a:pt x="1523" y="202"/>
                    </a:lnTo>
                    <a:lnTo>
                      <a:pt x="1332" y="106"/>
                    </a:lnTo>
                    <a:lnTo>
                      <a:pt x="1150" y="39"/>
                    </a:lnTo>
                    <a:lnTo>
                      <a:pt x="1063" y="20"/>
                    </a:lnTo>
                    <a:lnTo>
                      <a:pt x="9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ustDataLst>
      <p:tags r:id="rId1"/>
    </p:custDataLst>
    <p:extLst>
      <p:ext uri="{BB962C8B-B14F-4D97-AF65-F5344CB8AC3E}">
        <p14:creationId xmlns:p14="http://schemas.microsoft.com/office/powerpoint/2010/main" val="26990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5">
            <a:extLst>
              <a:ext uri="{FF2B5EF4-FFF2-40B4-BE49-F238E27FC236}">
                <a16:creationId xmlns:a16="http://schemas.microsoft.com/office/drawing/2014/main" id="{6D2BEE0A-9672-4C93-99DF-4FDC11D2AE90}"/>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29" name="Google Shape;412;p18">
            <a:extLst>
              <a:ext uri="{FF2B5EF4-FFF2-40B4-BE49-F238E27FC236}">
                <a16:creationId xmlns:a16="http://schemas.microsoft.com/office/drawing/2014/main" id="{0C7F5EF2-5A10-40AC-9759-AC01B71BFB93}"/>
              </a:ext>
            </a:extLst>
          </p:cNvPr>
          <p:cNvSpPr txBox="1">
            <a:spLocks/>
          </p:cNvSpPr>
          <p:nvPr/>
        </p:nvSpPr>
        <p:spPr>
          <a:xfrm>
            <a:off x="457200" y="30978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CÀI ĐẶT MÔ HÌNH VÀ HUẤN LUYỆN MÔ HÌNH</a:t>
            </a:r>
          </a:p>
        </p:txBody>
      </p:sp>
      <p:sp>
        <p:nvSpPr>
          <p:cNvPr id="27" name="Rectangle 26">
            <a:extLst>
              <a:ext uri="{FF2B5EF4-FFF2-40B4-BE49-F238E27FC236}">
                <a16:creationId xmlns:a16="http://schemas.microsoft.com/office/drawing/2014/main" id="{670EC300-66AD-4B34-B5BB-02D12F470835}"/>
              </a:ext>
            </a:extLst>
          </p:cNvPr>
          <p:cNvSpPr/>
          <p:nvPr/>
        </p:nvSpPr>
        <p:spPr>
          <a:xfrm>
            <a:off x="1300100" y="4232248"/>
            <a:ext cx="3014962" cy="380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4541"/>
            <a:r>
              <a:rPr lang="en-US" sz="1600" b="1">
                <a:solidFill>
                  <a:srgbClr val="000000"/>
                </a:solidFill>
                <a:latin typeface="Tahoma" panose="020B0604030504040204" pitchFamily="34" charset="0"/>
                <a:ea typeface="Tahoma" panose="020B0604030504040204" pitchFamily="34" charset="0"/>
                <a:cs typeface="Tahoma" panose="020B0604030504040204" pitchFamily="34" charset="0"/>
                <a:sym typeface="Calibri" panose="020F0502020204030204" pitchFamily="34" charset="0"/>
              </a:rPr>
              <a:t>Kiểm tra mô hình</a:t>
            </a:r>
            <a:endPar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30">
            <a:extLst>
              <a:ext uri="{FF2B5EF4-FFF2-40B4-BE49-F238E27FC236}">
                <a16:creationId xmlns:a16="http://schemas.microsoft.com/office/drawing/2014/main" id="{2CB7035E-5528-4FA9-A48A-CA3774A23E9C}"/>
              </a:ext>
            </a:extLst>
          </p:cNvPr>
          <p:cNvSpPr/>
          <p:nvPr/>
        </p:nvSpPr>
        <p:spPr>
          <a:xfrm>
            <a:off x="1300101" y="3727045"/>
            <a:ext cx="3014962" cy="38098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4541"/>
            <a:r>
              <a:rPr lang="en-US" sz="1600" b="1">
                <a:solidFill>
                  <a:srgbClr val="000000"/>
                </a:solidFill>
                <a:latin typeface="Tahoma" panose="020B0604030504040204" pitchFamily="34" charset="0"/>
                <a:ea typeface="Tahoma" panose="020B0604030504040204" pitchFamily="34" charset="0"/>
                <a:cs typeface="Tahoma" panose="020B0604030504040204" pitchFamily="34" charset="0"/>
                <a:sym typeface="Calibri" panose="020F0502020204030204" pitchFamily="34" charset="0"/>
              </a:rPr>
              <a:t>Tối ưu hóa mô hình</a:t>
            </a:r>
            <a:endPar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2" name="Rectangle 31">
            <a:extLst>
              <a:ext uri="{FF2B5EF4-FFF2-40B4-BE49-F238E27FC236}">
                <a16:creationId xmlns:a16="http://schemas.microsoft.com/office/drawing/2014/main" id="{1888896E-F6E3-436A-A239-68BCA396451A}"/>
              </a:ext>
            </a:extLst>
          </p:cNvPr>
          <p:cNvSpPr/>
          <p:nvPr/>
        </p:nvSpPr>
        <p:spPr>
          <a:xfrm>
            <a:off x="1300101" y="3229218"/>
            <a:ext cx="3014962" cy="38098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4541"/>
            <a:r>
              <a:rPr lang="en-US" sz="1600" b="1">
                <a:solidFill>
                  <a:srgbClr val="000000"/>
                </a:solidFill>
                <a:latin typeface="Tahoma" panose="020B0604030504040204" pitchFamily="34" charset="0"/>
                <a:ea typeface="Tahoma" panose="020B0604030504040204" pitchFamily="34" charset="0"/>
                <a:cs typeface="Tahoma" panose="020B0604030504040204" pitchFamily="34" charset="0"/>
                <a:sym typeface="Calibri" panose="020F0502020204030204" pitchFamily="34" charset="0"/>
              </a:rPr>
              <a:t>Đánh giá mô hình</a:t>
            </a:r>
            <a:endPar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3" name="Rectangle 32">
            <a:extLst>
              <a:ext uri="{FF2B5EF4-FFF2-40B4-BE49-F238E27FC236}">
                <a16:creationId xmlns:a16="http://schemas.microsoft.com/office/drawing/2014/main" id="{5B5E2987-CAF5-4D62-82B9-DA255D9890C6}"/>
              </a:ext>
            </a:extLst>
          </p:cNvPr>
          <p:cNvSpPr/>
          <p:nvPr/>
        </p:nvSpPr>
        <p:spPr>
          <a:xfrm>
            <a:off x="1300101" y="2731391"/>
            <a:ext cx="3014962" cy="38098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4541"/>
            <a:r>
              <a:rPr lang="en-US" sz="1600" b="1">
                <a:solidFill>
                  <a:srgbClr val="000000"/>
                </a:solidFill>
                <a:latin typeface="Tahoma" panose="020B0604030504040204" pitchFamily="34" charset="0"/>
                <a:ea typeface="Tahoma" panose="020B0604030504040204" pitchFamily="34" charset="0"/>
                <a:cs typeface="Tahoma" panose="020B0604030504040204" pitchFamily="34" charset="0"/>
                <a:sym typeface="Calibri" panose="020F0502020204030204" pitchFamily="34" charset="0"/>
              </a:rPr>
              <a:t>Huấn luyện mô hình</a:t>
            </a:r>
            <a:endPar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4" name="Rectangle 33">
            <a:extLst>
              <a:ext uri="{FF2B5EF4-FFF2-40B4-BE49-F238E27FC236}">
                <a16:creationId xmlns:a16="http://schemas.microsoft.com/office/drawing/2014/main" id="{88BE984D-63EE-4C55-87A6-933162680BDF}"/>
              </a:ext>
            </a:extLst>
          </p:cNvPr>
          <p:cNvSpPr/>
          <p:nvPr/>
        </p:nvSpPr>
        <p:spPr>
          <a:xfrm>
            <a:off x="1300101" y="2224480"/>
            <a:ext cx="3014962" cy="3809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4541"/>
            <a:r>
              <a:rPr lang="en-US" sz="1600" b="1">
                <a:solidFill>
                  <a:srgbClr val="000000"/>
                </a:solidFill>
                <a:latin typeface="Tahoma" panose="020B0604030504040204" pitchFamily="34" charset="0"/>
                <a:ea typeface="Tahoma" panose="020B0604030504040204" pitchFamily="34" charset="0"/>
                <a:cs typeface="Tahoma" panose="020B0604030504040204" pitchFamily="34" charset="0"/>
                <a:sym typeface="Calibri" panose="020F0502020204030204" pitchFamily="34" charset="0"/>
              </a:rPr>
              <a:t>Khởi tạo mô hình</a:t>
            </a:r>
            <a:endPar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5" name="Rectangle 34">
            <a:extLst>
              <a:ext uri="{FF2B5EF4-FFF2-40B4-BE49-F238E27FC236}">
                <a16:creationId xmlns:a16="http://schemas.microsoft.com/office/drawing/2014/main" id="{910216FC-AC53-41E6-9579-C0FF0D7C9103}"/>
              </a:ext>
            </a:extLst>
          </p:cNvPr>
          <p:cNvSpPr/>
          <p:nvPr/>
        </p:nvSpPr>
        <p:spPr>
          <a:xfrm>
            <a:off x="1300101" y="1729361"/>
            <a:ext cx="3014962" cy="38098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4541"/>
            <a:r>
              <a:rPr lang="en-US" sz="1600" b="1">
                <a:solidFill>
                  <a:srgbClr val="000000"/>
                </a:solidFill>
                <a:latin typeface="Tahoma" panose="020B0604030504040204" pitchFamily="34" charset="0"/>
                <a:ea typeface="Tahoma" panose="020B0604030504040204" pitchFamily="34" charset="0"/>
                <a:cs typeface="Tahoma" panose="020B0604030504040204" pitchFamily="34" charset="0"/>
                <a:sym typeface="Calibri" panose="020F0502020204030204" pitchFamily="34" charset="0"/>
              </a:rPr>
              <a:t>Cài đặt thư viện</a:t>
            </a:r>
            <a:endPar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6" name="Rectangle 35">
            <a:extLst>
              <a:ext uri="{FF2B5EF4-FFF2-40B4-BE49-F238E27FC236}">
                <a16:creationId xmlns:a16="http://schemas.microsoft.com/office/drawing/2014/main" id="{DB4AEF63-5D26-4751-A689-AAE50C0A5090}"/>
              </a:ext>
            </a:extLst>
          </p:cNvPr>
          <p:cNvSpPr/>
          <p:nvPr/>
        </p:nvSpPr>
        <p:spPr>
          <a:xfrm>
            <a:off x="1300103" y="1227280"/>
            <a:ext cx="3014962" cy="38098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4541"/>
            <a:r>
              <a:rPr lang="en-US" sz="1600" b="1">
                <a:solidFill>
                  <a:srgbClr val="000000"/>
                </a:solidFill>
                <a:latin typeface="Tahoma" panose="020B0604030504040204" pitchFamily="34" charset="0"/>
                <a:ea typeface="Tahoma" panose="020B0604030504040204" pitchFamily="34" charset="0"/>
                <a:cs typeface="Tahoma" panose="020B0604030504040204" pitchFamily="34" charset="0"/>
                <a:sym typeface="Calibri" panose="020F0502020204030204" pitchFamily="34" charset="0"/>
              </a:rPr>
              <a:t>Lựa chọn mô hình</a:t>
            </a:r>
            <a:endPar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7" name="Flowchart: Stored Data 36">
            <a:extLst>
              <a:ext uri="{FF2B5EF4-FFF2-40B4-BE49-F238E27FC236}">
                <a16:creationId xmlns:a16="http://schemas.microsoft.com/office/drawing/2014/main" id="{9E7402FA-C463-4684-B228-9EE2F2CC4E93}"/>
              </a:ext>
            </a:extLst>
          </p:cNvPr>
          <p:cNvSpPr/>
          <p:nvPr/>
        </p:nvSpPr>
        <p:spPr>
          <a:xfrm rot="5400000" flipH="1">
            <a:off x="867959" y="4174860"/>
            <a:ext cx="425694" cy="549659"/>
          </a:xfrm>
          <a:prstGeom prst="flowChartOnlineStorag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8" name="Flowchart: Stored Data 37">
            <a:extLst>
              <a:ext uri="{FF2B5EF4-FFF2-40B4-BE49-F238E27FC236}">
                <a16:creationId xmlns:a16="http://schemas.microsoft.com/office/drawing/2014/main" id="{092FB441-91B9-451A-BCB5-F573F792EDCD}"/>
              </a:ext>
            </a:extLst>
          </p:cNvPr>
          <p:cNvSpPr/>
          <p:nvPr/>
        </p:nvSpPr>
        <p:spPr>
          <a:xfrm rot="5400000" flipH="1">
            <a:off x="867959" y="3677129"/>
            <a:ext cx="425694" cy="549659"/>
          </a:xfrm>
          <a:prstGeom prst="flowChartOnlineStorag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9" name="Flowchart: Stored Data 38">
            <a:extLst>
              <a:ext uri="{FF2B5EF4-FFF2-40B4-BE49-F238E27FC236}">
                <a16:creationId xmlns:a16="http://schemas.microsoft.com/office/drawing/2014/main" id="{867F9113-50E2-4509-853A-F8B5A8ADECC1}"/>
              </a:ext>
            </a:extLst>
          </p:cNvPr>
          <p:cNvSpPr/>
          <p:nvPr/>
        </p:nvSpPr>
        <p:spPr>
          <a:xfrm rot="5400000" flipH="1">
            <a:off x="867960" y="3179396"/>
            <a:ext cx="425694" cy="549659"/>
          </a:xfrm>
          <a:prstGeom prst="flowChartOnlineStorag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0" name="Flowchart: Stored Data 39">
            <a:extLst>
              <a:ext uri="{FF2B5EF4-FFF2-40B4-BE49-F238E27FC236}">
                <a16:creationId xmlns:a16="http://schemas.microsoft.com/office/drawing/2014/main" id="{1DE0A3FE-1D39-4BE5-8F39-F6EF7905A28A}"/>
              </a:ext>
            </a:extLst>
          </p:cNvPr>
          <p:cNvSpPr/>
          <p:nvPr/>
        </p:nvSpPr>
        <p:spPr>
          <a:xfrm rot="5400000" flipH="1">
            <a:off x="867960" y="2681663"/>
            <a:ext cx="425694" cy="549659"/>
          </a:xfrm>
          <a:prstGeom prst="flowChartOnlineStorag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1" name="Flowchart: Stored Data 40">
            <a:extLst>
              <a:ext uri="{FF2B5EF4-FFF2-40B4-BE49-F238E27FC236}">
                <a16:creationId xmlns:a16="http://schemas.microsoft.com/office/drawing/2014/main" id="{CAD53B58-CF62-4640-8346-816E35C5D0FD}"/>
              </a:ext>
            </a:extLst>
          </p:cNvPr>
          <p:cNvSpPr/>
          <p:nvPr/>
        </p:nvSpPr>
        <p:spPr>
          <a:xfrm rot="5400000" flipH="1">
            <a:off x="867960" y="2164230"/>
            <a:ext cx="425694" cy="549659"/>
          </a:xfrm>
          <a:prstGeom prst="flowChartOnlineStorag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2" name="Flowchart: Stored Data 41">
            <a:extLst>
              <a:ext uri="{FF2B5EF4-FFF2-40B4-BE49-F238E27FC236}">
                <a16:creationId xmlns:a16="http://schemas.microsoft.com/office/drawing/2014/main" id="{C99E3969-484B-400A-AFC3-DE3DCE513CE7}"/>
              </a:ext>
            </a:extLst>
          </p:cNvPr>
          <p:cNvSpPr/>
          <p:nvPr/>
        </p:nvSpPr>
        <p:spPr>
          <a:xfrm rot="5400000" flipH="1">
            <a:off x="867963" y="1674040"/>
            <a:ext cx="425694" cy="549659"/>
          </a:xfrm>
          <a:prstGeom prst="flowChartOnlineStorag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3" name="Flowchart: Stored Data 42">
            <a:extLst>
              <a:ext uri="{FF2B5EF4-FFF2-40B4-BE49-F238E27FC236}">
                <a16:creationId xmlns:a16="http://schemas.microsoft.com/office/drawing/2014/main" id="{B3B62898-FE88-4611-B4C3-B078740E6D1A}"/>
              </a:ext>
            </a:extLst>
          </p:cNvPr>
          <p:cNvSpPr/>
          <p:nvPr/>
        </p:nvSpPr>
        <p:spPr>
          <a:xfrm rot="5400000" flipH="1">
            <a:off x="867961" y="1180945"/>
            <a:ext cx="425694" cy="549659"/>
          </a:xfrm>
          <a:prstGeom prst="flowChartOnlineStorag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4" name="Rectangle 43">
            <a:extLst>
              <a:ext uri="{FF2B5EF4-FFF2-40B4-BE49-F238E27FC236}">
                <a16:creationId xmlns:a16="http://schemas.microsoft.com/office/drawing/2014/main" id="{324E6E80-D15D-47A2-BB01-AB9C76F98BC4}"/>
              </a:ext>
            </a:extLst>
          </p:cNvPr>
          <p:cNvSpPr/>
          <p:nvPr/>
        </p:nvSpPr>
        <p:spPr>
          <a:xfrm rot="5400000">
            <a:off x="-825141" y="2753477"/>
            <a:ext cx="3811907" cy="348565"/>
          </a:xfrm>
          <a:prstGeom prst="rect">
            <a:avLst/>
          </a:prstGeom>
          <a:solidFill>
            <a:srgbClr val="D0CEC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5" name="Flowchart: Stored Data 44">
            <a:extLst>
              <a:ext uri="{FF2B5EF4-FFF2-40B4-BE49-F238E27FC236}">
                <a16:creationId xmlns:a16="http://schemas.microsoft.com/office/drawing/2014/main" id="{E0A1D51A-4492-4649-860B-902A252B9D43}"/>
              </a:ext>
            </a:extLst>
          </p:cNvPr>
          <p:cNvSpPr/>
          <p:nvPr/>
        </p:nvSpPr>
        <p:spPr>
          <a:xfrm rot="5400000">
            <a:off x="867968" y="1104266"/>
            <a:ext cx="425694" cy="549659"/>
          </a:xfrm>
          <a:prstGeom prst="flowChartOnlineStorag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b"/>
          <a:lstStyle/>
          <a:p>
            <a:pPr algn="ctr"/>
            <a:r>
              <a:rPr lang="en-US" sz="1500" b="1" dirty="0">
                <a:latin typeface="Tahoma" panose="020B0604030504040204" pitchFamily="34" charset="0"/>
                <a:ea typeface="Tahoma" panose="020B0604030504040204" pitchFamily="34" charset="0"/>
                <a:cs typeface="Tahoma" panose="020B0604030504040204" pitchFamily="34" charset="0"/>
              </a:rPr>
              <a:t>01</a:t>
            </a:r>
          </a:p>
        </p:txBody>
      </p:sp>
      <p:sp>
        <p:nvSpPr>
          <p:cNvPr id="46" name="Flowchart: Stored Data 45">
            <a:extLst>
              <a:ext uri="{FF2B5EF4-FFF2-40B4-BE49-F238E27FC236}">
                <a16:creationId xmlns:a16="http://schemas.microsoft.com/office/drawing/2014/main" id="{78C57317-06B7-42C2-9CD6-1F1176F4780C}"/>
              </a:ext>
            </a:extLst>
          </p:cNvPr>
          <p:cNvSpPr/>
          <p:nvPr/>
        </p:nvSpPr>
        <p:spPr>
          <a:xfrm rot="5400000">
            <a:off x="867968" y="1602001"/>
            <a:ext cx="425694" cy="549659"/>
          </a:xfrm>
          <a:prstGeom prst="flowChartOnlineStorag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b"/>
          <a:lstStyle/>
          <a:p>
            <a:pPr algn="ctr"/>
            <a:r>
              <a:rPr lang="en-US" sz="1500" b="1" dirty="0">
                <a:latin typeface="Tahoma" panose="020B0604030504040204" pitchFamily="34" charset="0"/>
                <a:ea typeface="Tahoma" panose="020B0604030504040204" pitchFamily="34" charset="0"/>
                <a:cs typeface="Tahoma" panose="020B0604030504040204" pitchFamily="34" charset="0"/>
              </a:rPr>
              <a:t>02</a:t>
            </a:r>
          </a:p>
        </p:txBody>
      </p:sp>
      <p:sp>
        <p:nvSpPr>
          <p:cNvPr id="47" name="Flowchart: Stored Data 46">
            <a:extLst>
              <a:ext uri="{FF2B5EF4-FFF2-40B4-BE49-F238E27FC236}">
                <a16:creationId xmlns:a16="http://schemas.microsoft.com/office/drawing/2014/main" id="{D8FC8943-5007-4F8D-AB78-88BB5241822A}"/>
              </a:ext>
            </a:extLst>
          </p:cNvPr>
          <p:cNvSpPr/>
          <p:nvPr/>
        </p:nvSpPr>
        <p:spPr>
          <a:xfrm rot="5400000">
            <a:off x="867967" y="2099735"/>
            <a:ext cx="425694" cy="549659"/>
          </a:xfrm>
          <a:prstGeom prst="flowChartOnlineStorag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b"/>
          <a:lstStyle/>
          <a:p>
            <a:pPr algn="ctr"/>
            <a:r>
              <a:rPr lang="en-US" sz="1500" b="1" dirty="0">
                <a:latin typeface="Tahoma" panose="020B0604030504040204" pitchFamily="34" charset="0"/>
                <a:ea typeface="Tahoma" panose="020B0604030504040204" pitchFamily="34" charset="0"/>
                <a:cs typeface="Tahoma" panose="020B0604030504040204" pitchFamily="34" charset="0"/>
              </a:rPr>
              <a:t>03</a:t>
            </a:r>
          </a:p>
        </p:txBody>
      </p:sp>
      <p:sp>
        <p:nvSpPr>
          <p:cNvPr id="48" name="Flowchart: Stored Data 47">
            <a:extLst>
              <a:ext uri="{FF2B5EF4-FFF2-40B4-BE49-F238E27FC236}">
                <a16:creationId xmlns:a16="http://schemas.microsoft.com/office/drawing/2014/main" id="{78062BD0-488D-417C-9F89-37BFDD544455}"/>
              </a:ext>
            </a:extLst>
          </p:cNvPr>
          <p:cNvSpPr/>
          <p:nvPr/>
        </p:nvSpPr>
        <p:spPr>
          <a:xfrm rot="5400000">
            <a:off x="867968" y="2606246"/>
            <a:ext cx="425694" cy="549659"/>
          </a:xfrm>
          <a:prstGeom prst="flowChartOnlineStorag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b"/>
          <a:lstStyle/>
          <a:p>
            <a:pPr algn="ctr"/>
            <a:r>
              <a:rPr lang="en-US" sz="1500" b="1" dirty="0">
                <a:latin typeface="Tahoma" panose="020B0604030504040204" pitchFamily="34" charset="0"/>
                <a:ea typeface="Tahoma" panose="020B0604030504040204" pitchFamily="34" charset="0"/>
                <a:cs typeface="Tahoma" panose="020B0604030504040204" pitchFamily="34" charset="0"/>
              </a:rPr>
              <a:t>04</a:t>
            </a:r>
          </a:p>
        </p:txBody>
      </p:sp>
      <p:sp>
        <p:nvSpPr>
          <p:cNvPr id="49" name="Flowchart: Stored Data 48">
            <a:extLst>
              <a:ext uri="{FF2B5EF4-FFF2-40B4-BE49-F238E27FC236}">
                <a16:creationId xmlns:a16="http://schemas.microsoft.com/office/drawing/2014/main" id="{B6B8F00C-6148-4DDE-A992-2423B8E3E6F4}"/>
              </a:ext>
            </a:extLst>
          </p:cNvPr>
          <p:cNvSpPr/>
          <p:nvPr/>
        </p:nvSpPr>
        <p:spPr>
          <a:xfrm rot="5400000">
            <a:off x="867968" y="3103980"/>
            <a:ext cx="425694" cy="549659"/>
          </a:xfrm>
          <a:prstGeom prst="flowChartOnlineStorag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b"/>
          <a:lstStyle/>
          <a:p>
            <a:pPr algn="ctr"/>
            <a:r>
              <a:rPr lang="en-US" sz="1500" b="1" dirty="0">
                <a:latin typeface="Tahoma" panose="020B0604030504040204" pitchFamily="34" charset="0"/>
                <a:ea typeface="Tahoma" panose="020B0604030504040204" pitchFamily="34" charset="0"/>
                <a:cs typeface="Tahoma" panose="020B0604030504040204" pitchFamily="34" charset="0"/>
              </a:rPr>
              <a:t>05</a:t>
            </a:r>
          </a:p>
        </p:txBody>
      </p:sp>
      <p:sp>
        <p:nvSpPr>
          <p:cNvPr id="50" name="Flowchart: Stored Data 49">
            <a:extLst>
              <a:ext uri="{FF2B5EF4-FFF2-40B4-BE49-F238E27FC236}">
                <a16:creationId xmlns:a16="http://schemas.microsoft.com/office/drawing/2014/main" id="{D14B8C57-3E3B-40F6-B98D-F555BC2E46A0}"/>
              </a:ext>
            </a:extLst>
          </p:cNvPr>
          <p:cNvSpPr/>
          <p:nvPr/>
        </p:nvSpPr>
        <p:spPr>
          <a:xfrm rot="5400000">
            <a:off x="867967" y="3601714"/>
            <a:ext cx="425694" cy="549659"/>
          </a:xfrm>
          <a:prstGeom prst="flowChartOnlineStorag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b"/>
          <a:lstStyle/>
          <a:p>
            <a:pPr algn="ctr"/>
            <a:r>
              <a:rPr lang="en-US" sz="1500" b="1" dirty="0">
                <a:latin typeface="Tahoma" panose="020B0604030504040204" pitchFamily="34" charset="0"/>
                <a:ea typeface="Tahoma" panose="020B0604030504040204" pitchFamily="34" charset="0"/>
                <a:cs typeface="Tahoma" panose="020B0604030504040204" pitchFamily="34" charset="0"/>
              </a:rPr>
              <a:t>06</a:t>
            </a:r>
          </a:p>
        </p:txBody>
      </p:sp>
      <p:sp>
        <p:nvSpPr>
          <p:cNvPr id="51" name="Flowchart: Stored Data 50">
            <a:extLst>
              <a:ext uri="{FF2B5EF4-FFF2-40B4-BE49-F238E27FC236}">
                <a16:creationId xmlns:a16="http://schemas.microsoft.com/office/drawing/2014/main" id="{5C0D7EBD-9D72-4364-B26C-9F273F171C7A}"/>
              </a:ext>
            </a:extLst>
          </p:cNvPr>
          <p:cNvSpPr/>
          <p:nvPr/>
        </p:nvSpPr>
        <p:spPr>
          <a:xfrm rot="5400000">
            <a:off x="867966" y="4108225"/>
            <a:ext cx="425694" cy="549659"/>
          </a:xfrm>
          <a:prstGeom prst="flowChartOnlineStorag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b"/>
          <a:lstStyle/>
          <a:p>
            <a:pPr algn="ctr"/>
            <a:r>
              <a:rPr lang="en-US" sz="1500" b="1" dirty="0">
                <a:latin typeface="Tahoma" panose="020B0604030504040204" pitchFamily="34" charset="0"/>
                <a:ea typeface="Tahoma" panose="020B0604030504040204" pitchFamily="34" charset="0"/>
                <a:cs typeface="Tahoma" panose="020B0604030504040204" pitchFamily="34" charset="0"/>
              </a:rPr>
              <a:t>07</a:t>
            </a:r>
          </a:p>
        </p:txBody>
      </p:sp>
      <p:sp>
        <p:nvSpPr>
          <p:cNvPr id="53" name="Rounded Rectangle 118">
            <a:extLst>
              <a:ext uri="{FF2B5EF4-FFF2-40B4-BE49-F238E27FC236}">
                <a16:creationId xmlns:a16="http://schemas.microsoft.com/office/drawing/2014/main" id="{9C112E16-9DD9-4BA4-9567-FD95C640486A}"/>
              </a:ext>
            </a:extLst>
          </p:cNvPr>
          <p:cNvSpPr/>
          <p:nvPr/>
        </p:nvSpPr>
        <p:spPr>
          <a:xfrm>
            <a:off x="4708026" y="2147596"/>
            <a:ext cx="4303391" cy="1516100"/>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Tahoma" panose="020B0604030504040204" pitchFamily="34" charset="0"/>
                <a:ea typeface="Tahoma" panose="020B0604030504040204" pitchFamily="34" charset="0"/>
                <a:cs typeface="Tahoma" panose="020B0604030504040204" pitchFamily="34" charset="0"/>
              </a:rPr>
              <a:t>Quy trình này </a:t>
            </a:r>
            <a:r>
              <a:rPr lang="en-US" b="1">
                <a:solidFill>
                  <a:schemeClr val="tx1"/>
                </a:solidFill>
                <a:latin typeface="Tahoma" panose="020B0604030504040204" pitchFamily="34" charset="0"/>
                <a:ea typeface="Tahoma" panose="020B0604030504040204" pitchFamily="34" charset="0"/>
                <a:cs typeface="Tahoma" panose="020B0604030504040204" pitchFamily="34" charset="0"/>
              </a:rPr>
              <a:t>giúp </a:t>
            </a:r>
            <a:r>
              <a:rPr lang="vi-VN" b="1">
                <a:solidFill>
                  <a:schemeClr val="tx1"/>
                </a:solidFill>
                <a:latin typeface="Tahoma" panose="020B0604030504040204" pitchFamily="34" charset="0"/>
                <a:ea typeface="Tahoma" panose="020B0604030504040204" pitchFamily="34" charset="0"/>
                <a:cs typeface="Tahoma" panose="020B0604030504040204" pitchFamily="34" charset="0"/>
              </a:rPr>
              <a:t>cài đặt và huấn luyện mô hình học máy một cách có hệ thống, từ việc lựa chọn mô hình đến việc tối ưu hóa và lưu trữ mô hình để sử dụng trong tương lai.</a:t>
            </a:r>
          </a:p>
        </p:txBody>
      </p:sp>
    </p:spTree>
    <p:extLst>
      <p:ext uri="{BB962C8B-B14F-4D97-AF65-F5344CB8AC3E}">
        <p14:creationId xmlns:p14="http://schemas.microsoft.com/office/powerpoint/2010/main" val="257248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grpSp>
        <p:nvGrpSpPr>
          <p:cNvPr id="1263" name="Google Shape;1263;p30"/>
          <p:cNvGrpSpPr/>
          <p:nvPr/>
        </p:nvGrpSpPr>
        <p:grpSpPr>
          <a:xfrm>
            <a:off x="457197" y="1512105"/>
            <a:ext cx="2381210" cy="331800"/>
            <a:chOff x="457200" y="959300"/>
            <a:chExt cx="2518200" cy="331800"/>
          </a:xfrm>
        </p:grpSpPr>
        <p:sp>
          <p:nvSpPr>
            <p:cNvPr id="1265" name="Google Shape;1265;p30"/>
            <p:cNvSpPr txBox="1"/>
            <p:nvPr/>
          </p:nvSpPr>
          <p:spPr>
            <a:xfrm>
              <a:off x="9144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G</a:t>
              </a:r>
              <a:r>
                <a:rPr lang="en" sz="1800" b="1">
                  <a:latin typeface="Fira Sans Extra Condensed"/>
                  <a:ea typeface="Fira Sans Extra Condensed"/>
                  <a:cs typeface="Fira Sans Extra Condensed"/>
                  <a:sym typeface="Fira Sans Extra Condensed"/>
                </a:rPr>
                <a:t>iới thiệu</a:t>
              </a:r>
              <a:endParaRPr sz="1800" b="1">
                <a:solidFill>
                  <a:srgbClr val="000000"/>
                </a:solidFill>
                <a:latin typeface="Fira Sans Extra Condensed"/>
                <a:ea typeface="Fira Sans Extra Condensed"/>
                <a:cs typeface="Fira Sans Extra Condensed"/>
                <a:sym typeface="Fira Sans Extra Condensed"/>
              </a:endParaRPr>
            </a:p>
          </p:txBody>
        </p:sp>
        <p:sp>
          <p:nvSpPr>
            <p:cNvPr id="1267" name="Google Shape;1267;p30"/>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268" name="Google Shape;1268;p30"/>
          <p:cNvGrpSpPr/>
          <p:nvPr/>
        </p:nvGrpSpPr>
        <p:grpSpPr>
          <a:xfrm>
            <a:off x="6782271" y="1493620"/>
            <a:ext cx="2248373" cy="331800"/>
            <a:chOff x="6305606" y="1509839"/>
            <a:chExt cx="2381197" cy="331800"/>
          </a:xfrm>
        </p:grpSpPr>
        <p:sp>
          <p:nvSpPr>
            <p:cNvPr id="1270" name="Google Shape;1270;p30"/>
            <p:cNvSpPr txBox="1"/>
            <p:nvPr/>
          </p:nvSpPr>
          <p:spPr>
            <a:xfrm>
              <a:off x="6305606" y="1509839"/>
              <a:ext cx="1948882"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a:latin typeface="Fira Sans Extra Condensed"/>
                  <a:ea typeface="Fira Sans Extra Condensed"/>
                  <a:cs typeface="Fira Sans Extra Condensed"/>
                  <a:sym typeface="Fira Sans Extra Condensed"/>
                </a:rPr>
                <a:t>C</a:t>
              </a:r>
              <a:r>
                <a:rPr lang="en" sz="1800" b="1">
                  <a:latin typeface="Fira Sans Extra Condensed"/>
                  <a:ea typeface="Fira Sans Extra Condensed"/>
                  <a:cs typeface="Fira Sans Extra Condensed"/>
                  <a:sym typeface="Fira Sans Extra Condensed"/>
                </a:rPr>
                <a:t>ách hoạt động</a:t>
              </a:r>
              <a:endParaRPr sz="1800" b="1">
                <a:solidFill>
                  <a:srgbClr val="000000"/>
                </a:solidFill>
                <a:latin typeface="Fira Sans Extra Condensed"/>
                <a:ea typeface="Fira Sans Extra Condensed"/>
                <a:cs typeface="Fira Sans Extra Condensed"/>
                <a:sym typeface="Fira Sans Extra Condensed"/>
              </a:endParaRPr>
            </a:p>
          </p:txBody>
        </p:sp>
        <p:sp>
          <p:nvSpPr>
            <p:cNvPr id="1272" name="Google Shape;1272;p30"/>
            <p:cNvSpPr txBox="1"/>
            <p:nvPr/>
          </p:nvSpPr>
          <p:spPr>
            <a:xfrm>
              <a:off x="8254503" y="1509839"/>
              <a:ext cx="43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273" name="Google Shape;1273;p30"/>
          <p:cNvGrpSpPr/>
          <p:nvPr/>
        </p:nvGrpSpPr>
        <p:grpSpPr>
          <a:xfrm>
            <a:off x="457197" y="2988260"/>
            <a:ext cx="2381210" cy="331800"/>
            <a:chOff x="457200" y="959300"/>
            <a:chExt cx="2518200" cy="331800"/>
          </a:xfrm>
        </p:grpSpPr>
        <p:sp>
          <p:nvSpPr>
            <p:cNvPr id="1275" name="Google Shape;1275;p30"/>
            <p:cNvSpPr txBox="1"/>
            <p:nvPr/>
          </p:nvSpPr>
          <p:spPr>
            <a:xfrm>
              <a:off x="9144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N</a:t>
              </a:r>
              <a:r>
                <a:rPr lang="en" sz="1800" b="1">
                  <a:latin typeface="Fira Sans Extra Condensed"/>
                  <a:ea typeface="Fira Sans Extra Condensed"/>
                  <a:cs typeface="Fira Sans Extra Condensed"/>
                  <a:sym typeface="Fira Sans Extra Condensed"/>
                </a:rPr>
                <a:t>hược điểm</a:t>
              </a:r>
              <a:endParaRPr sz="1800" b="1">
                <a:solidFill>
                  <a:srgbClr val="000000"/>
                </a:solidFill>
                <a:latin typeface="Fira Sans Extra Condensed"/>
                <a:ea typeface="Fira Sans Extra Condensed"/>
                <a:cs typeface="Fira Sans Extra Condensed"/>
                <a:sym typeface="Fira Sans Extra Condensed"/>
              </a:endParaRPr>
            </a:p>
          </p:txBody>
        </p:sp>
        <p:sp>
          <p:nvSpPr>
            <p:cNvPr id="1277" name="Google Shape;1277;p30"/>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1278" name="Google Shape;1278;p30"/>
          <p:cNvGrpSpPr/>
          <p:nvPr/>
        </p:nvGrpSpPr>
        <p:grpSpPr>
          <a:xfrm>
            <a:off x="6305606" y="2986010"/>
            <a:ext cx="2381197" cy="331800"/>
            <a:chOff x="6305606" y="2986010"/>
            <a:chExt cx="2381197" cy="331800"/>
          </a:xfrm>
        </p:grpSpPr>
        <p:sp>
          <p:nvSpPr>
            <p:cNvPr id="1280" name="Google Shape;1280;p30"/>
            <p:cNvSpPr txBox="1"/>
            <p:nvPr/>
          </p:nvSpPr>
          <p:spPr>
            <a:xfrm>
              <a:off x="6305606" y="2986010"/>
              <a:ext cx="1948882"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800" b="1">
                  <a:solidFill>
                    <a:srgbClr val="000000"/>
                  </a:solidFill>
                  <a:latin typeface="Fira Sans Extra Condensed"/>
                  <a:ea typeface="Fira Sans Extra Condensed"/>
                  <a:cs typeface="Fira Sans Extra Condensed"/>
                  <a:sym typeface="Fira Sans Extra Condensed"/>
                </a:rPr>
                <a:t>Ư</a:t>
              </a:r>
              <a:r>
                <a:rPr lang="en" sz="1800" b="1">
                  <a:solidFill>
                    <a:srgbClr val="000000"/>
                  </a:solidFill>
                  <a:latin typeface="Fira Sans Extra Condensed"/>
                  <a:ea typeface="Fira Sans Extra Condensed"/>
                  <a:cs typeface="Fira Sans Extra Condensed"/>
                  <a:sym typeface="Fira Sans Extra Condensed"/>
                </a:rPr>
                <a:t>u </a:t>
              </a:r>
              <a:r>
                <a:rPr lang="en" sz="1800" b="1">
                  <a:latin typeface="Fira Sans Extra Condensed"/>
                  <a:ea typeface="Fira Sans Extra Condensed"/>
                  <a:cs typeface="Fira Sans Extra Condensed"/>
                  <a:sym typeface="Fira Sans Extra Condensed"/>
                </a:rPr>
                <a:t>điểm</a:t>
              </a:r>
              <a:endParaRPr sz="1800" b="1">
                <a:solidFill>
                  <a:srgbClr val="000000"/>
                </a:solidFill>
                <a:latin typeface="Fira Sans Extra Condensed"/>
                <a:ea typeface="Fira Sans Extra Condensed"/>
                <a:cs typeface="Fira Sans Extra Condensed"/>
                <a:sym typeface="Fira Sans Extra Condensed"/>
              </a:endParaRPr>
            </a:p>
          </p:txBody>
        </p:sp>
        <p:sp>
          <p:nvSpPr>
            <p:cNvPr id="1282" name="Google Shape;1282;p30"/>
            <p:cNvSpPr txBox="1"/>
            <p:nvPr/>
          </p:nvSpPr>
          <p:spPr>
            <a:xfrm>
              <a:off x="8254503" y="2986010"/>
              <a:ext cx="43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03</a:t>
              </a:r>
              <a:endParaRPr sz="1800" b="1">
                <a:solidFill>
                  <a:schemeClr val="accent6"/>
                </a:solidFill>
                <a:latin typeface="Fira Sans Extra Condensed"/>
                <a:ea typeface="Fira Sans Extra Condensed"/>
                <a:cs typeface="Fira Sans Extra Condensed"/>
                <a:sym typeface="Fira Sans Extra Condensed"/>
              </a:endParaRPr>
            </a:p>
          </p:txBody>
        </p:sp>
      </p:grpSp>
      <p:sp>
        <p:nvSpPr>
          <p:cNvPr id="1283" name="Google Shape;1283;p30"/>
          <p:cNvSpPr/>
          <p:nvPr/>
        </p:nvSpPr>
        <p:spPr>
          <a:xfrm>
            <a:off x="23241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2438400"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71532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69627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7" name="Google Shape;1287;p30"/>
          <p:cNvGrpSpPr/>
          <p:nvPr/>
        </p:nvGrpSpPr>
        <p:grpSpPr>
          <a:xfrm>
            <a:off x="3229376" y="1038225"/>
            <a:ext cx="2990047" cy="3762375"/>
            <a:chOff x="3229376" y="1038225"/>
            <a:chExt cx="2990047" cy="3762375"/>
          </a:xfrm>
        </p:grpSpPr>
        <p:grpSp>
          <p:nvGrpSpPr>
            <p:cNvPr id="1288" name="Google Shape;1288;p30"/>
            <p:cNvGrpSpPr/>
            <p:nvPr/>
          </p:nvGrpSpPr>
          <p:grpSpPr>
            <a:xfrm>
              <a:off x="3229376" y="1122657"/>
              <a:ext cx="2990047" cy="3677943"/>
              <a:chOff x="3076803" y="1122657"/>
              <a:chExt cx="2990047" cy="3677943"/>
            </a:xfrm>
          </p:grpSpPr>
          <p:sp>
            <p:nvSpPr>
              <p:cNvPr id="1289" name="Google Shape;1289;p30"/>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30"/>
              <p:cNvGrpSpPr/>
              <p:nvPr/>
            </p:nvGrpSpPr>
            <p:grpSpPr>
              <a:xfrm>
                <a:off x="3076803" y="1122657"/>
                <a:ext cx="2846761" cy="3609149"/>
                <a:chOff x="5746228" y="1003890"/>
                <a:chExt cx="2940565" cy="3728074"/>
              </a:xfrm>
            </p:grpSpPr>
            <p:grpSp>
              <p:nvGrpSpPr>
                <p:cNvPr id="1291" name="Google Shape;1291;p30"/>
                <p:cNvGrpSpPr/>
                <p:nvPr/>
              </p:nvGrpSpPr>
              <p:grpSpPr>
                <a:xfrm>
                  <a:off x="5746228" y="1003890"/>
                  <a:ext cx="1610200" cy="3314901"/>
                  <a:chOff x="6434938" y="1003850"/>
                  <a:chExt cx="1165376" cy="2399147"/>
                </a:xfrm>
              </p:grpSpPr>
              <p:sp>
                <p:nvSpPr>
                  <p:cNvPr id="1292" name="Google Shape;1292;p30"/>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30"/>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64" name="Google Shape;1364;p30"/>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8" name="Google Shape;1368;p30"/>
          <p:cNvCxnSpPr>
            <a:stCxn id="1283" idx="6"/>
            <a:endCxn id="1364" idx="0"/>
          </p:cNvCxnSpPr>
          <p:nvPr/>
        </p:nvCxnSpPr>
        <p:spPr>
          <a:xfrm>
            <a:off x="2486100" y="1690725"/>
            <a:ext cx="1519200" cy="233400"/>
          </a:xfrm>
          <a:prstGeom prst="bentConnector2">
            <a:avLst/>
          </a:prstGeom>
          <a:noFill/>
          <a:ln w="9525" cap="flat" cmpd="sng">
            <a:solidFill>
              <a:schemeClr val="dk2"/>
            </a:solidFill>
            <a:prstDash val="solid"/>
            <a:round/>
            <a:headEnd type="none" w="med" len="med"/>
            <a:tailEnd type="oval" w="med" len="med"/>
          </a:ln>
        </p:spPr>
      </p:cxnSp>
      <p:cxnSp>
        <p:nvCxnSpPr>
          <p:cNvPr id="1369" name="Google Shape;1369;p30"/>
          <p:cNvCxnSpPr>
            <a:stCxn id="1284" idx="6"/>
            <a:endCxn id="1365" idx="0"/>
          </p:cNvCxnSpPr>
          <p:nvPr/>
        </p:nvCxnSpPr>
        <p:spPr>
          <a:xfrm>
            <a:off x="2600400" y="3146925"/>
            <a:ext cx="1404900" cy="433500"/>
          </a:xfrm>
          <a:prstGeom prst="bentConnector2">
            <a:avLst/>
          </a:prstGeom>
          <a:noFill/>
          <a:ln w="9525" cap="flat" cmpd="sng">
            <a:solidFill>
              <a:schemeClr val="dk2"/>
            </a:solidFill>
            <a:prstDash val="solid"/>
            <a:round/>
            <a:headEnd type="none" w="med" len="med"/>
            <a:tailEnd type="oval" w="med" len="med"/>
          </a:ln>
        </p:spPr>
      </p:cxnSp>
      <p:cxnSp>
        <p:nvCxnSpPr>
          <p:cNvPr id="1370" name="Google Shape;1370;p30"/>
          <p:cNvCxnSpPr>
            <a:stCxn id="1286" idx="2"/>
            <a:endCxn id="1367" idx="6"/>
          </p:cNvCxnSpPr>
          <p:nvPr/>
        </p:nvCxnSpPr>
        <p:spPr>
          <a:xfrm rot="10800000">
            <a:off x="4876800" y="1119225"/>
            <a:ext cx="2085900" cy="571500"/>
          </a:xfrm>
          <a:prstGeom prst="bentConnector3">
            <a:avLst>
              <a:gd name="adj1" fmla="val 34244"/>
            </a:avLst>
          </a:prstGeom>
          <a:noFill/>
          <a:ln w="9525" cap="flat" cmpd="sng">
            <a:solidFill>
              <a:schemeClr val="dk2"/>
            </a:solidFill>
            <a:prstDash val="solid"/>
            <a:round/>
            <a:headEnd type="none" w="med" len="med"/>
            <a:tailEnd type="oval" w="med" len="med"/>
          </a:ln>
        </p:spPr>
      </p:cxnSp>
      <p:cxnSp>
        <p:nvCxnSpPr>
          <p:cNvPr id="1371" name="Google Shape;1371;p30"/>
          <p:cNvCxnSpPr>
            <a:stCxn id="1285" idx="2"/>
            <a:endCxn id="1366" idx="6"/>
          </p:cNvCxnSpPr>
          <p:nvPr/>
        </p:nvCxnSpPr>
        <p:spPr>
          <a:xfrm flipH="1">
            <a:off x="5943675" y="3146925"/>
            <a:ext cx="1209600" cy="600"/>
          </a:xfrm>
          <a:prstGeom prst="bentConnector3">
            <a:avLst>
              <a:gd name="adj1" fmla="val 50000"/>
            </a:avLst>
          </a:prstGeom>
          <a:noFill/>
          <a:ln w="9525" cap="flat" cmpd="sng">
            <a:solidFill>
              <a:schemeClr val="dk2"/>
            </a:solidFill>
            <a:prstDash val="solid"/>
            <a:round/>
            <a:headEnd type="none" w="med" len="med"/>
            <a:tailEnd type="oval" w="med" len="med"/>
          </a:ln>
        </p:spPr>
      </p:cxnSp>
      <p:sp>
        <p:nvSpPr>
          <p:cNvPr id="114" name="Rectangle 45">
            <a:extLst>
              <a:ext uri="{FF2B5EF4-FFF2-40B4-BE49-F238E27FC236}">
                <a16:creationId xmlns:a16="http://schemas.microsoft.com/office/drawing/2014/main" id="{28B3BCE1-7D41-49BF-8298-9E7571616AC2}"/>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115" name="Google Shape;412;p18">
            <a:extLst>
              <a:ext uri="{FF2B5EF4-FFF2-40B4-BE49-F238E27FC236}">
                <a16:creationId xmlns:a16="http://schemas.microsoft.com/office/drawing/2014/main" id="{5BBB6ABE-9567-4A49-AA07-489F9DD3BC03}"/>
              </a:ext>
            </a:extLst>
          </p:cNvPr>
          <p:cNvSpPr txBox="1">
            <a:spLocks/>
          </p:cNvSpPr>
          <p:nvPr/>
        </p:nvSpPr>
        <p:spPr>
          <a:xfrm>
            <a:off x="457200" y="30978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MÔ HÌNH RANDOM FOREST (RF)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left)">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45">
            <a:extLst>
              <a:ext uri="{FF2B5EF4-FFF2-40B4-BE49-F238E27FC236}">
                <a16:creationId xmlns:a16="http://schemas.microsoft.com/office/drawing/2014/main" id="{28B3BCE1-7D41-49BF-8298-9E7571616AC2}"/>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grpSp>
        <p:nvGrpSpPr>
          <p:cNvPr id="22" name="Group 21"/>
          <p:cNvGrpSpPr/>
          <p:nvPr/>
        </p:nvGrpSpPr>
        <p:grpSpPr>
          <a:xfrm>
            <a:off x="908809" y="1280477"/>
            <a:ext cx="4190999" cy="3442460"/>
            <a:chOff x="1293456" y="1942529"/>
            <a:chExt cx="5587998" cy="4589946"/>
          </a:xfrm>
        </p:grpSpPr>
        <p:grpSp>
          <p:nvGrpSpPr>
            <p:cNvPr id="15" name="Group 14"/>
            <p:cNvGrpSpPr>
              <a:grpSpLocks noChangeAspect="1"/>
            </p:cNvGrpSpPr>
            <p:nvPr/>
          </p:nvGrpSpPr>
          <p:grpSpPr>
            <a:xfrm>
              <a:off x="2757811" y="2538439"/>
              <a:ext cx="4123643" cy="3994036"/>
              <a:chOff x="609599" y="1867437"/>
              <a:chExt cx="3098154" cy="3000779"/>
            </a:xfrm>
          </p:grpSpPr>
          <p:sp>
            <p:nvSpPr>
              <p:cNvPr id="12" name="Freeform 11"/>
              <p:cNvSpPr/>
              <p:nvPr/>
            </p:nvSpPr>
            <p:spPr>
              <a:xfrm>
                <a:off x="609600" y="1867437"/>
                <a:ext cx="1440000" cy="1800001"/>
              </a:xfrm>
              <a:custGeom>
                <a:avLst/>
                <a:gdLst>
                  <a:gd name="connsiteX0" fmla="*/ 0 w 1440000"/>
                  <a:gd name="connsiteY0" fmla="*/ 0 h 1800000"/>
                  <a:gd name="connsiteX1" fmla="*/ 1440000 w 1440000"/>
                  <a:gd name="connsiteY1" fmla="*/ 0 h 1800000"/>
                  <a:gd name="connsiteX2" fmla="*/ 1440000 w 1440000"/>
                  <a:gd name="connsiteY2" fmla="*/ 1494765 h 1800000"/>
                  <a:gd name="connsiteX3" fmla="*/ 519975 w 1440000"/>
                  <a:gd name="connsiteY3" fmla="*/ 1494765 h 1800000"/>
                  <a:gd name="connsiteX4" fmla="*/ 519975 w 1440000"/>
                  <a:gd name="connsiteY4" fmla="*/ 1800000 h 1800000"/>
                  <a:gd name="connsiteX5" fmla="*/ 0 w 1440000"/>
                  <a:gd name="connsiteY5"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000" h="1800000">
                    <a:moveTo>
                      <a:pt x="0" y="0"/>
                    </a:moveTo>
                    <a:lnTo>
                      <a:pt x="1440000" y="0"/>
                    </a:lnTo>
                    <a:lnTo>
                      <a:pt x="1440000" y="1494765"/>
                    </a:lnTo>
                    <a:lnTo>
                      <a:pt x="519975" y="1494765"/>
                    </a:lnTo>
                    <a:lnTo>
                      <a:pt x="519975" y="1800000"/>
                    </a:lnTo>
                    <a:lnTo>
                      <a:pt x="0" y="180000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r>
                  <a:rPr lang="en-US" sz="1200" dirty="0">
                    <a:latin typeface="Tahoma" panose="020B0604030504040204" pitchFamily="34" charset="0"/>
                    <a:ea typeface="Tahoma" panose="020B0604030504040204" pitchFamily="34" charset="0"/>
                    <a:cs typeface="Tahoma" panose="020B0604030504040204" pitchFamily="34" charset="0"/>
                  </a:rPr>
                  <a:t>CÂY QUYẾT ĐỊNH (DECISION TREES)</a:t>
                </a:r>
              </a:p>
            </p:txBody>
          </p:sp>
          <p:sp>
            <p:nvSpPr>
              <p:cNvPr id="14" name="Freeform 13"/>
              <p:cNvSpPr/>
              <p:nvPr/>
            </p:nvSpPr>
            <p:spPr>
              <a:xfrm>
                <a:off x="609599" y="3876540"/>
                <a:ext cx="3098154" cy="991676"/>
              </a:xfrm>
              <a:custGeom>
                <a:avLst/>
                <a:gdLst>
                  <a:gd name="connsiteX0" fmla="*/ 0 w 3098154"/>
                  <a:gd name="connsiteY0" fmla="*/ 0 h 991676"/>
                  <a:gd name="connsiteX1" fmla="*/ 519978 w 3098154"/>
                  <a:gd name="connsiteY1" fmla="*/ 0 h 991676"/>
                  <a:gd name="connsiteX2" fmla="*/ 519978 w 3098154"/>
                  <a:gd name="connsiteY2" fmla="*/ 305233 h 991676"/>
                  <a:gd name="connsiteX3" fmla="*/ 2578177 w 3098154"/>
                  <a:gd name="connsiteY3" fmla="*/ 305233 h 991676"/>
                  <a:gd name="connsiteX4" fmla="*/ 2578177 w 3098154"/>
                  <a:gd name="connsiteY4" fmla="*/ 0 h 991676"/>
                  <a:gd name="connsiteX5" fmla="*/ 3098154 w 3098154"/>
                  <a:gd name="connsiteY5" fmla="*/ 0 h 991676"/>
                  <a:gd name="connsiteX6" fmla="*/ 3098154 w 3098154"/>
                  <a:gd name="connsiteY6" fmla="*/ 991676 h 991676"/>
                  <a:gd name="connsiteX7" fmla="*/ 0 w 3098154"/>
                  <a:gd name="connsiteY7" fmla="*/ 991676 h 99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8154" h="991676">
                    <a:moveTo>
                      <a:pt x="0" y="0"/>
                    </a:moveTo>
                    <a:lnTo>
                      <a:pt x="519978" y="0"/>
                    </a:lnTo>
                    <a:lnTo>
                      <a:pt x="519978" y="305233"/>
                    </a:lnTo>
                    <a:lnTo>
                      <a:pt x="2578177" y="305233"/>
                    </a:lnTo>
                    <a:lnTo>
                      <a:pt x="2578177" y="0"/>
                    </a:lnTo>
                    <a:lnTo>
                      <a:pt x="3098154" y="0"/>
                    </a:lnTo>
                    <a:lnTo>
                      <a:pt x="3098154" y="991676"/>
                    </a:lnTo>
                    <a:lnTo>
                      <a:pt x="0" y="991676"/>
                    </a:lnTo>
                    <a:close/>
                  </a:path>
                </a:pathLst>
              </a:cu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r>
                  <a:rPr lang="en-US" sz="1200" b="1" dirty="0">
                    <a:latin typeface="Tahoma" panose="020B0604030504040204" pitchFamily="34" charset="0"/>
                    <a:ea typeface="Tahoma" panose="020B0604030504040204" pitchFamily="34" charset="0"/>
                    <a:cs typeface="Tahoma" panose="020B0604030504040204" pitchFamily="34" charset="0"/>
                  </a:rPr>
                  <a:t>DATASET </a:t>
                </a:r>
                <a:r>
                  <a:rPr lang="en-US" sz="1200" b="1" kern="1200" dirty="0">
                    <a:solidFill>
                      <a:prstClr val="black"/>
                    </a:solidFill>
                    <a:latin typeface="Tahoma" panose="020B0604030504040204" pitchFamily="34" charset="0"/>
                    <a:ea typeface="Tahoma" panose="020B0604030504040204" pitchFamily="34" charset="0"/>
                    <a:cs typeface="Tahoma" panose="020B0604030504040204" pitchFamily="34" charset="0"/>
                  </a:rPr>
                  <a:t>CSE-CIC-IDS2018</a:t>
                </a:r>
                <a:endParaRPr lang="en-US" sz="1200" b="1" dirty="0">
                  <a:latin typeface="Tahoma" panose="020B0604030504040204" pitchFamily="34" charset="0"/>
                  <a:ea typeface="Tahoma" panose="020B0604030504040204" pitchFamily="34" charset="0"/>
                  <a:cs typeface="Tahoma" panose="020B0604030504040204" pitchFamily="34" charset="0"/>
                </a:endParaRPr>
              </a:p>
            </p:txBody>
          </p:sp>
          <p:sp>
            <p:nvSpPr>
              <p:cNvPr id="13" name="Freeform 12"/>
              <p:cNvSpPr/>
              <p:nvPr/>
            </p:nvSpPr>
            <p:spPr>
              <a:xfrm>
                <a:off x="2267753" y="1867437"/>
                <a:ext cx="1440000" cy="1800001"/>
              </a:xfrm>
              <a:custGeom>
                <a:avLst/>
                <a:gdLst>
                  <a:gd name="connsiteX0" fmla="*/ 0 w 1440000"/>
                  <a:gd name="connsiteY0" fmla="*/ 0 h 1800000"/>
                  <a:gd name="connsiteX1" fmla="*/ 1440000 w 1440000"/>
                  <a:gd name="connsiteY1" fmla="*/ 0 h 1800000"/>
                  <a:gd name="connsiteX2" fmla="*/ 1440000 w 1440000"/>
                  <a:gd name="connsiteY2" fmla="*/ 1800000 h 1800000"/>
                  <a:gd name="connsiteX3" fmla="*/ 920022 w 1440000"/>
                  <a:gd name="connsiteY3" fmla="*/ 1800000 h 1800000"/>
                  <a:gd name="connsiteX4" fmla="*/ 920022 w 1440000"/>
                  <a:gd name="connsiteY4" fmla="*/ 1494767 h 1800000"/>
                  <a:gd name="connsiteX5" fmla="*/ 0 w 1440000"/>
                  <a:gd name="connsiteY5" fmla="*/ 1494767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000" h="1800000">
                    <a:moveTo>
                      <a:pt x="0" y="0"/>
                    </a:moveTo>
                    <a:lnTo>
                      <a:pt x="1440000" y="0"/>
                    </a:lnTo>
                    <a:lnTo>
                      <a:pt x="1440000" y="1800000"/>
                    </a:lnTo>
                    <a:lnTo>
                      <a:pt x="920022" y="1800000"/>
                    </a:lnTo>
                    <a:lnTo>
                      <a:pt x="920022" y="1494767"/>
                    </a:lnTo>
                    <a:lnTo>
                      <a:pt x="0" y="1494767"/>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r>
                  <a:rPr lang="en-US" sz="1200" dirty="0">
                    <a:latin typeface="Tahoma" panose="020B0604030504040204" pitchFamily="34" charset="0"/>
                    <a:ea typeface="Tahoma" panose="020B0604030504040204" pitchFamily="34" charset="0"/>
                    <a:cs typeface="Tahoma" panose="020B0604030504040204" pitchFamily="34" charset="0"/>
                  </a:rPr>
                  <a:t>PHÂN LOẠI</a:t>
                </a:r>
              </a:p>
            </p:txBody>
          </p:sp>
          <p:sp>
            <p:nvSpPr>
              <p:cNvPr id="9" name="Rectangle 8"/>
              <p:cNvSpPr>
                <a:spLocks noChangeAspect="1"/>
              </p:cNvSpPr>
              <p:nvPr/>
            </p:nvSpPr>
            <p:spPr>
              <a:xfrm>
                <a:off x="1284263" y="3492100"/>
                <a:ext cx="1748827" cy="559775"/>
              </a:xfrm>
              <a:prstGeom prst="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RANDOM FOREST</a:t>
                </a:r>
              </a:p>
            </p:txBody>
          </p:sp>
        </p:grpSp>
        <p:sp>
          <p:nvSpPr>
            <p:cNvPr id="16" name="TextBox 15"/>
            <p:cNvSpPr txBox="1"/>
            <p:nvPr/>
          </p:nvSpPr>
          <p:spPr>
            <a:xfrm>
              <a:off x="1965327" y="3551673"/>
              <a:ext cx="246308" cy="369332"/>
            </a:xfrm>
            <a:prstGeom prst="rect">
              <a:avLst/>
            </a:prstGeom>
            <a:noFill/>
          </p:spPr>
          <p:txBody>
            <a:bodyPr wrap="none" rtlCol="0">
              <a:spAutoFit/>
            </a:bodyPr>
            <a:lstStyle/>
            <a:p>
              <a:pPr algn="ctr" defTabSz="685800">
                <a:buClrTx/>
                <a:defRPr/>
              </a:pPr>
              <a:endParaRPr lang="en-US" sz="1200" dirty="0"/>
            </a:p>
          </p:txBody>
        </p:sp>
        <p:sp>
          <p:nvSpPr>
            <p:cNvPr id="17" name="TextBox 16"/>
            <p:cNvSpPr txBox="1"/>
            <p:nvPr/>
          </p:nvSpPr>
          <p:spPr>
            <a:xfrm>
              <a:off x="1293456" y="5708168"/>
              <a:ext cx="1492288" cy="615553"/>
            </a:xfrm>
            <a:prstGeom prst="rect">
              <a:avLst/>
            </a:prstGeom>
            <a:noFill/>
          </p:spPr>
          <p:txBody>
            <a:bodyPr wrap="none" rtlCol="0">
              <a:spAutoFit/>
            </a:bodyPr>
            <a:lstStyle/>
            <a:p>
              <a:pPr algn="ctr" defTabSz="685800">
                <a:buClrTx/>
                <a:defRPr/>
              </a:pPr>
              <a:r>
                <a:rPr lang="en-US" sz="1200" b="1" dirty="0">
                  <a:latin typeface="Tahoma" panose="020B0604030504040204" pitchFamily="34" charset="0"/>
                  <a:ea typeface="Tahoma" panose="020B0604030504040204" pitchFamily="34" charset="0"/>
                  <a:cs typeface="Tahoma" panose="020B0604030504040204" pitchFamily="34" charset="0"/>
                </a:rPr>
                <a:t>ĐẶC TRƯNG</a:t>
              </a:r>
            </a:p>
            <a:p>
              <a:pPr algn="ctr" defTabSz="685800">
                <a:buClrTx/>
                <a:defRPr/>
              </a:pPr>
              <a:r>
                <a:rPr lang="en-US" sz="1200" b="1" dirty="0">
                  <a:latin typeface="Tahoma" panose="020B0604030504040204" pitchFamily="34" charset="0"/>
                  <a:ea typeface="Tahoma" panose="020B0604030504040204" pitchFamily="34" charset="0"/>
                  <a:cs typeface="Tahoma" panose="020B0604030504040204" pitchFamily="34" charset="0"/>
                </a:rPr>
                <a:t>DATASET</a:t>
              </a:r>
            </a:p>
          </p:txBody>
        </p:sp>
        <p:sp>
          <p:nvSpPr>
            <p:cNvPr id="19" name="TextBox 18"/>
            <p:cNvSpPr txBox="1"/>
            <p:nvPr/>
          </p:nvSpPr>
          <p:spPr>
            <a:xfrm>
              <a:off x="3224585" y="1942529"/>
              <a:ext cx="1216573" cy="369332"/>
            </a:xfrm>
            <a:prstGeom prst="rect">
              <a:avLst/>
            </a:prstGeom>
            <a:noFill/>
          </p:spPr>
          <p:txBody>
            <a:bodyPr wrap="none" rtlCol="0">
              <a:spAutoFit/>
            </a:bodyPr>
            <a:lstStyle/>
            <a:p>
              <a:pPr algn="ctr" defTabSz="685800">
                <a:buClrTx/>
                <a:defRPr/>
              </a:pPr>
              <a:r>
                <a:rPr lang="en-US" sz="1200" b="1" dirty="0" err="1">
                  <a:latin typeface="Tahoma" panose="020B0604030504040204" pitchFamily="34" charset="0"/>
                  <a:ea typeface="Tahoma" panose="020B0604030504040204" pitchFamily="34" charset="0"/>
                  <a:cs typeface="Tahoma" panose="020B0604030504040204" pitchFamily="34" charset="0"/>
                </a:rPr>
                <a:t>Nguyên</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b="1" dirty="0" err="1">
                  <a:latin typeface="Tahoma" panose="020B0604030504040204" pitchFamily="34" charset="0"/>
                  <a:ea typeface="Tahoma" panose="020B0604030504040204" pitchFamily="34" charset="0"/>
                  <a:cs typeface="Tahoma" panose="020B0604030504040204" pitchFamily="34" charset="0"/>
                </a:rPr>
                <a:t>lí</a:t>
              </a:r>
              <a:endParaRPr lang="en-US" sz="1200" b="1" dirty="0">
                <a:latin typeface="Tahoma" panose="020B0604030504040204" pitchFamily="34" charset="0"/>
                <a:ea typeface="Tahoma" panose="020B0604030504040204" pitchFamily="34" charset="0"/>
                <a:cs typeface="Tahoma" panose="020B0604030504040204" pitchFamily="34" charset="0"/>
              </a:endParaRPr>
            </a:p>
          </p:txBody>
        </p:sp>
        <p:sp>
          <p:nvSpPr>
            <p:cNvPr id="20" name="TextBox 19"/>
            <p:cNvSpPr txBox="1"/>
            <p:nvPr/>
          </p:nvSpPr>
          <p:spPr>
            <a:xfrm>
              <a:off x="5351764" y="1942529"/>
              <a:ext cx="1244359" cy="369332"/>
            </a:xfrm>
            <a:prstGeom prst="rect">
              <a:avLst/>
            </a:prstGeom>
            <a:noFill/>
          </p:spPr>
          <p:txBody>
            <a:bodyPr wrap="none" rtlCol="0">
              <a:spAutoFit/>
            </a:bodyPr>
            <a:lstStyle/>
            <a:p>
              <a:pPr algn="ctr" defTabSz="685800">
                <a:buClrTx/>
                <a:defRPr/>
              </a:pPr>
              <a:r>
                <a:rPr lang="en-US" sz="1200" b="1" dirty="0" err="1">
                  <a:latin typeface="Tahoma" panose="020B0604030504040204" pitchFamily="34" charset="0"/>
                  <a:ea typeface="Tahoma" panose="020B0604030504040204" pitchFamily="34" charset="0"/>
                  <a:cs typeface="Tahoma" panose="020B0604030504040204" pitchFamily="34" charset="0"/>
                </a:rPr>
                <a:t>Ứng</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b="1" dirty="0" err="1">
                  <a:latin typeface="Tahoma" panose="020B0604030504040204" pitchFamily="34" charset="0"/>
                  <a:ea typeface="Tahoma" panose="020B0604030504040204" pitchFamily="34" charset="0"/>
                  <a:cs typeface="Tahoma" panose="020B0604030504040204" pitchFamily="34" charset="0"/>
                </a:rPr>
                <a:t>dụng</a:t>
              </a:r>
              <a:endParaRPr lang="en-US" sz="1200" b="1" dirty="0">
                <a:latin typeface="Tahoma" panose="020B0604030504040204" pitchFamily="34" charset="0"/>
                <a:ea typeface="Tahoma" panose="020B0604030504040204" pitchFamily="34" charset="0"/>
                <a:cs typeface="Tahoma" panose="020B0604030504040204" pitchFamily="34" charset="0"/>
              </a:endParaRPr>
            </a:p>
          </p:txBody>
        </p:sp>
      </p:grpSp>
      <p:sp>
        <p:nvSpPr>
          <p:cNvPr id="27" name="Google Shape;412;p18">
            <a:extLst>
              <a:ext uri="{FF2B5EF4-FFF2-40B4-BE49-F238E27FC236}">
                <a16:creationId xmlns:a16="http://schemas.microsoft.com/office/drawing/2014/main" id="{5BBB6ABE-9567-4A49-AA07-489F9DD3BC03}"/>
              </a:ext>
            </a:extLst>
          </p:cNvPr>
          <p:cNvSpPr txBox="1">
            <a:spLocks noGrp="1"/>
          </p:cNvSpPr>
          <p:nvPr>
            <p:ph type="title"/>
          </p:nvPr>
        </p:nvSpPr>
        <p:spPr>
          <a:xfrm>
            <a:off x="457200" y="285622"/>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dirty="0">
                <a:solidFill>
                  <a:schemeClr val="bg1"/>
                </a:solidFill>
              </a:rPr>
              <a:t>GIỚI THIỆU</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1415" y="1727410"/>
            <a:ext cx="4012585" cy="2329180"/>
          </a:xfrm>
          <a:prstGeom prst="rect">
            <a:avLst/>
          </a:prstGeom>
        </p:spPr>
      </p:pic>
    </p:spTree>
    <p:custDataLst>
      <p:tags r:id="rId1"/>
    </p:custDataLst>
    <p:extLst>
      <p:ext uri="{BB962C8B-B14F-4D97-AF65-F5344CB8AC3E}">
        <p14:creationId xmlns:p14="http://schemas.microsoft.com/office/powerpoint/2010/main" val="197419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9D2AE38-C6A5-6C73-2948-C303B1D73025}"/>
              </a:ext>
            </a:extLst>
          </p:cNvPr>
          <p:cNvSpPr>
            <a:spLocks noChangeAspect="1"/>
          </p:cNvSpPr>
          <p:nvPr/>
        </p:nvSpPr>
        <p:spPr>
          <a:xfrm>
            <a:off x="770998" y="1629542"/>
            <a:ext cx="1145063" cy="1145063"/>
          </a:xfrm>
          <a:custGeom>
            <a:avLst/>
            <a:gdLst>
              <a:gd name="connsiteX0" fmla="*/ 3528000 w 3600000"/>
              <a:gd name="connsiteY0" fmla="*/ 2350594 h 3600000"/>
              <a:gd name="connsiteX1" fmla="*/ 3600000 w 3600000"/>
              <a:gd name="connsiteY1" fmla="*/ 2350594 h 3600000"/>
              <a:gd name="connsiteX2" fmla="*/ 3600000 w 3600000"/>
              <a:gd name="connsiteY2" fmla="*/ 3508956 h 3600000"/>
              <a:gd name="connsiteX3" fmla="*/ 3508956 w 3600000"/>
              <a:gd name="connsiteY3" fmla="*/ 3600000 h 3600000"/>
              <a:gd name="connsiteX4" fmla="*/ 2350595 w 3600000"/>
              <a:gd name="connsiteY4" fmla="*/ 3600000 h 3600000"/>
              <a:gd name="connsiteX5" fmla="*/ 2350595 w 3600000"/>
              <a:gd name="connsiteY5" fmla="*/ 3528000 h 3600000"/>
              <a:gd name="connsiteX6" fmla="*/ 3440598 w 3600000"/>
              <a:gd name="connsiteY6" fmla="*/ 3528000 h 3600000"/>
              <a:gd name="connsiteX7" fmla="*/ 3528000 w 3600000"/>
              <a:gd name="connsiteY7" fmla="*/ 3440598 h 3600000"/>
              <a:gd name="connsiteX8" fmla="*/ 0 w 3600000"/>
              <a:gd name="connsiteY8" fmla="*/ 2350594 h 3600000"/>
              <a:gd name="connsiteX9" fmla="*/ 72000 w 3600000"/>
              <a:gd name="connsiteY9" fmla="*/ 2350594 h 3600000"/>
              <a:gd name="connsiteX10" fmla="*/ 72000 w 3600000"/>
              <a:gd name="connsiteY10" fmla="*/ 3440598 h 3600000"/>
              <a:gd name="connsiteX11" fmla="*/ 159402 w 3600000"/>
              <a:gd name="connsiteY11" fmla="*/ 3528000 h 3600000"/>
              <a:gd name="connsiteX12" fmla="*/ 1249407 w 3600000"/>
              <a:gd name="connsiteY12" fmla="*/ 3528000 h 3600000"/>
              <a:gd name="connsiteX13" fmla="*/ 1249407 w 3600000"/>
              <a:gd name="connsiteY13" fmla="*/ 3600000 h 3600000"/>
              <a:gd name="connsiteX14" fmla="*/ 91044 w 3600000"/>
              <a:gd name="connsiteY14" fmla="*/ 3600000 h 3600000"/>
              <a:gd name="connsiteX15" fmla="*/ 0 w 3600000"/>
              <a:gd name="connsiteY15" fmla="*/ 3508956 h 3600000"/>
              <a:gd name="connsiteX16" fmla="*/ 2350595 w 3600000"/>
              <a:gd name="connsiteY16" fmla="*/ 0 h 3600000"/>
              <a:gd name="connsiteX17" fmla="*/ 3508956 w 3600000"/>
              <a:gd name="connsiteY17" fmla="*/ 0 h 3600000"/>
              <a:gd name="connsiteX18" fmla="*/ 3600000 w 3600000"/>
              <a:gd name="connsiteY18" fmla="*/ 91044 h 3600000"/>
              <a:gd name="connsiteX19" fmla="*/ 3600000 w 3600000"/>
              <a:gd name="connsiteY19" fmla="*/ 1249406 h 3600000"/>
              <a:gd name="connsiteX20" fmla="*/ 3528000 w 3600000"/>
              <a:gd name="connsiteY20" fmla="*/ 1249406 h 3600000"/>
              <a:gd name="connsiteX21" fmla="*/ 3528000 w 3600000"/>
              <a:gd name="connsiteY21" fmla="*/ 159402 h 3600000"/>
              <a:gd name="connsiteX22" fmla="*/ 3440598 w 3600000"/>
              <a:gd name="connsiteY22" fmla="*/ 72000 h 3600000"/>
              <a:gd name="connsiteX23" fmla="*/ 2350595 w 3600000"/>
              <a:gd name="connsiteY23" fmla="*/ 72000 h 3600000"/>
              <a:gd name="connsiteX24" fmla="*/ 91044 w 3600000"/>
              <a:gd name="connsiteY24" fmla="*/ 0 h 3600000"/>
              <a:gd name="connsiteX25" fmla="*/ 1249407 w 3600000"/>
              <a:gd name="connsiteY25" fmla="*/ 0 h 3600000"/>
              <a:gd name="connsiteX26" fmla="*/ 1249407 w 3600000"/>
              <a:gd name="connsiteY26" fmla="*/ 72000 h 3600000"/>
              <a:gd name="connsiteX27" fmla="*/ 159402 w 3600000"/>
              <a:gd name="connsiteY27" fmla="*/ 72000 h 3600000"/>
              <a:gd name="connsiteX28" fmla="*/ 72000 w 3600000"/>
              <a:gd name="connsiteY28" fmla="*/ 159402 h 3600000"/>
              <a:gd name="connsiteX29" fmla="*/ 72000 w 3600000"/>
              <a:gd name="connsiteY29" fmla="*/ 1249406 h 3600000"/>
              <a:gd name="connsiteX30" fmla="*/ 0 w 3600000"/>
              <a:gd name="connsiteY30" fmla="*/ 1249406 h 3600000"/>
              <a:gd name="connsiteX31" fmla="*/ 0 w 3600000"/>
              <a:gd name="connsiteY31" fmla="*/ 91044 h 3600000"/>
              <a:gd name="connsiteX32" fmla="*/ 91044 w 3600000"/>
              <a:gd name="connsiteY32"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00000" h="3600000">
                <a:moveTo>
                  <a:pt x="3528000" y="2350594"/>
                </a:moveTo>
                <a:lnTo>
                  <a:pt x="3600000" y="2350594"/>
                </a:lnTo>
                <a:lnTo>
                  <a:pt x="3600000" y="3508956"/>
                </a:lnTo>
                <a:cubicBezTo>
                  <a:pt x="3600000" y="3559238"/>
                  <a:pt x="3559238" y="3600000"/>
                  <a:pt x="3508956" y="3600000"/>
                </a:cubicBezTo>
                <a:lnTo>
                  <a:pt x="2350595" y="3600000"/>
                </a:lnTo>
                <a:lnTo>
                  <a:pt x="2350595" y="3528000"/>
                </a:lnTo>
                <a:lnTo>
                  <a:pt x="3440598" y="3528000"/>
                </a:lnTo>
                <a:cubicBezTo>
                  <a:pt x="3488869" y="3528000"/>
                  <a:pt x="3528000" y="3488869"/>
                  <a:pt x="3528000" y="3440598"/>
                </a:cubicBezTo>
                <a:close/>
                <a:moveTo>
                  <a:pt x="0" y="2350594"/>
                </a:moveTo>
                <a:lnTo>
                  <a:pt x="72000" y="2350594"/>
                </a:lnTo>
                <a:lnTo>
                  <a:pt x="72000" y="3440598"/>
                </a:lnTo>
                <a:cubicBezTo>
                  <a:pt x="72000" y="3488869"/>
                  <a:pt x="111131" y="3528000"/>
                  <a:pt x="159402" y="3528000"/>
                </a:cubicBezTo>
                <a:lnTo>
                  <a:pt x="1249407" y="3528000"/>
                </a:lnTo>
                <a:lnTo>
                  <a:pt x="1249407" y="3600000"/>
                </a:lnTo>
                <a:lnTo>
                  <a:pt x="91044" y="3600000"/>
                </a:lnTo>
                <a:cubicBezTo>
                  <a:pt x="40762" y="3600000"/>
                  <a:pt x="0" y="3559238"/>
                  <a:pt x="0" y="3508956"/>
                </a:cubicBezTo>
                <a:close/>
                <a:moveTo>
                  <a:pt x="2350595" y="0"/>
                </a:moveTo>
                <a:lnTo>
                  <a:pt x="3508956" y="0"/>
                </a:lnTo>
                <a:cubicBezTo>
                  <a:pt x="3559238" y="0"/>
                  <a:pt x="3600000" y="40762"/>
                  <a:pt x="3600000" y="91044"/>
                </a:cubicBezTo>
                <a:lnTo>
                  <a:pt x="3600000" y="1249406"/>
                </a:lnTo>
                <a:lnTo>
                  <a:pt x="3528000" y="1249406"/>
                </a:lnTo>
                <a:lnTo>
                  <a:pt x="3528000" y="159402"/>
                </a:lnTo>
                <a:cubicBezTo>
                  <a:pt x="3528000" y="111131"/>
                  <a:pt x="3488869" y="72000"/>
                  <a:pt x="3440598" y="72000"/>
                </a:cubicBezTo>
                <a:lnTo>
                  <a:pt x="2350595" y="72000"/>
                </a:lnTo>
                <a:close/>
                <a:moveTo>
                  <a:pt x="91044" y="0"/>
                </a:moveTo>
                <a:lnTo>
                  <a:pt x="1249407" y="0"/>
                </a:lnTo>
                <a:lnTo>
                  <a:pt x="1249407" y="72000"/>
                </a:lnTo>
                <a:lnTo>
                  <a:pt x="159402" y="72000"/>
                </a:lnTo>
                <a:cubicBezTo>
                  <a:pt x="111131" y="72000"/>
                  <a:pt x="72000" y="111131"/>
                  <a:pt x="72000" y="159402"/>
                </a:cubicBezTo>
                <a:lnTo>
                  <a:pt x="72000" y="1249406"/>
                </a:lnTo>
                <a:lnTo>
                  <a:pt x="0" y="1249406"/>
                </a:lnTo>
                <a:lnTo>
                  <a:pt x="0" y="91044"/>
                </a:lnTo>
                <a:cubicBezTo>
                  <a:pt x="0" y="40762"/>
                  <a:pt x="40762" y="0"/>
                  <a:pt x="9104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tx1"/>
                </a:solidFill>
                <a:latin typeface="Tahoma" panose="020B0604030504040204" pitchFamily="34" charset="0"/>
                <a:ea typeface="Tahoma" panose="020B0604030504040204" pitchFamily="34" charset="0"/>
                <a:cs typeface="Tahoma" panose="020B0604030504040204" pitchFamily="34" charset="0"/>
              </a:rPr>
              <a:t>DATA CLEAN</a:t>
            </a:r>
          </a:p>
        </p:txBody>
      </p:sp>
      <p:sp>
        <p:nvSpPr>
          <p:cNvPr id="13" name="Free-form: Shape 12">
            <a:extLst>
              <a:ext uri="{FF2B5EF4-FFF2-40B4-BE49-F238E27FC236}">
                <a16:creationId xmlns:a16="http://schemas.microsoft.com/office/drawing/2014/main" id="{1BB20A7F-80C5-4DF2-9735-ADA01F97F0AE}"/>
              </a:ext>
            </a:extLst>
          </p:cNvPr>
          <p:cNvSpPr>
            <a:spLocks noChangeAspect="1"/>
          </p:cNvSpPr>
          <p:nvPr/>
        </p:nvSpPr>
        <p:spPr>
          <a:xfrm>
            <a:off x="2923312" y="1629542"/>
            <a:ext cx="1145063" cy="1145063"/>
          </a:xfrm>
          <a:custGeom>
            <a:avLst/>
            <a:gdLst>
              <a:gd name="connsiteX0" fmla="*/ 3528000 w 3600000"/>
              <a:gd name="connsiteY0" fmla="*/ 2350594 h 3600000"/>
              <a:gd name="connsiteX1" fmla="*/ 3600000 w 3600000"/>
              <a:gd name="connsiteY1" fmla="*/ 2350594 h 3600000"/>
              <a:gd name="connsiteX2" fmla="*/ 3600000 w 3600000"/>
              <a:gd name="connsiteY2" fmla="*/ 3508956 h 3600000"/>
              <a:gd name="connsiteX3" fmla="*/ 3508956 w 3600000"/>
              <a:gd name="connsiteY3" fmla="*/ 3600000 h 3600000"/>
              <a:gd name="connsiteX4" fmla="*/ 2350595 w 3600000"/>
              <a:gd name="connsiteY4" fmla="*/ 3600000 h 3600000"/>
              <a:gd name="connsiteX5" fmla="*/ 2350595 w 3600000"/>
              <a:gd name="connsiteY5" fmla="*/ 3528000 h 3600000"/>
              <a:gd name="connsiteX6" fmla="*/ 3440598 w 3600000"/>
              <a:gd name="connsiteY6" fmla="*/ 3528000 h 3600000"/>
              <a:gd name="connsiteX7" fmla="*/ 3528000 w 3600000"/>
              <a:gd name="connsiteY7" fmla="*/ 3440598 h 3600000"/>
              <a:gd name="connsiteX8" fmla="*/ 0 w 3600000"/>
              <a:gd name="connsiteY8" fmla="*/ 2350594 h 3600000"/>
              <a:gd name="connsiteX9" fmla="*/ 72000 w 3600000"/>
              <a:gd name="connsiteY9" fmla="*/ 2350594 h 3600000"/>
              <a:gd name="connsiteX10" fmla="*/ 72000 w 3600000"/>
              <a:gd name="connsiteY10" fmla="*/ 3440598 h 3600000"/>
              <a:gd name="connsiteX11" fmla="*/ 159402 w 3600000"/>
              <a:gd name="connsiteY11" fmla="*/ 3528000 h 3600000"/>
              <a:gd name="connsiteX12" fmla="*/ 1249407 w 3600000"/>
              <a:gd name="connsiteY12" fmla="*/ 3528000 h 3600000"/>
              <a:gd name="connsiteX13" fmla="*/ 1249407 w 3600000"/>
              <a:gd name="connsiteY13" fmla="*/ 3600000 h 3600000"/>
              <a:gd name="connsiteX14" fmla="*/ 91044 w 3600000"/>
              <a:gd name="connsiteY14" fmla="*/ 3600000 h 3600000"/>
              <a:gd name="connsiteX15" fmla="*/ 0 w 3600000"/>
              <a:gd name="connsiteY15" fmla="*/ 3508956 h 3600000"/>
              <a:gd name="connsiteX16" fmla="*/ 2350595 w 3600000"/>
              <a:gd name="connsiteY16" fmla="*/ 0 h 3600000"/>
              <a:gd name="connsiteX17" fmla="*/ 3508956 w 3600000"/>
              <a:gd name="connsiteY17" fmla="*/ 0 h 3600000"/>
              <a:gd name="connsiteX18" fmla="*/ 3600000 w 3600000"/>
              <a:gd name="connsiteY18" fmla="*/ 91044 h 3600000"/>
              <a:gd name="connsiteX19" fmla="*/ 3600000 w 3600000"/>
              <a:gd name="connsiteY19" fmla="*/ 1249406 h 3600000"/>
              <a:gd name="connsiteX20" fmla="*/ 3528000 w 3600000"/>
              <a:gd name="connsiteY20" fmla="*/ 1249406 h 3600000"/>
              <a:gd name="connsiteX21" fmla="*/ 3528000 w 3600000"/>
              <a:gd name="connsiteY21" fmla="*/ 159402 h 3600000"/>
              <a:gd name="connsiteX22" fmla="*/ 3440598 w 3600000"/>
              <a:gd name="connsiteY22" fmla="*/ 72000 h 3600000"/>
              <a:gd name="connsiteX23" fmla="*/ 2350595 w 3600000"/>
              <a:gd name="connsiteY23" fmla="*/ 72000 h 3600000"/>
              <a:gd name="connsiteX24" fmla="*/ 91044 w 3600000"/>
              <a:gd name="connsiteY24" fmla="*/ 0 h 3600000"/>
              <a:gd name="connsiteX25" fmla="*/ 1249407 w 3600000"/>
              <a:gd name="connsiteY25" fmla="*/ 0 h 3600000"/>
              <a:gd name="connsiteX26" fmla="*/ 1249407 w 3600000"/>
              <a:gd name="connsiteY26" fmla="*/ 72000 h 3600000"/>
              <a:gd name="connsiteX27" fmla="*/ 159402 w 3600000"/>
              <a:gd name="connsiteY27" fmla="*/ 72000 h 3600000"/>
              <a:gd name="connsiteX28" fmla="*/ 72000 w 3600000"/>
              <a:gd name="connsiteY28" fmla="*/ 159402 h 3600000"/>
              <a:gd name="connsiteX29" fmla="*/ 72000 w 3600000"/>
              <a:gd name="connsiteY29" fmla="*/ 1249406 h 3600000"/>
              <a:gd name="connsiteX30" fmla="*/ 0 w 3600000"/>
              <a:gd name="connsiteY30" fmla="*/ 1249406 h 3600000"/>
              <a:gd name="connsiteX31" fmla="*/ 0 w 3600000"/>
              <a:gd name="connsiteY31" fmla="*/ 91044 h 3600000"/>
              <a:gd name="connsiteX32" fmla="*/ 91044 w 3600000"/>
              <a:gd name="connsiteY32"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00000" h="3600000">
                <a:moveTo>
                  <a:pt x="3528000" y="2350594"/>
                </a:moveTo>
                <a:lnTo>
                  <a:pt x="3600000" y="2350594"/>
                </a:lnTo>
                <a:lnTo>
                  <a:pt x="3600000" y="3508956"/>
                </a:lnTo>
                <a:cubicBezTo>
                  <a:pt x="3600000" y="3559238"/>
                  <a:pt x="3559238" y="3600000"/>
                  <a:pt x="3508956" y="3600000"/>
                </a:cubicBezTo>
                <a:lnTo>
                  <a:pt x="2350595" y="3600000"/>
                </a:lnTo>
                <a:lnTo>
                  <a:pt x="2350595" y="3528000"/>
                </a:lnTo>
                <a:lnTo>
                  <a:pt x="3440598" y="3528000"/>
                </a:lnTo>
                <a:cubicBezTo>
                  <a:pt x="3488869" y="3528000"/>
                  <a:pt x="3528000" y="3488869"/>
                  <a:pt x="3528000" y="3440598"/>
                </a:cubicBezTo>
                <a:close/>
                <a:moveTo>
                  <a:pt x="0" y="2350594"/>
                </a:moveTo>
                <a:lnTo>
                  <a:pt x="72000" y="2350594"/>
                </a:lnTo>
                <a:lnTo>
                  <a:pt x="72000" y="3440598"/>
                </a:lnTo>
                <a:cubicBezTo>
                  <a:pt x="72000" y="3488869"/>
                  <a:pt x="111131" y="3528000"/>
                  <a:pt x="159402" y="3528000"/>
                </a:cubicBezTo>
                <a:lnTo>
                  <a:pt x="1249407" y="3528000"/>
                </a:lnTo>
                <a:lnTo>
                  <a:pt x="1249407" y="3600000"/>
                </a:lnTo>
                <a:lnTo>
                  <a:pt x="91044" y="3600000"/>
                </a:lnTo>
                <a:cubicBezTo>
                  <a:pt x="40762" y="3600000"/>
                  <a:pt x="0" y="3559238"/>
                  <a:pt x="0" y="3508956"/>
                </a:cubicBezTo>
                <a:close/>
                <a:moveTo>
                  <a:pt x="2350595" y="0"/>
                </a:moveTo>
                <a:lnTo>
                  <a:pt x="3508956" y="0"/>
                </a:lnTo>
                <a:cubicBezTo>
                  <a:pt x="3559238" y="0"/>
                  <a:pt x="3600000" y="40762"/>
                  <a:pt x="3600000" y="91044"/>
                </a:cubicBezTo>
                <a:lnTo>
                  <a:pt x="3600000" y="1249406"/>
                </a:lnTo>
                <a:lnTo>
                  <a:pt x="3528000" y="1249406"/>
                </a:lnTo>
                <a:lnTo>
                  <a:pt x="3528000" y="159402"/>
                </a:lnTo>
                <a:cubicBezTo>
                  <a:pt x="3528000" y="111131"/>
                  <a:pt x="3488869" y="72000"/>
                  <a:pt x="3440598" y="72000"/>
                </a:cubicBezTo>
                <a:lnTo>
                  <a:pt x="2350595" y="72000"/>
                </a:lnTo>
                <a:close/>
                <a:moveTo>
                  <a:pt x="91044" y="0"/>
                </a:moveTo>
                <a:lnTo>
                  <a:pt x="1249407" y="0"/>
                </a:lnTo>
                <a:lnTo>
                  <a:pt x="1249407" y="72000"/>
                </a:lnTo>
                <a:lnTo>
                  <a:pt x="159402" y="72000"/>
                </a:lnTo>
                <a:cubicBezTo>
                  <a:pt x="111131" y="72000"/>
                  <a:pt x="72000" y="111131"/>
                  <a:pt x="72000" y="159402"/>
                </a:cubicBezTo>
                <a:lnTo>
                  <a:pt x="72000" y="1249406"/>
                </a:lnTo>
                <a:lnTo>
                  <a:pt x="0" y="1249406"/>
                </a:lnTo>
                <a:lnTo>
                  <a:pt x="0" y="91044"/>
                </a:lnTo>
                <a:cubicBezTo>
                  <a:pt x="0" y="40762"/>
                  <a:pt x="40762" y="0"/>
                  <a:pt x="910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tx1"/>
                </a:solidFill>
                <a:latin typeface="Tahoma" panose="020B0604030504040204" pitchFamily="34" charset="0"/>
                <a:ea typeface="Tahoma" panose="020B0604030504040204" pitchFamily="34" charset="0"/>
                <a:cs typeface="Tahoma" panose="020B0604030504040204" pitchFamily="34" charset="0"/>
              </a:rPr>
              <a:t>BUILD_MODEL</a:t>
            </a:r>
          </a:p>
        </p:txBody>
      </p:sp>
      <p:sp>
        <p:nvSpPr>
          <p:cNvPr id="14" name="Free-form: Shape 13">
            <a:extLst>
              <a:ext uri="{FF2B5EF4-FFF2-40B4-BE49-F238E27FC236}">
                <a16:creationId xmlns:a16="http://schemas.microsoft.com/office/drawing/2014/main" id="{0FACE455-5877-FF60-8CC8-B8E452E007AE}"/>
              </a:ext>
            </a:extLst>
          </p:cNvPr>
          <p:cNvSpPr>
            <a:spLocks noChangeAspect="1"/>
          </p:cNvSpPr>
          <p:nvPr/>
        </p:nvSpPr>
        <p:spPr>
          <a:xfrm>
            <a:off x="5075625" y="1629542"/>
            <a:ext cx="1145063" cy="1145063"/>
          </a:xfrm>
          <a:custGeom>
            <a:avLst/>
            <a:gdLst>
              <a:gd name="connsiteX0" fmla="*/ 3528000 w 3600000"/>
              <a:gd name="connsiteY0" fmla="*/ 2350594 h 3600000"/>
              <a:gd name="connsiteX1" fmla="*/ 3600000 w 3600000"/>
              <a:gd name="connsiteY1" fmla="*/ 2350594 h 3600000"/>
              <a:gd name="connsiteX2" fmla="*/ 3600000 w 3600000"/>
              <a:gd name="connsiteY2" fmla="*/ 3508956 h 3600000"/>
              <a:gd name="connsiteX3" fmla="*/ 3508956 w 3600000"/>
              <a:gd name="connsiteY3" fmla="*/ 3600000 h 3600000"/>
              <a:gd name="connsiteX4" fmla="*/ 2350595 w 3600000"/>
              <a:gd name="connsiteY4" fmla="*/ 3600000 h 3600000"/>
              <a:gd name="connsiteX5" fmla="*/ 2350595 w 3600000"/>
              <a:gd name="connsiteY5" fmla="*/ 3528000 h 3600000"/>
              <a:gd name="connsiteX6" fmla="*/ 3440598 w 3600000"/>
              <a:gd name="connsiteY6" fmla="*/ 3528000 h 3600000"/>
              <a:gd name="connsiteX7" fmla="*/ 3528000 w 3600000"/>
              <a:gd name="connsiteY7" fmla="*/ 3440598 h 3600000"/>
              <a:gd name="connsiteX8" fmla="*/ 0 w 3600000"/>
              <a:gd name="connsiteY8" fmla="*/ 2350594 h 3600000"/>
              <a:gd name="connsiteX9" fmla="*/ 72000 w 3600000"/>
              <a:gd name="connsiteY9" fmla="*/ 2350594 h 3600000"/>
              <a:gd name="connsiteX10" fmla="*/ 72000 w 3600000"/>
              <a:gd name="connsiteY10" fmla="*/ 3440598 h 3600000"/>
              <a:gd name="connsiteX11" fmla="*/ 159402 w 3600000"/>
              <a:gd name="connsiteY11" fmla="*/ 3528000 h 3600000"/>
              <a:gd name="connsiteX12" fmla="*/ 1249407 w 3600000"/>
              <a:gd name="connsiteY12" fmla="*/ 3528000 h 3600000"/>
              <a:gd name="connsiteX13" fmla="*/ 1249407 w 3600000"/>
              <a:gd name="connsiteY13" fmla="*/ 3600000 h 3600000"/>
              <a:gd name="connsiteX14" fmla="*/ 91044 w 3600000"/>
              <a:gd name="connsiteY14" fmla="*/ 3600000 h 3600000"/>
              <a:gd name="connsiteX15" fmla="*/ 0 w 3600000"/>
              <a:gd name="connsiteY15" fmla="*/ 3508956 h 3600000"/>
              <a:gd name="connsiteX16" fmla="*/ 2350595 w 3600000"/>
              <a:gd name="connsiteY16" fmla="*/ 0 h 3600000"/>
              <a:gd name="connsiteX17" fmla="*/ 3508956 w 3600000"/>
              <a:gd name="connsiteY17" fmla="*/ 0 h 3600000"/>
              <a:gd name="connsiteX18" fmla="*/ 3600000 w 3600000"/>
              <a:gd name="connsiteY18" fmla="*/ 91044 h 3600000"/>
              <a:gd name="connsiteX19" fmla="*/ 3600000 w 3600000"/>
              <a:gd name="connsiteY19" fmla="*/ 1249406 h 3600000"/>
              <a:gd name="connsiteX20" fmla="*/ 3528000 w 3600000"/>
              <a:gd name="connsiteY20" fmla="*/ 1249406 h 3600000"/>
              <a:gd name="connsiteX21" fmla="*/ 3528000 w 3600000"/>
              <a:gd name="connsiteY21" fmla="*/ 159402 h 3600000"/>
              <a:gd name="connsiteX22" fmla="*/ 3440598 w 3600000"/>
              <a:gd name="connsiteY22" fmla="*/ 72000 h 3600000"/>
              <a:gd name="connsiteX23" fmla="*/ 2350595 w 3600000"/>
              <a:gd name="connsiteY23" fmla="*/ 72000 h 3600000"/>
              <a:gd name="connsiteX24" fmla="*/ 91044 w 3600000"/>
              <a:gd name="connsiteY24" fmla="*/ 0 h 3600000"/>
              <a:gd name="connsiteX25" fmla="*/ 1249407 w 3600000"/>
              <a:gd name="connsiteY25" fmla="*/ 0 h 3600000"/>
              <a:gd name="connsiteX26" fmla="*/ 1249407 w 3600000"/>
              <a:gd name="connsiteY26" fmla="*/ 72000 h 3600000"/>
              <a:gd name="connsiteX27" fmla="*/ 159402 w 3600000"/>
              <a:gd name="connsiteY27" fmla="*/ 72000 h 3600000"/>
              <a:gd name="connsiteX28" fmla="*/ 72000 w 3600000"/>
              <a:gd name="connsiteY28" fmla="*/ 159402 h 3600000"/>
              <a:gd name="connsiteX29" fmla="*/ 72000 w 3600000"/>
              <a:gd name="connsiteY29" fmla="*/ 1249406 h 3600000"/>
              <a:gd name="connsiteX30" fmla="*/ 0 w 3600000"/>
              <a:gd name="connsiteY30" fmla="*/ 1249406 h 3600000"/>
              <a:gd name="connsiteX31" fmla="*/ 0 w 3600000"/>
              <a:gd name="connsiteY31" fmla="*/ 91044 h 3600000"/>
              <a:gd name="connsiteX32" fmla="*/ 91044 w 3600000"/>
              <a:gd name="connsiteY32"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00000" h="3600000">
                <a:moveTo>
                  <a:pt x="3528000" y="2350594"/>
                </a:moveTo>
                <a:lnTo>
                  <a:pt x="3600000" y="2350594"/>
                </a:lnTo>
                <a:lnTo>
                  <a:pt x="3600000" y="3508956"/>
                </a:lnTo>
                <a:cubicBezTo>
                  <a:pt x="3600000" y="3559238"/>
                  <a:pt x="3559238" y="3600000"/>
                  <a:pt x="3508956" y="3600000"/>
                </a:cubicBezTo>
                <a:lnTo>
                  <a:pt x="2350595" y="3600000"/>
                </a:lnTo>
                <a:lnTo>
                  <a:pt x="2350595" y="3528000"/>
                </a:lnTo>
                <a:lnTo>
                  <a:pt x="3440598" y="3528000"/>
                </a:lnTo>
                <a:cubicBezTo>
                  <a:pt x="3488869" y="3528000"/>
                  <a:pt x="3528000" y="3488869"/>
                  <a:pt x="3528000" y="3440598"/>
                </a:cubicBezTo>
                <a:close/>
                <a:moveTo>
                  <a:pt x="0" y="2350594"/>
                </a:moveTo>
                <a:lnTo>
                  <a:pt x="72000" y="2350594"/>
                </a:lnTo>
                <a:lnTo>
                  <a:pt x="72000" y="3440598"/>
                </a:lnTo>
                <a:cubicBezTo>
                  <a:pt x="72000" y="3488869"/>
                  <a:pt x="111131" y="3528000"/>
                  <a:pt x="159402" y="3528000"/>
                </a:cubicBezTo>
                <a:lnTo>
                  <a:pt x="1249407" y="3528000"/>
                </a:lnTo>
                <a:lnTo>
                  <a:pt x="1249407" y="3600000"/>
                </a:lnTo>
                <a:lnTo>
                  <a:pt x="91044" y="3600000"/>
                </a:lnTo>
                <a:cubicBezTo>
                  <a:pt x="40762" y="3600000"/>
                  <a:pt x="0" y="3559238"/>
                  <a:pt x="0" y="3508956"/>
                </a:cubicBezTo>
                <a:close/>
                <a:moveTo>
                  <a:pt x="2350595" y="0"/>
                </a:moveTo>
                <a:lnTo>
                  <a:pt x="3508956" y="0"/>
                </a:lnTo>
                <a:cubicBezTo>
                  <a:pt x="3559238" y="0"/>
                  <a:pt x="3600000" y="40762"/>
                  <a:pt x="3600000" y="91044"/>
                </a:cubicBezTo>
                <a:lnTo>
                  <a:pt x="3600000" y="1249406"/>
                </a:lnTo>
                <a:lnTo>
                  <a:pt x="3528000" y="1249406"/>
                </a:lnTo>
                <a:lnTo>
                  <a:pt x="3528000" y="159402"/>
                </a:lnTo>
                <a:cubicBezTo>
                  <a:pt x="3528000" y="111131"/>
                  <a:pt x="3488869" y="72000"/>
                  <a:pt x="3440598" y="72000"/>
                </a:cubicBezTo>
                <a:lnTo>
                  <a:pt x="2350595" y="72000"/>
                </a:lnTo>
                <a:close/>
                <a:moveTo>
                  <a:pt x="91044" y="0"/>
                </a:moveTo>
                <a:lnTo>
                  <a:pt x="1249407" y="0"/>
                </a:lnTo>
                <a:lnTo>
                  <a:pt x="1249407" y="72000"/>
                </a:lnTo>
                <a:lnTo>
                  <a:pt x="159402" y="72000"/>
                </a:lnTo>
                <a:cubicBezTo>
                  <a:pt x="111131" y="72000"/>
                  <a:pt x="72000" y="111131"/>
                  <a:pt x="72000" y="159402"/>
                </a:cubicBezTo>
                <a:lnTo>
                  <a:pt x="72000" y="1249406"/>
                </a:lnTo>
                <a:lnTo>
                  <a:pt x="0" y="1249406"/>
                </a:lnTo>
                <a:lnTo>
                  <a:pt x="0" y="91044"/>
                </a:lnTo>
                <a:cubicBezTo>
                  <a:pt x="0" y="40762"/>
                  <a:pt x="40762" y="0"/>
                  <a:pt x="9104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tx1"/>
                </a:solidFill>
                <a:latin typeface="Tahoma" panose="020B0604030504040204" pitchFamily="34" charset="0"/>
                <a:ea typeface="Tahoma" panose="020B0604030504040204" pitchFamily="34" charset="0"/>
                <a:cs typeface="Tahoma" panose="020B0604030504040204" pitchFamily="34" charset="0"/>
              </a:rPr>
              <a:t>MODEL EVALUATION</a:t>
            </a:r>
          </a:p>
        </p:txBody>
      </p:sp>
      <p:sp>
        <p:nvSpPr>
          <p:cNvPr id="15" name="Free-form: Shape 14">
            <a:extLst>
              <a:ext uri="{FF2B5EF4-FFF2-40B4-BE49-F238E27FC236}">
                <a16:creationId xmlns:a16="http://schemas.microsoft.com/office/drawing/2014/main" id="{F56A8453-08C3-ECF9-F873-148645A1616F}"/>
              </a:ext>
            </a:extLst>
          </p:cNvPr>
          <p:cNvSpPr>
            <a:spLocks noChangeAspect="1"/>
          </p:cNvSpPr>
          <p:nvPr/>
        </p:nvSpPr>
        <p:spPr>
          <a:xfrm>
            <a:off x="7227939" y="1629542"/>
            <a:ext cx="1145063" cy="1145063"/>
          </a:xfrm>
          <a:custGeom>
            <a:avLst/>
            <a:gdLst>
              <a:gd name="connsiteX0" fmla="*/ 3528000 w 3600000"/>
              <a:gd name="connsiteY0" fmla="*/ 2350594 h 3600000"/>
              <a:gd name="connsiteX1" fmla="*/ 3600000 w 3600000"/>
              <a:gd name="connsiteY1" fmla="*/ 2350594 h 3600000"/>
              <a:gd name="connsiteX2" fmla="*/ 3600000 w 3600000"/>
              <a:gd name="connsiteY2" fmla="*/ 3508956 h 3600000"/>
              <a:gd name="connsiteX3" fmla="*/ 3508956 w 3600000"/>
              <a:gd name="connsiteY3" fmla="*/ 3600000 h 3600000"/>
              <a:gd name="connsiteX4" fmla="*/ 2350595 w 3600000"/>
              <a:gd name="connsiteY4" fmla="*/ 3600000 h 3600000"/>
              <a:gd name="connsiteX5" fmla="*/ 2350595 w 3600000"/>
              <a:gd name="connsiteY5" fmla="*/ 3528000 h 3600000"/>
              <a:gd name="connsiteX6" fmla="*/ 3440598 w 3600000"/>
              <a:gd name="connsiteY6" fmla="*/ 3528000 h 3600000"/>
              <a:gd name="connsiteX7" fmla="*/ 3528000 w 3600000"/>
              <a:gd name="connsiteY7" fmla="*/ 3440598 h 3600000"/>
              <a:gd name="connsiteX8" fmla="*/ 0 w 3600000"/>
              <a:gd name="connsiteY8" fmla="*/ 2350594 h 3600000"/>
              <a:gd name="connsiteX9" fmla="*/ 72000 w 3600000"/>
              <a:gd name="connsiteY9" fmla="*/ 2350594 h 3600000"/>
              <a:gd name="connsiteX10" fmla="*/ 72000 w 3600000"/>
              <a:gd name="connsiteY10" fmla="*/ 3440598 h 3600000"/>
              <a:gd name="connsiteX11" fmla="*/ 159402 w 3600000"/>
              <a:gd name="connsiteY11" fmla="*/ 3528000 h 3600000"/>
              <a:gd name="connsiteX12" fmla="*/ 1249407 w 3600000"/>
              <a:gd name="connsiteY12" fmla="*/ 3528000 h 3600000"/>
              <a:gd name="connsiteX13" fmla="*/ 1249407 w 3600000"/>
              <a:gd name="connsiteY13" fmla="*/ 3600000 h 3600000"/>
              <a:gd name="connsiteX14" fmla="*/ 91044 w 3600000"/>
              <a:gd name="connsiteY14" fmla="*/ 3600000 h 3600000"/>
              <a:gd name="connsiteX15" fmla="*/ 0 w 3600000"/>
              <a:gd name="connsiteY15" fmla="*/ 3508956 h 3600000"/>
              <a:gd name="connsiteX16" fmla="*/ 2350595 w 3600000"/>
              <a:gd name="connsiteY16" fmla="*/ 0 h 3600000"/>
              <a:gd name="connsiteX17" fmla="*/ 3508956 w 3600000"/>
              <a:gd name="connsiteY17" fmla="*/ 0 h 3600000"/>
              <a:gd name="connsiteX18" fmla="*/ 3600000 w 3600000"/>
              <a:gd name="connsiteY18" fmla="*/ 91044 h 3600000"/>
              <a:gd name="connsiteX19" fmla="*/ 3600000 w 3600000"/>
              <a:gd name="connsiteY19" fmla="*/ 1249406 h 3600000"/>
              <a:gd name="connsiteX20" fmla="*/ 3528000 w 3600000"/>
              <a:gd name="connsiteY20" fmla="*/ 1249406 h 3600000"/>
              <a:gd name="connsiteX21" fmla="*/ 3528000 w 3600000"/>
              <a:gd name="connsiteY21" fmla="*/ 159402 h 3600000"/>
              <a:gd name="connsiteX22" fmla="*/ 3440598 w 3600000"/>
              <a:gd name="connsiteY22" fmla="*/ 72000 h 3600000"/>
              <a:gd name="connsiteX23" fmla="*/ 2350595 w 3600000"/>
              <a:gd name="connsiteY23" fmla="*/ 72000 h 3600000"/>
              <a:gd name="connsiteX24" fmla="*/ 91044 w 3600000"/>
              <a:gd name="connsiteY24" fmla="*/ 0 h 3600000"/>
              <a:gd name="connsiteX25" fmla="*/ 1249407 w 3600000"/>
              <a:gd name="connsiteY25" fmla="*/ 0 h 3600000"/>
              <a:gd name="connsiteX26" fmla="*/ 1249407 w 3600000"/>
              <a:gd name="connsiteY26" fmla="*/ 72000 h 3600000"/>
              <a:gd name="connsiteX27" fmla="*/ 159402 w 3600000"/>
              <a:gd name="connsiteY27" fmla="*/ 72000 h 3600000"/>
              <a:gd name="connsiteX28" fmla="*/ 72000 w 3600000"/>
              <a:gd name="connsiteY28" fmla="*/ 159402 h 3600000"/>
              <a:gd name="connsiteX29" fmla="*/ 72000 w 3600000"/>
              <a:gd name="connsiteY29" fmla="*/ 1249406 h 3600000"/>
              <a:gd name="connsiteX30" fmla="*/ 0 w 3600000"/>
              <a:gd name="connsiteY30" fmla="*/ 1249406 h 3600000"/>
              <a:gd name="connsiteX31" fmla="*/ 0 w 3600000"/>
              <a:gd name="connsiteY31" fmla="*/ 91044 h 3600000"/>
              <a:gd name="connsiteX32" fmla="*/ 91044 w 3600000"/>
              <a:gd name="connsiteY32"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00000" h="3600000">
                <a:moveTo>
                  <a:pt x="3528000" y="2350594"/>
                </a:moveTo>
                <a:lnTo>
                  <a:pt x="3600000" y="2350594"/>
                </a:lnTo>
                <a:lnTo>
                  <a:pt x="3600000" y="3508956"/>
                </a:lnTo>
                <a:cubicBezTo>
                  <a:pt x="3600000" y="3559238"/>
                  <a:pt x="3559238" y="3600000"/>
                  <a:pt x="3508956" y="3600000"/>
                </a:cubicBezTo>
                <a:lnTo>
                  <a:pt x="2350595" y="3600000"/>
                </a:lnTo>
                <a:lnTo>
                  <a:pt x="2350595" y="3528000"/>
                </a:lnTo>
                <a:lnTo>
                  <a:pt x="3440598" y="3528000"/>
                </a:lnTo>
                <a:cubicBezTo>
                  <a:pt x="3488869" y="3528000"/>
                  <a:pt x="3528000" y="3488869"/>
                  <a:pt x="3528000" y="3440598"/>
                </a:cubicBezTo>
                <a:close/>
                <a:moveTo>
                  <a:pt x="0" y="2350594"/>
                </a:moveTo>
                <a:lnTo>
                  <a:pt x="72000" y="2350594"/>
                </a:lnTo>
                <a:lnTo>
                  <a:pt x="72000" y="3440598"/>
                </a:lnTo>
                <a:cubicBezTo>
                  <a:pt x="72000" y="3488869"/>
                  <a:pt x="111131" y="3528000"/>
                  <a:pt x="159402" y="3528000"/>
                </a:cubicBezTo>
                <a:lnTo>
                  <a:pt x="1249407" y="3528000"/>
                </a:lnTo>
                <a:lnTo>
                  <a:pt x="1249407" y="3600000"/>
                </a:lnTo>
                <a:lnTo>
                  <a:pt x="91044" y="3600000"/>
                </a:lnTo>
                <a:cubicBezTo>
                  <a:pt x="40762" y="3600000"/>
                  <a:pt x="0" y="3559238"/>
                  <a:pt x="0" y="3508956"/>
                </a:cubicBezTo>
                <a:close/>
                <a:moveTo>
                  <a:pt x="2350595" y="0"/>
                </a:moveTo>
                <a:lnTo>
                  <a:pt x="3508956" y="0"/>
                </a:lnTo>
                <a:cubicBezTo>
                  <a:pt x="3559238" y="0"/>
                  <a:pt x="3600000" y="40762"/>
                  <a:pt x="3600000" y="91044"/>
                </a:cubicBezTo>
                <a:lnTo>
                  <a:pt x="3600000" y="1249406"/>
                </a:lnTo>
                <a:lnTo>
                  <a:pt x="3528000" y="1249406"/>
                </a:lnTo>
                <a:lnTo>
                  <a:pt x="3528000" y="159402"/>
                </a:lnTo>
                <a:cubicBezTo>
                  <a:pt x="3528000" y="111131"/>
                  <a:pt x="3488869" y="72000"/>
                  <a:pt x="3440598" y="72000"/>
                </a:cubicBezTo>
                <a:lnTo>
                  <a:pt x="2350595" y="72000"/>
                </a:lnTo>
                <a:close/>
                <a:moveTo>
                  <a:pt x="91044" y="0"/>
                </a:moveTo>
                <a:lnTo>
                  <a:pt x="1249407" y="0"/>
                </a:lnTo>
                <a:lnTo>
                  <a:pt x="1249407" y="72000"/>
                </a:lnTo>
                <a:lnTo>
                  <a:pt x="159402" y="72000"/>
                </a:lnTo>
                <a:cubicBezTo>
                  <a:pt x="111131" y="72000"/>
                  <a:pt x="72000" y="111131"/>
                  <a:pt x="72000" y="159402"/>
                </a:cubicBezTo>
                <a:lnTo>
                  <a:pt x="72000" y="1249406"/>
                </a:lnTo>
                <a:lnTo>
                  <a:pt x="0" y="1249406"/>
                </a:lnTo>
                <a:lnTo>
                  <a:pt x="0" y="91044"/>
                </a:lnTo>
                <a:cubicBezTo>
                  <a:pt x="0" y="40762"/>
                  <a:pt x="40762" y="0"/>
                  <a:pt x="9104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50" b="1" dirty="0">
                <a:solidFill>
                  <a:schemeClr val="tx1"/>
                </a:solidFill>
                <a:latin typeface="Tahoma" panose="020B0604030504040204" pitchFamily="34" charset="0"/>
                <a:ea typeface="Tahoma" panose="020B0604030504040204" pitchFamily="34" charset="0"/>
                <a:cs typeface="Tahoma" panose="020B0604030504040204" pitchFamily="34" charset="0"/>
              </a:rPr>
              <a:t>SAVE MODEL</a:t>
            </a:r>
          </a:p>
        </p:txBody>
      </p:sp>
      <p:sp>
        <p:nvSpPr>
          <p:cNvPr id="17" name="Oval 16">
            <a:extLst>
              <a:ext uri="{FF2B5EF4-FFF2-40B4-BE49-F238E27FC236}">
                <a16:creationId xmlns:a16="http://schemas.microsoft.com/office/drawing/2014/main" id="{9C59489A-2F46-8587-F740-3ABF106F457B}"/>
              </a:ext>
            </a:extLst>
          </p:cNvPr>
          <p:cNvSpPr>
            <a:spLocks noChangeAspect="1"/>
          </p:cNvSpPr>
          <p:nvPr/>
        </p:nvSpPr>
        <p:spPr>
          <a:xfrm>
            <a:off x="1223345" y="1509358"/>
            <a:ext cx="240369" cy="2403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b="1" dirty="0">
                <a:latin typeface="Tahoma" panose="020B0604030504040204" pitchFamily="34" charset="0"/>
                <a:ea typeface="Tahoma" panose="020B0604030504040204" pitchFamily="34" charset="0"/>
                <a:cs typeface="Tahoma" panose="020B0604030504040204" pitchFamily="34" charset="0"/>
              </a:rPr>
              <a:t>01</a:t>
            </a:r>
          </a:p>
        </p:txBody>
      </p:sp>
      <p:sp>
        <p:nvSpPr>
          <p:cNvPr id="18" name="Oval 17">
            <a:extLst>
              <a:ext uri="{FF2B5EF4-FFF2-40B4-BE49-F238E27FC236}">
                <a16:creationId xmlns:a16="http://schemas.microsoft.com/office/drawing/2014/main" id="{BD49E90F-5C71-08A5-E7EF-DD1BEC706A7A}"/>
              </a:ext>
            </a:extLst>
          </p:cNvPr>
          <p:cNvSpPr>
            <a:spLocks noChangeAspect="1"/>
          </p:cNvSpPr>
          <p:nvPr/>
        </p:nvSpPr>
        <p:spPr>
          <a:xfrm>
            <a:off x="3375659" y="1509358"/>
            <a:ext cx="240369" cy="2403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b="1" dirty="0">
                <a:latin typeface="Tahoma" panose="020B0604030504040204" pitchFamily="34" charset="0"/>
                <a:ea typeface="Tahoma" panose="020B0604030504040204" pitchFamily="34" charset="0"/>
                <a:cs typeface="Tahoma" panose="020B0604030504040204" pitchFamily="34" charset="0"/>
              </a:rPr>
              <a:t>02</a:t>
            </a:r>
          </a:p>
        </p:txBody>
      </p:sp>
      <p:sp>
        <p:nvSpPr>
          <p:cNvPr id="19" name="Oval 18">
            <a:extLst>
              <a:ext uri="{FF2B5EF4-FFF2-40B4-BE49-F238E27FC236}">
                <a16:creationId xmlns:a16="http://schemas.microsoft.com/office/drawing/2014/main" id="{187E0EA9-F99E-E8D4-4AEF-2D3E917AF023}"/>
              </a:ext>
            </a:extLst>
          </p:cNvPr>
          <p:cNvSpPr>
            <a:spLocks noChangeAspect="1"/>
          </p:cNvSpPr>
          <p:nvPr/>
        </p:nvSpPr>
        <p:spPr>
          <a:xfrm>
            <a:off x="5527972" y="1509358"/>
            <a:ext cx="240369" cy="2403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b="1" dirty="0">
                <a:latin typeface="Tahoma" panose="020B0604030504040204" pitchFamily="34" charset="0"/>
                <a:ea typeface="Tahoma" panose="020B0604030504040204" pitchFamily="34" charset="0"/>
                <a:cs typeface="Tahoma" panose="020B0604030504040204" pitchFamily="34" charset="0"/>
              </a:rPr>
              <a:t>03</a:t>
            </a:r>
          </a:p>
        </p:txBody>
      </p:sp>
      <p:sp>
        <p:nvSpPr>
          <p:cNvPr id="20" name="Oval 19">
            <a:extLst>
              <a:ext uri="{FF2B5EF4-FFF2-40B4-BE49-F238E27FC236}">
                <a16:creationId xmlns:a16="http://schemas.microsoft.com/office/drawing/2014/main" id="{936BE828-0CD4-B10C-3579-D8B8931E7848}"/>
              </a:ext>
            </a:extLst>
          </p:cNvPr>
          <p:cNvSpPr>
            <a:spLocks noChangeAspect="1"/>
          </p:cNvSpPr>
          <p:nvPr/>
        </p:nvSpPr>
        <p:spPr>
          <a:xfrm>
            <a:off x="7680286" y="1509358"/>
            <a:ext cx="240369" cy="2403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50" dirty="0">
                <a:latin typeface="Tahoma" panose="020B0604030504040204" pitchFamily="34" charset="0"/>
                <a:ea typeface="Tahoma" panose="020B0604030504040204" pitchFamily="34" charset="0"/>
                <a:cs typeface="Tahoma" panose="020B0604030504040204" pitchFamily="34" charset="0"/>
              </a:rPr>
              <a:t>04</a:t>
            </a:r>
          </a:p>
        </p:txBody>
      </p:sp>
      <p:sp>
        <p:nvSpPr>
          <p:cNvPr id="22" name="Arrow14" descr="{&quot;Key&quot;:&quot;POWER_USER_SHAPE_ICON&quot;,&quot;Value&quot;:&quot;POWER_USER_SHAPE_ICON_STYLE_1&quot;}">
            <a:extLst>
              <a:ext uri="{FF2B5EF4-FFF2-40B4-BE49-F238E27FC236}">
                <a16:creationId xmlns:a16="http://schemas.microsoft.com/office/drawing/2014/main" id="{3C0574FF-3FE3-9518-8E7A-17FD278594FD}"/>
              </a:ext>
            </a:extLst>
          </p:cNvPr>
          <p:cNvSpPr>
            <a:spLocks noChangeAspect="1"/>
          </p:cNvSpPr>
          <p:nvPr/>
        </p:nvSpPr>
        <p:spPr>
          <a:xfrm rot="2700000">
            <a:off x="2309336" y="2057138"/>
            <a:ext cx="220700" cy="220338"/>
          </a:xfrm>
          <a:custGeom>
            <a:avLst/>
            <a:gdLst>
              <a:gd name="connsiteX0" fmla="*/ 452467 w 1234992"/>
              <a:gd name="connsiteY0" fmla="*/ 41055 h 1232971"/>
              <a:gd name="connsiteX1" fmla="*/ 543917 w 1234992"/>
              <a:gd name="connsiteY1" fmla="*/ 3175 h 1232971"/>
              <a:gd name="connsiteX2" fmla="*/ 1087323 w 1234992"/>
              <a:gd name="connsiteY2" fmla="*/ 3175 h 1232971"/>
              <a:gd name="connsiteX3" fmla="*/ 1103642 w 1234992"/>
              <a:gd name="connsiteY3" fmla="*/ 0 h 1232971"/>
              <a:gd name="connsiteX4" fmla="*/ 1195092 w 1234992"/>
              <a:gd name="connsiteY4" fmla="*/ 37879 h 1232971"/>
              <a:gd name="connsiteX5" fmla="*/ 1223502 w 1234992"/>
              <a:gd name="connsiteY5" fmla="*/ 80662 h 1232971"/>
              <a:gd name="connsiteX6" fmla="*/ 1224251 w 1234992"/>
              <a:gd name="connsiteY6" fmla="*/ 84512 h 1232971"/>
              <a:gd name="connsiteX7" fmla="*/ 1224829 w 1234992"/>
              <a:gd name="connsiteY7" fmla="*/ 85369 h 1232971"/>
              <a:gd name="connsiteX8" fmla="*/ 1234992 w 1234992"/>
              <a:gd name="connsiteY8" fmla="*/ 135710 h 1232971"/>
              <a:gd name="connsiteX9" fmla="*/ 1234992 w 1234992"/>
              <a:gd name="connsiteY9" fmla="*/ 694250 h 1232971"/>
              <a:gd name="connsiteX10" fmla="*/ 1105662 w 1234992"/>
              <a:gd name="connsiteY10" fmla="*/ 823580 h 1232971"/>
              <a:gd name="connsiteX11" fmla="*/ 976332 w 1234992"/>
              <a:gd name="connsiteY11" fmla="*/ 694250 h 1232971"/>
              <a:gd name="connsiteX12" fmla="*/ 976332 w 1234992"/>
              <a:gd name="connsiteY12" fmla="*/ 439540 h 1232971"/>
              <a:gd name="connsiteX13" fmla="*/ 220780 w 1234992"/>
              <a:gd name="connsiteY13" fmla="*/ 1195091 h 1232971"/>
              <a:gd name="connsiteX14" fmla="*/ 37880 w 1234992"/>
              <a:gd name="connsiteY14" fmla="*/ 1195091 h 1232971"/>
              <a:gd name="connsiteX15" fmla="*/ 37880 w 1234992"/>
              <a:gd name="connsiteY15" fmla="*/ 1012191 h 1232971"/>
              <a:gd name="connsiteX16" fmla="*/ 788236 w 1234992"/>
              <a:gd name="connsiteY16" fmla="*/ 261835 h 1232971"/>
              <a:gd name="connsiteX17" fmla="*/ 543917 w 1234992"/>
              <a:gd name="connsiteY17" fmla="*/ 261835 h 1232971"/>
              <a:gd name="connsiteX18" fmla="*/ 414587 w 1234992"/>
              <a:gd name="connsiteY18" fmla="*/ 132505 h 1232971"/>
              <a:gd name="connsiteX19" fmla="*/ 452467 w 1234992"/>
              <a:gd name="connsiteY19" fmla="*/ 41055 h 123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4992" h="1232971">
                <a:moveTo>
                  <a:pt x="452467" y="41055"/>
                </a:moveTo>
                <a:cubicBezTo>
                  <a:pt x="475871" y="17651"/>
                  <a:pt x="508204" y="3175"/>
                  <a:pt x="543917" y="3175"/>
                </a:cubicBezTo>
                <a:lnTo>
                  <a:pt x="1087323" y="3175"/>
                </a:lnTo>
                <a:lnTo>
                  <a:pt x="1103642" y="0"/>
                </a:lnTo>
                <a:cubicBezTo>
                  <a:pt x="1136740" y="-1"/>
                  <a:pt x="1169839" y="12626"/>
                  <a:pt x="1195092" y="37879"/>
                </a:cubicBezTo>
                <a:cubicBezTo>
                  <a:pt x="1207719" y="50506"/>
                  <a:pt x="1217188" y="65094"/>
                  <a:pt x="1223502" y="80662"/>
                </a:cubicBezTo>
                <a:lnTo>
                  <a:pt x="1224251" y="84512"/>
                </a:lnTo>
                <a:lnTo>
                  <a:pt x="1224829" y="85369"/>
                </a:lnTo>
                <a:cubicBezTo>
                  <a:pt x="1231373" y="100842"/>
                  <a:pt x="1234992" y="117853"/>
                  <a:pt x="1234992" y="135710"/>
                </a:cubicBezTo>
                <a:lnTo>
                  <a:pt x="1234992" y="694250"/>
                </a:lnTo>
                <a:cubicBezTo>
                  <a:pt x="1234992" y="765677"/>
                  <a:pt x="1177089" y="823580"/>
                  <a:pt x="1105662" y="823580"/>
                </a:cubicBezTo>
                <a:cubicBezTo>
                  <a:pt x="1034235" y="823580"/>
                  <a:pt x="976332" y="765677"/>
                  <a:pt x="976332" y="694250"/>
                </a:cubicBezTo>
                <a:lnTo>
                  <a:pt x="976332" y="439540"/>
                </a:lnTo>
                <a:lnTo>
                  <a:pt x="220780" y="1195091"/>
                </a:lnTo>
                <a:cubicBezTo>
                  <a:pt x="170274" y="1245598"/>
                  <a:pt x="88386" y="1245598"/>
                  <a:pt x="37880" y="1195091"/>
                </a:cubicBezTo>
                <a:cubicBezTo>
                  <a:pt x="-12627" y="1144585"/>
                  <a:pt x="-12627" y="1062698"/>
                  <a:pt x="37880" y="1012191"/>
                </a:cubicBezTo>
                <a:lnTo>
                  <a:pt x="788236" y="261835"/>
                </a:lnTo>
                <a:lnTo>
                  <a:pt x="543917" y="261835"/>
                </a:lnTo>
                <a:cubicBezTo>
                  <a:pt x="472490" y="261835"/>
                  <a:pt x="414587" y="203932"/>
                  <a:pt x="414587" y="132505"/>
                </a:cubicBezTo>
                <a:cubicBezTo>
                  <a:pt x="414587" y="96792"/>
                  <a:pt x="429063" y="64459"/>
                  <a:pt x="452467" y="410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buClrTx/>
              <a:defRPr/>
            </a:pPr>
            <a:endParaRPr lang="en-US" sz="1350" kern="1200" dirty="0">
              <a:solidFill>
                <a:prstClr val="white"/>
              </a:solidFill>
              <a:latin typeface="Calibri" panose="020F0502020204030204"/>
            </a:endParaRPr>
          </a:p>
        </p:txBody>
      </p:sp>
      <p:sp>
        <p:nvSpPr>
          <p:cNvPr id="23" name="Arrow14" descr="{&quot;Key&quot;:&quot;POWER_USER_SHAPE_ICON&quot;,&quot;Value&quot;:&quot;POWER_USER_SHAPE_ICON_STYLE_1&quot;}">
            <a:extLst>
              <a:ext uri="{FF2B5EF4-FFF2-40B4-BE49-F238E27FC236}">
                <a16:creationId xmlns:a16="http://schemas.microsoft.com/office/drawing/2014/main" id="{74933F66-7D0D-7996-888C-F4E1C85A6942}"/>
              </a:ext>
            </a:extLst>
          </p:cNvPr>
          <p:cNvSpPr>
            <a:spLocks noChangeAspect="1"/>
          </p:cNvSpPr>
          <p:nvPr/>
        </p:nvSpPr>
        <p:spPr>
          <a:xfrm rot="2700000">
            <a:off x="4461650" y="2057138"/>
            <a:ext cx="220700" cy="220338"/>
          </a:xfrm>
          <a:custGeom>
            <a:avLst/>
            <a:gdLst>
              <a:gd name="connsiteX0" fmla="*/ 452467 w 1234992"/>
              <a:gd name="connsiteY0" fmla="*/ 41055 h 1232971"/>
              <a:gd name="connsiteX1" fmla="*/ 543917 w 1234992"/>
              <a:gd name="connsiteY1" fmla="*/ 3175 h 1232971"/>
              <a:gd name="connsiteX2" fmla="*/ 1087323 w 1234992"/>
              <a:gd name="connsiteY2" fmla="*/ 3175 h 1232971"/>
              <a:gd name="connsiteX3" fmla="*/ 1103642 w 1234992"/>
              <a:gd name="connsiteY3" fmla="*/ 0 h 1232971"/>
              <a:gd name="connsiteX4" fmla="*/ 1195092 w 1234992"/>
              <a:gd name="connsiteY4" fmla="*/ 37879 h 1232971"/>
              <a:gd name="connsiteX5" fmla="*/ 1223502 w 1234992"/>
              <a:gd name="connsiteY5" fmla="*/ 80662 h 1232971"/>
              <a:gd name="connsiteX6" fmla="*/ 1224251 w 1234992"/>
              <a:gd name="connsiteY6" fmla="*/ 84512 h 1232971"/>
              <a:gd name="connsiteX7" fmla="*/ 1224829 w 1234992"/>
              <a:gd name="connsiteY7" fmla="*/ 85369 h 1232971"/>
              <a:gd name="connsiteX8" fmla="*/ 1234992 w 1234992"/>
              <a:gd name="connsiteY8" fmla="*/ 135710 h 1232971"/>
              <a:gd name="connsiteX9" fmla="*/ 1234992 w 1234992"/>
              <a:gd name="connsiteY9" fmla="*/ 694250 h 1232971"/>
              <a:gd name="connsiteX10" fmla="*/ 1105662 w 1234992"/>
              <a:gd name="connsiteY10" fmla="*/ 823580 h 1232971"/>
              <a:gd name="connsiteX11" fmla="*/ 976332 w 1234992"/>
              <a:gd name="connsiteY11" fmla="*/ 694250 h 1232971"/>
              <a:gd name="connsiteX12" fmla="*/ 976332 w 1234992"/>
              <a:gd name="connsiteY12" fmla="*/ 439540 h 1232971"/>
              <a:gd name="connsiteX13" fmla="*/ 220780 w 1234992"/>
              <a:gd name="connsiteY13" fmla="*/ 1195091 h 1232971"/>
              <a:gd name="connsiteX14" fmla="*/ 37880 w 1234992"/>
              <a:gd name="connsiteY14" fmla="*/ 1195091 h 1232971"/>
              <a:gd name="connsiteX15" fmla="*/ 37880 w 1234992"/>
              <a:gd name="connsiteY15" fmla="*/ 1012191 h 1232971"/>
              <a:gd name="connsiteX16" fmla="*/ 788236 w 1234992"/>
              <a:gd name="connsiteY16" fmla="*/ 261835 h 1232971"/>
              <a:gd name="connsiteX17" fmla="*/ 543917 w 1234992"/>
              <a:gd name="connsiteY17" fmla="*/ 261835 h 1232971"/>
              <a:gd name="connsiteX18" fmla="*/ 414587 w 1234992"/>
              <a:gd name="connsiteY18" fmla="*/ 132505 h 1232971"/>
              <a:gd name="connsiteX19" fmla="*/ 452467 w 1234992"/>
              <a:gd name="connsiteY19" fmla="*/ 41055 h 123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4992" h="1232971">
                <a:moveTo>
                  <a:pt x="452467" y="41055"/>
                </a:moveTo>
                <a:cubicBezTo>
                  <a:pt x="475871" y="17651"/>
                  <a:pt x="508204" y="3175"/>
                  <a:pt x="543917" y="3175"/>
                </a:cubicBezTo>
                <a:lnTo>
                  <a:pt x="1087323" y="3175"/>
                </a:lnTo>
                <a:lnTo>
                  <a:pt x="1103642" y="0"/>
                </a:lnTo>
                <a:cubicBezTo>
                  <a:pt x="1136740" y="-1"/>
                  <a:pt x="1169839" y="12626"/>
                  <a:pt x="1195092" y="37879"/>
                </a:cubicBezTo>
                <a:cubicBezTo>
                  <a:pt x="1207719" y="50506"/>
                  <a:pt x="1217188" y="65094"/>
                  <a:pt x="1223502" y="80662"/>
                </a:cubicBezTo>
                <a:lnTo>
                  <a:pt x="1224251" y="84512"/>
                </a:lnTo>
                <a:lnTo>
                  <a:pt x="1224829" y="85369"/>
                </a:lnTo>
                <a:cubicBezTo>
                  <a:pt x="1231373" y="100842"/>
                  <a:pt x="1234992" y="117853"/>
                  <a:pt x="1234992" y="135710"/>
                </a:cubicBezTo>
                <a:lnTo>
                  <a:pt x="1234992" y="694250"/>
                </a:lnTo>
                <a:cubicBezTo>
                  <a:pt x="1234992" y="765677"/>
                  <a:pt x="1177089" y="823580"/>
                  <a:pt x="1105662" y="823580"/>
                </a:cubicBezTo>
                <a:cubicBezTo>
                  <a:pt x="1034235" y="823580"/>
                  <a:pt x="976332" y="765677"/>
                  <a:pt x="976332" y="694250"/>
                </a:cubicBezTo>
                <a:lnTo>
                  <a:pt x="976332" y="439540"/>
                </a:lnTo>
                <a:lnTo>
                  <a:pt x="220780" y="1195091"/>
                </a:lnTo>
                <a:cubicBezTo>
                  <a:pt x="170274" y="1245598"/>
                  <a:pt x="88386" y="1245598"/>
                  <a:pt x="37880" y="1195091"/>
                </a:cubicBezTo>
                <a:cubicBezTo>
                  <a:pt x="-12627" y="1144585"/>
                  <a:pt x="-12627" y="1062698"/>
                  <a:pt x="37880" y="1012191"/>
                </a:cubicBezTo>
                <a:lnTo>
                  <a:pt x="788236" y="261835"/>
                </a:lnTo>
                <a:lnTo>
                  <a:pt x="543917" y="261835"/>
                </a:lnTo>
                <a:cubicBezTo>
                  <a:pt x="472490" y="261835"/>
                  <a:pt x="414587" y="203932"/>
                  <a:pt x="414587" y="132505"/>
                </a:cubicBezTo>
                <a:cubicBezTo>
                  <a:pt x="414587" y="96792"/>
                  <a:pt x="429063" y="64459"/>
                  <a:pt x="452467" y="410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buClrTx/>
              <a:defRPr/>
            </a:pPr>
            <a:endParaRPr lang="en-US" sz="1350" kern="1200" dirty="0">
              <a:solidFill>
                <a:prstClr val="white"/>
              </a:solidFill>
              <a:latin typeface="Calibri" panose="020F0502020204030204"/>
            </a:endParaRPr>
          </a:p>
        </p:txBody>
      </p:sp>
      <p:sp>
        <p:nvSpPr>
          <p:cNvPr id="24" name="Arrow14" descr="{&quot;Key&quot;:&quot;POWER_USER_SHAPE_ICON&quot;,&quot;Value&quot;:&quot;POWER_USER_SHAPE_ICON_STYLE_1&quot;}">
            <a:extLst>
              <a:ext uri="{FF2B5EF4-FFF2-40B4-BE49-F238E27FC236}">
                <a16:creationId xmlns:a16="http://schemas.microsoft.com/office/drawing/2014/main" id="{97FC1BED-2F18-024F-CEE8-737DFEC841EB}"/>
              </a:ext>
            </a:extLst>
          </p:cNvPr>
          <p:cNvSpPr>
            <a:spLocks noChangeAspect="1"/>
          </p:cNvSpPr>
          <p:nvPr/>
        </p:nvSpPr>
        <p:spPr>
          <a:xfrm rot="2700000">
            <a:off x="6613964" y="2057138"/>
            <a:ext cx="220700" cy="220338"/>
          </a:xfrm>
          <a:custGeom>
            <a:avLst/>
            <a:gdLst>
              <a:gd name="connsiteX0" fmla="*/ 452467 w 1234992"/>
              <a:gd name="connsiteY0" fmla="*/ 41055 h 1232971"/>
              <a:gd name="connsiteX1" fmla="*/ 543917 w 1234992"/>
              <a:gd name="connsiteY1" fmla="*/ 3175 h 1232971"/>
              <a:gd name="connsiteX2" fmla="*/ 1087323 w 1234992"/>
              <a:gd name="connsiteY2" fmla="*/ 3175 h 1232971"/>
              <a:gd name="connsiteX3" fmla="*/ 1103642 w 1234992"/>
              <a:gd name="connsiteY3" fmla="*/ 0 h 1232971"/>
              <a:gd name="connsiteX4" fmla="*/ 1195092 w 1234992"/>
              <a:gd name="connsiteY4" fmla="*/ 37879 h 1232971"/>
              <a:gd name="connsiteX5" fmla="*/ 1223502 w 1234992"/>
              <a:gd name="connsiteY5" fmla="*/ 80662 h 1232971"/>
              <a:gd name="connsiteX6" fmla="*/ 1224251 w 1234992"/>
              <a:gd name="connsiteY6" fmla="*/ 84512 h 1232971"/>
              <a:gd name="connsiteX7" fmla="*/ 1224829 w 1234992"/>
              <a:gd name="connsiteY7" fmla="*/ 85369 h 1232971"/>
              <a:gd name="connsiteX8" fmla="*/ 1234992 w 1234992"/>
              <a:gd name="connsiteY8" fmla="*/ 135710 h 1232971"/>
              <a:gd name="connsiteX9" fmla="*/ 1234992 w 1234992"/>
              <a:gd name="connsiteY9" fmla="*/ 694250 h 1232971"/>
              <a:gd name="connsiteX10" fmla="*/ 1105662 w 1234992"/>
              <a:gd name="connsiteY10" fmla="*/ 823580 h 1232971"/>
              <a:gd name="connsiteX11" fmla="*/ 976332 w 1234992"/>
              <a:gd name="connsiteY11" fmla="*/ 694250 h 1232971"/>
              <a:gd name="connsiteX12" fmla="*/ 976332 w 1234992"/>
              <a:gd name="connsiteY12" fmla="*/ 439540 h 1232971"/>
              <a:gd name="connsiteX13" fmla="*/ 220780 w 1234992"/>
              <a:gd name="connsiteY13" fmla="*/ 1195091 h 1232971"/>
              <a:gd name="connsiteX14" fmla="*/ 37880 w 1234992"/>
              <a:gd name="connsiteY14" fmla="*/ 1195091 h 1232971"/>
              <a:gd name="connsiteX15" fmla="*/ 37880 w 1234992"/>
              <a:gd name="connsiteY15" fmla="*/ 1012191 h 1232971"/>
              <a:gd name="connsiteX16" fmla="*/ 788236 w 1234992"/>
              <a:gd name="connsiteY16" fmla="*/ 261835 h 1232971"/>
              <a:gd name="connsiteX17" fmla="*/ 543917 w 1234992"/>
              <a:gd name="connsiteY17" fmla="*/ 261835 h 1232971"/>
              <a:gd name="connsiteX18" fmla="*/ 414587 w 1234992"/>
              <a:gd name="connsiteY18" fmla="*/ 132505 h 1232971"/>
              <a:gd name="connsiteX19" fmla="*/ 452467 w 1234992"/>
              <a:gd name="connsiteY19" fmla="*/ 41055 h 123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4992" h="1232971">
                <a:moveTo>
                  <a:pt x="452467" y="41055"/>
                </a:moveTo>
                <a:cubicBezTo>
                  <a:pt x="475871" y="17651"/>
                  <a:pt x="508204" y="3175"/>
                  <a:pt x="543917" y="3175"/>
                </a:cubicBezTo>
                <a:lnTo>
                  <a:pt x="1087323" y="3175"/>
                </a:lnTo>
                <a:lnTo>
                  <a:pt x="1103642" y="0"/>
                </a:lnTo>
                <a:cubicBezTo>
                  <a:pt x="1136740" y="-1"/>
                  <a:pt x="1169839" y="12626"/>
                  <a:pt x="1195092" y="37879"/>
                </a:cubicBezTo>
                <a:cubicBezTo>
                  <a:pt x="1207719" y="50506"/>
                  <a:pt x="1217188" y="65094"/>
                  <a:pt x="1223502" y="80662"/>
                </a:cubicBezTo>
                <a:lnTo>
                  <a:pt x="1224251" y="84512"/>
                </a:lnTo>
                <a:lnTo>
                  <a:pt x="1224829" y="85369"/>
                </a:lnTo>
                <a:cubicBezTo>
                  <a:pt x="1231373" y="100842"/>
                  <a:pt x="1234992" y="117853"/>
                  <a:pt x="1234992" y="135710"/>
                </a:cubicBezTo>
                <a:lnTo>
                  <a:pt x="1234992" y="694250"/>
                </a:lnTo>
                <a:cubicBezTo>
                  <a:pt x="1234992" y="765677"/>
                  <a:pt x="1177089" y="823580"/>
                  <a:pt x="1105662" y="823580"/>
                </a:cubicBezTo>
                <a:cubicBezTo>
                  <a:pt x="1034235" y="823580"/>
                  <a:pt x="976332" y="765677"/>
                  <a:pt x="976332" y="694250"/>
                </a:cubicBezTo>
                <a:lnTo>
                  <a:pt x="976332" y="439540"/>
                </a:lnTo>
                <a:lnTo>
                  <a:pt x="220780" y="1195091"/>
                </a:lnTo>
                <a:cubicBezTo>
                  <a:pt x="170274" y="1245598"/>
                  <a:pt x="88386" y="1245598"/>
                  <a:pt x="37880" y="1195091"/>
                </a:cubicBezTo>
                <a:cubicBezTo>
                  <a:pt x="-12627" y="1144585"/>
                  <a:pt x="-12627" y="1062698"/>
                  <a:pt x="37880" y="1012191"/>
                </a:cubicBezTo>
                <a:lnTo>
                  <a:pt x="788236" y="261835"/>
                </a:lnTo>
                <a:lnTo>
                  <a:pt x="543917" y="261835"/>
                </a:lnTo>
                <a:cubicBezTo>
                  <a:pt x="472490" y="261835"/>
                  <a:pt x="414587" y="203932"/>
                  <a:pt x="414587" y="132505"/>
                </a:cubicBezTo>
                <a:cubicBezTo>
                  <a:pt x="414587" y="96792"/>
                  <a:pt x="429063" y="64459"/>
                  <a:pt x="452467" y="4105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buClrTx/>
              <a:defRPr/>
            </a:pPr>
            <a:endParaRPr lang="en-US" sz="1350" kern="1200"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3748B251-7F00-511C-F764-AC7B4C6F5077}"/>
              </a:ext>
            </a:extLst>
          </p:cNvPr>
          <p:cNvSpPr txBox="1"/>
          <p:nvPr/>
        </p:nvSpPr>
        <p:spPr>
          <a:xfrm>
            <a:off x="212222" y="2894789"/>
            <a:ext cx="2262614" cy="507831"/>
          </a:xfrm>
          <a:prstGeom prst="rect">
            <a:avLst/>
          </a:prstGeom>
          <a:noFill/>
        </p:spPr>
        <p:txBody>
          <a:bodyPr wrap="square" rtlCol="0">
            <a:spAutoFit/>
          </a:bodyPr>
          <a:lstStyle/>
          <a:p>
            <a:pPr marL="228600" indent="-228600">
              <a:buAutoNum type="arabicPeriod"/>
            </a:pPr>
            <a:r>
              <a:rPr lang="en-US" sz="900" dirty="0" err="1">
                <a:latin typeface="Tahoma" panose="020B0604030504040204" pitchFamily="34" charset="0"/>
                <a:ea typeface="Tahoma" panose="020B0604030504040204" pitchFamily="34" charset="0"/>
                <a:cs typeface="Tahoma" panose="020B0604030504040204" pitchFamily="34" charset="0"/>
              </a:rPr>
              <a:t>fixDataType</a:t>
            </a:r>
            <a:r>
              <a:rPr lang="en-US" sz="900" dirty="0">
                <a:latin typeface="Tahoma" panose="020B0604030504040204" pitchFamily="34" charset="0"/>
                <a:ea typeface="Tahoma" panose="020B0604030504040204" pitchFamily="34" charset="0"/>
                <a:cs typeface="Tahoma" panose="020B0604030504040204" pitchFamily="34" charset="0"/>
              </a:rPr>
              <a:t>(), replace() , drop()</a:t>
            </a:r>
          </a:p>
          <a:p>
            <a:pPr marL="228600" indent="-228600">
              <a:buAutoNum type="arabicPeriod"/>
            </a:pPr>
            <a:r>
              <a:rPr lang="en-US" sz="900" dirty="0" err="1">
                <a:latin typeface="Tahoma" panose="020B0604030504040204" pitchFamily="34" charset="0"/>
                <a:ea typeface="Tahoma" panose="020B0604030504040204" pitchFamily="34" charset="0"/>
                <a:cs typeface="Tahoma" panose="020B0604030504040204" pitchFamily="34" charset="0"/>
              </a:rPr>
              <a:t>transformTargetLabel</a:t>
            </a:r>
            <a:r>
              <a:rPr lang="en-US" sz="900" dirty="0">
                <a:latin typeface="Tahoma" panose="020B0604030504040204" pitchFamily="34" charset="0"/>
                <a:ea typeface="Tahoma" panose="020B0604030504040204" pitchFamily="34" charset="0"/>
                <a:cs typeface="Tahoma" panose="020B0604030504040204" pitchFamily="34" charset="0"/>
              </a:rPr>
              <a:t>()</a:t>
            </a:r>
          </a:p>
          <a:p>
            <a:pPr marL="228600" indent="-228600">
              <a:buAutoNum type="arabicPeriod"/>
            </a:pPr>
            <a:r>
              <a:rPr lang="en-US" sz="900" dirty="0">
                <a:latin typeface="Tahoma" panose="020B0604030504040204" pitchFamily="34" charset="0"/>
                <a:ea typeface="Tahoma" panose="020B0604030504040204" pitchFamily="34" charset="0"/>
                <a:cs typeface="Tahoma" panose="020B0604030504040204" pitchFamily="34" charset="0"/>
              </a:rPr>
              <a:t>SMOTE</a:t>
            </a:r>
          </a:p>
        </p:txBody>
      </p:sp>
      <p:sp>
        <p:nvSpPr>
          <p:cNvPr id="4" name="TextBox 3">
            <a:extLst>
              <a:ext uri="{FF2B5EF4-FFF2-40B4-BE49-F238E27FC236}">
                <a16:creationId xmlns:a16="http://schemas.microsoft.com/office/drawing/2014/main" id="{430D9919-0D55-31A2-5FDA-3E2B44F4EB40}"/>
              </a:ext>
            </a:extLst>
          </p:cNvPr>
          <p:cNvSpPr txBox="1"/>
          <p:nvPr/>
        </p:nvSpPr>
        <p:spPr>
          <a:xfrm>
            <a:off x="2718998" y="3134275"/>
            <a:ext cx="2112081" cy="1477328"/>
          </a:xfrm>
          <a:prstGeom prst="rect">
            <a:avLst/>
          </a:prstGeom>
          <a:noFill/>
        </p:spPr>
        <p:txBody>
          <a:bodyPr wrap="square" rtlCol="0">
            <a:spAutoFit/>
          </a:bodyPr>
          <a:lstStyle/>
          <a:p>
            <a:r>
              <a:rPr lang="en-US" sz="900" dirty="0" err="1">
                <a:latin typeface="Tahoma" panose="020B0604030504040204" pitchFamily="34" charset="0"/>
                <a:ea typeface="Tahoma" panose="020B0604030504040204" pitchFamily="34" charset="0"/>
                <a:cs typeface="Tahoma" panose="020B0604030504040204" pitchFamily="34" charset="0"/>
              </a:rPr>
              <a:t>rf_model</a:t>
            </a:r>
            <a:r>
              <a:rPr lang="en-US" sz="900" dirty="0">
                <a:latin typeface="Tahoma" panose="020B0604030504040204" pitchFamily="34" charset="0"/>
                <a:ea typeface="Tahoma" panose="020B0604030504040204" pitchFamily="34" charset="0"/>
                <a:cs typeface="Tahoma" panose="020B0604030504040204" pitchFamily="34" charset="0"/>
              </a:rPr>
              <a:t> =</a:t>
            </a:r>
            <a:r>
              <a:rPr lang="en-US" sz="900" dirty="0" err="1">
                <a:solidFill>
                  <a:schemeClr val="accent1"/>
                </a:solidFill>
                <a:latin typeface="Tahoma" panose="020B0604030504040204" pitchFamily="34" charset="0"/>
                <a:ea typeface="Tahoma" panose="020B0604030504040204" pitchFamily="34" charset="0"/>
                <a:cs typeface="Tahoma" panose="020B0604030504040204" pitchFamily="34" charset="0"/>
              </a:rPr>
              <a:t>RandomForestClassifier</a:t>
            </a:r>
            <a:r>
              <a:rPr lang="en-US" sz="900" dirty="0">
                <a:latin typeface="Tahoma" panose="020B0604030504040204" pitchFamily="34" charset="0"/>
                <a:ea typeface="Tahoma" panose="020B0604030504040204" pitchFamily="34" charset="0"/>
                <a:cs typeface="Tahoma" panose="020B0604030504040204" pitchFamily="34" charset="0"/>
              </a:rPr>
              <a:t>(</a:t>
            </a:r>
          </a:p>
          <a:p>
            <a:r>
              <a:rPr lang="en-US" sz="900" dirty="0">
                <a:latin typeface="Tahoma" panose="020B0604030504040204" pitchFamily="34" charset="0"/>
                <a:ea typeface="Tahoma" panose="020B0604030504040204" pitchFamily="34" charset="0"/>
                <a:cs typeface="Tahoma" panose="020B0604030504040204" pitchFamily="34" charset="0"/>
              </a:rPr>
              <a:t>    </a:t>
            </a:r>
            <a:r>
              <a:rPr lang="en-US" sz="900" dirty="0" err="1">
                <a:latin typeface="Tahoma" panose="020B0604030504040204" pitchFamily="34" charset="0"/>
                <a:ea typeface="Tahoma" panose="020B0604030504040204" pitchFamily="34" charset="0"/>
                <a:cs typeface="Tahoma" panose="020B0604030504040204" pitchFamily="34" charset="0"/>
              </a:rPr>
              <a:t>n_estimators</a:t>
            </a:r>
            <a:r>
              <a:rPr lang="en-US" sz="900" dirty="0">
                <a:latin typeface="Tahoma" panose="020B0604030504040204" pitchFamily="34" charset="0"/>
                <a:ea typeface="Tahoma" panose="020B0604030504040204" pitchFamily="34" charset="0"/>
                <a:cs typeface="Tahoma" panose="020B0604030504040204" pitchFamily="34" charset="0"/>
              </a:rPr>
              <a:t>=</a:t>
            </a:r>
            <a:r>
              <a:rPr lang="en-US" sz="900" dirty="0">
                <a:solidFill>
                  <a:schemeClr val="accent2"/>
                </a:solidFill>
                <a:latin typeface="Tahoma" panose="020B0604030504040204" pitchFamily="34" charset="0"/>
                <a:ea typeface="Tahoma" panose="020B0604030504040204" pitchFamily="34" charset="0"/>
                <a:cs typeface="Tahoma" panose="020B0604030504040204" pitchFamily="34" charset="0"/>
              </a:rPr>
              <a:t>100</a:t>
            </a:r>
            <a:r>
              <a:rPr lang="en-US" sz="900" dirty="0">
                <a:latin typeface="Tahoma" panose="020B0604030504040204" pitchFamily="34" charset="0"/>
                <a:ea typeface="Tahoma" panose="020B0604030504040204" pitchFamily="34" charset="0"/>
                <a:cs typeface="Tahoma" panose="020B0604030504040204" pitchFamily="34" charset="0"/>
              </a:rPr>
              <a:t>,</a:t>
            </a:r>
          </a:p>
          <a:p>
            <a:r>
              <a:rPr lang="en-US" sz="900" dirty="0">
                <a:latin typeface="Tahoma" panose="020B0604030504040204" pitchFamily="34" charset="0"/>
                <a:ea typeface="Tahoma" panose="020B0604030504040204" pitchFamily="34" charset="0"/>
                <a:cs typeface="Tahoma" panose="020B0604030504040204" pitchFamily="34" charset="0"/>
              </a:rPr>
              <a:t>    </a:t>
            </a:r>
            <a:r>
              <a:rPr lang="en-US" sz="900" dirty="0" err="1">
                <a:latin typeface="Tahoma" panose="020B0604030504040204" pitchFamily="34" charset="0"/>
                <a:ea typeface="Tahoma" panose="020B0604030504040204" pitchFamily="34" charset="0"/>
                <a:cs typeface="Tahoma" panose="020B0604030504040204" pitchFamily="34" charset="0"/>
              </a:rPr>
              <a:t>max_depth</a:t>
            </a:r>
            <a:r>
              <a:rPr lang="en-US" sz="900" dirty="0">
                <a:latin typeface="Tahoma" panose="020B0604030504040204" pitchFamily="34" charset="0"/>
                <a:ea typeface="Tahoma" panose="020B0604030504040204" pitchFamily="34" charset="0"/>
                <a:cs typeface="Tahoma" panose="020B0604030504040204" pitchFamily="34" charset="0"/>
              </a:rPr>
              <a:t>=</a:t>
            </a:r>
            <a:r>
              <a:rPr lang="en-US" sz="900" dirty="0">
                <a:solidFill>
                  <a:schemeClr val="accent2"/>
                </a:solidFill>
                <a:latin typeface="Tahoma" panose="020B0604030504040204" pitchFamily="34" charset="0"/>
                <a:ea typeface="Tahoma" panose="020B0604030504040204" pitchFamily="34" charset="0"/>
                <a:cs typeface="Tahoma" panose="020B0604030504040204" pitchFamily="34" charset="0"/>
              </a:rPr>
              <a:t>15</a:t>
            </a:r>
            <a:r>
              <a:rPr lang="en-US" sz="900" dirty="0">
                <a:latin typeface="Tahoma" panose="020B0604030504040204" pitchFamily="34" charset="0"/>
                <a:ea typeface="Tahoma" panose="020B0604030504040204" pitchFamily="34" charset="0"/>
                <a:cs typeface="Tahoma" panose="020B0604030504040204" pitchFamily="34" charset="0"/>
              </a:rPr>
              <a:t>,  # Limiting tree depth to reduce overfitting</a:t>
            </a:r>
          </a:p>
          <a:p>
            <a:r>
              <a:rPr lang="en-US" sz="900" dirty="0">
                <a:latin typeface="Tahoma" panose="020B0604030504040204" pitchFamily="34" charset="0"/>
                <a:ea typeface="Tahoma" panose="020B0604030504040204" pitchFamily="34" charset="0"/>
                <a:cs typeface="Tahoma" panose="020B0604030504040204" pitchFamily="34" charset="0"/>
              </a:rPr>
              <a:t>    </a:t>
            </a:r>
            <a:r>
              <a:rPr lang="en-US" sz="900" dirty="0" err="1">
                <a:latin typeface="Tahoma" panose="020B0604030504040204" pitchFamily="34" charset="0"/>
                <a:ea typeface="Tahoma" panose="020B0604030504040204" pitchFamily="34" charset="0"/>
                <a:cs typeface="Tahoma" panose="020B0604030504040204" pitchFamily="34" charset="0"/>
              </a:rPr>
              <a:t>min_samples_split</a:t>
            </a:r>
            <a:r>
              <a:rPr lang="en-US" sz="900" dirty="0">
                <a:latin typeface="Tahoma" panose="020B0604030504040204" pitchFamily="34" charset="0"/>
                <a:ea typeface="Tahoma" panose="020B0604030504040204" pitchFamily="34" charset="0"/>
                <a:cs typeface="Tahoma" panose="020B0604030504040204" pitchFamily="34" charset="0"/>
              </a:rPr>
              <a:t>=</a:t>
            </a:r>
            <a:r>
              <a:rPr lang="en-US" sz="900" dirty="0">
                <a:solidFill>
                  <a:schemeClr val="accent2"/>
                </a:solidFill>
                <a:latin typeface="Tahoma" panose="020B0604030504040204" pitchFamily="34" charset="0"/>
                <a:ea typeface="Tahoma" panose="020B0604030504040204" pitchFamily="34" charset="0"/>
                <a:cs typeface="Tahoma" panose="020B0604030504040204" pitchFamily="34" charset="0"/>
              </a:rPr>
              <a:t>10</a:t>
            </a:r>
            <a:r>
              <a:rPr lang="en-US" sz="900" dirty="0">
                <a:latin typeface="Tahoma" panose="020B0604030504040204" pitchFamily="34" charset="0"/>
                <a:ea typeface="Tahoma" panose="020B0604030504040204" pitchFamily="34" charset="0"/>
                <a:cs typeface="Tahoma" panose="020B0604030504040204" pitchFamily="34" charset="0"/>
              </a:rPr>
              <a:t>,  # Minimum samples to split a node</a:t>
            </a:r>
          </a:p>
          <a:p>
            <a:r>
              <a:rPr lang="en-US" sz="900" dirty="0">
                <a:latin typeface="Tahoma" panose="020B0604030504040204" pitchFamily="34" charset="0"/>
                <a:ea typeface="Tahoma" panose="020B0604030504040204" pitchFamily="34" charset="0"/>
                <a:cs typeface="Tahoma" panose="020B0604030504040204" pitchFamily="34" charset="0"/>
              </a:rPr>
              <a:t>    </a:t>
            </a:r>
            <a:r>
              <a:rPr lang="en-US" sz="900" dirty="0" err="1">
                <a:latin typeface="Tahoma" panose="020B0604030504040204" pitchFamily="34" charset="0"/>
                <a:ea typeface="Tahoma" panose="020B0604030504040204" pitchFamily="34" charset="0"/>
                <a:cs typeface="Tahoma" panose="020B0604030504040204" pitchFamily="34" charset="0"/>
              </a:rPr>
              <a:t>min_samples_leaf</a:t>
            </a:r>
            <a:r>
              <a:rPr lang="en-US" sz="900" dirty="0">
                <a:latin typeface="Tahoma" panose="020B0604030504040204" pitchFamily="34" charset="0"/>
                <a:ea typeface="Tahoma" panose="020B0604030504040204" pitchFamily="34" charset="0"/>
                <a:cs typeface="Tahoma" panose="020B0604030504040204" pitchFamily="34" charset="0"/>
              </a:rPr>
              <a:t>=</a:t>
            </a:r>
            <a:r>
              <a:rPr lang="en-US" sz="900" dirty="0">
                <a:solidFill>
                  <a:schemeClr val="accent2"/>
                </a:solidFill>
                <a:latin typeface="Tahoma" panose="020B0604030504040204" pitchFamily="34" charset="0"/>
                <a:ea typeface="Tahoma" panose="020B0604030504040204" pitchFamily="34" charset="0"/>
                <a:cs typeface="Tahoma" panose="020B0604030504040204" pitchFamily="34" charset="0"/>
              </a:rPr>
              <a:t>5</a:t>
            </a:r>
            <a:r>
              <a:rPr lang="en-US" sz="900" dirty="0">
                <a:latin typeface="Tahoma" panose="020B0604030504040204" pitchFamily="34" charset="0"/>
                <a:ea typeface="Tahoma" panose="020B0604030504040204" pitchFamily="34" charset="0"/>
                <a:cs typeface="Tahoma" panose="020B0604030504040204" pitchFamily="34" charset="0"/>
              </a:rPr>
              <a:t>,    # Minimum samples in a leaf</a:t>
            </a:r>
          </a:p>
          <a:p>
            <a:r>
              <a:rPr lang="en-US" sz="900" dirty="0">
                <a:latin typeface="Tahoma" panose="020B0604030504040204" pitchFamily="34" charset="0"/>
                <a:ea typeface="Tahoma" panose="020B0604030504040204" pitchFamily="34" charset="0"/>
                <a:cs typeface="Tahoma" panose="020B0604030504040204" pitchFamily="34" charset="0"/>
              </a:rPr>
              <a:t>    </a:t>
            </a:r>
            <a:r>
              <a:rPr lang="en-US" sz="900" dirty="0" err="1">
                <a:latin typeface="Tahoma" panose="020B0604030504040204" pitchFamily="34" charset="0"/>
                <a:ea typeface="Tahoma" panose="020B0604030504040204" pitchFamily="34" charset="0"/>
                <a:cs typeface="Tahoma" panose="020B0604030504040204" pitchFamily="34" charset="0"/>
              </a:rPr>
              <a:t>random_state</a:t>
            </a:r>
            <a:r>
              <a:rPr lang="en-US" sz="900" dirty="0">
                <a:latin typeface="Tahoma" panose="020B0604030504040204" pitchFamily="34" charset="0"/>
                <a:ea typeface="Tahoma" panose="020B0604030504040204" pitchFamily="34" charset="0"/>
                <a:cs typeface="Tahoma" panose="020B0604030504040204" pitchFamily="34" charset="0"/>
              </a:rPr>
              <a:t>=</a:t>
            </a:r>
            <a:r>
              <a:rPr lang="en-US" sz="900" dirty="0">
                <a:solidFill>
                  <a:schemeClr val="accent2"/>
                </a:solidFill>
                <a:latin typeface="Tahoma" panose="020B0604030504040204" pitchFamily="34" charset="0"/>
                <a:ea typeface="Tahoma" panose="020B0604030504040204" pitchFamily="34" charset="0"/>
                <a:cs typeface="Tahoma" panose="020B0604030504040204" pitchFamily="34" charset="0"/>
              </a:rPr>
              <a:t>42</a:t>
            </a:r>
          </a:p>
          <a:p>
            <a:r>
              <a:rPr lang="en-US" sz="900" dirty="0">
                <a:latin typeface="Tahoma" panose="020B0604030504040204" pitchFamily="34" charset="0"/>
                <a:ea typeface="Tahoma" panose="020B060403050404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30545D5B-47EA-31E9-F9BE-A3B0C85BA0C7}"/>
              </a:ext>
            </a:extLst>
          </p:cNvPr>
          <p:cNvSpPr txBox="1"/>
          <p:nvPr/>
        </p:nvSpPr>
        <p:spPr>
          <a:xfrm>
            <a:off x="4871312" y="3134275"/>
            <a:ext cx="1808888" cy="1061829"/>
          </a:xfrm>
          <a:prstGeom prst="rect">
            <a:avLst/>
          </a:prstGeom>
          <a:noFill/>
        </p:spPr>
        <p:txBody>
          <a:bodyPr wrap="square" rtlCol="0">
            <a:spAutoFit/>
          </a:bodyPr>
          <a:lstStyle/>
          <a:p>
            <a:r>
              <a:rPr lang="en-US" sz="900" dirty="0" err="1">
                <a:solidFill>
                  <a:schemeClr val="accent1"/>
                </a:solidFill>
                <a:latin typeface="Tahoma" panose="020B0604030504040204" pitchFamily="34" charset="0"/>
                <a:ea typeface="Tahoma" panose="020B0604030504040204" pitchFamily="34" charset="0"/>
                <a:cs typeface="Tahoma" panose="020B0604030504040204" pitchFamily="34" charset="0"/>
              </a:rPr>
              <a:t>cross_val_score</a:t>
            </a:r>
            <a:r>
              <a:rPr lang="en-US" sz="900" dirty="0">
                <a:latin typeface="Tahoma" panose="020B0604030504040204" pitchFamily="34" charset="0"/>
                <a:ea typeface="Tahoma" panose="020B0604030504040204" pitchFamily="34" charset="0"/>
                <a:cs typeface="Tahoma" panose="020B0604030504040204" pitchFamily="34" charset="0"/>
              </a:rPr>
              <a:t>(</a:t>
            </a:r>
            <a:r>
              <a:rPr lang="en-US" sz="900" dirty="0" err="1">
                <a:latin typeface="Tahoma" panose="020B0604030504040204" pitchFamily="34" charset="0"/>
                <a:ea typeface="Tahoma" panose="020B0604030504040204" pitchFamily="34" charset="0"/>
                <a:cs typeface="Tahoma" panose="020B0604030504040204" pitchFamily="34" charset="0"/>
              </a:rPr>
              <a:t>rf_model</a:t>
            </a:r>
            <a:r>
              <a:rPr lang="en-US" sz="900" dirty="0">
                <a:latin typeface="Tahoma" panose="020B0604030504040204" pitchFamily="34" charset="0"/>
                <a:ea typeface="Tahoma" panose="020B0604030504040204" pitchFamily="34" charset="0"/>
                <a:cs typeface="Tahoma" panose="020B0604030504040204" pitchFamily="34" charset="0"/>
              </a:rPr>
              <a:t>, </a:t>
            </a:r>
            <a:r>
              <a:rPr lang="en-US" sz="900" dirty="0" err="1">
                <a:latin typeface="Tahoma" panose="020B0604030504040204" pitchFamily="34" charset="0"/>
                <a:ea typeface="Tahoma" panose="020B0604030504040204" pitchFamily="34" charset="0"/>
                <a:cs typeface="Tahoma" panose="020B0604030504040204" pitchFamily="34" charset="0"/>
              </a:rPr>
              <a:t>X_train</a:t>
            </a:r>
            <a:r>
              <a:rPr lang="en-US" sz="900" dirty="0">
                <a:latin typeface="Tahoma" panose="020B0604030504040204" pitchFamily="34" charset="0"/>
                <a:ea typeface="Tahoma" panose="020B0604030504040204" pitchFamily="34" charset="0"/>
                <a:cs typeface="Tahoma" panose="020B0604030504040204" pitchFamily="34" charset="0"/>
              </a:rPr>
              <a:t>, </a:t>
            </a:r>
            <a:r>
              <a:rPr lang="en-US" sz="900" dirty="0" err="1">
                <a:latin typeface="Tahoma" panose="020B0604030504040204" pitchFamily="34" charset="0"/>
                <a:ea typeface="Tahoma" panose="020B0604030504040204" pitchFamily="34" charset="0"/>
                <a:cs typeface="Tahoma" panose="020B0604030504040204" pitchFamily="34" charset="0"/>
              </a:rPr>
              <a:t>y_train</a:t>
            </a:r>
            <a:r>
              <a:rPr lang="en-US" sz="900" dirty="0">
                <a:latin typeface="Tahoma" panose="020B0604030504040204" pitchFamily="34" charset="0"/>
                <a:ea typeface="Tahoma" panose="020B0604030504040204" pitchFamily="34" charset="0"/>
                <a:cs typeface="Tahoma" panose="020B0604030504040204" pitchFamily="34" charset="0"/>
              </a:rPr>
              <a:t>, cv=cv, scoring='</a:t>
            </a:r>
            <a:r>
              <a:rPr lang="en-US" sz="900" dirty="0">
                <a:solidFill>
                  <a:srgbClr val="92D050"/>
                </a:solidFill>
                <a:latin typeface="Tahoma" panose="020B0604030504040204" pitchFamily="34" charset="0"/>
                <a:ea typeface="Tahoma" panose="020B0604030504040204" pitchFamily="34" charset="0"/>
                <a:cs typeface="Tahoma" panose="020B0604030504040204" pitchFamily="34" charset="0"/>
              </a:rPr>
              <a:t>accuracy</a:t>
            </a:r>
            <a:r>
              <a:rPr lang="en-US" sz="900" dirty="0">
                <a:latin typeface="Tahoma" panose="020B0604030504040204" pitchFamily="34" charset="0"/>
                <a:ea typeface="Tahoma" panose="020B0604030504040204" pitchFamily="34" charset="0"/>
                <a:cs typeface="Tahoma" panose="020B0604030504040204" pitchFamily="34" charset="0"/>
              </a:rPr>
              <a:t>')</a:t>
            </a:r>
          </a:p>
          <a:p>
            <a:endParaRPr lang="en-US" sz="900" dirty="0">
              <a:latin typeface="Tahoma" panose="020B0604030504040204" pitchFamily="34" charset="0"/>
              <a:ea typeface="Tahoma" panose="020B0604030504040204" pitchFamily="34" charset="0"/>
              <a:cs typeface="Tahoma" panose="020B0604030504040204" pitchFamily="34" charset="0"/>
            </a:endParaRPr>
          </a:p>
          <a:p>
            <a:r>
              <a:rPr lang="en-US" sz="900" dirty="0">
                <a:latin typeface="Tahoma" panose="020B0604030504040204" pitchFamily="34" charset="0"/>
                <a:ea typeface="Tahoma" panose="020B0604030504040204" pitchFamily="34" charset="0"/>
                <a:cs typeface="Tahoma" panose="020B0604030504040204" pitchFamily="34" charset="0"/>
              </a:rPr>
              <a:t>classification report</a:t>
            </a:r>
          </a:p>
          <a:p>
            <a:endParaRPr lang="en-US" sz="900" dirty="0">
              <a:latin typeface="Tahoma" panose="020B0604030504040204" pitchFamily="34" charset="0"/>
              <a:ea typeface="Tahoma" panose="020B0604030504040204" pitchFamily="34" charset="0"/>
              <a:cs typeface="Tahoma" panose="020B0604030504040204" pitchFamily="34" charset="0"/>
            </a:endParaRPr>
          </a:p>
          <a:p>
            <a:r>
              <a:rPr lang="en-US" sz="900" dirty="0">
                <a:latin typeface="Tahoma" panose="020B0604030504040204" pitchFamily="34" charset="0"/>
                <a:ea typeface="Tahoma" panose="020B0604030504040204" pitchFamily="34" charset="0"/>
                <a:cs typeface="Tahoma" panose="020B0604030504040204" pitchFamily="34" charset="0"/>
              </a:rPr>
              <a:t>confusion matrix</a:t>
            </a:r>
          </a:p>
        </p:txBody>
      </p:sp>
      <p:sp>
        <p:nvSpPr>
          <p:cNvPr id="6" name="TextBox 5">
            <a:extLst>
              <a:ext uri="{FF2B5EF4-FFF2-40B4-BE49-F238E27FC236}">
                <a16:creationId xmlns:a16="http://schemas.microsoft.com/office/drawing/2014/main" id="{589C7E2B-DB69-64B1-C3D7-25245A04453B}"/>
              </a:ext>
            </a:extLst>
          </p:cNvPr>
          <p:cNvSpPr txBox="1"/>
          <p:nvPr/>
        </p:nvSpPr>
        <p:spPr>
          <a:xfrm>
            <a:off x="7100222" y="3129110"/>
            <a:ext cx="1553688" cy="230832"/>
          </a:xfrm>
          <a:prstGeom prst="rect">
            <a:avLst/>
          </a:prstGeom>
          <a:noFill/>
        </p:spPr>
        <p:txBody>
          <a:bodyPr wrap="square" rtlCol="0">
            <a:spAutoFit/>
          </a:bodyPr>
          <a:lstStyle/>
          <a:p>
            <a:r>
              <a:rPr lang="en-US" sz="900" dirty="0">
                <a:solidFill>
                  <a:schemeClr val="accent1"/>
                </a:solidFill>
                <a:latin typeface="Tahoma" panose="020B0604030504040204" pitchFamily="34" charset="0"/>
                <a:ea typeface="Tahoma" panose="020B0604030504040204" pitchFamily="34" charset="0"/>
                <a:cs typeface="Tahoma" panose="020B0604030504040204" pitchFamily="34" charset="0"/>
              </a:rPr>
              <a:t>FINAL_OF_FINAL.PKL</a:t>
            </a:r>
          </a:p>
        </p:txBody>
      </p:sp>
      <p:sp>
        <p:nvSpPr>
          <p:cNvPr id="25" name="Rectangle 45">
            <a:extLst>
              <a:ext uri="{FF2B5EF4-FFF2-40B4-BE49-F238E27FC236}">
                <a16:creationId xmlns:a16="http://schemas.microsoft.com/office/drawing/2014/main" id="{28B3BCE1-7D41-49BF-8298-9E7571616AC2}"/>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A1A70"/>
              </a:solidFill>
              <a:effectLst/>
              <a:uLnTx/>
              <a:uFillTx/>
              <a:latin typeface="Arial" charset="0"/>
              <a:ea typeface="+mn-ea"/>
              <a:cs typeface="+mn-cs"/>
            </a:endParaRPr>
          </a:p>
        </p:txBody>
      </p:sp>
      <p:sp>
        <p:nvSpPr>
          <p:cNvPr id="26" name="Google Shape;412;p18">
            <a:extLst>
              <a:ext uri="{FF2B5EF4-FFF2-40B4-BE49-F238E27FC236}">
                <a16:creationId xmlns:a16="http://schemas.microsoft.com/office/drawing/2014/main" id="{5BBB6ABE-9567-4A49-AA07-489F9DD3BC03}"/>
              </a:ext>
            </a:extLst>
          </p:cNvPr>
          <p:cNvSpPr txBox="1">
            <a:spLocks noGrp="1"/>
          </p:cNvSpPr>
          <p:nvPr>
            <p:ph type="title"/>
          </p:nvPr>
        </p:nvSpPr>
        <p:spPr>
          <a:xfrm>
            <a:off x="424310" y="296800"/>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dirty="0">
                <a:solidFill>
                  <a:schemeClr val="bg1"/>
                </a:solidFill>
              </a:rPr>
              <a:t>QUÁ TRÌNH TRAINING</a:t>
            </a:r>
          </a:p>
        </p:txBody>
      </p:sp>
    </p:spTree>
    <p:extLst>
      <p:ext uri="{BB962C8B-B14F-4D97-AF65-F5344CB8AC3E}">
        <p14:creationId xmlns:p14="http://schemas.microsoft.com/office/powerpoint/2010/main" val="111591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rotWithShape="1">
          <a:blip r:embed="rId6"/>
          <a:srcRect b="5186"/>
          <a:stretch/>
        </p:blipFill>
        <p:spPr>
          <a:xfrm>
            <a:off x="2504436" y="454946"/>
            <a:ext cx="4135127" cy="4670928"/>
          </a:xfrm>
          <a:prstGeom prst="rect">
            <a:avLst/>
          </a:prstGeom>
          <a:ln w="19050" cmpd="dbl">
            <a:solidFill>
              <a:schemeClr val="accent2"/>
            </a:solidFill>
          </a:ln>
        </p:spPr>
      </p:pic>
      <p:sp>
        <p:nvSpPr>
          <p:cNvPr id="33" name="Rectangle 45">
            <a:extLst>
              <a:ext uri="{FF2B5EF4-FFF2-40B4-BE49-F238E27FC236}">
                <a16:creationId xmlns:a16="http://schemas.microsoft.com/office/drawing/2014/main" id="{28B3BCE1-7D41-49BF-8298-9E7571616AC2}"/>
              </a:ext>
            </a:extLst>
          </p:cNvPr>
          <p:cNvSpPr>
            <a:spLocks noChangeArrowheads="1"/>
          </p:cNvSpPr>
          <p:nvPr/>
        </p:nvSpPr>
        <p:spPr bwMode="gray">
          <a:xfrm>
            <a:off x="0" y="-189074"/>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A1A70"/>
              </a:solidFill>
              <a:effectLst/>
              <a:uLnTx/>
              <a:uFillTx/>
              <a:latin typeface="Arial" charset="0"/>
              <a:ea typeface="+mn-ea"/>
              <a:cs typeface="+mn-cs"/>
            </a:endParaRPr>
          </a:p>
        </p:txBody>
      </p:sp>
      <p:sp>
        <p:nvSpPr>
          <p:cNvPr id="34" name="Google Shape;412;p18">
            <a:extLst>
              <a:ext uri="{FF2B5EF4-FFF2-40B4-BE49-F238E27FC236}">
                <a16:creationId xmlns:a16="http://schemas.microsoft.com/office/drawing/2014/main" id="{5BBB6ABE-9567-4A49-AA07-489F9DD3BC03}"/>
              </a:ext>
            </a:extLst>
          </p:cNvPr>
          <p:cNvSpPr txBox="1">
            <a:spLocks noGrp="1"/>
          </p:cNvSpPr>
          <p:nvPr>
            <p:ph type="title"/>
          </p:nvPr>
        </p:nvSpPr>
        <p:spPr>
          <a:xfrm>
            <a:off x="594354" y="-52764"/>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dirty="0">
                <a:solidFill>
                  <a:schemeClr val="bg1"/>
                </a:solidFill>
              </a:rPr>
              <a:t>KẾT QUẢ</a:t>
            </a:r>
          </a:p>
        </p:txBody>
      </p:sp>
      <p:grpSp>
        <p:nvGrpSpPr>
          <p:cNvPr id="35" name="Dev"/>
          <p:cNvGrpSpPr>
            <a:grpSpLocks noChangeAspect="1"/>
          </p:cNvGrpSpPr>
          <p:nvPr>
            <p:custDataLst>
              <p:tags r:id="rId1"/>
            </p:custDataLst>
          </p:nvPr>
        </p:nvGrpSpPr>
        <p:grpSpPr>
          <a:xfrm>
            <a:off x="1990985" y="414176"/>
            <a:ext cx="478199" cy="478199"/>
            <a:chOff x="928688" y="3711575"/>
            <a:chExt cx="354013" cy="354013"/>
          </a:xfrm>
        </p:grpSpPr>
        <p:sp>
          <p:nvSpPr>
            <p:cNvPr id="36" name="Oval 371"/>
            <p:cNvSpPr>
              <a:spLocks noChangeArrowheads="1"/>
            </p:cNvSpPr>
            <p:nvPr/>
          </p:nvSpPr>
          <p:spPr bwMode="auto">
            <a:xfrm>
              <a:off x="928688" y="3711575"/>
              <a:ext cx="354013" cy="354013"/>
            </a:xfrm>
            <a:prstGeom prst="ellipse">
              <a:avLst/>
            </a:prstGeom>
            <a:solidFill>
              <a:srgbClr val="9ED5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372"/>
            <p:cNvSpPr>
              <a:spLocks/>
            </p:cNvSpPr>
            <p:nvPr/>
          </p:nvSpPr>
          <p:spPr bwMode="auto">
            <a:xfrm>
              <a:off x="1150938" y="3844925"/>
              <a:ext cx="85725" cy="109538"/>
            </a:xfrm>
            <a:custGeom>
              <a:avLst/>
              <a:gdLst>
                <a:gd name="T0" fmla="*/ 38 w 256"/>
                <a:gd name="T1" fmla="*/ 333 h 333"/>
                <a:gd name="T2" fmla="*/ 10 w 256"/>
                <a:gd name="T3" fmla="*/ 317 h 333"/>
                <a:gd name="T4" fmla="*/ 21 w 256"/>
                <a:gd name="T5" fmla="*/ 272 h 333"/>
                <a:gd name="T6" fmla="*/ 190 w 256"/>
                <a:gd name="T7" fmla="*/ 168 h 333"/>
                <a:gd name="T8" fmla="*/ 190 w 256"/>
                <a:gd name="T9" fmla="*/ 167 h 333"/>
                <a:gd name="T10" fmla="*/ 190 w 256"/>
                <a:gd name="T11" fmla="*/ 166 h 333"/>
                <a:gd name="T12" fmla="*/ 21 w 256"/>
                <a:gd name="T13" fmla="*/ 62 h 333"/>
                <a:gd name="T14" fmla="*/ 10 w 256"/>
                <a:gd name="T15" fmla="*/ 16 h 333"/>
                <a:gd name="T16" fmla="*/ 38 w 256"/>
                <a:gd name="T17" fmla="*/ 0 h 333"/>
                <a:gd name="T18" fmla="*/ 56 w 256"/>
                <a:gd name="T19" fmla="*/ 5 h 333"/>
                <a:gd name="T20" fmla="*/ 233 w 256"/>
                <a:gd name="T21" fmla="*/ 114 h 333"/>
                <a:gd name="T22" fmla="*/ 236 w 256"/>
                <a:gd name="T23" fmla="*/ 117 h 333"/>
                <a:gd name="T24" fmla="*/ 256 w 256"/>
                <a:gd name="T25" fmla="*/ 167 h 333"/>
                <a:gd name="T26" fmla="*/ 236 w 256"/>
                <a:gd name="T27" fmla="*/ 216 h 333"/>
                <a:gd name="T28" fmla="*/ 233 w 256"/>
                <a:gd name="T29" fmla="*/ 219 h 333"/>
                <a:gd name="T30" fmla="*/ 56 w 256"/>
                <a:gd name="T31" fmla="*/ 328 h 333"/>
                <a:gd name="T32" fmla="*/ 38 w 256"/>
                <a:gd name="T33"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6" h="333">
                  <a:moveTo>
                    <a:pt x="38" y="333"/>
                  </a:moveTo>
                  <a:cubicBezTo>
                    <a:pt x="27" y="333"/>
                    <a:pt x="16" y="328"/>
                    <a:pt x="10" y="317"/>
                  </a:cubicBezTo>
                  <a:cubicBezTo>
                    <a:pt x="0" y="302"/>
                    <a:pt x="5" y="281"/>
                    <a:pt x="21" y="272"/>
                  </a:cubicBezTo>
                  <a:lnTo>
                    <a:pt x="190" y="168"/>
                  </a:lnTo>
                  <a:lnTo>
                    <a:pt x="190" y="167"/>
                  </a:lnTo>
                  <a:lnTo>
                    <a:pt x="190" y="166"/>
                  </a:lnTo>
                  <a:lnTo>
                    <a:pt x="21" y="62"/>
                  </a:lnTo>
                  <a:cubicBezTo>
                    <a:pt x="5" y="52"/>
                    <a:pt x="0" y="32"/>
                    <a:pt x="10" y="16"/>
                  </a:cubicBezTo>
                  <a:cubicBezTo>
                    <a:pt x="16" y="6"/>
                    <a:pt x="27" y="0"/>
                    <a:pt x="38" y="0"/>
                  </a:cubicBezTo>
                  <a:cubicBezTo>
                    <a:pt x="44" y="0"/>
                    <a:pt x="50" y="2"/>
                    <a:pt x="56" y="5"/>
                  </a:cubicBezTo>
                  <a:lnTo>
                    <a:pt x="233" y="114"/>
                  </a:lnTo>
                  <a:lnTo>
                    <a:pt x="236" y="117"/>
                  </a:lnTo>
                  <a:cubicBezTo>
                    <a:pt x="249" y="130"/>
                    <a:pt x="256" y="148"/>
                    <a:pt x="256" y="167"/>
                  </a:cubicBezTo>
                  <a:cubicBezTo>
                    <a:pt x="256" y="185"/>
                    <a:pt x="249" y="203"/>
                    <a:pt x="236" y="216"/>
                  </a:cubicBezTo>
                  <a:lnTo>
                    <a:pt x="233" y="219"/>
                  </a:lnTo>
                  <a:lnTo>
                    <a:pt x="56" y="328"/>
                  </a:lnTo>
                  <a:cubicBezTo>
                    <a:pt x="50" y="332"/>
                    <a:pt x="44" y="333"/>
                    <a:pt x="38" y="333"/>
                  </a:cubicBezTo>
                  <a:close/>
                </a:path>
              </a:pathLst>
            </a:custGeom>
            <a:solidFill>
              <a:srgbClr val="54B5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373"/>
            <p:cNvSpPr>
              <a:spLocks/>
            </p:cNvSpPr>
            <p:nvPr/>
          </p:nvSpPr>
          <p:spPr bwMode="auto">
            <a:xfrm>
              <a:off x="976313" y="3844925"/>
              <a:ext cx="84138" cy="109538"/>
            </a:xfrm>
            <a:custGeom>
              <a:avLst/>
              <a:gdLst>
                <a:gd name="T0" fmla="*/ 218 w 256"/>
                <a:gd name="T1" fmla="*/ 333 h 333"/>
                <a:gd name="T2" fmla="*/ 200 w 256"/>
                <a:gd name="T3" fmla="*/ 328 h 333"/>
                <a:gd name="T4" fmla="*/ 23 w 256"/>
                <a:gd name="T5" fmla="*/ 219 h 333"/>
                <a:gd name="T6" fmla="*/ 20 w 256"/>
                <a:gd name="T7" fmla="*/ 216 h 333"/>
                <a:gd name="T8" fmla="*/ 0 w 256"/>
                <a:gd name="T9" fmla="*/ 167 h 333"/>
                <a:gd name="T10" fmla="*/ 20 w 256"/>
                <a:gd name="T11" fmla="*/ 117 h 333"/>
                <a:gd name="T12" fmla="*/ 23 w 256"/>
                <a:gd name="T13" fmla="*/ 114 h 333"/>
                <a:gd name="T14" fmla="*/ 200 w 256"/>
                <a:gd name="T15" fmla="*/ 5 h 333"/>
                <a:gd name="T16" fmla="*/ 218 w 256"/>
                <a:gd name="T17" fmla="*/ 0 h 333"/>
                <a:gd name="T18" fmla="*/ 246 w 256"/>
                <a:gd name="T19" fmla="*/ 16 h 333"/>
                <a:gd name="T20" fmla="*/ 235 w 256"/>
                <a:gd name="T21" fmla="*/ 62 h 333"/>
                <a:gd name="T22" fmla="*/ 67 w 256"/>
                <a:gd name="T23" fmla="*/ 166 h 333"/>
                <a:gd name="T24" fmla="*/ 66 w 256"/>
                <a:gd name="T25" fmla="*/ 167 h 333"/>
                <a:gd name="T26" fmla="*/ 67 w 256"/>
                <a:gd name="T27" fmla="*/ 168 h 333"/>
                <a:gd name="T28" fmla="*/ 235 w 256"/>
                <a:gd name="T29" fmla="*/ 272 h 333"/>
                <a:gd name="T30" fmla="*/ 246 w 256"/>
                <a:gd name="T31" fmla="*/ 317 h 333"/>
                <a:gd name="T32" fmla="*/ 218 w 256"/>
                <a:gd name="T33"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6" h="333">
                  <a:moveTo>
                    <a:pt x="218" y="333"/>
                  </a:moveTo>
                  <a:cubicBezTo>
                    <a:pt x="212" y="333"/>
                    <a:pt x="206" y="332"/>
                    <a:pt x="200" y="328"/>
                  </a:cubicBezTo>
                  <a:lnTo>
                    <a:pt x="23" y="219"/>
                  </a:lnTo>
                  <a:lnTo>
                    <a:pt x="20" y="216"/>
                  </a:lnTo>
                  <a:cubicBezTo>
                    <a:pt x="7" y="203"/>
                    <a:pt x="0" y="185"/>
                    <a:pt x="0" y="167"/>
                  </a:cubicBezTo>
                  <a:cubicBezTo>
                    <a:pt x="0" y="148"/>
                    <a:pt x="7" y="130"/>
                    <a:pt x="20" y="117"/>
                  </a:cubicBezTo>
                  <a:lnTo>
                    <a:pt x="23" y="114"/>
                  </a:lnTo>
                  <a:lnTo>
                    <a:pt x="200" y="5"/>
                  </a:lnTo>
                  <a:cubicBezTo>
                    <a:pt x="206" y="2"/>
                    <a:pt x="212" y="0"/>
                    <a:pt x="218" y="0"/>
                  </a:cubicBezTo>
                  <a:cubicBezTo>
                    <a:pt x="229" y="0"/>
                    <a:pt x="240" y="6"/>
                    <a:pt x="246" y="16"/>
                  </a:cubicBezTo>
                  <a:cubicBezTo>
                    <a:pt x="256" y="32"/>
                    <a:pt x="251" y="52"/>
                    <a:pt x="235" y="62"/>
                  </a:cubicBezTo>
                  <a:lnTo>
                    <a:pt x="67" y="166"/>
                  </a:lnTo>
                  <a:lnTo>
                    <a:pt x="66" y="167"/>
                  </a:lnTo>
                  <a:lnTo>
                    <a:pt x="67" y="168"/>
                  </a:lnTo>
                  <a:lnTo>
                    <a:pt x="235" y="272"/>
                  </a:lnTo>
                  <a:cubicBezTo>
                    <a:pt x="251" y="281"/>
                    <a:pt x="256" y="302"/>
                    <a:pt x="246" y="317"/>
                  </a:cubicBezTo>
                  <a:cubicBezTo>
                    <a:pt x="240" y="328"/>
                    <a:pt x="229" y="333"/>
                    <a:pt x="218" y="333"/>
                  </a:cubicBezTo>
                  <a:close/>
                </a:path>
              </a:pathLst>
            </a:custGeom>
            <a:solidFill>
              <a:srgbClr val="54B5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Freeform 374"/>
            <p:cNvSpPr>
              <a:spLocks/>
            </p:cNvSpPr>
            <p:nvPr/>
          </p:nvSpPr>
          <p:spPr bwMode="auto">
            <a:xfrm>
              <a:off x="1057276" y="3794125"/>
              <a:ext cx="96838" cy="211138"/>
            </a:xfrm>
            <a:custGeom>
              <a:avLst/>
              <a:gdLst>
                <a:gd name="T0" fmla="*/ 38 w 292"/>
                <a:gd name="T1" fmla="*/ 633 h 633"/>
                <a:gd name="T2" fmla="*/ 26 w 292"/>
                <a:gd name="T3" fmla="*/ 631 h 633"/>
                <a:gd name="T4" fmla="*/ 7 w 292"/>
                <a:gd name="T5" fmla="*/ 588 h 633"/>
                <a:gd name="T6" fmla="*/ 223 w 292"/>
                <a:gd name="T7" fmla="*/ 21 h 633"/>
                <a:gd name="T8" fmla="*/ 254 w 292"/>
                <a:gd name="T9" fmla="*/ 0 h 633"/>
                <a:gd name="T10" fmla="*/ 266 w 292"/>
                <a:gd name="T11" fmla="*/ 2 h 633"/>
                <a:gd name="T12" fmla="*/ 286 w 292"/>
                <a:gd name="T13" fmla="*/ 45 h 633"/>
                <a:gd name="T14" fmla="*/ 69 w 292"/>
                <a:gd name="T15" fmla="*/ 612 h 633"/>
                <a:gd name="T16" fmla="*/ 38 w 292"/>
                <a:gd name="T17"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633">
                  <a:moveTo>
                    <a:pt x="38" y="633"/>
                  </a:moveTo>
                  <a:cubicBezTo>
                    <a:pt x="34" y="633"/>
                    <a:pt x="30" y="633"/>
                    <a:pt x="26" y="631"/>
                  </a:cubicBezTo>
                  <a:cubicBezTo>
                    <a:pt x="9" y="625"/>
                    <a:pt x="0" y="605"/>
                    <a:pt x="7" y="588"/>
                  </a:cubicBezTo>
                  <a:lnTo>
                    <a:pt x="223" y="21"/>
                  </a:lnTo>
                  <a:cubicBezTo>
                    <a:pt x="228" y="8"/>
                    <a:pt x="241" y="0"/>
                    <a:pt x="254" y="0"/>
                  </a:cubicBezTo>
                  <a:cubicBezTo>
                    <a:pt x="258" y="0"/>
                    <a:pt x="262" y="1"/>
                    <a:pt x="266" y="2"/>
                  </a:cubicBezTo>
                  <a:cubicBezTo>
                    <a:pt x="284" y="9"/>
                    <a:pt x="292" y="28"/>
                    <a:pt x="286" y="45"/>
                  </a:cubicBezTo>
                  <a:lnTo>
                    <a:pt x="69" y="612"/>
                  </a:lnTo>
                  <a:cubicBezTo>
                    <a:pt x="64" y="625"/>
                    <a:pt x="51" y="633"/>
                    <a:pt x="38" y="633"/>
                  </a:cubicBezTo>
                </a:path>
              </a:pathLst>
            </a:custGeom>
            <a:solidFill>
              <a:srgbClr val="54B5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Freeform 375"/>
            <p:cNvSpPr>
              <a:spLocks/>
            </p:cNvSpPr>
            <p:nvPr/>
          </p:nvSpPr>
          <p:spPr bwMode="auto">
            <a:xfrm>
              <a:off x="1150938" y="3832225"/>
              <a:ext cx="87313" cy="111125"/>
            </a:xfrm>
            <a:custGeom>
              <a:avLst/>
              <a:gdLst>
                <a:gd name="T0" fmla="*/ 38 w 263"/>
                <a:gd name="T1" fmla="*/ 338 h 338"/>
                <a:gd name="T2" fmla="*/ 10 w 263"/>
                <a:gd name="T3" fmla="*/ 322 h 338"/>
                <a:gd name="T4" fmla="*/ 21 w 263"/>
                <a:gd name="T5" fmla="*/ 276 h 338"/>
                <a:gd name="T6" fmla="*/ 190 w 263"/>
                <a:gd name="T7" fmla="*/ 172 h 338"/>
                <a:gd name="T8" fmla="*/ 190 w 263"/>
                <a:gd name="T9" fmla="*/ 170 h 338"/>
                <a:gd name="T10" fmla="*/ 21 w 263"/>
                <a:gd name="T11" fmla="*/ 66 h 338"/>
                <a:gd name="T12" fmla="*/ 10 w 263"/>
                <a:gd name="T13" fmla="*/ 20 h 338"/>
                <a:gd name="T14" fmla="*/ 56 w 263"/>
                <a:gd name="T15" fmla="*/ 10 h 338"/>
                <a:gd name="T16" fmla="*/ 233 w 263"/>
                <a:gd name="T17" fmla="*/ 119 h 338"/>
                <a:gd name="T18" fmla="*/ 236 w 263"/>
                <a:gd name="T19" fmla="*/ 122 h 338"/>
                <a:gd name="T20" fmla="*/ 236 w 263"/>
                <a:gd name="T21" fmla="*/ 221 h 338"/>
                <a:gd name="T22" fmla="*/ 233 w 263"/>
                <a:gd name="T23" fmla="*/ 224 h 338"/>
                <a:gd name="T24" fmla="*/ 56 w 263"/>
                <a:gd name="T25" fmla="*/ 333 h 338"/>
                <a:gd name="T26" fmla="*/ 38 w 263"/>
                <a:gd name="T27" fmla="*/ 33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3" h="338">
                  <a:moveTo>
                    <a:pt x="38" y="338"/>
                  </a:moveTo>
                  <a:cubicBezTo>
                    <a:pt x="27" y="338"/>
                    <a:pt x="16" y="332"/>
                    <a:pt x="10" y="322"/>
                  </a:cubicBezTo>
                  <a:cubicBezTo>
                    <a:pt x="0" y="306"/>
                    <a:pt x="5" y="286"/>
                    <a:pt x="21" y="276"/>
                  </a:cubicBezTo>
                  <a:lnTo>
                    <a:pt x="190" y="172"/>
                  </a:lnTo>
                  <a:lnTo>
                    <a:pt x="190" y="170"/>
                  </a:lnTo>
                  <a:lnTo>
                    <a:pt x="21" y="66"/>
                  </a:lnTo>
                  <a:cubicBezTo>
                    <a:pt x="5" y="57"/>
                    <a:pt x="0" y="36"/>
                    <a:pt x="10" y="20"/>
                  </a:cubicBezTo>
                  <a:cubicBezTo>
                    <a:pt x="20" y="5"/>
                    <a:pt x="40" y="0"/>
                    <a:pt x="56" y="10"/>
                  </a:cubicBezTo>
                  <a:lnTo>
                    <a:pt x="233" y="119"/>
                  </a:lnTo>
                  <a:lnTo>
                    <a:pt x="236" y="122"/>
                  </a:lnTo>
                  <a:cubicBezTo>
                    <a:pt x="263" y="149"/>
                    <a:pt x="263" y="194"/>
                    <a:pt x="236" y="221"/>
                  </a:cubicBezTo>
                  <a:lnTo>
                    <a:pt x="233" y="224"/>
                  </a:lnTo>
                  <a:lnTo>
                    <a:pt x="56" y="333"/>
                  </a:lnTo>
                  <a:cubicBezTo>
                    <a:pt x="50" y="336"/>
                    <a:pt x="44" y="338"/>
                    <a:pt x="38" y="3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 name="Freeform 376"/>
            <p:cNvSpPr>
              <a:spLocks/>
            </p:cNvSpPr>
            <p:nvPr/>
          </p:nvSpPr>
          <p:spPr bwMode="auto">
            <a:xfrm>
              <a:off x="973138" y="3832225"/>
              <a:ext cx="87313" cy="111125"/>
            </a:xfrm>
            <a:custGeom>
              <a:avLst/>
              <a:gdLst>
                <a:gd name="T0" fmla="*/ 225 w 263"/>
                <a:gd name="T1" fmla="*/ 338 h 338"/>
                <a:gd name="T2" fmla="*/ 207 w 263"/>
                <a:gd name="T3" fmla="*/ 333 h 338"/>
                <a:gd name="T4" fmla="*/ 30 w 263"/>
                <a:gd name="T5" fmla="*/ 224 h 338"/>
                <a:gd name="T6" fmla="*/ 27 w 263"/>
                <a:gd name="T7" fmla="*/ 221 h 338"/>
                <a:gd name="T8" fmla="*/ 27 w 263"/>
                <a:gd name="T9" fmla="*/ 122 h 338"/>
                <a:gd name="T10" fmla="*/ 30 w 263"/>
                <a:gd name="T11" fmla="*/ 119 h 338"/>
                <a:gd name="T12" fmla="*/ 207 w 263"/>
                <a:gd name="T13" fmla="*/ 10 h 338"/>
                <a:gd name="T14" fmla="*/ 253 w 263"/>
                <a:gd name="T15" fmla="*/ 20 h 338"/>
                <a:gd name="T16" fmla="*/ 242 w 263"/>
                <a:gd name="T17" fmla="*/ 66 h 338"/>
                <a:gd name="T18" fmla="*/ 74 w 263"/>
                <a:gd name="T19" fmla="*/ 170 h 338"/>
                <a:gd name="T20" fmla="*/ 74 w 263"/>
                <a:gd name="T21" fmla="*/ 172 h 338"/>
                <a:gd name="T22" fmla="*/ 242 w 263"/>
                <a:gd name="T23" fmla="*/ 276 h 338"/>
                <a:gd name="T24" fmla="*/ 253 w 263"/>
                <a:gd name="T25" fmla="*/ 322 h 338"/>
                <a:gd name="T26" fmla="*/ 225 w 263"/>
                <a:gd name="T27" fmla="*/ 33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3" h="338">
                  <a:moveTo>
                    <a:pt x="225" y="338"/>
                  </a:moveTo>
                  <a:cubicBezTo>
                    <a:pt x="219" y="338"/>
                    <a:pt x="213" y="336"/>
                    <a:pt x="207" y="333"/>
                  </a:cubicBezTo>
                  <a:lnTo>
                    <a:pt x="30" y="224"/>
                  </a:lnTo>
                  <a:lnTo>
                    <a:pt x="27" y="221"/>
                  </a:lnTo>
                  <a:cubicBezTo>
                    <a:pt x="0" y="194"/>
                    <a:pt x="0" y="149"/>
                    <a:pt x="27" y="122"/>
                  </a:cubicBezTo>
                  <a:lnTo>
                    <a:pt x="30" y="119"/>
                  </a:lnTo>
                  <a:lnTo>
                    <a:pt x="207" y="10"/>
                  </a:lnTo>
                  <a:cubicBezTo>
                    <a:pt x="223" y="0"/>
                    <a:pt x="244" y="5"/>
                    <a:pt x="253" y="20"/>
                  </a:cubicBezTo>
                  <a:cubicBezTo>
                    <a:pt x="263" y="36"/>
                    <a:pt x="258" y="57"/>
                    <a:pt x="242" y="66"/>
                  </a:cubicBezTo>
                  <a:lnTo>
                    <a:pt x="74" y="170"/>
                  </a:lnTo>
                  <a:lnTo>
                    <a:pt x="74" y="172"/>
                  </a:lnTo>
                  <a:lnTo>
                    <a:pt x="242" y="276"/>
                  </a:lnTo>
                  <a:cubicBezTo>
                    <a:pt x="258" y="286"/>
                    <a:pt x="263" y="306"/>
                    <a:pt x="253" y="322"/>
                  </a:cubicBezTo>
                  <a:cubicBezTo>
                    <a:pt x="247" y="332"/>
                    <a:pt x="236" y="338"/>
                    <a:pt x="225" y="3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377"/>
            <p:cNvSpPr>
              <a:spLocks/>
            </p:cNvSpPr>
            <p:nvPr/>
          </p:nvSpPr>
          <p:spPr bwMode="auto">
            <a:xfrm>
              <a:off x="1057276" y="3783013"/>
              <a:ext cx="96838" cy="211138"/>
            </a:xfrm>
            <a:custGeom>
              <a:avLst/>
              <a:gdLst>
                <a:gd name="T0" fmla="*/ 38 w 292"/>
                <a:gd name="T1" fmla="*/ 638 h 638"/>
                <a:gd name="T2" fmla="*/ 26 w 292"/>
                <a:gd name="T3" fmla="*/ 636 h 638"/>
                <a:gd name="T4" fmla="*/ 7 w 292"/>
                <a:gd name="T5" fmla="*/ 593 h 638"/>
                <a:gd name="T6" fmla="*/ 223 w 292"/>
                <a:gd name="T7" fmla="*/ 26 h 638"/>
                <a:gd name="T8" fmla="*/ 266 w 292"/>
                <a:gd name="T9" fmla="*/ 7 h 638"/>
                <a:gd name="T10" fmla="*/ 286 w 292"/>
                <a:gd name="T11" fmla="*/ 50 h 638"/>
                <a:gd name="T12" fmla="*/ 69 w 292"/>
                <a:gd name="T13" fmla="*/ 617 h 638"/>
                <a:gd name="T14" fmla="*/ 38 w 292"/>
                <a:gd name="T15" fmla="*/ 638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638">
                  <a:moveTo>
                    <a:pt x="38" y="638"/>
                  </a:moveTo>
                  <a:cubicBezTo>
                    <a:pt x="34" y="638"/>
                    <a:pt x="30" y="637"/>
                    <a:pt x="26" y="636"/>
                  </a:cubicBezTo>
                  <a:cubicBezTo>
                    <a:pt x="9" y="629"/>
                    <a:pt x="0" y="610"/>
                    <a:pt x="7" y="593"/>
                  </a:cubicBezTo>
                  <a:lnTo>
                    <a:pt x="223" y="26"/>
                  </a:lnTo>
                  <a:cubicBezTo>
                    <a:pt x="230" y="9"/>
                    <a:pt x="249" y="0"/>
                    <a:pt x="266" y="7"/>
                  </a:cubicBezTo>
                  <a:cubicBezTo>
                    <a:pt x="284" y="13"/>
                    <a:pt x="292" y="33"/>
                    <a:pt x="286" y="50"/>
                  </a:cubicBezTo>
                  <a:lnTo>
                    <a:pt x="69" y="617"/>
                  </a:lnTo>
                  <a:cubicBezTo>
                    <a:pt x="64" y="630"/>
                    <a:pt x="51" y="638"/>
                    <a:pt x="38" y="6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51" name="Dev"/>
          <p:cNvGrpSpPr>
            <a:grpSpLocks noChangeAspect="1"/>
          </p:cNvGrpSpPr>
          <p:nvPr>
            <p:custDataLst>
              <p:tags r:id="rId2"/>
            </p:custDataLst>
          </p:nvPr>
        </p:nvGrpSpPr>
        <p:grpSpPr>
          <a:xfrm>
            <a:off x="6669699" y="4666117"/>
            <a:ext cx="478199" cy="478199"/>
            <a:chOff x="928688" y="3711575"/>
            <a:chExt cx="354013" cy="354013"/>
          </a:xfrm>
        </p:grpSpPr>
        <p:sp>
          <p:nvSpPr>
            <p:cNvPr id="52" name="Oval 371"/>
            <p:cNvSpPr>
              <a:spLocks noChangeArrowheads="1"/>
            </p:cNvSpPr>
            <p:nvPr/>
          </p:nvSpPr>
          <p:spPr bwMode="auto">
            <a:xfrm>
              <a:off x="928688" y="3711575"/>
              <a:ext cx="354013" cy="354013"/>
            </a:xfrm>
            <a:prstGeom prst="ellipse">
              <a:avLst/>
            </a:prstGeom>
            <a:solidFill>
              <a:srgbClr val="9ED5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 name="Freeform 372"/>
            <p:cNvSpPr>
              <a:spLocks/>
            </p:cNvSpPr>
            <p:nvPr/>
          </p:nvSpPr>
          <p:spPr bwMode="auto">
            <a:xfrm>
              <a:off x="1150938" y="3844925"/>
              <a:ext cx="85725" cy="109538"/>
            </a:xfrm>
            <a:custGeom>
              <a:avLst/>
              <a:gdLst>
                <a:gd name="T0" fmla="*/ 38 w 256"/>
                <a:gd name="T1" fmla="*/ 333 h 333"/>
                <a:gd name="T2" fmla="*/ 10 w 256"/>
                <a:gd name="T3" fmla="*/ 317 h 333"/>
                <a:gd name="T4" fmla="*/ 21 w 256"/>
                <a:gd name="T5" fmla="*/ 272 h 333"/>
                <a:gd name="T6" fmla="*/ 190 w 256"/>
                <a:gd name="T7" fmla="*/ 168 h 333"/>
                <a:gd name="T8" fmla="*/ 190 w 256"/>
                <a:gd name="T9" fmla="*/ 167 h 333"/>
                <a:gd name="T10" fmla="*/ 190 w 256"/>
                <a:gd name="T11" fmla="*/ 166 h 333"/>
                <a:gd name="T12" fmla="*/ 21 w 256"/>
                <a:gd name="T13" fmla="*/ 62 h 333"/>
                <a:gd name="T14" fmla="*/ 10 w 256"/>
                <a:gd name="T15" fmla="*/ 16 h 333"/>
                <a:gd name="T16" fmla="*/ 38 w 256"/>
                <a:gd name="T17" fmla="*/ 0 h 333"/>
                <a:gd name="T18" fmla="*/ 56 w 256"/>
                <a:gd name="T19" fmla="*/ 5 h 333"/>
                <a:gd name="T20" fmla="*/ 233 w 256"/>
                <a:gd name="T21" fmla="*/ 114 h 333"/>
                <a:gd name="T22" fmla="*/ 236 w 256"/>
                <a:gd name="T23" fmla="*/ 117 h 333"/>
                <a:gd name="T24" fmla="*/ 256 w 256"/>
                <a:gd name="T25" fmla="*/ 167 h 333"/>
                <a:gd name="T26" fmla="*/ 236 w 256"/>
                <a:gd name="T27" fmla="*/ 216 h 333"/>
                <a:gd name="T28" fmla="*/ 233 w 256"/>
                <a:gd name="T29" fmla="*/ 219 h 333"/>
                <a:gd name="T30" fmla="*/ 56 w 256"/>
                <a:gd name="T31" fmla="*/ 328 h 333"/>
                <a:gd name="T32" fmla="*/ 38 w 256"/>
                <a:gd name="T33"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6" h="333">
                  <a:moveTo>
                    <a:pt x="38" y="333"/>
                  </a:moveTo>
                  <a:cubicBezTo>
                    <a:pt x="27" y="333"/>
                    <a:pt x="16" y="328"/>
                    <a:pt x="10" y="317"/>
                  </a:cubicBezTo>
                  <a:cubicBezTo>
                    <a:pt x="0" y="302"/>
                    <a:pt x="5" y="281"/>
                    <a:pt x="21" y="272"/>
                  </a:cubicBezTo>
                  <a:lnTo>
                    <a:pt x="190" y="168"/>
                  </a:lnTo>
                  <a:lnTo>
                    <a:pt x="190" y="167"/>
                  </a:lnTo>
                  <a:lnTo>
                    <a:pt x="190" y="166"/>
                  </a:lnTo>
                  <a:lnTo>
                    <a:pt x="21" y="62"/>
                  </a:lnTo>
                  <a:cubicBezTo>
                    <a:pt x="5" y="52"/>
                    <a:pt x="0" y="32"/>
                    <a:pt x="10" y="16"/>
                  </a:cubicBezTo>
                  <a:cubicBezTo>
                    <a:pt x="16" y="6"/>
                    <a:pt x="27" y="0"/>
                    <a:pt x="38" y="0"/>
                  </a:cubicBezTo>
                  <a:cubicBezTo>
                    <a:pt x="44" y="0"/>
                    <a:pt x="50" y="2"/>
                    <a:pt x="56" y="5"/>
                  </a:cubicBezTo>
                  <a:lnTo>
                    <a:pt x="233" y="114"/>
                  </a:lnTo>
                  <a:lnTo>
                    <a:pt x="236" y="117"/>
                  </a:lnTo>
                  <a:cubicBezTo>
                    <a:pt x="249" y="130"/>
                    <a:pt x="256" y="148"/>
                    <a:pt x="256" y="167"/>
                  </a:cubicBezTo>
                  <a:cubicBezTo>
                    <a:pt x="256" y="185"/>
                    <a:pt x="249" y="203"/>
                    <a:pt x="236" y="216"/>
                  </a:cubicBezTo>
                  <a:lnTo>
                    <a:pt x="233" y="219"/>
                  </a:lnTo>
                  <a:lnTo>
                    <a:pt x="56" y="328"/>
                  </a:lnTo>
                  <a:cubicBezTo>
                    <a:pt x="50" y="332"/>
                    <a:pt x="44" y="333"/>
                    <a:pt x="38" y="333"/>
                  </a:cubicBezTo>
                  <a:close/>
                </a:path>
              </a:pathLst>
            </a:custGeom>
            <a:solidFill>
              <a:srgbClr val="54B5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 name="Freeform 373"/>
            <p:cNvSpPr>
              <a:spLocks/>
            </p:cNvSpPr>
            <p:nvPr/>
          </p:nvSpPr>
          <p:spPr bwMode="auto">
            <a:xfrm>
              <a:off x="976313" y="3844925"/>
              <a:ext cx="84138" cy="109538"/>
            </a:xfrm>
            <a:custGeom>
              <a:avLst/>
              <a:gdLst>
                <a:gd name="T0" fmla="*/ 218 w 256"/>
                <a:gd name="T1" fmla="*/ 333 h 333"/>
                <a:gd name="T2" fmla="*/ 200 w 256"/>
                <a:gd name="T3" fmla="*/ 328 h 333"/>
                <a:gd name="T4" fmla="*/ 23 w 256"/>
                <a:gd name="T5" fmla="*/ 219 h 333"/>
                <a:gd name="T6" fmla="*/ 20 w 256"/>
                <a:gd name="T7" fmla="*/ 216 h 333"/>
                <a:gd name="T8" fmla="*/ 0 w 256"/>
                <a:gd name="T9" fmla="*/ 167 h 333"/>
                <a:gd name="T10" fmla="*/ 20 w 256"/>
                <a:gd name="T11" fmla="*/ 117 h 333"/>
                <a:gd name="T12" fmla="*/ 23 w 256"/>
                <a:gd name="T13" fmla="*/ 114 h 333"/>
                <a:gd name="T14" fmla="*/ 200 w 256"/>
                <a:gd name="T15" fmla="*/ 5 h 333"/>
                <a:gd name="T16" fmla="*/ 218 w 256"/>
                <a:gd name="T17" fmla="*/ 0 h 333"/>
                <a:gd name="T18" fmla="*/ 246 w 256"/>
                <a:gd name="T19" fmla="*/ 16 h 333"/>
                <a:gd name="T20" fmla="*/ 235 w 256"/>
                <a:gd name="T21" fmla="*/ 62 h 333"/>
                <a:gd name="T22" fmla="*/ 67 w 256"/>
                <a:gd name="T23" fmla="*/ 166 h 333"/>
                <a:gd name="T24" fmla="*/ 66 w 256"/>
                <a:gd name="T25" fmla="*/ 167 h 333"/>
                <a:gd name="T26" fmla="*/ 67 w 256"/>
                <a:gd name="T27" fmla="*/ 168 h 333"/>
                <a:gd name="T28" fmla="*/ 235 w 256"/>
                <a:gd name="T29" fmla="*/ 272 h 333"/>
                <a:gd name="T30" fmla="*/ 246 w 256"/>
                <a:gd name="T31" fmla="*/ 317 h 333"/>
                <a:gd name="T32" fmla="*/ 218 w 256"/>
                <a:gd name="T33"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6" h="333">
                  <a:moveTo>
                    <a:pt x="218" y="333"/>
                  </a:moveTo>
                  <a:cubicBezTo>
                    <a:pt x="212" y="333"/>
                    <a:pt x="206" y="332"/>
                    <a:pt x="200" y="328"/>
                  </a:cubicBezTo>
                  <a:lnTo>
                    <a:pt x="23" y="219"/>
                  </a:lnTo>
                  <a:lnTo>
                    <a:pt x="20" y="216"/>
                  </a:lnTo>
                  <a:cubicBezTo>
                    <a:pt x="7" y="203"/>
                    <a:pt x="0" y="185"/>
                    <a:pt x="0" y="167"/>
                  </a:cubicBezTo>
                  <a:cubicBezTo>
                    <a:pt x="0" y="148"/>
                    <a:pt x="7" y="130"/>
                    <a:pt x="20" y="117"/>
                  </a:cubicBezTo>
                  <a:lnTo>
                    <a:pt x="23" y="114"/>
                  </a:lnTo>
                  <a:lnTo>
                    <a:pt x="200" y="5"/>
                  </a:lnTo>
                  <a:cubicBezTo>
                    <a:pt x="206" y="2"/>
                    <a:pt x="212" y="0"/>
                    <a:pt x="218" y="0"/>
                  </a:cubicBezTo>
                  <a:cubicBezTo>
                    <a:pt x="229" y="0"/>
                    <a:pt x="240" y="6"/>
                    <a:pt x="246" y="16"/>
                  </a:cubicBezTo>
                  <a:cubicBezTo>
                    <a:pt x="256" y="32"/>
                    <a:pt x="251" y="52"/>
                    <a:pt x="235" y="62"/>
                  </a:cubicBezTo>
                  <a:lnTo>
                    <a:pt x="67" y="166"/>
                  </a:lnTo>
                  <a:lnTo>
                    <a:pt x="66" y="167"/>
                  </a:lnTo>
                  <a:lnTo>
                    <a:pt x="67" y="168"/>
                  </a:lnTo>
                  <a:lnTo>
                    <a:pt x="235" y="272"/>
                  </a:lnTo>
                  <a:cubicBezTo>
                    <a:pt x="251" y="281"/>
                    <a:pt x="256" y="302"/>
                    <a:pt x="246" y="317"/>
                  </a:cubicBezTo>
                  <a:cubicBezTo>
                    <a:pt x="240" y="328"/>
                    <a:pt x="229" y="333"/>
                    <a:pt x="218" y="333"/>
                  </a:cubicBezTo>
                  <a:close/>
                </a:path>
              </a:pathLst>
            </a:custGeom>
            <a:solidFill>
              <a:srgbClr val="54B5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 name="Freeform 374"/>
            <p:cNvSpPr>
              <a:spLocks/>
            </p:cNvSpPr>
            <p:nvPr/>
          </p:nvSpPr>
          <p:spPr bwMode="auto">
            <a:xfrm>
              <a:off x="1057276" y="3794125"/>
              <a:ext cx="96838" cy="211138"/>
            </a:xfrm>
            <a:custGeom>
              <a:avLst/>
              <a:gdLst>
                <a:gd name="T0" fmla="*/ 38 w 292"/>
                <a:gd name="T1" fmla="*/ 633 h 633"/>
                <a:gd name="T2" fmla="*/ 26 w 292"/>
                <a:gd name="T3" fmla="*/ 631 h 633"/>
                <a:gd name="T4" fmla="*/ 7 w 292"/>
                <a:gd name="T5" fmla="*/ 588 h 633"/>
                <a:gd name="T6" fmla="*/ 223 w 292"/>
                <a:gd name="T7" fmla="*/ 21 h 633"/>
                <a:gd name="T8" fmla="*/ 254 w 292"/>
                <a:gd name="T9" fmla="*/ 0 h 633"/>
                <a:gd name="T10" fmla="*/ 266 w 292"/>
                <a:gd name="T11" fmla="*/ 2 h 633"/>
                <a:gd name="T12" fmla="*/ 286 w 292"/>
                <a:gd name="T13" fmla="*/ 45 h 633"/>
                <a:gd name="T14" fmla="*/ 69 w 292"/>
                <a:gd name="T15" fmla="*/ 612 h 633"/>
                <a:gd name="T16" fmla="*/ 38 w 292"/>
                <a:gd name="T17"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633">
                  <a:moveTo>
                    <a:pt x="38" y="633"/>
                  </a:moveTo>
                  <a:cubicBezTo>
                    <a:pt x="34" y="633"/>
                    <a:pt x="30" y="633"/>
                    <a:pt x="26" y="631"/>
                  </a:cubicBezTo>
                  <a:cubicBezTo>
                    <a:pt x="9" y="625"/>
                    <a:pt x="0" y="605"/>
                    <a:pt x="7" y="588"/>
                  </a:cubicBezTo>
                  <a:lnTo>
                    <a:pt x="223" y="21"/>
                  </a:lnTo>
                  <a:cubicBezTo>
                    <a:pt x="228" y="8"/>
                    <a:pt x="241" y="0"/>
                    <a:pt x="254" y="0"/>
                  </a:cubicBezTo>
                  <a:cubicBezTo>
                    <a:pt x="258" y="0"/>
                    <a:pt x="262" y="1"/>
                    <a:pt x="266" y="2"/>
                  </a:cubicBezTo>
                  <a:cubicBezTo>
                    <a:pt x="284" y="9"/>
                    <a:pt x="292" y="28"/>
                    <a:pt x="286" y="45"/>
                  </a:cubicBezTo>
                  <a:lnTo>
                    <a:pt x="69" y="612"/>
                  </a:lnTo>
                  <a:cubicBezTo>
                    <a:pt x="64" y="625"/>
                    <a:pt x="51" y="633"/>
                    <a:pt x="38" y="633"/>
                  </a:cubicBezTo>
                </a:path>
              </a:pathLst>
            </a:custGeom>
            <a:solidFill>
              <a:srgbClr val="54B5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 name="Freeform 375"/>
            <p:cNvSpPr>
              <a:spLocks/>
            </p:cNvSpPr>
            <p:nvPr/>
          </p:nvSpPr>
          <p:spPr bwMode="auto">
            <a:xfrm>
              <a:off x="1150938" y="3832225"/>
              <a:ext cx="87313" cy="111125"/>
            </a:xfrm>
            <a:custGeom>
              <a:avLst/>
              <a:gdLst>
                <a:gd name="T0" fmla="*/ 38 w 263"/>
                <a:gd name="T1" fmla="*/ 338 h 338"/>
                <a:gd name="T2" fmla="*/ 10 w 263"/>
                <a:gd name="T3" fmla="*/ 322 h 338"/>
                <a:gd name="T4" fmla="*/ 21 w 263"/>
                <a:gd name="T5" fmla="*/ 276 h 338"/>
                <a:gd name="T6" fmla="*/ 190 w 263"/>
                <a:gd name="T7" fmla="*/ 172 h 338"/>
                <a:gd name="T8" fmla="*/ 190 w 263"/>
                <a:gd name="T9" fmla="*/ 170 h 338"/>
                <a:gd name="T10" fmla="*/ 21 w 263"/>
                <a:gd name="T11" fmla="*/ 66 h 338"/>
                <a:gd name="T12" fmla="*/ 10 w 263"/>
                <a:gd name="T13" fmla="*/ 20 h 338"/>
                <a:gd name="T14" fmla="*/ 56 w 263"/>
                <a:gd name="T15" fmla="*/ 10 h 338"/>
                <a:gd name="T16" fmla="*/ 233 w 263"/>
                <a:gd name="T17" fmla="*/ 119 h 338"/>
                <a:gd name="T18" fmla="*/ 236 w 263"/>
                <a:gd name="T19" fmla="*/ 122 h 338"/>
                <a:gd name="T20" fmla="*/ 236 w 263"/>
                <a:gd name="T21" fmla="*/ 221 h 338"/>
                <a:gd name="T22" fmla="*/ 233 w 263"/>
                <a:gd name="T23" fmla="*/ 224 h 338"/>
                <a:gd name="T24" fmla="*/ 56 w 263"/>
                <a:gd name="T25" fmla="*/ 333 h 338"/>
                <a:gd name="T26" fmla="*/ 38 w 263"/>
                <a:gd name="T27" fmla="*/ 33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3" h="338">
                  <a:moveTo>
                    <a:pt x="38" y="338"/>
                  </a:moveTo>
                  <a:cubicBezTo>
                    <a:pt x="27" y="338"/>
                    <a:pt x="16" y="332"/>
                    <a:pt x="10" y="322"/>
                  </a:cubicBezTo>
                  <a:cubicBezTo>
                    <a:pt x="0" y="306"/>
                    <a:pt x="5" y="286"/>
                    <a:pt x="21" y="276"/>
                  </a:cubicBezTo>
                  <a:lnTo>
                    <a:pt x="190" y="172"/>
                  </a:lnTo>
                  <a:lnTo>
                    <a:pt x="190" y="170"/>
                  </a:lnTo>
                  <a:lnTo>
                    <a:pt x="21" y="66"/>
                  </a:lnTo>
                  <a:cubicBezTo>
                    <a:pt x="5" y="57"/>
                    <a:pt x="0" y="36"/>
                    <a:pt x="10" y="20"/>
                  </a:cubicBezTo>
                  <a:cubicBezTo>
                    <a:pt x="20" y="5"/>
                    <a:pt x="40" y="0"/>
                    <a:pt x="56" y="10"/>
                  </a:cubicBezTo>
                  <a:lnTo>
                    <a:pt x="233" y="119"/>
                  </a:lnTo>
                  <a:lnTo>
                    <a:pt x="236" y="122"/>
                  </a:lnTo>
                  <a:cubicBezTo>
                    <a:pt x="263" y="149"/>
                    <a:pt x="263" y="194"/>
                    <a:pt x="236" y="221"/>
                  </a:cubicBezTo>
                  <a:lnTo>
                    <a:pt x="233" y="224"/>
                  </a:lnTo>
                  <a:lnTo>
                    <a:pt x="56" y="333"/>
                  </a:lnTo>
                  <a:cubicBezTo>
                    <a:pt x="50" y="336"/>
                    <a:pt x="44" y="338"/>
                    <a:pt x="38" y="3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 name="Freeform 376"/>
            <p:cNvSpPr>
              <a:spLocks/>
            </p:cNvSpPr>
            <p:nvPr/>
          </p:nvSpPr>
          <p:spPr bwMode="auto">
            <a:xfrm>
              <a:off x="973138" y="3832225"/>
              <a:ext cx="87313" cy="111125"/>
            </a:xfrm>
            <a:custGeom>
              <a:avLst/>
              <a:gdLst>
                <a:gd name="T0" fmla="*/ 225 w 263"/>
                <a:gd name="T1" fmla="*/ 338 h 338"/>
                <a:gd name="T2" fmla="*/ 207 w 263"/>
                <a:gd name="T3" fmla="*/ 333 h 338"/>
                <a:gd name="T4" fmla="*/ 30 w 263"/>
                <a:gd name="T5" fmla="*/ 224 h 338"/>
                <a:gd name="T6" fmla="*/ 27 w 263"/>
                <a:gd name="T7" fmla="*/ 221 h 338"/>
                <a:gd name="T8" fmla="*/ 27 w 263"/>
                <a:gd name="T9" fmla="*/ 122 h 338"/>
                <a:gd name="T10" fmla="*/ 30 w 263"/>
                <a:gd name="T11" fmla="*/ 119 h 338"/>
                <a:gd name="T12" fmla="*/ 207 w 263"/>
                <a:gd name="T13" fmla="*/ 10 h 338"/>
                <a:gd name="T14" fmla="*/ 253 w 263"/>
                <a:gd name="T15" fmla="*/ 20 h 338"/>
                <a:gd name="T16" fmla="*/ 242 w 263"/>
                <a:gd name="T17" fmla="*/ 66 h 338"/>
                <a:gd name="T18" fmla="*/ 74 w 263"/>
                <a:gd name="T19" fmla="*/ 170 h 338"/>
                <a:gd name="T20" fmla="*/ 74 w 263"/>
                <a:gd name="T21" fmla="*/ 172 h 338"/>
                <a:gd name="T22" fmla="*/ 242 w 263"/>
                <a:gd name="T23" fmla="*/ 276 h 338"/>
                <a:gd name="T24" fmla="*/ 253 w 263"/>
                <a:gd name="T25" fmla="*/ 322 h 338"/>
                <a:gd name="T26" fmla="*/ 225 w 263"/>
                <a:gd name="T27" fmla="*/ 33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3" h="338">
                  <a:moveTo>
                    <a:pt x="225" y="338"/>
                  </a:moveTo>
                  <a:cubicBezTo>
                    <a:pt x="219" y="338"/>
                    <a:pt x="213" y="336"/>
                    <a:pt x="207" y="333"/>
                  </a:cubicBezTo>
                  <a:lnTo>
                    <a:pt x="30" y="224"/>
                  </a:lnTo>
                  <a:lnTo>
                    <a:pt x="27" y="221"/>
                  </a:lnTo>
                  <a:cubicBezTo>
                    <a:pt x="0" y="194"/>
                    <a:pt x="0" y="149"/>
                    <a:pt x="27" y="122"/>
                  </a:cubicBezTo>
                  <a:lnTo>
                    <a:pt x="30" y="119"/>
                  </a:lnTo>
                  <a:lnTo>
                    <a:pt x="207" y="10"/>
                  </a:lnTo>
                  <a:cubicBezTo>
                    <a:pt x="223" y="0"/>
                    <a:pt x="244" y="5"/>
                    <a:pt x="253" y="20"/>
                  </a:cubicBezTo>
                  <a:cubicBezTo>
                    <a:pt x="263" y="36"/>
                    <a:pt x="258" y="57"/>
                    <a:pt x="242" y="66"/>
                  </a:cubicBezTo>
                  <a:lnTo>
                    <a:pt x="74" y="170"/>
                  </a:lnTo>
                  <a:lnTo>
                    <a:pt x="74" y="172"/>
                  </a:lnTo>
                  <a:lnTo>
                    <a:pt x="242" y="276"/>
                  </a:lnTo>
                  <a:cubicBezTo>
                    <a:pt x="258" y="286"/>
                    <a:pt x="263" y="306"/>
                    <a:pt x="253" y="322"/>
                  </a:cubicBezTo>
                  <a:cubicBezTo>
                    <a:pt x="247" y="332"/>
                    <a:pt x="236" y="338"/>
                    <a:pt x="225" y="3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 name="Freeform 377"/>
            <p:cNvSpPr>
              <a:spLocks/>
            </p:cNvSpPr>
            <p:nvPr/>
          </p:nvSpPr>
          <p:spPr bwMode="auto">
            <a:xfrm>
              <a:off x="1057276" y="3783013"/>
              <a:ext cx="96838" cy="211138"/>
            </a:xfrm>
            <a:custGeom>
              <a:avLst/>
              <a:gdLst>
                <a:gd name="T0" fmla="*/ 38 w 292"/>
                <a:gd name="T1" fmla="*/ 638 h 638"/>
                <a:gd name="T2" fmla="*/ 26 w 292"/>
                <a:gd name="T3" fmla="*/ 636 h 638"/>
                <a:gd name="T4" fmla="*/ 7 w 292"/>
                <a:gd name="T5" fmla="*/ 593 h 638"/>
                <a:gd name="T6" fmla="*/ 223 w 292"/>
                <a:gd name="T7" fmla="*/ 26 h 638"/>
                <a:gd name="T8" fmla="*/ 266 w 292"/>
                <a:gd name="T9" fmla="*/ 7 h 638"/>
                <a:gd name="T10" fmla="*/ 286 w 292"/>
                <a:gd name="T11" fmla="*/ 50 h 638"/>
                <a:gd name="T12" fmla="*/ 69 w 292"/>
                <a:gd name="T13" fmla="*/ 617 h 638"/>
                <a:gd name="T14" fmla="*/ 38 w 292"/>
                <a:gd name="T15" fmla="*/ 638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638">
                  <a:moveTo>
                    <a:pt x="38" y="638"/>
                  </a:moveTo>
                  <a:cubicBezTo>
                    <a:pt x="34" y="638"/>
                    <a:pt x="30" y="637"/>
                    <a:pt x="26" y="636"/>
                  </a:cubicBezTo>
                  <a:cubicBezTo>
                    <a:pt x="9" y="629"/>
                    <a:pt x="0" y="610"/>
                    <a:pt x="7" y="593"/>
                  </a:cubicBezTo>
                  <a:lnTo>
                    <a:pt x="223" y="26"/>
                  </a:lnTo>
                  <a:cubicBezTo>
                    <a:pt x="230" y="9"/>
                    <a:pt x="249" y="0"/>
                    <a:pt x="266" y="7"/>
                  </a:cubicBezTo>
                  <a:cubicBezTo>
                    <a:pt x="284" y="13"/>
                    <a:pt x="292" y="33"/>
                    <a:pt x="286" y="50"/>
                  </a:cubicBezTo>
                  <a:lnTo>
                    <a:pt x="69" y="617"/>
                  </a:lnTo>
                  <a:cubicBezTo>
                    <a:pt x="64" y="630"/>
                    <a:pt x="51" y="638"/>
                    <a:pt x="38" y="6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59" name="Presentation"/>
          <p:cNvGrpSpPr>
            <a:grpSpLocks noChangeAspect="1"/>
          </p:cNvGrpSpPr>
          <p:nvPr>
            <p:custDataLst>
              <p:tags r:id="rId3"/>
            </p:custDataLst>
          </p:nvPr>
        </p:nvGrpSpPr>
        <p:grpSpPr>
          <a:xfrm>
            <a:off x="0" y="2368153"/>
            <a:ext cx="762000" cy="762000"/>
            <a:chOff x="1997075" y="5499100"/>
            <a:chExt cx="823913" cy="823913"/>
          </a:xfrm>
        </p:grpSpPr>
        <p:sp>
          <p:nvSpPr>
            <p:cNvPr id="60" name="Oval 1299"/>
            <p:cNvSpPr>
              <a:spLocks noChangeArrowheads="1"/>
            </p:cNvSpPr>
            <p:nvPr/>
          </p:nvSpPr>
          <p:spPr bwMode="auto">
            <a:xfrm>
              <a:off x="1997075" y="5499100"/>
              <a:ext cx="823913" cy="823913"/>
            </a:xfrm>
            <a:prstGeom prst="ellipse">
              <a:avLst/>
            </a:prstGeom>
            <a:solidFill>
              <a:srgbClr val="9ED5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 name="Freeform 1318"/>
            <p:cNvSpPr>
              <a:spLocks/>
            </p:cNvSpPr>
            <p:nvPr/>
          </p:nvSpPr>
          <p:spPr bwMode="auto">
            <a:xfrm>
              <a:off x="2589213" y="5978525"/>
              <a:ext cx="227013" cy="303213"/>
            </a:xfrm>
            <a:custGeom>
              <a:avLst/>
              <a:gdLst>
                <a:gd name="T0" fmla="*/ 0 w 527"/>
                <a:gd name="T1" fmla="*/ 706 h 706"/>
                <a:gd name="T2" fmla="*/ 527 w 527"/>
                <a:gd name="T3" fmla="*/ 0 h 706"/>
                <a:gd name="T4" fmla="*/ 0 w 527"/>
                <a:gd name="T5" fmla="*/ 706 h 706"/>
              </a:gdLst>
              <a:ahLst/>
              <a:cxnLst>
                <a:cxn ang="0">
                  <a:pos x="T0" y="T1"/>
                </a:cxn>
                <a:cxn ang="0">
                  <a:pos x="T2" y="T3"/>
                </a:cxn>
                <a:cxn ang="0">
                  <a:pos x="T4" y="T5"/>
                </a:cxn>
              </a:cxnLst>
              <a:rect l="0" t="0" r="r" b="b"/>
              <a:pathLst>
                <a:path w="527" h="706">
                  <a:moveTo>
                    <a:pt x="0" y="706"/>
                  </a:moveTo>
                  <a:cubicBezTo>
                    <a:pt x="275" y="572"/>
                    <a:pt x="476" y="311"/>
                    <a:pt x="527" y="0"/>
                  </a:cubicBezTo>
                  <a:cubicBezTo>
                    <a:pt x="480" y="305"/>
                    <a:pt x="276" y="592"/>
                    <a:pt x="0" y="706"/>
                  </a:cubicBezTo>
                  <a:close/>
                </a:path>
              </a:pathLst>
            </a:custGeom>
            <a:solidFill>
              <a:srgbClr val="96CA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 name="Freeform 1319"/>
            <p:cNvSpPr>
              <a:spLocks/>
            </p:cNvSpPr>
            <p:nvPr/>
          </p:nvSpPr>
          <p:spPr bwMode="auto">
            <a:xfrm>
              <a:off x="2366963" y="5753100"/>
              <a:ext cx="450850" cy="536575"/>
            </a:xfrm>
            <a:custGeom>
              <a:avLst/>
              <a:gdLst>
                <a:gd name="T0" fmla="*/ 475 w 1050"/>
                <a:gd name="T1" fmla="*/ 1246 h 1246"/>
                <a:gd name="T2" fmla="*/ 52 w 1050"/>
                <a:gd name="T3" fmla="*/ 871 h 1246"/>
                <a:gd name="T4" fmla="*/ 21 w 1050"/>
                <a:gd name="T5" fmla="*/ 544 h 1246"/>
                <a:gd name="T6" fmla="*/ 0 w 1050"/>
                <a:gd name="T7" fmla="*/ 154 h 1246"/>
                <a:gd name="T8" fmla="*/ 453 w 1050"/>
                <a:gd name="T9" fmla="*/ 0 h 1246"/>
                <a:gd name="T10" fmla="*/ 1050 w 1050"/>
                <a:gd name="T11" fmla="*/ 485 h 1246"/>
                <a:gd name="T12" fmla="*/ 1045 w 1050"/>
                <a:gd name="T13" fmla="*/ 524 h 1246"/>
                <a:gd name="T14" fmla="*/ 518 w 1050"/>
                <a:gd name="T15" fmla="*/ 1230 h 1246"/>
                <a:gd name="T16" fmla="*/ 475 w 1050"/>
                <a:gd name="T17" fmla="*/ 1246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0" h="1246">
                  <a:moveTo>
                    <a:pt x="475" y="1246"/>
                  </a:moveTo>
                  <a:lnTo>
                    <a:pt x="52" y="871"/>
                  </a:lnTo>
                  <a:lnTo>
                    <a:pt x="21" y="544"/>
                  </a:lnTo>
                  <a:lnTo>
                    <a:pt x="0" y="154"/>
                  </a:lnTo>
                  <a:lnTo>
                    <a:pt x="453" y="0"/>
                  </a:lnTo>
                  <a:lnTo>
                    <a:pt x="1050" y="485"/>
                  </a:lnTo>
                  <a:cubicBezTo>
                    <a:pt x="1049" y="498"/>
                    <a:pt x="1047" y="511"/>
                    <a:pt x="1045" y="524"/>
                  </a:cubicBezTo>
                  <a:cubicBezTo>
                    <a:pt x="994" y="835"/>
                    <a:pt x="793" y="1096"/>
                    <a:pt x="518" y="1230"/>
                  </a:cubicBezTo>
                  <a:cubicBezTo>
                    <a:pt x="504" y="1236"/>
                    <a:pt x="490" y="1241"/>
                    <a:pt x="475" y="1246"/>
                  </a:cubicBezTo>
                  <a:close/>
                </a:path>
              </a:pathLst>
            </a:custGeom>
            <a:solidFill>
              <a:srgbClr val="54B5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 name="Rectangle 1536"/>
            <p:cNvSpPr>
              <a:spLocks noChangeArrowheads="1"/>
            </p:cNvSpPr>
            <p:nvPr/>
          </p:nvSpPr>
          <p:spPr bwMode="auto">
            <a:xfrm>
              <a:off x="2217737" y="5802312"/>
              <a:ext cx="393700" cy="265113"/>
            </a:xfrm>
            <a:prstGeom prst="rect">
              <a:avLst/>
            </a:prstGeom>
            <a:solidFill>
              <a:srgbClr val="54B5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Freeform 1537"/>
            <p:cNvSpPr>
              <a:spLocks noEditPoints="1"/>
            </p:cNvSpPr>
            <p:nvPr/>
          </p:nvSpPr>
          <p:spPr bwMode="auto">
            <a:xfrm>
              <a:off x="2184400" y="5727700"/>
              <a:ext cx="461963" cy="360363"/>
            </a:xfrm>
            <a:custGeom>
              <a:avLst/>
              <a:gdLst>
                <a:gd name="T0" fmla="*/ 996 w 1075"/>
                <a:gd name="T1" fmla="*/ 670 h 838"/>
                <a:gd name="T2" fmla="*/ 928 w 1075"/>
                <a:gd name="T3" fmla="*/ 746 h 838"/>
                <a:gd name="T4" fmla="*/ 148 w 1075"/>
                <a:gd name="T5" fmla="*/ 746 h 838"/>
                <a:gd name="T6" fmla="*/ 79 w 1075"/>
                <a:gd name="T7" fmla="*/ 670 h 838"/>
                <a:gd name="T8" fmla="*/ 79 w 1075"/>
                <a:gd name="T9" fmla="*/ 174 h 838"/>
                <a:gd name="T10" fmla="*/ 996 w 1075"/>
                <a:gd name="T11" fmla="*/ 174 h 838"/>
                <a:gd name="T12" fmla="*/ 996 w 1075"/>
                <a:gd name="T13" fmla="*/ 670 h 838"/>
                <a:gd name="T14" fmla="*/ 0 w 1075"/>
                <a:gd name="T15" fmla="*/ 0 h 838"/>
                <a:gd name="T16" fmla="*/ 0 w 1075"/>
                <a:gd name="T17" fmla="*/ 749 h 838"/>
                <a:gd name="T18" fmla="*/ 80 w 1075"/>
                <a:gd name="T19" fmla="*/ 838 h 838"/>
                <a:gd name="T20" fmla="*/ 995 w 1075"/>
                <a:gd name="T21" fmla="*/ 838 h 838"/>
                <a:gd name="T22" fmla="*/ 1075 w 1075"/>
                <a:gd name="T23" fmla="*/ 749 h 838"/>
                <a:gd name="T24" fmla="*/ 1075 w 1075"/>
                <a:gd name="T25" fmla="*/ 0 h 838"/>
                <a:gd name="T26" fmla="*/ 0 w 1075"/>
                <a:gd name="T27"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5" h="838">
                  <a:moveTo>
                    <a:pt x="996" y="670"/>
                  </a:moveTo>
                  <a:cubicBezTo>
                    <a:pt x="996" y="712"/>
                    <a:pt x="965" y="746"/>
                    <a:pt x="928" y="746"/>
                  </a:cubicBezTo>
                  <a:lnTo>
                    <a:pt x="148" y="746"/>
                  </a:lnTo>
                  <a:cubicBezTo>
                    <a:pt x="110" y="746"/>
                    <a:pt x="79" y="712"/>
                    <a:pt x="79" y="670"/>
                  </a:cubicBezTo>
                  <a:lnTo>
                    <a:pt x="79" y="174"/>
                  </a:lnTo>
                  <a:lnTo>
                    <a:pt x="996" y="174"/>
                  </a:lnTo>
                  <a:lnTo>
                    <a:pt x="996" y="670"/>
                  </a:lnTo>
                  <a:close/>
                  <a:moveTo>
                    <a:pt x="0" y="0"/>
                  </a:moveTo>
                  <a:lnTo>
                    <a:pt x="0" y="749"/>
                  </a:lnTo>
                  <a:cubicBezTo>
                    <a:pt x="0" y="798"/>
                    <a:pt x="36" y="838"/>
                    <a:pt x="80" y="838"/>
                  </a:cubicBezTo>
                  <a:lnTo>
                    <a:pt x="995" y="838"/>
                  </a:lnTo>
                  <a:cubicBezTo>
                    <a:pt x="1039" y="838"/>
                    <a:pt x="1075" y="798"/>
                    <a:pt x="1075" y="749"/>
                  </a:cubicBezTo>
                  <a:lnTo>
                    <a:pt x="1075" y="0"/>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 name="Freeform 1538"/>
            <p:cNvSpPr>
              <a:spLocks/>
            </p:cNvSpPr>
            <p:nvPr/>
          </p:nvSpPr>
          <p:spPr bwMode="auto">
            <a:xfrm>
              <a:off x="2308225" y="6067425"/>
              <a:ext cx="214313" cy="123825"/>
            </a:xfrm>
            <a:custGeom>
              <a:avLst/>
              <a:gdLst>
                <a:gd name="T0" fmla="*/ 486 w 497"/>
                <a:gd name="T1" fmla="*/ 223 h 286"/>
                <a:gd name="T2" fmla="*/ 271 w 497"/>
                <a:gd name="T3" fmla="*/ 8 h 286"/>
                <a:gd name="T4" fmla="*/ 250 w 497"/>
                <a:gd name="T5" fmla="*/ 0 h 286"/>
                <a:gd name="T6" fmla="*/ 249 w 497"/>
                <a:gd name="T7" fmla="*/ 0 h 286"/>
                <a:gd name="T8" fmla="*/ 247 w 497"/>
                <a:gd name="T9" fmla="*/ 0 h 286"/>
                <a:gd name="T10" fmla="*/ 226 w 497"/>
                <a:gd name="T11" fmla="*/ 8 h 286"/>
                <a:gd name="T12" fmla="*/ 11 w 497"/>
                <a:gd name="T13" fmla="*/ 223 h 286"/>
                <a:gd name="T14" fmla="*/ 11 w 497"/>
                <a:gd name="T15" fmla="*/ 262 h 286"/>
                <a:gd name="T16" fmla="*/ 50 w 497"/>
                <a:gd name="T17" fmla="*/ 262 h 286"/>
                <a:gd name="T18" fmla="*/ 221 w 497"/>
                <a:gd name="T19" fmla="*/ 92 h 286"/>
                <a:gd name="T20" fmla="*/ 221 w 497"/>
                <a:gd name="T21" fmla="*/ 258 h 286"/>
                <a:gd name="T22" fmla="*/ 249 w 497"/>
                <a:gd name="T23" fmla="*/ 286 h 286"/>
                <a:gd name="T24" fmla="*/ 276 w 497"/>
                <a:gd name="T25" fmla="*/ 258 h 286"/>
                <a:gd name="T26" fmla="*/ 276 w 497"/>
                <a:gd name="T27" fmla="*/ 92 h 286"/>
                <a:gd name="T28" fmla="*/ 447 w 497"/>
                <a:gd name="T29" fmla="*/ 262 h 286"/>
                <a:gd name="T30" fmla="*/ 486 w 497"/>
                <a:gd name="T31" fmla="*/ 262 h 286"/>
                <a:gd name="T32" fmla="*/ 486 w 497"/>
                <a:gd name="T33" fmla="*/ 223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7" h="286">
                  <a:moveTo>
                    <a:pt x="486" y="223"/>
                  </a:moveTo>
                  <a:lnTo>
                    <a:pt x="271" y="8"/>
                  </a:lnTo>
                  <a:cubicBezTo>
                    <a:pt x="265" y="2"/>
                    <a:pt x="258" y="0"/>
                    <a:pt x="250" y="0"/>
                  </a:cubicBezTo>
                  <a:lnTo>
                    <a:pt x="249" y="0"/>
                  </a:lnTo>
                  <a:lnTo>
                    <a:pt x="247" y="0"/>
                  </a:lnTo>
                  <a:cubicBezTo>
                    <a:pt x="240" y="0"/>
                    <a:pt x="232" y="2"/>
                    <a:pt x="226" y="8"/>
                  </a:cubicBezTo>
                  <a:lnTo>
                    <a:pt x="11" y="223"/>
                  </a:lnTo>
                  <a:cubicBezTo>
                    <a:pt x="0" y="234"/>
                    <a:pt x="0" y="252"/>
                    <a:pt x="11" y="262"/>
                  </a:cubicBezTo>
                  <a:cubicBezTo>
                    <a:pt x="22" y="273"/>
                    <a:pt x="39" y="273"/>
                    <a:pt x="50" y="262"/>
                  </a:cubicBezTo>
                  <a:lnTo>
                    <a:pt x="221" y="92"/>
                  </a:lnTo>
                  <a:lnTo>
                    <a:pt x="221" y="258"/>
                  </a:lnTo>
                  <a:cubicBezTo>
                    <a:pt x="221" y="273"/>
                    <a:pt x="233" y="286"/>
                    <a:pt x="249" y="286"/>
                  </a:cubicBezTo>
                  <a:cubicBezTo>
                    <a:pt x="264" y="286"/>
                    <a:pt x="276" y="273"/>
                    <a:pt x="276" y="258"/>
                  </a:cubicBezTo>
                  <a:lnTo>
                    <a:pt x="276" y="92"/>
                  </a:lnTo>
                  <a:lnTo>
                    <a:pt x="447" y="262"/>
                  </a:lnTo>
                  <a:cubicBezTo>
                    <a:pt x="458" y="273"/>
                    <a:pt x="475" y="273"/>
                    <a:pt x="486" y="262"/>
                  </a:cubicBezTo>
                  <a:cubicBezTo>
                    <a:pt x="497" y="252"/>
                    <a:pt x="497" y="234"/>
                    <a:pt x="486" y="223"/>
                  </a:cubicBezTo>
                </a:path>
              </a:pathLst>
            </a:custGeom>
            <a:solidFill>
              <a:srgbClr val="3335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 name="Freeform 1539"/>
            <p:cNvSpPr>
              <a:spLocks/>
            </p:cNvSpPr>
            <p:nvPr/>
          </p:nvSpPr>
          <p:spPr bwMode="auto">
            <a:xfrm>
              <a:off x="2244725" y="5837237"/>
              <a:ext cx="163513" cy="174625"/>
            </a:xfrm>
            <a:custGeom>
              <a:avLst/>
              <a:gdLst>
                <a:gd name="T0" fmla="*/ 198 w 381"/>
                <a:gd name="T1" fmla="*/ 202 h 405"/>
                <a:gd name="T2" fmla="*/ 381 w 381"/>
                <a:gd name="T3" fmla="*/ 177 h 405"/>
                <a:gd name="T4" fmla="*/ 341 w 381"/>
                <a:gd name="T5" fmla="*/ 87 h 405"/>
                <a:gd name="T6" fmla="*/ 87 w 381"/>
                <a:gd name="T7" fmla="*/ 65 h 405"/>
                <a:gd name="T8" fmla="*/ 64 w 381"/>
                <a:gd name="T9" fmla="*/ 319 h 405"/>
                <a:gd name="T10" fmla="*/ 316 w 381"/>
                <a:gd name="T11" fmla="*/ 343 h 405"/>
                <a:gd name="T12" fmla="*/ 198 w 381"/>
                <a:gd name="T13" fmla="*/ 202 h 405"/>
              </a:gdLst>
              <a:ahLst/>
              <a:cxnLst>
                <a:cxn ang="0">
                  <a:pos x="T0" y="T1"/>
                </a:cxn>
                <a:cxn ang="0">
                  <a:pos x="T2" y="T3"/>
                </a:cxn>
                <a:cxn ang="0">
                  <a:pos x="T4" y="T5"/>
                </a:cxn>
                <a:cxn ang="0">
                  <a:pos x="T6" y="T7"/>
                </a:cxn>
                <a:cxn ang="0">
                  <a:pos x="T8" y="T9"/>
                </a:cxn>
                <a:cxn ang="0">
                  <a:pos x="T10" y="T11"/>
                </a:cxn>
                <a:cxn ang="0">
                  <a:pos x="T12" y="T13"/>
                </a:cxn>
              </a:cxnLst>
              <a:rect l="0" t="0" r="r" b="b"/>
              <a:pathLst>
                <a:path w="381" h="405">
                  <a:moveTo>
                    <a:pt x="198" y="202"/>
                  </a:moveTo>
                  <a:lnTo>
                    <a:pt x="381" y="177"/>
                  </a:lnTo>
                  <a:cubicBezTo>
                    <a:pt x="377" y="145"/>
                    <a:pt x="363" y="113"/>
                    <a:pt x="341" y="87"/>
                  </a:cubicBezTo>
                  <a:cubicBezTo>
                    <a:pt x="277" y="10"/>
                    <a:pt x="163" y="0"/>
                    <a:pt x="87" y="65"/>
                  </a:cubicBezTo>
                  <a:cubicBezTo>
                    <a:pt x="10" y="129"/>
                    <a:pt x="0" y="242"/>
                    <a:pt x="64" y="319"/>
                  </a:cubicBezTo>
                  <a:cubicBezTo>
                    <a:pt x="128" y="394"/>
                    <a:pt x="240" y="405"/>
                    <a:pt x="316" y="343"/>
                  </a:cubicBezTo>
                  <a:lnTo>
                    <a:pt x="198" y="202"/>
                  </a:lnTo>
                </a:path>
              </a:pathLst>
            </a:custGeom>
            <a:solidFill>
              <a:srgbClr val="F090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 name="Rectangle 1540"/>
            <p:cNvSpPr>
              <a:spLocks noChangeArrowheads="1"/>
            </p:cNvSpPr>
            <p:nvPr/>
          </p:nvSpPr>
          <p:spPr bwMode="auto">
            <a:xfrm>
              <a:off x="2441575" y="5880100"/>
              <a:ext cx="1365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 name="Rectangle 1541"/>
            <p:cNvSpPr>
              <a:spLocks noChangeArrowheads="1"/>
            </p:cNvSpPr>
            <p:nvPr/>
          </p:nvSpPr>
          <p:spPr bwMode="auto">
            <a:xfrm>
              <a:off x="2441575" y="5919787"/>
              <a:ext cx="136525"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 name="Rectangle 1542"/>
            <p:cNvSpPr>
              <a:spLocks noChangeArrowheads="1"/>
            </p:cNvSpPr>
            <p:nvPr/>
          </p:nvSpPr>
          <p:spPr bwMode="auto">
            <a:xfrm>
              <a:off x="2441575" y="5957887"/>
              <a:ext cx="87313"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428822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1985">
            <a:extLst>
              <a:ext uri="{FF2B5EF4-FFF2-40B4-BE49-F238E27FC236}">
                <a16:creationId xmlns:a16="http://schemas.microsoft.com/office/drawing/2014/main" id="{AE721744-7FD9-4A23-9D69-16BE8E47CF2F}"/>
              </a:ext>
            </a:extLst>
          </p:cNvPr>
          <p:cNvSpPr>
            <a:spLocks/>
          </p:cNvSpPr>
          <p:nvPr/>
        </p:nvSpPr>
        <p:spPr bwMode="auto">
          <a:xfrm>
            <a:off x="5295390" y="1624154"/>
            <a:ext cx="2169160" cy="2680732"/>
          </a:xfrm>
          <a:custGeom>
            <a:avLst/>
            <a:gdLst>
              <a:gd name="connsiteX0" fmla="*/ 169336 w 1220753"/>
              <a:gd name="connsiteY0" fmla="*/ 99880 h 1537046"/>
              <a:gd name="connsiteX1" fmla="*/ 94329 w 1220753"/>
              <a:gd name="connsiteY1" fmla="*/ 175236 h 1537046"/>
              <a:gd name="connsiteX2" fmla="*/ 94329 w 1220753"/>
              <a:gd name="connsiteY2" fmla="*/ 1365851 h 1537046"/>
              <a:gd name="connsiteX3" fmla="*/ 169336 w 1220753"/>
              <a:gd name="connsiteY3" fmla="*/ 1442713 h 1537046"/>
              <a:gd name="connsiteX4" fmla="*/ 1049913 w 1220753"/>
              <a:gd name="connsiteY4" fmla="*/ 1442713 h 1537046"/>
              <a:gd name="connsiteX5" fmla="*/ 1126420 w 1220753"/>
              <a:gd name="connsiteY5" fmla="*/ 1365851 h 1537046"/>
              <a:gd name="connsiteX6" fmla="*/ 1126420 w 1220753"/>
              <a:gd name="connsiteY6" fmla="*/ 175236 h 1537046"/>
              <a:gd name="connsiteX7" fmla="*/ 1049913 w 1220753"/>
              <a:gd name="connsiteY7" fmla="*/ 99880 h 1537046"/>
              <a:gd name="connsiteX8" fmla="*/ 134132 w 1220753"/>
              <a:gd name="connsiteY8" fmla="*/ 0 h 1537046"/>
              <a:gd name="connsiteX9" fmla="*/ 1086621 w 1220753"/>
              <a:gd name="connsiteY9" fmla="*/ 0 h 1537046"/>
              <a:gd name="connsiteX10" fmla="*/ 1220753 w 1220753"/>
              <a:gd name="connsiteY10" fmla="*/ 132219 h 1537046"/>
              <a:gd name="connsiteX11" fmla="*/ 1220753 w 1220753"/>
              <a:gd name="connsiteY11" fmla="*/ 1403325 h 1537046"/>
              <a:gd name="connsiteX12" fmla="*/ 1086621 w 1220753"/>
              <a:gd name="connsiteY12" fmla="*/ 1537046 h 1537046"/>
              <a:gd name="connsiteX13" fmla="*/ 134132 w 1220753"/>
              <a:gd name="connsiteY13" fmla="*/ 1537046 h 1537046"/>
              <a:gd name="connsiteX14" fmla="*/ 0 w 1220753"/>
              <a:gd name="connsiteY14" fmla="*/ 1403325 h 1537046"/>
              <a:gd name="connsiteX15" fmla="*/ 0 w 1220753"/>
              <a:gd name="connsiteY15" fmla="*/ 132219 h 1537046"/>
              <a:gd name="connsiteX16" fmla="*/ 134132 w 1220753"/>
              <a:gd name="connsiteY16" fmla="*/ 0 h 153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753" h="1537046">
                <a:moveTo>
                  <a:pt x="169336" y="99880"/>
                </a:moveTo>
                <a:cubicBezTo>
                  <a:pt x="127332" y="99880"/>
                  <a:pt x="94329" y="133037"/>
                  <a:pt x="94329" y="175236"/>
                </a:cubicBezTo>
                <a:lnTo>
                  <a:pt x="94329" y="1365851"/>
                </a:lnTo>
                <a:cubicBezTo>
                  <a:pt x="94329" y="1408050"/>
                  <a:pt x="127332" y="1442713"/>
                  <a:pt x="169336" y="1442713"/>
                </a:cubicBezTo>
                <a:lnTo>
                  <a:pt x="1049913" y="1442713"/>
                </a:lnTo>
                <a:cubicBezTo>
                  <a:pt x="1091917" y="1442713"/>
                  <a:pt x="1126420" y="1408050"/>
                  <a:pt x="1126420" y="1365851"/>
                </a:cubicBezTo>
                <a:lnTo>
                  <a:pt x="1126420" y="175236"/>
                </a:lnTo>
                <a:cubicBezTo>
                  <a:pt x="1126420" y="133037"/>
                  <a:pt x="1091917" y="99880"/>
                  <a:pt x="1049913" y="99880"/>
                </a:cubicBezTo>
                <a:close/>
                <a:moveTo>
                  <a:pt x="134132" y="0"/>
                </a:moveTo>
                <a:lnTo>
                  <a:pt x="1086621" y="0"/>
                </a:lnTo>
                <a:cubicBezTo>
                  <a:pt x="1158962" y="0"/>
                  <a:pt x="1220753" y="60100"/>
                  <a:pt x="1220753" y="132219"/>
                </a:cubicBezTo>
                <a:lnTo>
                  <a:pt x="1220753" y="1403325"/>
                </a:lnTo>
                <a:cubicBezTo>
                  <a:pt x="1220753" y="1476947"/>
                  <a:pt x="1158962" y="1537046"/>
                  <a:pt x="1086621" y="1537046"/>
                </a:cubicBezTo>
                <a:lnTo>
                  <a:pt x="134132" y="1537046"/>
                </a:lnTo>
                <a:cubicBezTo>
                  <a:pt x="60284" y="1537046"/>
                  <a:pt x="0" y="1476947"/>
                  <a:pt x="0" y="1403325"/>
                </a:cubicBezTo>
                <a:lnTo>
                  <a:pt x="0" y="132219"/>
                </a:lnTo>
                <a:cubicBezTo>
                  <a:pt x="0" y="60100"/>
                  <a:pt x="60284" y="0"/>
                  <a:pt x="134132" y="0"/>
                </a:cubicBezTo>
                <a:close/>
              </a:path>
            </a:pathLst>
          </a:custGeom>
          <a:solidFill>
            <a:schemeClr val="accent1"/>
          </a:solidFill>
          <a:ln>
            <a:noFill/>
          </a:ln>
        </p:spPr>
        <p:txBody>
          <a:bodyPr vert="horz" wrap="square" lIns="68580" tIns="34290" rIns="68580" bIns="34290" numCol="1" anchor="t" anchorCtr="0" compatLnSpc="1">
            <a:prstTxWarp prst="textNoShape">
              <a:avLst/>
            </a:prstTxWarp>
            <a:noAutofit/>
          </a:bodyPr>
          <a:lstStyle/>
          <a:p>
            <a:pPr defTabSz="685800">
              <a:buClrTx/>
              <a:defRPr/>
            </a:pPr>
            <a:endParaRPr lang="en-US" sz="1350" kern="1200" dirty="0">
              <a:solidFill>
                <a:prstClr val="black"/>
              </a:solidFill>
              <a:ea typeface="+mn-ea"/>
              <a:cs typeface="+mn-cs"/>
            </a:endParaRPr>
          </a:p>
        </p:txBody>
      </p:sp>
      <p:sp>
        <p:nvSpPr>
          <p:cNvPr id="6" name="Freeform 2233">
            <a:extLst>
              <a:ext uri="{FF2B5EF4-FFF2-40B4-BE49-F238E27FC236}">
                <a16:creationId xmlns:a16="http://schemas.microsoft.com/office/drawing/2014/main" id="{ADFF7861-968E-43EF-A532-0B037B66F0B5}"/>
              </a:ext>
            </a:extLst>
          </p:cNvPr>
          <p:cNvSpPr>
            <a:spLocks/>
          </p:cNvSpPr>
          <p:nvPr/>
        </p:nvSpPr>
        <p:spPr bwMode="auto">
          <a:xfrm>
            <a:off x="5677891" y="1080700"/>
            <a:ext cx="1404158" cy="429634"/>
          </a:xfrm>
          <a:custGeom>
            <a:avLst/>
            <a:gdLst>
              <a:gd name="T0" fmla="*/ 283 w 494"/>
              <a:gd name="T1" fmla="*/ 0 h 149"/>
              <a:gd name="T2" fmla="*/ 247 w 494"/>
              <a:gd name="T3" fmla="*/ 40 h 149"/>
              <a:gd name="T4" fmla="*/ 210 w 494"/>
              <a:gd name="T5" fmla="*/ 0 h 149"/>
              <a:gd name="T6" fmla="*/ 0 w 494"/>
              <a:gd name="T7" fmla="*/ 0 h 149"/>
              <a:gd name="T8" fmla="*/ 0 w 494"/>
              <a:gd name="T9" fmla="*/ 149 h 149"/>
              <a:gd name="T10" fmla="*/ 494 w 494"/>
              <a:gd name="T11" fmla="*/ 149 h 149"/>
              <a:gd name="T12" fmla="*/ 494 w 494"/>
              <a:gd name="T13" fmla="*/ 0 h 149"/>
              <a:gd name="T14" fmla="*/ 283 w 494"/>
              <a:gd name="T15" fmla="*/ 0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149">
                <a:moveTo>
                  <a:pt x="283" y="0"/>
                </a:moveTo>
                <a:cubicBezTo>
                  <a:pt x="282" y="22"/>
                  <a:pt x="266" y="40"/>
                  <a:pt x="247" y="40"/>
                </a:cubicBezTo>
                <a:cubicBezTo>
                  <a:pt x="228" y="40"/>
                  <a:pt x="212" y="22"/>
                  <a:pt x="210" y="0"/>
                </a:cubicBezTo>
                <a:lnTo>
                  <a:pt x="0" y="0"/>
                </a:lnTo>
                <a:lnTo>
                  <a:pt x="0" y="149"/>
                </a:lnTo>
                <a:lnTo>
                  <a:pt x="494" y="149"/>
                </a:lnTo>
                <a:lnTo>
                  <a:pt x="494" y="0"/>
                </a:lnTo>
                <a:lnTo>
                  <a:pt x="283" y="0"/>
                </a:lnTo>
                <a:close/>
              </a:path>
            </a:pathLst>
          </a:custGeom>
          <a:solidFill>
            <a:srgbClr val="7F7F7F"/>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7" name="Rectangle 2234">
            <a:extLst>
              <a:ext uri="{FF2B5EF4-FFF2-40B4-BE49-F238E27FC236}">
                <a16:creationId xmlns:a16="http://schemas.microsoft.com/office/drawing/2014/main" id="{B7E34238-4359-42E8-93A4-86D6A38D77A8}"/>
              </a:ext>
            </a:extLst>
          </p:cNvPr>
          <p:cNvSpPr>
            <a:spLocks noChangeArrowheads="1"/>
          </p:cNvSpPr>
          <p:nvPr/>
        </p:nvSpPr>
        <p:spPr bwMode="auto">
          <a:xfrm>
            <a:off x="5677891" y="1508883"/>
            <a:ext cx="1404158" cy="115271"/>
          </a:xfrm>
          <a:prstGeom prst="rect">
            <a:avLst/>
          </a:prstGeom>
          <a:solidFill>
            <a:schemeClr val="tx1">
              <a:lumMod val="65000"/>
              <a:lumOff val="35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8" name="Freeform 2235">
            <a:extLst>
              <a:ext uri="{FF2B5EF4-FFF2-40B4-BE49-F238E27FC236}">
                <a16:creationId xmlns:a16="http://schemas.microsoft.com/office/drawing/2014/main" id="{54F9002D-1A5F-4D2D-9C47-C2D8E4B6008A}"/>
              </a:ext>
            </a:extLst>
          </p:cNvPr>
          <p:cNvSpPr>
            <a:spLocks noEditPoints="1"/>
          </p:cNvSpPr>
          <p:nvPr/>
        </p:nvSpPr>
        <p:spPr bwMode="auto">
          <a:xfrm>
            <a:off x="6191351" y="900866"/>
            <a:ext cx="377237" cy="366761"/>
          </a:xfrm>
          <a:custGeom>
            <a:avLst/>
            <a:gdLst>
              <a:gd name="T0" fmla="*/ 66 w 132"/>
              <a:gd name="T1" fmla="*/ 93 h 132"/>
              <a:gd name="T2" fmla="*/ 39 w 132"/>
              <a:gd name="T3" fmla="*/ 66 h 132"/>
              <a:gd name="T4" fmla="*/ 66 w 132"/>
              <a:gd name="T5" fmla="*/ 39 h 132"/>
              <a:gd name="T6" fmla="*/ 93 w 132"/>
              <a:gd name="T7" fmla="*/ 66 h 132"/>
              <a:gd name="T8" fmla="*/ 66 w 132"/>
              <a:gd name="T9" fmla="*/ 93 h 132"/>
              <a:gd name="T10" fmla="*/ 66 w 132"/>
              <a:gd name="T11" fmla="*/ 0 h 132"/>
              <a:gd name="T12" fmla="*/ 0 w 132"/>
              <a:gd name="T13" fmla="*/ 66 h 132"/>
              <a:gd name="T14" fmla="*/ 66 w 132"/>
              <a:gd name="T15" fmla="*/ 132 h 132"/>
              <a:gd name="T16" fmla="*/ 132 w 132"/>
              <a:gd name="T17" fmla="*/ 66 h 132"/>
              <a:gd name="T18" fmla="*/ 66 w 132"/>
              <a:gd name="T19"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93"/>
                </a:moveTo>
                <a:cubicBezTo>
                  <a:pt x="51" y="93"/>
                  <a:pt x="39" y="81"/>
                  <a:pt x="39" y="66"/>
                </a:cubicBezTo>
                <a:cubicBezTo>
                  <a:pt x="39" y="51"/>
                  <a:pt x="51" y="39"/>
                  <a:pt x="66" y="39"/>
                </a:cubicBezTo>
                <a:cubicBezTo>
                  <a:pt x="81" y="39"/>
                  <a:pt x="93" y="51"/>
                  <a:pt x="93" y="66"/>
                </a:cubicBezTo>
                <a:cubicBezTo>
                  <a:pt x="93" y="81"/>
                  <a:pt x="81" y="93"/>
                  <a:pt x="66" y="93"/>
                </a:cubicBezTo>
                <a:close/>
                <a:moveTo>
                  <a:pt x="66" y="0"/>
                </a:moveTo>
                <a:cubicBezTo>
                  <a:pt x="30" y="0"/>
                  <a:pt x="0" y="30"/>
                  <a:pt x="0" y="66"/>
                </a:cubicBezTo>
                <a:cubicBezTo>
                  <a:pt x="0" y="102"/>
                  <a:pt x="30" y="132"/>
                  <a:pt x="66" y="132"/>
                </a:cubicBezTo>
                <a:cubicBezTo>
                  <a:pt x="102" y="132"/>
                  <a:pt x="132" y="102"/>
                  <a:pt x="132" y="66"/>
                </a:cubicBezTo>
                <a:cubicBezTo>
                  <a:pt x="132" y="30"/>
                  <a:pt x="102" y="0"/>
                  <a:pt x="66" y="0"/>
                </a:cubicBezTo>
                <a:close/>
              </a:path>
            </a:pathLst>
          </a:custGeom>
          <a:solidFill>
            <a:srgbClr val="7F7F7F"/>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9" name="Rectangle 2236">
            <a:extLst>
              <a:ext uri="{FF2B5EF4-FFF2-40B4-BE49-F238E27FC236}">
                <a16:creationId xmlns:a16="http://schemas.microsoft.com/office/drawing/2014/main" id="{FEAE216B-4657-4416-BCE0-741B549F9786}"/>
              </a:ext>
            </a:extLst>
          </p:cNvPr>
          <p:cNvSpPr>
            <a:spLocks noChangeArrowheads="1"/>
          </p:cNvSpPr>
          <p:nvPr/>
        </p:nvSpPr>
        <p:spPr bwMode="auto">
          <a:xfrm>
            <a:off x="5677891" y="1056804"/>
            <a:ext cx="1404158" cy="31439"/>
          </a:xfrm>
          <a:prstGeom prst="rect">
            <a:avLst/>
          </a:prstGeom>
          <a:solidFill>
            <a:schemeClr val="tx1">
              <a:lumMod val="65000"/>
              <a:lumOff val="35000"/>
            </a:schemeClr>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10" name="Rectangle 2237">
            <a:extLst>
              <a:ext uri="{FF2B5EF4-FFF2-40B4-BE49-F238E27FC236}">
                <a16:creationId xmlns:a16="http://schemas.microsoft.com/office/drawing/2014/main" id="{6AEE5AC7-E68B-4357-8558-11C8D95D994A}"/>
              </a:ext>
            </a:extLst>
          </p:cNvPr>
          <p:cNvSpPr>
            <a:spLocks noChangeArrowheads="1"/>
          </p:cNvSpPr>
          <p:nvPr/>
        </p:nvSpPr>
        <p:spPr bwMode="auto">
          <a:xfrm>
            <a:off x="6003215" y="1005879"/>
            <a:ext cx="241016" cy="62873"/>
          </a:xfrm>
          <a:prstGeom prst="rect">
            <a:avLst/>
          </a:prstGeom>
          <a:solidFill>
            <a:srgbClr val="7F7F7F"/>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11" name="Rectangle 2238">
            <a:extLst>
              <a:ext uri="{FF2B5EF4-FFF2-40B4-BE49-F238E27FC236}">
                <a16:creationId xmlns:a16="http://schemas.microsoft.com/office/drawing/2014/main" id="{8E5F94DC-FB85-4BC0-8EB6-92EF7D164AF2}"/>
              </a:ext>
            </a:extLst>
          </p:cNvPr>
          <p:cNvSpPr>
            <a:spLocks noChangeArrowheads="1"/>
          </p:cNvSpPr>
          <p:nvPr/>
        </p:nvSpPr>
        <p:spPr bwMode="auto">
          <a:xfrm>
            <a:off x="6526593" y="1011827"/>
            <a:ext cx="241016" cy="52397"/>
          </a:xfrm>
          <a:prstGeom prst="rect">
            <a:avLst/>
          </a:prstGeom>
          <a:solidFill>
            <a:srgbClr val="7F7F7F"/>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grpSp>
        <p:nvGrpSpPr>
          <p:cNvPr id="49" name="Group 48">
            <a:extLst>
              <a:ext uri="{FF2B5EF4-FFF2-40B4-BE49-F238E27FC236}">
                <a16:creationId xmlns:a16="http://schemas.microsoft.com/office/drawing/2014/main" id="{A7A0F540-1F92-82B8-3F71-3FEB0A218934}"/>
              </a:ext>
            </a:extLst>
          </p:cNvPr>
          <p:cNvGrpSpPr/>
          <p:nvPr/>
        </p:nvGrpSpPr>
        <p:grpSpPr>
          <a:xfrm>
            <a:off x="5480526" y="1908575"/>
            <a:ext cx="1711268" cy="789414"/>
            <a:chOff x="2309459" y="2712086"/>
            <a:chExt cx="1215543" cy="628731"/>
          </a:xfrm>
        </p:grpSpPr>
        <p:sp>
          <p:nvSpPr>
            <p:cNvPr id="13" name="Rectangle 2240">
              <a:extLst>
                <a:ext uri="{FF2B5EF4-FFF2-40B4-BE49-F238E27FC236}">
                  <a16:creationId xmlns:a16="http://schemas.microsoft.com/office/drawing/2014/main" id="{39D64B28-F430-4FB9-8D87-EC954BE0E24C}"/>
                </a:ext>
              </a:extLst>
            </p:cNvPr>
            <p:cNvSpPr>
              <a:spLocks noChangeArrowheads="1"/>
            </p:cNvSpPr>
            <p:nvPr/>
          </p:nvSpPr>
          <p:spPr bwMode="auto">
            <a:xfrm>
              <a:off x="2309459" y="2712086"/>
              <a:ext cx="461072" cy="97806"/>
            </a:xfrm>
            <a:prstGeom prst="rect">
              <a:avLst/>
            </a:pr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14" name="Rectangle 2241">
              <a:extLst>
                <a:ext uri="{FF2B5EF4-FFF2-40B4-BE49-F238E27FC236}">
                  <a16:creationId xmlns:a16="http://schemas.microsoft.com/office/drawing/2014/main" id="{5D48DE15-7372-42F0-B247-3F9BD99B11A1}"/>
                </a:ext>
              </a:extLst>
            </p:cNvPr>
            <p:cNvSpPr>
              <a:spLocks noChangeArrowheads="1"/>
            </p:cNvSpPr>
            <p:nvPr/>
          </p:nvSpPr>
          <p:spPr bwMode="auto">
            <a:xfrm>
              <a:off x="2309459" y="2893722"/>
              <a:ext cx="1215543" cy="97806"/>
            </a:xfrm>
            <a:prstGeom prst="rect">
              <a:avLst/>
            </a:pr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15" name="Rectangle 2242">
              <a:extLst>
                <a:ext uri="{FF2B5EF4-FFF2-40B4-BE49-F238E27FC236}">
                  <a16:creationId xmlns:a16="http://schemas.microsoft.com/office/drawing/2014/main" id="{FCDAC809-BCAF-422A-AEF4-AC355CC5FDBC}"/>
                </a:ext>
              </a:extLst>
            </p:cNvPr>
            <p:cNvSpPr>
              <a:spLocks noChangeArrowheads="1"/>
            </p:cNvSpPr>
            <p:nvPr/>
          </p:nvSpPr>
          <p:spPr bwMode="auto">
            <a:xfrm>
              <a:off x="2309459" y="3075351"/>
              <a:ext cx="1215543" cy="97806"/>
            </a:xfrm>
            <a:prstGeom prst="rect">
              <a:avLst/>
            </a:pr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16" name="Rectangle 2243">
              <a:extLst>
                <a:ext uri="{FF2B5EF4-FFF2-40B4-BE49-F238E27FC236}">
                  <a16:creationId xmlns:a16="http://schemas.microsoft.com/office/drawing/2014/main" id="{4DED901B-0B36-46FC-86CD-3A43EE8D27C8}"/>
                </a:ext>
              </a:extLst>
            </p:cNvPr>
            <p:cNvSpPr>
              <a:spLocks noChangeArrowheads="1"/>
            </p:cNvSpPr>
            <p:nvPr/>
          </p:nvSpPr>
          <p:spPr bwMode="auto">
            <a:xfrm>
              <a:off x="2309459" y="3256987"/>
              <a:ext cx="1215543" cy="83830"/>
            </a:xfrm>
            <a:prstGeom prst="rect">
              <a:avLst/>
            </a:pr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grpSp>
      <p:grpSp>
        <p:nvGrpSpPr>
          <p:cNvPr id="2" name="Group 1">
            <a:extLst>
              <a:ext uri="{FF2B5EF4-FFF2-40B4-BE49-F238E27FC236}">
                <a16:creationId xmlns:a16="http://schemas.microsoft.com/office/drawing/2014/main" id="{80CAF9D3-694C-072F-818F-DFE9B4D3C7DA}"/>
              </a:ext>
            </a:extLst>
          </p:cNvPr>
          <p:cNvGrpSpPr>
            <a:grpSpLocks noChangeAspect="1"/>
          </p:cNvGrpSpPr>
          <p:nvPr/>
        </p:nvGrpSpPr>
        <p:grpSpPr>
          <a:xfrm>
            <a:off x="1050980" y="1345214"/>
            <a:ext cx="440000" cy="432000"/>
            <a:chOff x="1401304" y="2642231"/>
            <a:chExt cx="768448" cy="754474"/>
          </a:xfrm>
        </p:grpSpPr>
        <p:sp>
          <p:nvSpPr>
            <p:cNvPr id="12" name="Freeform 2239">
              <a:extLst>
                <a:ext uri="{FF2B5EF4-FFF2-40B4-BE49-F238E27FC236}">
                  <a16:creationId xmlns:a16="http://schemas.microsoft.com/office/drawing/2014/main" id="{F5DAEBB6-5091-443B-91FC-BD9D0690E36F}"/>
                </a:ext>
              </a:extLst>
            </p:cNvPr>
            <p:cNvSpPr>
              <a:spLocks noEditPoints="1"/>
            </p:cNvSpPr>
            <p:nvPr/>
          </p:nvSpPr>
          <p:spPr bwMode="auto">
            <a:xfrm>
              <a:off x="1401304" y="2642231"/>
              <a:ext cx="768448" cy="754474"/>
            </a:xfrm>
            <a:custGeom>
              <a:avLst/>
              <a:gdLst>
                <a:gd name="T0" fmla="*/ 33 w 205"/>
                <a:gd name="T1" fmla="*/ 18 h 199"/>
                <a:gd name="T2" fmla="*/ 18 w 205"/>
                <a:gd name="T3" fmla="*/ 32 h 199"/>
                <a:gd name="T4" fmla="*/ 18 w 205"/>
                <a:gd name="T5" fmla="*/ 166 h 199"/>
                <a:gd name="T6" fmla="*/ 33 w 205"/>
                <a:gd name="T7" fmla="*/ 181 h 199"/>
                <a:gd name="T8" fmla="*/ 172 w 205"/>
                <a:gd name="T9" fmla="*/ 181 h 199"/>
                <a:gd name="T10" fmla="*/ 187 w 205"/>
                <a:gd name="T11" fmla="*/ 166 h 199"/>
                <a:gd name="T12" fmla="*/ 187 w 205"/>
                <a:gd name="T13" fmla="*/ 32 h 199"/>
                <a:gd name="T14" fmla="*/ 172 w 205"/>
                <a:gd name="T15" fmla="*/ 18 h 199"/>
                <a:gd name="T16" fmla="*/ 33 w 205"/>
                <a:gd name="T17" fmla="*/ 18 h 199"/>
                <a:gd name="T18" fmla="*/ 172 w 205"/>
                <a:gd name="T19" fmla="*/ 199 h 199"/>
                <a:gd name="T20" fmla="*/ 33 w 205"/>
                <a:gd name="T21" fmla="*/ 199 h 199"/>
                <a:gd name="T22" fmla="*/ 0 w 205"/>
                <a:gd name="T23" fmla="*/ 166 h 199"/>
                <a:gd name="T24" fmla="*/ 0 w 205"/>
                <a:gd name="T25" fmla="*/ 32 h 199"/>
                <a:gd name="T26" fmla="*/ 33 w 205"/>
                <a:gd name="T27" fmla="*/ 0 h 199"/>
                <a:gd name="T28" fmla="*/ 172 w 205"/>
                <a:gd name="T29" fmla="*/ 0 h 199"/>
                <a:gd name="T30" fmla="*/ 205 w 205"/>
                <a:gd name="T31" fmla="*/ 32 h 199"/>
                <a:gd name="T32" fmla="*/ 205 w 205"/>
                <a:gd name="T33" fmla="*/ 166 h 199"/>
                <a:gd name="T34" fmla="*/ 172 w 205"/>
                <a:gd name="T35" fmla="*/ 19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5" h="199">
                  <a:moveTo>
                    <a:pt x="33" y="18"/>
                  </a:moveTo>
                  <a:cubicBezTo>
                    <a:pt x="25" y="18"/>
                    <a:pt x="18" y="24"/>
                    <a:pt x="18" y="32"/>
                  </a:cubicBezTo>
                  <a:lnTo>
                    <a:pt x="18" y="166"/>
                  </a:lnTo>
                  <a:cubicBezTo>
                    <a:pt x="18" y="174"/>
                    <a:pt x="25" y="181"/>
                    <a:pt x="33" y="181"/>
                  </a:cubicBezTo>
                  <a:lnTo>
                    <a:pt x="172" y="181"/>
                  </a:lnTo>
                  <a:cubicBezTo>
                    <a:pt x="180" y="181"/>
                    <a:pt x="187" y="174"/>
                    <a:pt x="187" y="166"/>
                  </a:cubicBezTo>
                  <a:lnTo>
                    <a:pt x="187" y="32"/>
                  </a:lnTo>
                  <a:cubicBezTo>
                    <a:pt x="187" y="24"/>
                    <a:pt x="180" y="18"/>
                    <a:pt x="172" y="18"/>
                  </a:cubicBezTo>
                  <a:lnTo>
                    <a:pt x="33" y="18"/>
                  </a:lnTo>
                  <a:close/>
                  <a:moveTo>
                    <a:pt x="172" y="199"/>
                  </a:moveTo>
                  <a:lnTo>
                    <a:pt x="33" y="199"/>
                  </a:lnTo>
                  <a:cubicBezTo>
                    <a:pt x="15" y="199"/>
                    <a:pt x="0" y="184"/>
                    <a:pt x="0" y="166"/>
                  </a:cubicBezTo>
                  <a:lnTo>
                    <a:pt x="0" y="32"/>
                  </a:lnTo>
                  <a:cubicBezTo>
                    <a:pt x="0" y="14"/>
                    <a:pt x="15" y="0"/>
                    <a:pt x="33" y="0"/>
                  </a:cubicBezTo>
                  <a:lnTo>
                    <a:pt x="172" y="0"/>
                  </a:lnTo>
                  <a:cubicBezTo>
                    <a:pt x="190" y="0"/>
                    <a:pt x="205" y="14"/>
                    <a:pt x="205" y="32"/>
                  </a:cubicBezTo>
                  <a:lnTo>
                    <a:pt x="205" y="166"/>
                  </a:lnTo>
                  <a:cubicBezTo>
                    <a:pt x="205" y="184"/>
                    <a:pt x="190" y="199"/>
                    <a:pt x="172" y="199"/>
                  </a:cubicBezTo>
                  <a:close/>
                </a:path>
              </a:pathLst>
            </a:cu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17" name="Freeform 2244">
              <a:extLst>
                <a:ext uri="{FF2B5EF4-FFF2-40B4-BE49-F238E27FC236}">
                  <a16:creationId xmlns:a16="http://schemas.microsoft.com/office/drawing/2014/main" id="{B1790A10-A007-4416-9583-45077D2E14DF}"/>
                </a:ext>
              </a:extLst>
            </p:cNvPr>
            <p:cNvSpPr>
              <a:spLocks/>
            </p:cNvSpPr>
            <p:nvPr/>
          </p:nvSpPr>
          <p:spPr bwMode="auto">
            <a:xfrm>
              <a:off x="1541021" y="2837834"/>
              <a:ext cx="502983" cy="335321"/>
            </a:xfrm>
            <a:custGeom>
              <a:avLst/>
              <a:gdLst>
                <a:gd name="T0" fmla="*/ 132 w 132"/>
                <a:gd name="T1" fmla="*/ 16 h 92"/>
                <a:gd name="T2" fmla="*/ 131 w 132"/>
                <a:gd name="T3" fmla="*/ 13 h 92"/>
                <a:gd name="T4" fmla="*/ 120 w 132"/>
                <a:gd name="T5" fmla="*/ 2 h 92"/>
                <a:gd name="T6" fmla="*/ 113 w 132"/>
                <a:gd name="T7" fmla="*/ 2 h 92"/>
                <a:gd name="T8" fmla="*/ 58 w 132"/>
                <a:gd name="T9" fmla="*/ 57 h 92"/>
                <a:gd name="T10" fmla="*/ 21 w 132"/>
                <a:gd name="T11" fmla="*/ 19 h 92"/>
                <a:gd name="T12" fmla="*/ 17 w 132"/>
                <a:gd name="T13" fmla="*/ 18 h 92"/>
                <a:gd name="T14" fmla="*/ 13 w 132"/>
                <a:gd name="T15" fmla="*/ 19 h 92"/>
                <a:gd name="T16" fmla="*/ 2 w 132"/>
                <a:gd name="T17" fmla="*/ 30 h 92"/>
                <a:gd name="T18" fmla="*/ 2 w 132"/>
                <a:gd name="T19" fmla="*/ 38 h 92"/>
                <a:gd name="T20" fmla="*/ 54 w 132"/>
                <a:gd name="T21" fmla="*/ 90 h 92"/>
                <a:gd name="T22" fmla="*/ 61 w 132"/>
                <a:gd name="T23" fmla="*/ 90 h 92"/>
                <a:gd name="T24" fmla="*/ 131 w 132"/>
                <a:gd name="T25" fmla="*/ 20 h 92"/>
                <a:gd name="T26" fmla="*/ 132 w 132"/>
                <a:gd name="T27" fmla="*/ 1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92">
                  <a:moveTo>
                    <a:pt x="132" y="16"/>
                  </a:moveTo>
                  <a:lnTo>
                    <a:pt x="131" y="13"/>
                  </a:lnTo>
                  <a:lnTo>
                    <a:pt x="120" y="2"/>
                  </a:lnTo>
                  <a:cubicBezTo>
                    <a:pt x="118" y="0"/>
                    <a:pt x="115" y="0"/>
                    <a:pt x="113" y="2"/>
                  </a:cubicBezTo>
                  <a:lnTo>
                    <a:pt x="58" y="57"/>
                  </a:lnTo>
                  <a:lnTo>
                    <a:pt x="21" y="19"/>
                  </a:lnTo>
                  <a:lnTo>
                    <a:pt x="17" y="18"/>
                  </a:lnTo>
                  <a:lnTo>
                    <a:pt x="13" y="19"/>
                  </a:lnTo>
                  <a:lnTo>
                    <a:pt x="2" y="30"/>
                  </a:lnTo>
                  <a:cubicBezTo>
                    <a:pt x="0" y="32"/>
                    <a:pt x="0" y="36"/>
                    <a:pt x="2" y="38"/>
                  </a:cubicBezTo>
                  <a:lnTo>
                    <a:pt x="54" y="90"/>
                  </a:lnTo>
                  <a:cubicBezTo>
                    <a:pt x="56" y="92"/>
                    <a:pt x="59" y="92"/>
                    <a:pt x="61" y="90"/>
                  </a:cubicBezTo>
                  <a:lnTo>
                    <a:pt x="131" y="20"/>
                  </a:lnTo>
                  <a:lnTo>
                    <a:pt x="132" y="16"/>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grpSp>
      <p:grpSp>
        <p:nvGrpSpPr>
          <p:cNvPr id="50" name="Group 49">
            <a:extLst>
              <a:ext uri="{FF2B5EF4-FFF2-40B4-BE49-F238E27FC236}">
                <a16:creationId xmlns:a16="http://schemas.microsoft.com/office/drawing/2014/main" id="{C9B8F3D7-71D5-AEF4-0ECC-54FE284BC0A3}"/>
              </a:ext>
            </a:extLst>
          </p:cNvPr>
          <p:cNvGrpSpPr/>
          <p:nvPr/>
        </p:nvGrpSpPr>
        <p:grpSpPr>
          <a:xfrm>
            <a:off x="5480527" y="2843560"/>
            <a:ext cx="1817000" cy="589071"/>
            <a:chOff x="2309459" y="3557376"/>
            <a:chExt cx="1215543" cy="628733"/>
          </a:xfrm>
        </p:grpSpPr>
        <p:sp>
          <p:nvSpPr>
            <p:cNvPr id="19" name="Rectangle 2246">
              <a:extLst>
                <a:ext uri="{FF2B5EF4-FFF2-40B4-BE49-F238E27FC236}">
                  <a16:creationId xmlns:a16="http://schemas.microsoft.com/office/drawing/2014/main" id="{376101E8-8D1E-4BF1-B968-DE4D7060E22B}"/>
                </a:ext>
              </a:extLst>
            </p:cNvPr>
            <p:cNvSpPr>
              <a:spLocks noChangeArrowheads="1"/>
            </p:cNvSpPr>
            <p:nvPr/>
          </p:nvSpPr>
          <p:spPr bwMode="auto">
            <a:xfrm>
              <a:off x="2309459" y="3557376"/>
              <a:ext cx="461072" cy="83830"/>
            </a:xfrm>
            <a:prstGeom prst="rect">
              <a:avLst/>
            </a:pr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20" name="Rectangle 2247">
              <a:extLst>
                <a:ext uri="{FF2B5EF4-FFF2-40B4-BE49-F238E27FC236}">
                  <a16:creationId xmlns:a16="http://schemas.microsoft.com/office/drawing/2014/main" id="{E5B4C060-F8B1-4DC1-9846-A106C69722CA}"/>
                </a:ext>
              </a:extLst>
            </p:cNvPr>
            <p:cNvSpPr>
              <a:spLocks noChangeArrowheads="1"/>
            </p:cNvSpPr>
            <p:nvPr/>
          </p:nvSpPr>
          <p:spPr bwMode="auto">
            <a:xfrm>
              <a:off x="2309459" y="3739003"/>
              <a:ext cx="1215543" cy="97806"/>
            </a:xfrm>
            <a:prstGeom prst="rect">
              <a:avLst/>
            </a:pr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21" name="Rectangle 2248">
              <a:extLst>
                <a:ext uri="{FF2B5EF4-FFF2-40B4-BE49-F238E27FC236}">
                  <a16:creationId xmlns:a16="http://schemas.microsoft.com/office/drawing/2014/main" id="{ECA03F2C-26DB-4413-8A76-7292C6A0B87E}"/>
                </a:ext>
              </a:extLst>
            </p:cNvPr>
            <p:cNvSpPr>
              <a:spLocks noChangeArrowheads="1"/>
            </p:cNvSpPr>
            <p:nvPr/>
          </p:nvSpPr>
          <p:spPr bwMode="auto">
            <a:xfrm>
              <a:off x="2309459" y="3920641"/>
              <a:ext cx="1215543" cy="97806"/>
            </a:xfrm>
            <a:prstGeom prst="rect">
              <a:avLst/>
            </a:pr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22" name="Rectangle 2249">
              <a:extLst>
                <a:ext uri="{FF2B5EF4-FFF2-40B4-BE49-F238E27FC236}">
                  <a16:creationId xmlns:a16="http://schemas.microsoft.com/office/drawing/2014/main" id="{35C278D8-6D86-4903-BCD3-345BE1E2DA3B}"/>
                </a:ext>
              </a:extLst>
            </p:cNvPr>
            <p:cNvSpPr>
              <a:spLocks noChangeArrowheads="1"/>
            </p:cNvSpPr>
            <p:nvPr/>
          </p:nvSpPr>
          <p:spPr bwMode="auto">
            <a:xfrm>
              <a:off x="2309459" y="4088303"/>
              <a:ext cx="1215543" cy="97806"/>
            </a:xfrm>
            <a:prstGeom prst="rect">
              <a:avLst/>
            </a:pr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grpSp>
      <p:sp>
        <p:nvSpPr>
          <p:cNvPr id="24" name="Freeform 2251">
            <a:extLst>
              <a:ext uri="{FF2B5EF4-FFF2-40B4-BE49-F238E27FC236}">
                <a16:creationId xmlns:a16="http://schemas.microsoft.com/office/drawing/2014/main" id="{E10E24C8-3114-422A-91EC-47898F34DC43}"/>
              </a:ext>
            </a:extLst>
          </p:cNvPr>
          <p:cNvSpPr>
            <a:spLocks noEditPoints="1"/>
          </p:cNvSpPr>
          <p:nvPr/>
        </p:nvSpPr>
        <p:spPr bwMode="auto">
          <a:xfrm>
            <a:off x="1050980" y="3599260"/>
            <a:ext cx="440000" cy="432000"/>
          </a:xfrm>
          <a:custGeom>
            <a:avLst/>
            <a:gdLst>
              <a:gd name="T0" fmla="*/ 33 w 205"/>
              <a:gd name="T1" fmla="*/ 18 h 199"/>
              <a:gd name="T2" fmla="*/ 18 w 205"/>
              <a:gd name="T3" fmla="*/ 32 h 199"/>
              <a:gd name="T4" fmla="*/ 18 w 205"/>
              <a:gd name="T5" fmla="*/ 166 h 199"/>
              <a:gd name="T6" fmla="*/ 33 w 205"/>
              <a:gd name="T7" fmla="*/ 181 h 199"/>
              <a:gd name="T8" fmla="*/ 172 w 205"/>
              <a:gd name="T9" fmla="*/ 181 h 199"/>
              <a:gd name="T10" fmla="*/ 187 w 205"/>
              <a:gd name="T11" fmla="*/ 166 h 199"/>
              <a:gd name="T12" fmla="*/ 187 w 205"/>
              <a:gd name="T13" fmla="*/ 32 h 199"/>
              <a:gd name="T14" fmla="*/ 172 w 205"/>
              <a:gd name="T15" fmla="*/ 18 h 199"/>
              <a:gd name="T16" fmla="*/ 33 w 205"/>
              <a:gd name="T17" fmla="*/ 18 h 199"/>
              <a:gd name="T18" fmla="*/ 172 w 205"/>
              <a:gd name="T19" fmla="*/ 199 h 199"/>
              <a:gd name="T20" fmla="*/ 33 w 205"/>
              <a:gd name="T21" fmla="*/ 199 h 199"/>
              <a:gd name="T22" fmla="*/ 0 w 205"/>
              <a:gd name="T23" fmla="*/ 166 h 199"/>
              <a:gd name="T24" fmla="*/ 0 w 205"/>
              <a:gd name="T25" fmla="*/ 32 h 199"/>
              <a:gd name="T26" fmla="*/ 33 w 205"/>
              <a:gd name="T27" fmla="*/ 0 h 199"/>
              <a:gd name="T28" fmla="*/ 172 w 205"/>
              <a:gd name="T29" fmla="*/ 0 h 199"/>
              <a:gd name="T30" fmla="*/ 205 w 205"/>
              <a:gd name="T31" fmla="*/ 32 h 199"/>
              <a:gd name="T32" fmla="*/ 205 w 205"/>
              <a:gd name="T33" fmla="*/ 166 h 199"/>
              <a:gd name="T34" fmla="*/ 172 w 205"/>
              <a:gd name="T35" fmla="*/ 19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5" h="199">
                <a:moveTo>
                  <a:pt x="33" y="18"/>
                </a:moveTo>
                <a:cubicBezTo>
                  <a:pt x="25" y="18"/>
                  <a:pt x="18" y="24"/>
                  <a:pt x="18" y="32"/>
                </a:cubicBezTo>
                <a:lnTo>
                  <a:pt x="18" y="166"/>
                </a:lnTo>
                <a:cubicBezTo>
                  <a:pt x="18" y="174"/>
                  <a:pt x="25" y="181"/>
                  <a:pt x="33" y="181"/>
                </a:cubicBezTo>
                <a:lnTo>
                  <a:pt x="172" y="181"/>
                </a:lnTo>
                <a:cubicBezTo>
                  <a:pt x="180" y="181"/>
                  <a:pt x="187" y="174"/>
                  <a:pt x="187" y="166"/>
                </a:cubicBezTo>
                <a:lnTo>
                  <a:pt x="187" y="32"/>
                </a:lnTo>
                <a:cubicBezTo>
                  <a:pt x="187" y="24"/>
                  <a:pt x="180" y="18"/>
                  <a:pt x="172" y="18"/>
                </a:cubicBezTo>
                <a:lnTo>
                  <a:pt x="33" y="18"/>
                </a:lnTo>
                <a:close/>
                <a:moveTo>
                  <a:pt x="172" y="199"/>
                </a:moveTo>
                <a:lnTo>
                  <a:pt x="33" y="199"/>
                </a:lnTo>
                <a:cubicBezTo>
                  <a:pt x="15" y="199"/>
                  <a:pt x="0" y="184"/>
                  <a:pt x="0" y="166"/>
                </a:cubicBezTo>
                <a:lnTo>
                  <a:pt x="0" y="32"/>
                </a:lnTo>
                <a:cubicBezTo>
                  <a:pt x="0" y="14"/>
                  <a:pt x="15" y="0"/>
                  <a:pt x="33" y="0"/>
                </a:cubicBezTo>
                <a:lnTo>
                  <a:pt x="172" y="0"/>
                </a:lnTo>
                <a:cubicBezTo>
                  <a:pt x="190" y="0"/>
                  <a:pt x="205" y="14"/>
                  <a:pt x="205" y="32"/>
                </a:cubicBezTo>
                <a:lnTo>
                  <a:pt x="205" y="166"/>
                </a:lnTo>
                <a:cubicBezTo>
                  <a:pt x="205" y="184"/>
                  <a:pt x="190" y="199"/>
                  <a:pt x="172" y="199"/>
                </a:cubicBezTo>
                <a:close/>
              </a:path>
            </a:pathLst>
          </a:cu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grpSp>
        <p:nvGrpSpPr>
          <p:cNvPr id="52" name="Group 51">
            <a:extLst>
              <a:ext uri="{FF2B5EF4-FFF2-40B4-BE49-F238E27FC236}">
                <a16:creationId xmlns:a16="http://schemas.microsoft.com/office/drawing/2014/main" id="{4DC6252C-B2E1-5DCC-0110-8877B8223681}"/>
              </a:ext>
            </a:extLst>
          </p:cNvPr>
          <p:cNvGrpSpPr/>
          <p:nvPr/>
        </p:nvGrpSpPr>
        <p:grpSpPr>
          <a:xfrm>
            <a:off x="5480526" y="3546451"/>
            <a:ext cx="1798854" cy="379609"/>
            <a:chOff x="2309459" y="5206029"/>
            <a:chExt cx="1215543" cy="628734"/>
          </a:xfrm>
        </p:grpSpPr>
        <p:sp>
          <p:nvSpPr>
            <p:cNvPr id="36" name="Rectangle 2252">
              <a:extLst>
                <a:ext uri="{FF2B5EF4-FFF2-40B4-BE49-F238E27FC236}">
                  <a16:creationId xmlns:a16="http://schemas.microsoft.com/office/drawing/2014/main" id="{37997F96-1A61-F1E6-E3B8-6A16318AE7E9}"/>
                </a:ext>
              </a:extLst>
            </p:cNvPr>
            <p:cNvSpPr>
              <a:spLocks noChangeArrowheads="1"/>
            </p:cNvSpPr>
            <p:nvPr/>
          </p:nvSpPr>
          <p:spPr bwMode="auto">
            <a:xfrm>
              <a:off x="2309459" y="5206029"/>
              <a:ext cx="461072" cy="97806"/>
            </a:xfrm>
            <a:prstGeom prst="rect">
              <a:avLst/>
            </a:pr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37" name="Rectangle 2253">
              <a:extLst>
                <a:ext uri="{FF2B5EF4-FFF2-40B4-BE49-F238E27FC236}">
                  <a16:creationId xmlns:a16="http://schemas.microsoft.com/office/drawing/2014/main" id="{12E5AE51-844A-A3C1-3317-18710470041A}"/>
                </a:ext>
              </a:extLst>
            </p:cNvPr>
            <p:cNvSpPr>
              <a:spLocks noChangeArrowheads="1"/>
            </p:cNvSpPr>
            <p:nvPr/>
          </p:nvSpPr>
          <p:spPr bwMode="auto">
            <a:xfrm>
              <a:off x="2309459" y="5387667"/>
              <a:ext cx="1215543" cy="97806"/>
            </a:xfrm>
            <a:prstGeom prst="rect">
              <a:avLst/>
            </a:pr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38" name="Rectangle 2254">
              <a:extLst>
                <a:ext uri="{FF2B5EF4-FFF2-40B4-BE49-F238E27FC236}">
                  <a16:creationId xmlns:a16="http://schemas.microsoft.com/office/drawing/2014/main" id="{F137DF7B-D2D2-18E6-CB38-A48FD3C5E953}"/>
                </a:ext>
              </a:extLst>
            </p:cNvPr>
            <p:cNvSpPr>
              <a:spLocks noChangeArrowheads="1"/>
            </p:cNvSpPr>
            <p:nvPr/>
          </p:nvSpPr>
          <p:spPr bwMode="auto">
            <a:xfrm>
              <a:off x="2309459" y="5569294"/>
              <a:ext cx="1215543" cy="97806"/>
            </a:xfrm>
            <a:prstGeom prst="rect">
              <a:avLst/>
            </a:pr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39" name="Rectangle 2255">
              <a:extLst>
                <a:ext uri="{FF2B5EF4-FFF2-40B4-BE49-F238E27FC236}">
                  <a16:creationId xmlns:a16="http://schemas.microsoft.com/office/drawing/2014/main" id="{3212FCC6-4401-B103-F419-24CEDED4E695}"/>
                </a:ext>
              </a:extLst>
            </p:cNvPr>
            <p:cNvSpPr>
              <a:spLocks noChangeArrowheads="1"/>
            </p:cNvSpPr>
            <p:nvPr/>
          </p:nvSpPr>
          <p:spPr bwMode="auto">
            <a:xfrm>
              <a:off x="2309459" y="5750933"/>
              <a:ext cx="1215543" cy="83830"/>
            </a:xfrm>
            <a:prstGeom prst="rect">
              <a:avLst/>
            </a:pr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grpSp>
      <p:grpSp>
        <p:nvGrpSpPr>
          <p:cNvPr id="85" name="Pencil"/>
          <p:cNvGrpSpPr>
            <a:grpSpLocks noChangeAspect="1"/>
          </p:cNvGrpSpPr>
          <p:nvPr>
            <p:custDataLst>
              <p:tags r:id="rId1"/>
            </p:custDataLst>
          </p:nvPr>
        </p:nvGrpSpPr>
        <p:grpSpPr>
          <a:xfrm rot="2897382">
            <a:off x="7117081" y="2034493"/>
            <a:ext cx="883920" cy="879957"/>
            <a:chOff x="1857376" y="2784475"/>
            <a:chExt cx="354013" cy="352425"/>
          </a:xfrm>
        </p:grpSpPr>
        <p:sp>
          <p:nvSpPr>
            <p:cNvPr id="86" name="Oval 243"/>
            <p:cNvSpPr>
              <a:spLocks noChangeArrowheads="1"/>
            </p:cNvSpPr>
            <p:nvPr/>
          </p:nvSpPr>
          <p:spPr bwMode="auto">
            <a:xfrm>
              <a:off x="1857376" y="2784475"/>
              <a:ext cx="354013" cy="352425"/>
            </a:xfrm>
            <a:prstGeom prst="ellipse">
              <a:avLst/>
            </a:prstGeom>
            <a:solidFill>
              <a:srgbClr val="9ED5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 name="Freeform 244"/>
            <p:cNvSpPr>
              <a:spLocks/>
            </p:cNvSpPr>
            <p:nvPr/>
          </p:nvSpPr>
          <p:spPr bwMode="auto">
            <a:xfrm>
              <a:off x="1990726" y="2860675"/>
              <a:ext cx="87313" cy="244475"/>
            </a:xfrm>
            <a:custGeom>
              <a:avLst/>
              <a:gdLst>
                <a:gd name="T0" fmla="*/ 133 w 266"/>
                <a:gd name="T1" fmla="*/ 734 h 734"/>
                <a:gd name="T2" fmla="*/ 89 w 266"/>
                <a:gd name="T3" fmla="*/ 667 h 734"/>
                <a:gd name="T4" fmla="*/ 0 w 266"/>
                <a:gd name="T5" fmla="*/ 534 h 734"/>
                <a:gd name="T6" fmla="*/ 0 w 266"/>
                <a:gd name="T7" fmla="*/ 50 h 734"/>
                <a:gd name="T8" fmla="*/ 50 w 266"/>
                <a:gd name="T9" fmla="*/ 0 h 734"/>
                <a:gd name="T10" fmla="*/ 216 w 266"/>
                <a:gd name="T11" fmla="*/ 0 h 734"/>
                <a:gd name="T12" fmla="*/ 266 w 266"/>
                <a:gd name="T13" fmla="*/ 50 h 734"/>
                <a:gd name="T14" fmla="*/ 266 w 266"/>
                <a:gd name="T15" fmla="*/ 134 h 734"/>
                <a:gd name="T16" fmla="*/ 266 w 266"/>
                <a:gd name="T17" fmla="*/ 150 h 734"/>
                <a:gd name="T18" fmla="*/ 266 w 266"/>
                <a:gd name="T19" fmla="*/ 534 h 734"/>
                <a:gd name="T20" fmla="*/ 178 w 266"/>
                <a:gd name="T21" fmla="*/ 667 h 734"/>
                <a:gd name="T22" fmla="*/ 133 w 266"/>
                <a:gd name="T23"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734">
                  <a:moveTo>
                    <a:pt x="133" y="734"/>
                  </a:moveTo>
                  <a:lnTo>
                    <a:pt x="89" y="667"/>
                  </a:lnTo>
                  <a:lnTo>
                    <a:pt x="0" y="534"/>
                  </a:lnTo>
                  <a:lnTo>
                    <a:pt x="0" y="50"/>
                  </a:lnTo>
                  <a:cubicBezTo>
                    <a:pt x="0" y="23"/>
                    <a:pt x="22" y="0"/>
                    <a:pt x="50" y="0"/>
                  </a:cubicBezTo>
                  <a:lnTo>
                    <a:pt x="216" y="0"/>
                  </a:lnTo>
                  <a:cubicBezTo>
                    <a:pt x="244" y="0"/>
                    <a:pt x="266" y="23"/>
                    <a:pt x="266" y="50"/>
                  </a:cubicBezTo>
                  <a:lnTo>
                    <a:pt x="266" y="134"/>
                  </a:lnTo>
                  <a:lnTo>
                    <a:pt x="266" y="150"/>
                  </a:lnTo>
                  <a:lnTo>
                    <a:pt x="266" y="534"/>
                  </a:lnTo>
                  <a:lnTo>
                    <a:pt x="178" y="667"/>
                  </a:lnTo>
                  <a:lnTo>
                    <a:pt x="133" y="734"/>
                  </a:lnTo>
                  <a:close/>
                </a:path>
              </a:pathLst>
            </a:custGeom>
            <a:solidFill>
              <a:srgbClr val="54B5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 name="Freeform 245"/>
            <p:cNvSpPr>
              <a:spLocks/>
            </p:cNvSpPr>
            <p:nvPr/>
          </p:nvSpPr>
          <p:spPr bwMode="auto">
            <a:xfrm>
              <a:off x="1990726" y="2849563"/>
              <a:ext cx="87313" cy="66675"/>
            </a:xfrm>
            <a:custGeom>
              <a:avLst/>
              <a:gdLst>
                <a:gd name="T0" fmla="*/ 266 w 266"/>
                <a:gd name="T1" fmla="*/ 150 h 200"/>
                <a:gd name="T2" fmla="*/ 216 w 266"/>
                <a:gd name="T3" fmla="*/ 200 h 200"/>
                <a:gd name="T4" fmla="*/ 50 w 266"/>
                <a:gd name="T5" fmla="*/ 200 h 200"/>
                <a:gd name="T6" fmla="*/ 0 w 266"/>
                <a:gd name="T7" fmla="*/ 150 h 200"/>
                <a:gd name="T8" fmla="*/ 0 w 266"/>
                <a:gd name="T9" fmla="*/ 50 h 200"/>
                <a:gd name="T10" fmla="*/ 50 w 266"/>
                <a:gd name="T11" fmla="*/ 0 h 200"/>
                <a:gd name="T12" fmla="*/ 216 w 266"/>
                <a:gd name="T13" fmla="*/ 0 h 200"/>
                <a:gd name="T14" fmla="*/ 266 w 266"/>
                <a:gd name="T15" fmla="*/ 50 h 200"/>
                <a:gd name="T16" fmla="*/ 266 w 266"/>
                <a:gd name="T17" fmla="*/ 15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200">
                  <a:moveTo>
                    <a:pt x="266" y="150"/>
                  </a:moveTo>
                  <a:cubicBezTo>
                    <a:pt x="266" y="178"/>
                    <a:pt x="244" y="200"/>
                    <a:pt x="216" y="200"/>
                  </a:cubicBezTo>
                  <a:lnTo>
                    <a:pt x="50" y="200"/>
                  </a:lnTo>
                  <a:cubicBezTo>
                    <a:pt x="22" y="200"/>
                    <a:pt x="0" y="178"/>
                    <a:pt x="0" y="150"/>
                  </a:cubicBezTo>
                  <a:lnTo>
                    <a:pt x="0" y="50"/>
                  </a:lnTo>
                  <a:cubicBezTo>
                    <a:pt x="0" y="22"/>
                    <a:pt x="22" y="0"/>
                    <a:pt x="50" y="0"/>
                  </a:cubicBezTo>
                  <a:lnTo>
                    <a:pt x="216" y="0"/>
                  </a:lnTo>
                  <a:cubicBezTo>
                    <a:pt x="244" y="0"/>
                    <a:pt x="266" y="22"/>
                    <a:pt x="266" y="50"/>
                  </a:cubicBezTo>
                  <a:lnTo>
                    <a:pt x="266" y="150"/>
                  </a:lnTo>
                  <a:close/>
                </a:path>
              </a:pathLst>
            </a:custGeom>
            <a:solidFill>
              <a:srgbClr val="C847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 name="Rectangle 246"/>
            <p:cNvSpPr>
              <a:spLocks noChangeArrowheads="1"/>
            </p:cNvSpPr>
            <p:nvPr/>
          </p:nvSpPr>
          <p:spPr bwMode="auto">
            <a:xfrm>
              <a:off x="1990726" y="2894013"/>
              <a:ext cx="20638" cy="133350"/>
            </a:xfrm>
            <a:prstGeom prst="rect">
              <a:avLst/>
            </a:prstGeom>
            <a:solidFill>
              <a:srgbClr val="E08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 name="Rectangle 247"/>
            <p:cNvSpPr>
              <a:spLocks noChangeArrowheads="1"/>
            </p:cNvSpPr>
            <p:nvPr/>
          </p:nvSpPr>
          <p:spPr bwMode="auto">
            <a:xfrm>
              <a:off x="2011363" y="2894013"/>
              <a:ext cx="44450" cy="144463"/>
            </a:xfrm>
            <a:prstGeom prst="rect">
              <a:avLst/>
            </a:prstGeom>
            <a:solidFill>
              <a:srgbClr val="F3CC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 name="Rectangle 248"/>
            <p:cNvSpPr>
              <a:spLocks noChangeArrowheads="1"/>
            </p:cNvSpPr>
            <p:nvPr/>
          </p:nvSpPr>
          <p:spPr bwMode="auto">
            <a:xfrm>
              <a:off x="2055813" y="2894013"/>
              <a:ext cx="22225" cy="133350"/>
            </a:xfrm>
            <a:prstGeom prst="rect">
              <a:avLst/>
            </a:prstGeom>
            <a:solidFill>
              <a:srgbClr val="E08E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 name="Freeform 249"/>
            <p:cNvSpPr>
              <a:spLocks/>
            </p:cNvSpPr>
            <p:nvPr/>
          </p:nvSpPr>
          <p:spPr bwMode="auto">
            <a:xfrm>
              <a:off x="2019301" y="3071813"/>
              <a:ext cx="30163" cy="20638"/>
            </a:xfrm>
            <a:custGeom>
              <a:avLst/>
              <a:gdLst>
                <a:gd name="T0" fmla="*/ 44 w 89"/>
                <a:gd name="T1" fmla="*/ 66 h 66"/>
                <a:gd name="T2" fmla="*/ 89 w 89"/>
                <a:gd name="T3" fmla="*/ 0 h 66"/>
                <a:gd name="T4" fmla="*/ 0 w 89"/>
                <a:gd name="T5" fmla="*/ 0 h 66"/>
                <a:gd name="T6" fmla="*/ 44 w 89"/>
                <a:gd name="T7" fmla="*/ 66 h 66"/>
              </a:gdLst>
              <a:ahLst/>
              <a:cxnLst>
                <a:cxn ang="0">
                  <a:pos x="T0" y="T1"/>
                </a:cxn>
                <a:cxn ang="0">
                  <a:pos x="T2" y="T3"/>
                </a:cxn>
                <a:cxn ang="0">
                  <a:pos x="T4" y="T5"/>
                </a:cxn>
                <a:cxn ang="0">
                  <a:pos x="T6" y="T7"/>
                </a:cxn>
              </a:cxnLst>
              <a:rect l="0" t="0" r="r" b="b"/>
              <a:pathLst>
                <a:path w="89" h="66">
                  <a:moveTo>
                    <a:pt x="44" y="66"/>
                  </a:moveTo>
                  <a:lnTo>
                    <a:pt x="89" y="0"/>
                  </a:lnTo>
                  <a:lnTo>
                    <a:pt x="0" y="0"/>
                  </a:lnTo>
                  <a:lnTo>
                    <a:pt x="44" y="66"/>
                  </a:lnTo>
                  <a:close/>
                </a:path>
              </a:pathLst>
            </a:custGeom>
            <a:solidFill>
              <a:srgbClr val="4956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 name="Freeform 250"/>
            <p:cNvSpPr>
              <a:spLocks/>
            </p:cNvSpPr>
            <p:nvPr/>
          </p:nvSpPr>
          <p:spPr bwMode="auto">
            <a:xfrm>
              <a:off x="1990726" y="3016250"/>
              <a:ext cx="87313" cy="55563"/>
            </a:xfrm>
            <a:custGeom>
              <a:avLst/>
              <a:gdLst>
                <a:gd name="T0" fmla="*/ 0 w 55"/>
                <a:gd name="T1" fmla="*/ 7 h 35"/>
                <a:gd name="T2" fmla="*/ 18 w 55"/>
                <a:gd name="T3" fmla="*/ 35 h 35"/>
                <a:gd name="T4" fmla="*/ 37 w 55"/>
                <a:gd name="T5" fmla="*/ 35 h 35"/>
                <a:gd name="T6" fmla="*/ 55 w 55"/>
                <a:gd name="T7" fmla="*/ 7 h 35"/>
                <a:gd name="T8" fmla="*/ 48 w 55"/>
                <a:gd name="T9" fmla="*/ 7 h 35"/>
                <a:gd name="T10" fmla="*/ 41 w 55"/>
                <a:gd name="T11" fmla="*/ 0 h 35"/>
                <a:gd name="T12" fmla="*/ 27 w 55"/>
                <a:gd name="T13" fmla="*/ 14 h 35"/>
                <a:gd name="T14" fmla="*/ 13 w 55"/>
                <a:gd name="T15" fmla="*/ 0 h 35"/>
                <a:gd name="T16" fmla="*/ 6 w 55"/>
                <a:gd name="T17" fmla="*/ 7 h 35"/>
                <a:gd name="T18" fmla="*/ 0 w 55"/>
                <a:gd name="T19"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5">
                  <a:moveTo>
                    <a:pt x="0" y="7"/>
                  </a:moveTo>
                  <a:lnTo>
                    <a:pt x="18" y="35"/>
                  </a:lnTo>
                  <a:lnTo>
                    <a:pt x="37" y="35"/>
                  </a:lnTo>
                  <a:lnTo>
                    <a:pt x="55" y="7"/>
                  </a:lnTo>
                  <a:lnTo>
                    <a:pt x="48" y="7"/>
                  </a:lnTo>
                  <a:lnTo>
                    <a:pt x="41" y="0"/>
                  </a:lnTo>
                  <a:lnTo>
                    <a:pt x="27" y="14"/>
                  </a:lnTo>
                  <a:lnTo>
                    <a:pt x="13" y="0"/>
                  </a:lnTo>
                  <a:lnTo>
                    <a:pt x="6" y="7"/>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94" name="Stop"/>
          <p:cNvGrpSpPr>
            <a:grpSpLocks noChangeAspect="1"/>
          </p:cNvGrpSpPr>
          <p:nvPr>
            <p:custDataLst>
              <p:tags r:id="rId2"/>
            </p:custDataLst>
          </p:nvPr>
        </p:nvGrpSpPr>
        <p:grpSpPr>
          <a:xfrm>
            <a:off x="1094640" y="3656500"/>
            <a:ext cx="354013" cy="354013"/>
            <a:chOff x="3729038" y="5229225"/>
            <a:chExt cx="220663" cy="220663"/>
          </a:xfrm>
        </p:grpSpPr>
        <p:sp>
          <p:nvSpPr>
            <p:cNvPr id="95" name="Oval 1882"/>
            <p:cNvSpPr>
              <a:spLocks noChangeArrowheads="1"/>
            </p:cNvSpPr>
            <p:nvPr/>
          </p:nvSpPr>
          <p:spPr bwMode="auto">
            <a:xfrm>
              <a:off x="3729038" y="5229225"/>
              <a:ext cx="220663" cy="220663"/>
            </a:xfrm>
            <a:prstGeom prst="ellipse">
              <a:avLst/>
            </a:prstGeom>
            <a:solidFill>
              <a:srgbClr val="9ED5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 name="Freeform 1883"/>
            <p:cNvSpPr>
              <a:spLocks/>
            </p:cNvSpPr>
            <p:nvPr/>
          </p:nvSpPr>
          <p:spPr bwMode="auto">
            <a:xfrm>
              <a:off x="3767138" y="5273675"/>
              <a:ext cx="144463" cy="146050"/>
            </a:xfrm>
            <a:custGeom>
              <a:avLst/>
              <a:gdLst>
                <a:gd name="T0" fmla="*/ 445 w 700"/>
                <a:gd name="T1" fmla="*/ 700 h 700"/>
                <a:gd name="T2" fmla="*/ 255 w 700"/>
                <a:gd name="T3" fmla="*/ 700 h 700"/>
                <a:gd name="T4" fmla="*/ 170 w 700"/>
                <a:gd name="T5" fmla="*/ 665 h 700"/>
                <a:gd name="T6" fmla="*/ 35 w 700"/>
                <a:gd name="T7" fmla="*/ 531 h 700"/>
                <a:gd name="T8" fmla="*/ 0 w 700"/>
                <a:gd name="T9" fmla="*/ 445 h 700"/>
                <a:gd name="T10" fmla="*/ 0 w 700"/>
                <a:gd name="T11" fmla="*/ 255 h 700"/>
                <a:gd name="T12" fmla="*/ 35 w 700"/>
                <a:gd name="T13" fmla="*/ 170 h 700"/>
                <a:gd name="T14" fmla="*/ 170 w 700"/>
                <a:gd name="T15" fmla="*/ 36 h 700"/>
                <a:gd name="T16" fmla="*/ 255 w 700"/>
                <a:gd name="T17" fmla="*/ 0 h 700"/>
                <a:gd name="T18" fmla="*/ 445 w 700"/>
                <a:gd name="T19" fmla="*/ 0 h 700"/>
                <a:gd name="T20" fmla="*/ 530 w 700"/>
                <a:gd name="T21" fmla="*/ 36 h 700"/>
                <a:gd name="T22" fmla="*/ 665 w 700"/>
                <a:gd name="T23" fmla="*/ 170 h 700"/>
                <a:gd name="T24" fmla="*/ 700 w 700"/>
                <a:gd name="T25" fmla="*/ 255 h 700"/>
                <a:gd name="T26" fmla="*/ 700 w 700"/>
                <a:gd name="T27" fmla="*/ 445 h 700"/>
                <a:gd name="T28" fmla="*/ 665 w 700"/>
                <a:gd name="T29" fmla="*/ 531 h 700"/>
                <a:gd name="T30" fmla="*/ 530 w 700"/>
                <a:gd name="T31" fmla="*/ 665 h 700"/>
                <a:gd name="T32" fmla="*/ 445 w 700"/>
                <a:gd name="T33" fmla="*/ 70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0" h="700">
                  <a:moveTo>
                    <a:pt x="445" y="700"/>
                  </a:moveTo>
                  <a:lnTo>
                    <a:pt x="255" y="700"/>
                  </a:lnTo>
                  <a:cubicBezTo>
                    <a:pt x="228" y="700"/>
                    <a:pt x="189" y="684"/>
                    <a:pt x="170" y="665"/>
                  </a:cubicBezTo>
                  <a:lnTo>
                    <a:pt x="35" y="531"/>
                  </a:lnTo>
                  <a:cubicBezTo>
                    <a:pt x="16" y="511"/>
                    <a:pt x="0" y="473"/>
                    <a:pt x="0" y="445"/>
                  </a:cubicBezTo>
                  <a:lnTo>
                    <a:pt x="0" y="255"/>
                  </a:lnTo>
                  <a:cubicBezTo>
                    <a:pt x="0" y="228"/>
                    <a:pt x="16" y="189"/>
                    <a:pt x="35" y="170"/>
                  </a:cubicBezTo>
                  <a:lnTo>
                    <a:pt x="170" y="36"/>
                  </a:lnTo>
                  <a:cubicBezTo>
                    <a:pt x="189" y="16"/>
                    <a:pt x="228" y="0"/>
                    <a:pt x="255" y="0"/>
                  </a:cubicBezTo>
                  <a:lnTo>
                    <a:pt x="445" y="0"/>
                  </a:lnTo>
                  <a:cubicBezTo>
                    <a:pt x="472" y="0"/>
                    <a:pt x="511" y="16"/>
                    <a:pt x="530" y="36"/>
                  </a:cubicBezTo>
                  <a:lnTo>
                    <a:pt x="665" y="170"/>
                  </a:lnTo>
                  <a:cubicBezTo>
                    <a:pt x="684" y="189"/>
                    <a:pt x="700" y="228"/>
                    <a:pt x="700" y="255"/>
                  </a:cubicBezTo>
                  <a:lnTo>
                    <a:pt x="700" y="445"/>
                  </a:lnTo>
                  <a:cubicBezTo>
                    <a:pt x="700" y="473"/>
                    <a:pt x="684" y="511"/>
                    <a:pt x="665" y="531"/>
                  </a:cubicBezTo>
                  <a:lnTo>
                    <a:pt x="530" y="665"/>
                  </a:lnTo>
                  <a:cubicBezTo>
                    <a:pt x="511" y="684"/>
                    <a:pt x="472" y="700"/>
                    <a:pt x="445" y="700"/>
                  </a:cubicBezTo>
                  <a:close/>
                </a:path>
              </a:pathLst>
            </a:custGeom>
            <a:solidFill>
              <a:srgbClr val="54B5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 name="Freeform 1884"/>
            <p:cNvSpPr>
              <a:spLocks/>
            </p:cNvSpPr>
            <p:nvPr/>
          </p:nvSpPr>
          <p:spPr bwMode="auto">
            <a:xfrm>
              <a:off x="3767138" y="5267325"/>
              <a:ext cx="144463" cy="144463"/>
            </a:xfrm>
            <a:custGeom>
              <a:avLst/>
              <a:gdLst>
                <a:gd name="T0" fmla="*/ 255 w 700"/>
                <a:gd name="T1" fmla="*/ 700 h 700"/>
                <a:gd name="T2" fmla="*/ 170 w 700"/>
                <a:gd name="T3" fmla="*/ 665 h 700"/>
                <a:gd name="T4" fmla="*/ 35 w 700"/>
                <a:gd name="T5" fmla="*/ 530 h 700"/>
                <a:gd name="T6" fmla="*/ 0 w 700"/>
                <a:gd name="T7" fmla="*/ 445 h 700"/>
                <a:gd name="T8" fmla="*/ 0 w 700"/>
                <a:gd name="T9" fmla="*/ 255 h 700"/>
                <a:gd name="T10" fmla="*/ 35 w 700"/>
                <a:gd name="T11" fmla="*/ 170 h 700"/>
                <a:gd name="T12" fmla="*/ 170 w 700"/>
                <a:gd name="T13" fmla="*/ 35 h 700"/>
                <a:gd name="T14" fmla="*/ 255 w 700"/>
                <a:gd name="T15" fmla="*/ 0 h 700"/>
                <a:gd name="T16" fmla="*/ 445 w 700"/>
                <a:gd name="T17" fmla="*/ 0 h 700"/>
                <a:gd name="T18" fmla="*/ 530 w 700"/>
                <a:gd name="T19" fmla="*/ 35 h 700"/>
                <a:gd name="T20" fmla="*/ 665 w 700"/>
                <a:gd name="T21" fmla="*/ 170 h 700"/>
                <a:gd name="T22" fmla="*/ 700 w 700"/>
                <a:gd name="T23" fmla="*/ 255 h 700"/>
                <a:gd name="T24" fmla="*/ 700 w 700"/>
                <a:gd name="T25" fmla="*/ 445 h 700"/>
                <a:gd name="T26" fmla="*/ 665 w 700"/>
                <a:gd name="T27" fmla="*/ 530 h 700"/>
                <a:gd name="T28" fmla="*/ 530 w 700"/>
                <a:gd name="T29" fmla="*/ 665 h 700"/>
                <a:gd name="T30" fmla="*/ 445 w 700"/>
                <a:gd name="T31" fmla="*/ 700 h 700"/>
                <a:gd name="T32" fmla="*/ 255 w 700"/>
                <a:gd name="T33" fmla="*/ 70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0" h="700">
                  <a:moveTo>
                    <a:pt x="255" y="700"/>
                  </a:moveTo>
                  <a:cubicBezTo>
                    <a:pt x="228" y="700"/>
                    <a:pt x="189" y="684"/>
                    <a:pt x="170" y="665"/>
                  </a:cubicBezTo>
                  <a:lnTo>
                    <a:pt x="35" y="530"/>
                  </a:lnTo>
                  <a:cubicBezTo>
                    <a:pt x="16" y="511"/>
                    <a:pt x="0" y="472"/>
                    <a:pt x="0" y="445"/>
                  </a:cubicBezTo>
                  <a:lnTo>
                    <a:pt x="0" y="255"/>
                  </a:lnTo>
                  <a:cubicBezTo>
                    <a:pt x="0" y="227"/>
                    <a:pt x="16" y="189"/>
                    <a:pt x="35" y="170"/>
                  </a:cubicBezTo>
                  <a:lnTo>
                    <a:pt x="170" y="35"/>
                  </a:lnTo>
                  <a:cubicBezTo>
                    <a:pt x="189" y="16"/>
                    <a:pt x="228" y="0"/>
                    <a:pt x="255" y="0"/>
                  </a:cubicBezTo>
                  <a:lnTo>
                    <a:pt x="445" y="0"/>
                  </a:lnTo>
                  <a:cubicBezTo>
                    <a:pt x="472" y="0"/>
                    <a:pt x="511" y="16"/>
                    <a:pt x="530" y="35"/>
                  </a:cubicBezTo>
                  <a:lnTo>
                    <a:pt x="665" y="170"/>
                  </a:lnTo>
                  <a:cubicBezTo>
                    <a:pt x="684" y="189"/>
                    <a:pt x="700" y="227"/>
                    <a:pt x="700" y="255"/>
                  </a:cubicBezTo>
                  <a:lnTo>
                    <a:pt x="700" y="445"/>
                  </a:lnTo>
                  <a:cubicBezTo>
                    <a:pt x="700" y="472"/>
                    <a:pt x="684" y="511"/>
                    <a:pt x="665" y="530"/>
                  </a:cubicBezTo>
                  <a:lnTo>
                    <a:pt x="530" y="665"/>
                  </a:lnTo>
                  <a:cubicBezTo>
                    <a:pt x="511" y="684"/>
                    <a:pt x="472" y="700"/>
                    <a:pt x="445" y="700"/>
                  </a:cubicBezTo>
                  <a:lnTo>
                    <a:pt x="255" y="700"/>
                  </a:lnTo>
                  <a:close/>
                </a:path>
              </a:pathLst>
            </a:custGeom>
            <a:solidFill>
              <a:srgbClr val="C847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 name="Freeform 1885"/>
            <p:cNvSpPr>
              <a:spLocks/>
            </p:cNvSpPr>
            <p:nvPr/>
          </p:nvSpPr>
          <p:spPr bwMode="auto">
            <a:xfrm>
              <a:off x="3794126" y="5319713"/>
              <a:ext cx="90488" cy="41275"/>
            </a:xfrm>
            <a:custGeom>
              <a:avLst/>
              <a:gdLst>
                <a:gd name="T0" fmla="*/ 434 w 434"/>
                <a:gd name="T1" fmla="*/ 133 h 200"/>
                <a:gd name="T2" fmla="*/ 367 w 434"/>
                <a:gd name="T3" fmla="*/ 200 h 200"/>
                <a:gd name="T4" fmla="*/ 67 w 434"/>
                <a:gd name="T5" fmla="*/ 200 h 200"/>
                <a:gd name="T6" fmla="*/ 0 w 434"/>
                <a:gd name="T7" fmla="*/ 133 h 200"/>
                <a:gd name="T8" fmla="*/ 0 w 434"/>
                <a:gd name="T9" fmla="*/ 67 h 200"/>
                <a:gd name="T10" fmla="*/ 67 w 434"/>
                <a:gd name="T11" fmla="*/ 0 h 200"/>
                <a:gd name="T12" fmla="*/ 367 w 434"/>
                <a:gd name="T13" fmla="*/ 0 h 200"/>
                <a:gd name="T14" fmla="*/ 434 w 434"/>
                <a:gd name="T15" fmla="*/ 67 h 200"/>
                <a:gd name="T16" fmla="*/ 434 w 434"/>
                <a:gd name="T17" fmla="*/ 13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 h="200">
                  <a:moveTo>
                    <a:pt x="434" y="133"/>
                  </a:moveTo>
                  <a:cubicBezTo>
                    <a:pt x="434" y="170"/>
                    <a:pt x="404" y="200"/>
                    <a:pt x="367" y="200"/>
                  </a:cubicBezTo>
                  <a:lnTo>
                    <a:pt x="67" y="200"/>
                  </a:lnTo>
                  <a:cubicBezTo>
                    <a:pt x="30" y="200"/>
                    <a:pt x="0" y="170"/>
                    <a:pt x="0" y="133"/>
                  </a:cubicBezTo>
                  <a:lnTo>
                    <a:pt x="0" y="67"/>
                  </a:lnTo>
                  <a:cubicBezTo>
                    <a:pt x="0" y="30"/>
                    <a:pt x="30" y="0"/>
                    <a:pt x="67" y="0"/>
                  </a:cubicBezTo>
                  <a:lnTo>
                    <a:pt x="367" y="0"/>
                  </a:lnTo>
                  <a:cubicBezTo>
                    <a:pt x="404" y="0"/>
                    <a:pt x="434" y="30"/>
                    <a:pt x="434" y="67"/>
                  </a:cubicBezTo>
                  <a:lnTo>
                    <a:pt x="434" y="1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99" name="TextBox 98">
            <a:extLst>
              <a:ext uri="{FF2B5EF4-FFF2-40B4-BE49-F238E27FC236}">
                <a16:creationId xmlns:a16="http://schemas.microsoft.com/office/drawing/2014/main" id="{A75ACF56-4A68-5030-DB14-393A3D969F75}"/>
              </a:ext>
            </a:extLst>
          </p:cNvPr>
          <p:cNvSpPr txBox="1"/>
          <p:nvPr/>
        </p:nvSpPr>
        <p:spPr>
          <a:xfrm>
            <a:off x="1490980" y="3575977"/>
            <a:ext cx="2802900" cy="830997"/>
          </a:xfrm>
          <a:prstGeom prst="rect">
            <a:avLst/>
          </a:prstGeom>
        </p:spPr>
        <p:txBody>
          <a:bodyPr wrap="square">
            <a:spAutoFit/>
          </a:bodyPr>
          <a:lstStyle>
            <a:defPPr marR="0" lvl="0" algn="l" rtl="0">
              <a:lnSpc>
                <a:spcPct val="100000"/>
              </a:lnSpc>
              <a:spcBef>
                <a:spcPts val="0"/>
              </a:spcBef>
              <a:spcAft>
                <a:spcPts val="0"/>
              </a:spcAft>
            </a:defPPr>
          </a:lstStyle>
          <a:p>
            <a:r>
              <a:rPr lang="en-US" sz="1600" dirty="0"/>
              <a:t>Overfitting</a:t>
            </a:r>
          </a:p>
          <a:p>
            <a:r>
              <a:rPr lang="en-US" sz="1600" dirty="0"/>
              <a:t>ROC AUC.</a:t>
            </a:r>
          </a:p>
          <a:p>
            <a:endParaRPr lang="en-US" sz="1600" dirty="0"/>
          </a:p>
        </p:txBody>
      </p:sp>
      <p:grpSp>
        <p:nvGrpSpPr>
          <p:cNvPr id="100" name="Group 99">
            <a:extLst>
              <a:ext uri="{FF2B5EF4-FFF2-40B4-BE49-F238E27FC236}">
                <a16:creationId xmlns:a16="http://schemas.microsoft.com/office/drawing/2014/main" id="{80CAF9D3-694C-072F-818F-DFE9B4D3C7DA}"/>
              </a:ext>
            </a:extLst>
          </p:cNvPr>
          <p:cNvGrpSpPr>
            <a:grpSpLocks noChangeAspect="1"/>
          </p:cNvGrpSpPr>
          <p:nvPr/>
        </p:nvGrpSpPr>
        <p:grpSpPr>
          <a:xfrm>
            <a:off x="1050980" y="2396932"/>
            <a:ext cx="440000" cy="432000"/>
            <a:chOff x="1401304" y="2642231"/>
            <a:chExt cx="768448" cy="754474"/>
          </a:xfrm>
        </p:grpSpPr>
        <p:sp>
          <p:nvSpPr>
            <p:cNvPr id="101" name="Freeform 2239">
              <a:extLst>
                <a:ext uri="{FF2B5EF4-FFF2-40B4-BE49-F238E27FC236}">
                  <a16:creationId xmlns:a16="http://schemas.microsoft.com/office/drawing/2014/main" id="{F5DAEBB6-5091-443B-91FC-BD9D0690E36F}"/>
                </a:ext>
              </a:extLst>
            </p:cNvPr>
            <p:cNvSpPr>
              <a:spLocks noEditPoints="1"/>
            </p:cNvSpPr>
            <p:nvPr/>
          </p:nvSpPr>
          <p:spPr bwMode="auto">
            <a:xfrm>
              <a:off x="1401304" y="2642231"/>
              <a:ext cx="768448" cy="754474"/>
            </a:xfrm>
            <a:custGeom>
              <a:avLst/>
              <a:gdLst>
                <a:gd name="T0" fmla="*/ 33 w 205"/>
                <a:gd name="T1" fmla="*/ 18 h 199"/>
                <a:gd name="T2" fmla="*/ 18 w 205"/>
                <a:gd name="T3" fmla="*/ 32 h 199"/>
                <a:gd name="T4" fmla="*/ 18 w 205"/>
                <a:gd name="T5" fmla="*/ 166 h 199"/>
                <a:gd name="T6" fmla="*/ 33 w 205"/>
                <a:gd name="T7" fmla="*/ 181 h 199"/>
                <a:gd name="T8" fmla="*/ 172 w 205"/>
                <a:gd name="T9" fmla="*/ 181 h 199"/>
                <a:gd name="T10" fmla="*/ 187 w 205"/>
                <a:gd name="T11" fmla="*/ 166 h 199"/>
                <a:gd name="T12" fmla="*/ 187 w 205"/>
                <a:gd name="T13" fmla="*/ 32 h 199"/>
                <a:gd name="T14" fmla="*/ 172 w 205"/>
                <a:gd name="T15" fmla="*/ 18 h 199"/>
                <a:gd name="T16" fmla="*/ 33 w 205"/>
                <a:gd name="T17" fmla="*/ 18 h 199"/>
                <a:gd name="T18" fmla="*/ 172 w 205"/>
                <a:gd name="T19" fmla="*/ 199 h 199"/>
                <a:gd name="T20" fmla="*/ 33 w 205"/>
                <a:gd name="T21" fmla="*/ 199 h 199"/>
                <a:gd name="T22" fmla="*/ 0 w 205"/>
                <a:gd name="T23" fmla="*/ 166 h 199"/>
                <a:gd name="T24" fmla="*/ 0 w 205"/>
                <a:gd name="T25" fmla="*/ 32 h 199"/>
                <a:gd name="T26" fmla="*/ 33 w 205"/>
                <a:gd name="T27" fmla="*/ 0 h 199"/>
                <a:gd name="T28" fmla="*/ 172 w 205"/>
                <a:gd name="T29" fmla="*/ 0 h 199"/>
                <a:gd name="T30" fmla="*/ 205 w 205"/>
                <a:gd name="T31" fmla="*/ 32 h 199"/>
                <a:gd name="T32" fmla="*/ 205 w 205"/>
                <a:gd name="T33" fmla="*/ 166 h 199"/>
                <a:gd name="T34" fmla="*/ 172 w 205"/>
                <a:gd name="T35" fmla="*/ 19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5" h="199">
                  <a:moveTo>
                    <a:pt x="33" y="18"/>
                  </a:moveTo>
                  <a:cubicBezTo>
                    <a:pt x="25" y="18"/>
                    <a:pt x="18" y="24"/>
                    <a:pt x="18" y="32"/>
                  </a:cubicBezTo>
                  <a:lnTo>
                    <a:pt x="18" y="166"/>
                  </a:lnTo>
                  <a:cubicBezTo>
                    <a:pt x="18" y="174"/>
                    <a:pt x="25" y="181"/>
                    <a:pt x="33" y="181"/>
                  </a:cubicBezTo>
                  <a:lnTo>
                    <a:pt x="172" y="181"/>
                  </a:lnTo>
                  <a:cubicBezTo>
                    <a:pt x="180" y="181"/>
                    <a:pt x="187" y="174"/>
                    <a:pt x="187" y="166"/>
                  </a:cubicBezTo>
                  <a:lnTo>
                    <a:pt x="187" y="32"/>
                  </a:lnTo>
                  <a:cubicBezTo>
                    <a:pt x="187" y="24"/>
                    <a:pt x="180" y="18"/>
                    <a:pt x="172" y="18"/>
                  </a:cubicBezTo>
                  <a:lnTo>
                    <a:pt x="33" y="18"/>
                  </a:lnTo>
                  <a:close/>
                  <a:moveTo>
                    <a:pt x="172" y="199"/>
                  </a:moveTo>
                  <a:lnTo>
                    <a:pt x="33" y="199"/>
                  </a:lnTo>
                  <a:cubicBezTo>
                    <a:pt x="15" y="199"/>
                    <a:pt x="0" y="184"/>
                    <a:pt x="0" y="166"/>
                  </a:cubicBezTo>
                  <a:lnTo>
                    <a:pt x="0" y="32"/>
                  </a:lnTo>
                  <a:cubicBezTo>
                    <a:pt x="0" y="14"/>
                    <a:pt x="15" y="0"/>
                    <a:pt x="33" y="0"/>
                  </a:cubicBezTo>
                  <a:lnTo>
                    <a:pt x="172" y="0"/>
                  </a:lnTo>
                  <a:cubicBezTo>
                    <a:pt x="190" y="0"/>
                    <a:pt x="205" y="14"/>
                    <a:pt x="205" y="32"/>
                  </a:cubicBezTo>
                  <a:lnTo>
                    <a:pt x="205" y="166"/>
                  </a:lnTo>
                  <a:cubicBezTo>
                    <a:pt x="205" y="184"/>
                    <a:pt x="190" y="199"/>
                    <a:pt x="172" y="199"/>
                  </a:cubicBezTo>
                  <a:close/>
                </a:path>
              </a:pathLst>
            </a:custGeom>
            <a:solidFill>
              <a:srgbClr val="D9D9D9"/>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sp>
          <p:nvSpPr>
            <p:cNvPr id="102" name="Freeform 2244">
              <a:extLst>
                <a:ext uri="{FF2B5EF4-FFF2-40B4-BE49-F238E27FC236}">
                  <a16:creationId xmlns:a16="http://schemas.microsoft.com/office/drawing/2014/main" id="{B1790A10-A007-4416-9583-45077D2E14DF}"/>
                </a:ext>
              </a:extLst>
            </p:cNvPr>
            <p:cNvSpPr>
              <a:spLocks/>
            </p:cNvSpPr>
            <p:nvPr/>
          </p:nvSpPr>
          <p:spPr bwMode="auto">
            <a:xfrm>
              <a:off x="1541021" y="2837834"/>
              <a:ext cx="502983" cy="335321"/>
            </a:xfrm>
            <a:custGeom>
              <a:avLst/>
              <a:gdLst>
                <a:gd name="T0" fmla="*/ 132 w 132"/>
                <a:gd name="T1" fmla="*/ 16 h 92"/>
                <a:gd name="T2" fmla="*/ 131 w 132"/>
                <a:gd name="T3" fmla="*/ 13 h 92"/>
                <a:gd name="T4" fmla="*/ 120 w 132"/>
                <a:gd name="T5" fmla="*/ 2 h 92"/>
                <a:gd name="T6" fmla="*/ 113 w 132"/>
                <a:gd name="T7" fmla="*/ 2 h 92"/>
                <a:gd name="T8" fmla="*/ 58 w 132"/>
                <a:gd name="T9" fmla="*/ 57 h 92"/>
                <a:gd name="T10" fmla="*/ 21 w 132"/>
                <a:gd name="T11" fmla="*/ 19 h 92"/>
                <a:gd name="T12" fmla="*/ 17 w 132"/>
                <a:gd name="T13" fmla="*/ 18 h 92"/>
                <a:gd name="T14" fmla="*/ 13 w 132"/>
                <a:gd name="T15" fmla="*/ 19 h 92"/>
                <a:gd name="T16" fmla="*/ 2 w 132"/>
                <a:gd name="T17" fmla="*/ 30 h 92"/>
                <a:gd name="T18" fmla="*/ 2 w 132"/>
                <a:gd name="T19" fmla="*/ 38 h 92"/>
                <a:gd name="T20" fmla="*/ 54 w 132"/>
                <a:gd name="T21" fmla="*/ 90 h 92"/>
                <a:gd name="T22" fmla="*/ 61 w 132"/>
                <a:gd name="T23" fmla="*/ 90 h 92"/>
                <a:gd name="T24" fmla="*/ 131 w 132"/>
                <a:gd name="T25" fmla="*/ 20 h 92"/>
                <a:gd name="T26" fmla="*/ 132 w 132"/>
                <a:gd name="T27" fmla="*/ 1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92">
                  <a:moveTo>
                    <a:pt x="132" y="16"/>
                  </a:moveTo>
                  <a:lnTo>
                    <a:pt x="131" y="13"/>
                  </a:lnTo>
                  <a:lnTo>
                    <a:pt x="120" y="2"/>
                  </a:lnTo>
                  <a:cubicBezTo>
                    <a:pt x="118" y="0"/>
                    <a:pt x="115" y="0"/>
                    <a:pt x="113" y="2"/>
                  </a:cubicBezTo>
                  <a:lnTo>
                    <a:pt x="58" y="57"/>
                  </a:lnTo>
                  <a:lnTo>
                    <a:pt x="21" y="19"/>
                  </a:lnTo>
                  <a:lnTo>
                    <a:pt x="17" y="18"/>
                  </a:lnTo>
                  <a:lnTo>
                    <a:pt x="13" y="19"/>
                  </a:lnTo>
                  <a:lnTo>
                    <a:pt x="2" y="30"/>
                  </a:lnTo>
                  <a:cubicBezTo>
                    <a:pt x="0" y="32"/>
                    <a:pt x="0" y="36"/>
                    <a:pt x="2" y="38"/>
                  </a:cubicBezTo>
                  <a:lnTo>
                    <a:pt x="54" y="90"/>
                  </a:lnTo>
                  <a:cubicBezTo>
                    <a:pt x="56" y="92"/>
                    <a:pt x="59" y="92"/>
                    <a:pt x="61" y="90"/>
                  </a:cubicBezTo>
                  <a:lnTo>
                    <a:pt x="131" y="20"/>
                  </a:lnTo>
                  <a:lnTo>
                    <a:pt x="132" y="16"/>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ea typeface="+mn-ea"/>
                <a:cs typeface="+mn-cs"/>
              </a:endParaRPr>
            </a:p>
          </p:txBody>
        </p:sp>
      </p:grpSp>
      <p:sp>
        <p:nvSpPr>
          <p:cNvPr id="103" name="Rectangle 102"/>
          <p:cNvSpPr/>
          <p:nvPr/>
        </p:nvSpPr>
        <p:spPr>
          <a:xfrm>
            <a:off x="1532342" y="1949026"/>
            <a:ext cx="3222537" cy="1077218"/>
          </a:xfrm>
          <a:prstGeom prst="rect">
            <a:avLst/>
          </a:prstGeom>
        </p:spPr>
        <p:txBody>
          <a:bodyPr wrap="square">
            <a:spAutoFit/>
          </a:bodyPr>
          <a:lstStyle/>
          <a:p>
            <a:r>
              <a:rPr lang="en-US" sz="1600" dirty="0"/>
              <a:t>Cross-validation scores: [0.99998386 1.         0.99998924 1.         1.        ]</a:t>
            </a:r>
          </a:p>
          <a:p>
            <a:r>
              <a:rPr lang="en-US" sz="1600" dirty="0"/>
              <a:t>Mean CV accuracy: 1.0000</a:t>
            </a:r>
          </a:p>
        </p:txBody>
      </p:sp>
      <p:sp>
        <p:nvSpPr>
          <p:cNvPr id="104" name="TextBox 103">
            <a:extLst>
              <a:ext uri="{FF2B5EF4-FFF2-40B4-BE49-F238E27FC236}">
                <a16:creationId xmlns:a16="http://schemas.microsoft.com/office/drawing/2014/main" id="{A75ACF56-4A68-5030-DB14-393A3D969F75}"/>
              </a:ext>
            </a:extLst>
          </p:cNvPr>
          <p:cNvSpPr txBox="1"/>
          <p:nvPr/>
        </p:nvSpPr>
        <p:spPr>
          <a:xfrm>
            <a:off x="1548140" y="1383936"/>
            <a:ext cx="2802900" cy="338554"/>
          </a:xfrm>
          <a:prstGeom prst="rect">
            <a:avLst/>
          </a:prstGeom>
          <a:noFill/>
        </p:spPr>
        <p:txBody>
          <a:bodyPr wrap="square">
            <a:spAutoFit/>
          </a:bodyPr>
          <a:lstStyle/>
          <a:p>
            <a:pPr algn="just"/>
            <a:r>
              <a:rPr lang="en-US" sz="1600" dirty="0"/>
              <a:t>Precision, recall </a:t>
            </a:r>
            <a:r>
              <a:rPr lang="en-US" sz="1600" dirty="0" err="1"/>
              <a:t>và</a:t>
            </a:r>
            <a:r>
              <a:rPr lang="en-US" sz="1600" dirty="0"/>
              <a:t> F1-score</a:t>
            </a:r>
          </a:p>
        </p:txBody>
      </p:sp>
      <p:cxnSp>
        <p:nvCxnSpPr>
          <p:cNvPr id="106" name="Google Shape;996;p26"/>
          <p:cNvCxnSpPr>
            <a:cxnSpLocks/>
          </p:cNvCxnSpPr>
          <p:nvPr/>
        </p:nvCxnSpPr>
        <p:spPr>
          <a:xfrm flipH="1" flipV="1">
            <a:off x="4150360" y="1649213"/>
            <a:ext cx="2756290" cy="809863"/>
          </a:xfrm>
          <a:prstGeom prst="straightConnector1">
            <a:avLst/>
          </a:prstGeom>
          <a:noFill/>
          <a:ln w="9525" cap="flat" cmpd="sng">
            <a:solidFill>
              <a:schemeClr val="lt2"/>
            </a:solidFill>
            <a:prstDash val="solid"/>
            <a:round/>
            <a:headEnd type="none" w="med" len="med"/>
            <a:tailEnd type="none" w="med" len="med"/>
          </a:ln>
        </p:spPr>
      </p:cxnSp>
      <p:cxnSp>
        <p:nvCxnSpPr>
          <p:cNvPr id="108" name="Google Shape;996;p26"/>
          <p:cNvCxnSpPr>
            <a:cxnSpLocks/>
          </p:cNvCxnSpPr>
          <p:nvPr/>
        </p:nvCxnSpPr>
        <p:spPr>
          <a:xfrm flipH="1">
            <a:off x="4293880" y="2611477"/>
            <a:ext cx="2765170" cy="19498"/>
          </a:xfrm>
          <a:prstGeom prst="straightConnector1">
            <a:avLst/>
          </a:prstGeom>
          <a:noFill/>
          <a:ln w="9525" cap="flat" cmpd="sng">
            <a:solidFill>
              <a:schemeClr val="lt2"/>
            </a:solidFill>
            <a:prstDash val="solid"/>
            <a:round/>
            <a:headEnd type="none" w="med" len="med"/>
            <a:tailEnd type="none" w="med" len="med"/>
          </a:ln>
        </p:spPr>
      </p:cxnSp>
      <p:cxnSp>
        <p:nvCxnSpPr>
          <p:cNvPr id="110" name="Google Shape;996;p26"/>
          <p:cNvCxnSpPr>
            <a:cxnSpLocks/>
          </p:cNvCxnSpPr>
          <p:nvPr/>
        </p:nvCxnSpPr>
        <p:spPr>
          <a:xfrm flipH="1">
            <a:off x="2661920" y="2763877"/>
            <a:ext cx="4549530" cy="1162183"/>
          </a:xfrm>
          <a:prstGeom prst="straightConnector1">
            <a:avLst/>
          </a:prstGeom>
          <a:noFill/>
          <a:ln w="9525" cap="flat" cmpd="sng">
            <a:solidFill>
              <a:schemeClr val="lt2"/>
            </a:solidFill>
            <a:prstDash val="solid"/>
            <a:round/>
            <a:headEnd type="none" w="med" len="med"/>
            <a:tailEnd type="none" w="med" len="med"/>
          </a:ln>
        </p:spPr>
      </p:cxnSp>
      <p:sp>
        <p:nvSpPr>
          <p:cNvPr id="114" name="Rectangle 45">
            <a:extLst>
              <a:ext uri="{FF2B5EF4-FFF2-40B4-BE49-F238E27FC236}">
                <a16:creationId xmlns:a16="http://schemas.microsoft.com/office/drawing/2014/main" id="{28B3BCE1-7D41-49BF-8298-9E7571616AC2}"/>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A1A70"/>
              </a:solidFill>
              <a:effectLst/>
              <a:uLnTx/>
              <a:uFillTx/>
              <a:latin typeface="Arial" charset="0"/>
              <a:ea typeface="+mn-ea"/>
              <a:cs typeface="+mn-cs"/>
            </a:endParaRPr>
          </a:p>
        </p:txBody>
      </p:sp>
      <p:sp>
        <p:nvSpPr>
          <p:cNvPr id="116" name="Google Shape;412;p18">
            <a:extLst>
              <a:ext uri="{FF2B5EF4-FFF2-40B4-BE49-F238E27FC236}">
                <a16:creationId xmlns:a16="http://schemas.microsoft.com/office/drawing/2014/main" id="{5BBB6ABE-9567-4A49-AA07-489F9DD3BC03}"/>
              </a:ext>
            </a:extLst>
          </p:cNvPr>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dirty="0">
                <a:solidFill>
                  <a:schemeClr val="bg1"/>
                </a:solidFill>
              </a:rPr>
              <a:t>KẾT LUẬN</a:t>
            </a:r>
          </a:p>
        </p:txBody>
      </p:sp>
    </p:spTree>
    <p:extLst>
      <p:ext uri="{BB962C8B-B14F-4D97-AF65-F5344CB8AC3E}">
        <p14:creationId xmlns:p14="http://schemas.microsoft.com/office/powerpoint/2010/main" val="149173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left)">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3" name="Google Shape;2313;p45"/>
          <p:cNvSpPr/>
          <p:nvPr/>
        </p:nvSpPr>
        <p:spPr>
          <a:xfrm>
            <a:off x="6619875" y="1162050"/>
            <a:ext cx="2057400" cy="1038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5"/>
          <p:cNvSpPr/>
          <p:nvPr/>
        </p:nvSpPr>
        <p:spPr>
          <a:xfrm>
            <a:off x="466725" y="11620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6" name="Google Shape;2316;p45"/>
          <p:cNvGrpSpPr/>
          <p:nvPr/>
        </p:nvGrpSpPr>
        <p:grpSpPr>
          <a:xfrm>
            <a:off x="6629400" y="934075"/>
            <a:ext cx="2057400" cy="742225"/>
            <a:chOff x="6629400" y="934075"/>
            <a:chExt cx="2057400" cy="742225"/>
          </a:xfrm>
        </p:grpSpPr>
        <p:sp>
          <p:nvSpPr>
            <p:cNvPr id="2317" name="Google Shape;2317;p45"/>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2318" name="Google Shape;2318;p45"/>
            <p:cNvSpPr txBox="1"/>
            <p:nvPr/>
          </p:nvSpPr>
          <p:spPr>
            <a:xfrm>
              <a:off x="66294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000000"/>
                  </a:solidFill>
                  <a:latin typeface="Fira Sans Extra Condensed"/>
                  <a:ea typeface="Fira Sans Extra Condensed"/>
                  <a:cs typeface="Fira Sans Extra Condensed"/>
                  <a:sym typeface="Fira Sans Extra Condensed"/>
                </a:rPr>
                <a:t>C</a:t>
              </a:r>
              <a:r>
                <a:rPr lang="en" sz="1800" b="1">
                  <a:latin typeface="Fira Sans Extra Condensed"/>
                  <a:ea typeface="Fira Sans Extra Condensed"/>
                  <a:cs typeface="Fira Sans Extra Condensed"/>
                  <a:sym typeface="Fira Sans Extra Condensed"/>
                </a:rPr>
                <a:t>ách hoạt động</a:t>
              </a:r>
              <a:endParaRPr sz="1800" b="1">
                <a:solidFill>
                  <a:srgbClr val="000000"/>
                </a:solidFill>
                <a:latin typeface="Fira Sans Extra Condensed"/>
                <a:ea typeface="Fira Sans Extra Condensed"/>
                <a:cs typeface="Fira Sans Extra Condensed"/>
                <a:sym typeface="Fira Sans Extra Condensed"/>
              </a:endParaRPr>
            </a:p>
          </p:txBody>
        </p:sp>
      </p:grpSp>
      <p:grpSp>
        <p:nvGrpSpPr>
          <p:cNvPr id="2324" name="Google Shape;2324;p45"/>
          <p:cNvGrpSpPr/>
          <p:nvPr/>
        </p:nvGrpSpPr>
        <p:grpSpPr>
          <a:xfrm>
            <a:off x="457201" y="934075"/>
            <a:ext cx="2057400" cy="742225"/>
            <a:chOff x="457201" y="934075"/>
            <a:chExt cx="2057400" cy="742225"/>
          </a:xfrm>
        </p:grpSpPr>
        <p:sp>
          <p:nvSpPr>
            <p:cNvPr id="2325" name="Google Shape;2325;p45"/>
            <p:cNvSpPr txBox="1"/>
            <p:nvPr/>
          </p:nvSpPr>
          <p:spPr>
            <a:xfrm>
              <a:off x="457201"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Giới thiệu</a:t>
              </a:r>
              <a:endParaRPr sz="1800" b="1">
                <a:solidFill>
                  <a:srgbClr val="000000"/>
                </a:solidFill>
                <a:latin typeface="Fira Sans Extra Condensed"/>
                <a:ea typeface="Fira Sans Extra Condensed"/>
                <a:cs typeface="Fira Sans Extra Condensed"/>
                <a:sym typeface="Fira Sans Extra Condensed"/>
              </a:endParaRPr>
            </a:p>
          </p:txBody>
        </p:sp>
        <p:sp>
          <p:nvSpPr>
            <p:cNvPr id="2327" name="Google Shape;2327;p45"/>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sp>
        <p:nvSpPr>
          <p:cNvPr id="2328" name="Google Shape;2328;p45"/>
          <p:cNvSpPr/>
          <p:nvPr/>
        </p:nvSpPr>
        <p:spPr>
          <a:xfrm>
            <a:off x="6619875" y="32336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5"/>
          <p:cNvSpPr/>
          <p:nvPr/>
        </p:nvSpPr>
        <p:spPr>
          <a:xfrm>
            <a:off x="466725" y="3233600"/>
            <a:ext cx="2057400" cy="1038300"/>
          </a:xfrm>
          <a:prstGeom prst="roundRect">
            <a:avLst>
              <a:gd name="adj" fmla="val 1666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0" name="Google Shape;2330;p45"/>
          <p:cNvGrpSpPr/>
          <p:nvPr/>
        </p:nvGrpSpPr>
        <p:grpSpPr>
          <a:xfrm>
            <a:off x="6629400" y="3005625"/>
            <a:ext cx="2057400" cy="742225"/>
            <a:chOff x="6629400" y="3005625"/>
            <a:chExt cx="2057400" cy="742225"/>
          </a:xfrm>
        </p:grpSpPr>
        <p:sp>
          <p:nvSpPr>
            <p:cNvPr id="2331" name="Google Shape;2331;p45"/>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2332" name="Google Shape;2332;p45"/>
            <p:cNvSpPr txBox="1"/>
            <p:nvPr/>
          </p:nvSpPr>
          <p:spPr>
            <a:xfrm>
              <a:off x="6629400"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800" b="1">
                  <a:latin typeface="Fira Sans Extra Condensed"/>
                  <a:ea typeface="Fira Sans Extra Condensed"/>
                  <a:cs typeface="Fira Sans Extra Condensed"/>
                  <a:sym typeface="Fira Sans Extra Condensed"/>
                </a:rPr>
                <a:t>Ư</a:t>
              </a:r>
              <a:r>
                <a:rPr lang="en" sz="1800" b="1">
                  <a:latin typeface="Fira Sans Extra Condensed"/>
                  <a:ea typeface="Fira Sans Extra Condensed"/>
                  <a:cs typeface="Fira Sans Extra Condensed"/>
                  <a:sym typeface="Fira Sans Extra Condensed"/>
                </a:rPr>
                <a:t>u điểm</a:t>
              </a:r>
              <a:endParaRPr sz="1800" b="1">
                <a:latin typeface="Fira Sans Extra Condensed"/>
                <a:ea typeface="Fira Sans Extra Condensed"/>
                <a:cs typeface="Fira Sans Extra Condensed"/>
                <a:sym typeface="Fira Sans Extra Condensed"/>
              </a:endParaRPr>
            </a:p>
          </p:txBody>
        </p:sp>
      </p:grpSp>
      <p:grpSp>
        <p:nvGrpSpPr>
          <p:cNvPr id="2334" name="Google Shape;2334;p45"/>
          <p:cNvGrpSpPr/>
          <p:nvPr/>
        </p:nvGrpSpPr>
        <p:grpSpPr>
          <a:xfrm>
            <a:off x="457201" y="3005625"/>
            <a:ext cx="2057400" cy="742225"/>
            <a:chOff x="457201" y="3005625"/>
            <a:chExt cx="2057400" cy="742225"/>
          </a:xfrm>
        </p:grpSpPr>
        <p:sp>
          <p:nvSpPr>
            <p:cNvPr id="2335" name="Google Shape;2335;p45"/>
            <p:cNvSpPr txBox="1"/>
            <p:nvPr/>
          </p:nvSpPr>
          <p:spPr>
            <a:xfrm>
              <a:off x="457201"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000000"/>
                  </a:solidFill>
                  <a:latin typeface="Fira Sans Extra Condensed"/>
                  <a:ea typeface="Fira Sans Extra Condensed"/>
                  <a:cs typeface="Fira Sans Extra Condensed"/>
                  <a:sym typeface="Fira Sans Extra Condensed"/>
                </a:rPr>
                <a:t>N</a:t>
              </a:r>
              <a:r>
                <a:rPr lang="en" sz="1800" b="1">
                  <a:solidFill>
                    <a:srgbClr val="000000"/>
                  </a:solidFill>
                  <a:latin typeface="Fira Sans Extra Condensed"/>
                  <a:ea typeface="Fira Sans Extra Condensed"/>
                  <a:cs typeface="Fira Sans Extra Condensed"/>
                  <a:sym typeface="Fira Sans Extra Condensed"/>
                </a:rPr>
                <a:t>hược điểm</a:t>
              </a:r>
              <a:endParaRPr sz="1800" b="1">
                <a:solidFill>
                  <a:srgbClr val="000000"/>
                </a:solidFill>
                <a:latin typeface="Fira Sans Extra Condensed"/>
                <a:ea typeface="Fira Sans Extra Condensed"/>
                <a:cs typeface="Fira Sans Extra Condensed"/>
                <a:sym typeface="Fira Sans Extra Condensed"/>
              </a:endParaRPr>
            </a:p>
          </p:txBody>
        </p:sp>
        <p:sp>
          <p:nvSpPr>
            <p:cNvPr id="2337" name="Google Shape;2337;p45"/>
            <p:cNvSpPr/>
            <p:nvPr/>
          </p:nvSpPr>
          <p:spPr>
            <a:xfrm>
              <a:off x="1226100" y="3005625"/>
              <a:ext cx="519600" cy="371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338" name="Google Shape;2338;p45"/>
          <p:cNvGrpSpPr/>
          <p:nvPr/>
        </p:nvGrpSpPr>
        <p:grpSpPr>
          <a:xfrm>
            <a:off x="3177652" y="1490090"/>
            <a:ext cx="2904005" cy="2684408"/>
            <a:chOff x="3124753" y="2097067"/>
            <a:chExt cx="2904005" cy="2684408"/>
          </a:xfrm>
        </p:grpSpPr>
        <p:sp>
          <p:nvSpPr>
            <p:cNvPr id="2339" name="Google Shape;2339;p45"/>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0" name="Google Shape;2340;p45"/>
            <p:cNvGrpSpPr/>
            <p:nvPr/>
          </p:nvGrpSpPr>
          <p:grpSpPr>
            <a:xfrm>
              <a:off x="3124761" y="2266506"/>
              <a:ext cx="1173544" cy="1038290"/>
              <a:chOff x="3039603" y="2097081"/>
              <a:chExt cx="1372888" cy="1214659"/>
            </a:xfrm>
          </p:grpSpPr>
          <p:sp>
            <p:nvSpPr>
              <p:cNvPr id="2341" name="Google Shape;2341;p45"/>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5"/>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5"/>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5"/>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5"/>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5"/>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5"/>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5"/>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5"/>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5"/>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5"/>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5"/>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5"/>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5"/>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5"/>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5"/>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5"/>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5"/>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5"/>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5"/>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5"/>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5"/>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5"/>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5"/>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5"/>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5"/>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5"/>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5"/>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5"/>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5"/>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5"/>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5"/>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5"/>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5"/>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5"/>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5"/>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5"/>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5"/>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5"/>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5"/>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5"/>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5"/>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5"/>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5"/>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5"/>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5"/>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5"/>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5"/>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5"/>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5"/>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5"/>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5"/>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3" name="Google Shape;2393;p45"/>
            <p:cNvGrpSpPr/>
            <p:nvPr/>
          </p:nvGrpSpPr>
          <p:grpSpPr>
            <a:xfrm>
              <a:off x="4962121" y="2452285"/>
              <a:ext cx="1066388" cy="666717"/>
              <a:chOff x="5097171" y="2413221"/>
              <a:chExt cx="931587" cy="582388"/>
            </a:xfrm>
          </p:grpSpPr>
          <p:sp>
            <p:nvSpPr>
              <p:cNvPr id="2394" name="Google Shape;2394;p45"/>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5"/>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5"/>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5"/>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5"/>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5"/>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5"/>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5"/>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5"/>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5"/>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5"/>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5"/>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5"/>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5"/>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5"/>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5"/>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5"/>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5"/>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5"/>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5"/>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5"/>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5"/>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5"/>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7" name="Google Shape;2417;p45"/>
            <p:cNvGrpSpPr/>
            <p:nvPr/>
          </p:nvGrpSpPr>
          <p:grpSpPr>
            <a:xfrm>
              <a:off x="3124753" y="2097067"/>
              <a:ext cx="2904005" cy="2628275"/>
              <a:chOff x="735516" y="1544617"/>
              <a:chExt cx="2904005" cy="2628275"/>
            </a:xfrm>
          </p:grpSpPr>
          <p:sp>
            <p:nvSpPr>
              <p:cNvPr id="2418" name="Google Shape;2418;p45"/>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5"/>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5"/>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5"/>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5"/>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5"/>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5"/>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5"/>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5"/>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5"/>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5"/>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5"/>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5"/>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5"/>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5"/>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5"/>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5"/>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5"/>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5"/>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5"/>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5"/>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5"/>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5"/>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5"/>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5"/>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5"/>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5"/>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5"/>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5"/>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5"/>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5"/>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5"/>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5"/>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5"/>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4" name="Rectangle 45">
            <a:extLst>
              <a:ext uri="{FF2B5EF4-FFF2-40B4-BE49-F238E27FC236}">
                <a16:creationId xmlns:a16="http://schemas.microsoft.com/office/drawing/2014/main" id="{B11F1D21-DB22-4DDE-8E23-970964315A05}"/>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145" name="Google Shape;412;p18">
            <a:extLst>
              <a:ext uri="{FF2B5EF4-FFF2-40B4-BE49-F238E27FC236}">
                <a16:creationId xmlns:a16="http://schemas.microsoft.com/office/drawing/2014/main" id="{B94612BB-D85C-432D-A4A0-93D9D65D9980}"/>
              </a:ext>
            </a:extLst>
          </p:cNvPr>
          <p:cNvSpPr txBox="1">
            <a:spLocks/>
          </p:cNvSpPr>
          <p:nvPr/>
        </p:nvSpPr>
        <p:spPr>
          <a:xfrm>
            <a:off x="457200" y="30978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MÔ HÌNH SUPPORT VECTOR MACHINE (SVM)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left)">
                                      <p:cBhvr>
                                        <p:cTn id="7"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18">
            <a:extLst>
              <a:ext uri="{FF2B5EF4-FFF2-40B4-BE49-F238E27FC236}">
                <a16:creationId xmlns:a16="http://schemas.microsoft.com/office/drawing/2014/main" id="{BFCBB098-4768-DB0C-21E2-066E235E6ED2}"/>
              </a:ext>
            </a:extLst>
          </p:cNvPr>
          <p:cNvSpPr/>
          <p:nvPr/>
        </p:nvSpPr>
        <p:spPr>
          <a:xfrm>
            <a:off x="533525" y="1242062"/>
            <a:ext cx="1761875" cy="56493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ahoma" panose="020B0604030504040204" pitchFamily="34" charset="0"/>
                <a:ea typeface="Tahoma" panose="020B0604030504040204" pitchFamily="34" charset="0"/>
                <a:cs typeface="Tahoma" panose="020B0604030504040204" pitchFamily="34" charset="0"/>
              </a:rPr>
              <a:t>1</a:t>
            </a:r>
          </a:p>
        </p:txBody>
      </p:sp>
      <p:sp>
        <p:nvSpPr>
          <p:cNvPr id="4" name="Rectangle: Rounded Corners 23">
            <a:extLst>
              <a:ext uri="{FF2B5EF4-FFF2-40B4-BE49-F238E27FC236}">
                <a16:creationId xmlns:a16="http://schemas.microsoft.com/office/drawing/2014/main" id="{D8C69FE8-25DA-A290-8151-96384A784C1A}"/>
              </a:ext>
            </a:extLst>
          </p:cNvPr>
          <p:cNvSpPr/>
          <p:nvPr/>
        </p:nvSpPr>
        <p:spPr>
          <a:xfrm>
            <a:off x="533525" y="1806992"/>
            <a:ext cx="1761875" cy="1625331"/>
          </a:xfrm>
          <a:prstGeom prst="roundRect">
            <a:avLst>
              <a:gd name="adj" fmla="val 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Là một thuật toán học máy có giám sát</a:t>
            </a:r>
            <a:endParaRPr kumimoji="0" lang="en-US" b="1" i="0" u="none" strike="noStrike" kern="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
        <p:nvSpPr>
          <p:cNvPr id="5" name="Diagonal Stripe 24">
            <a:extLst>
              <a:ext uri="{FF2B5EF4-FFF2-40B4-BE49-F238E27FC236}">
                <a16:creationId xmlns:a16="http://schemas.microsoft.com/office/drawing/2014/main" id="{266DDCBB-B127-15C3-5C9A-68D306B7CEBD}"/>
              </a:ext>
            </a:extLst>
          </p:cNvPr>
          <p:cNvSpPr/>
          <p:nvPr/>
        </p:nvSpPr>
        <p:spPr>
          <a:xfrm>
            <a:off x="1365820" y="3432323"/>
            <a:ext cx="929580" cy="968979"/>
          </a:xfrm>
          <a:prstGeom prst="diagStripe">
            <a:avLst>
              <a:gd name="adj" fmla="val 20545"/>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Rounded Corners 23">
            <a:extLst>
              <a:ext uri="{FF2B5EF4-FFF2-40B4-BE49-F238E27FC236}">
                <a16:creationId xmlns:a16="http://schemas.microsoft.com/office/drawing/2014/main" id="{6D57186A-486D-7529-2186-B251C180B3C7}"/>
              </a:ext>
            </a:extLst>
          </p:cNvPr>
          <p:cNvSpPr/>
          <p:nvPr/>
        </p:nvSpPr>
        <p:spPr>
          <a:xfrm>
            <a:off x="2638550" y="1806992"/>
            <a:ext cx="1761875" cy="1625331"/>
          </a:xfrm>
          <a:prstGeom prst="roundRect">
            <a:avLst>
              <a:gd name="adj" fmla="val 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Mạnh mẽ trong các bài toán phân loại và hồi quy, với không gian dữ liệu có số chiều lớn</a:t>
            </a:r>
          </a:p>
        </p:txBody>
      </p:sp>
      <p:sp>
        <p:nvSpPr>
          <p:cNvPr id="7" name="Diagonal Stripe 24">
            <a:extLst>
              <a:ext uri="{FF2B5EF4-FFF2-40B4-BE49-F238E27FC236}">
                <a16:creationId xmlns:a16="http://schemas.microsoft.com/office/drawing/2014/main" id="{0D7C0A86-626A-8E17-AB24-672257ED0865}"/>
              </a:ext>
            </a:extLst>
          </p:cNvPr>
          <p:cNvSpPr/>
          <p:nvPr/>
        </p:nvSpPr>
        <p:spPr>
          <a:xfrm>
            <a:off x="3470845" y="3432323"/>
            <a:ext cx="929580" cy="968979"/>
          </a:xfrm>
          <a:prstGeom prst="diagStripe">
            <a:avLst>
              <a:gd name="adj" fmla="val 20545"/>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Rounded Corners 23">
            <a:extLst>
              <a:ext uri="{FF2B5EF4-FFF2-40B4-BE49-F238E27FC236}">
                <a16:creationId xmlns:a16="http://schemas.microsoft.com/office/drawing/2014/main" id="{4325141F-607C-1E90-7240-A7E4677086D4}"/>
              </a:ext>
            </a:extLst>
          </p:cNvPr>
          <p:cNvSpPr/>
          <p:nvPr/>
        </p:nvSpPr>
        <p:spPr>
          <a:xfrm>
            <a:off x="4743575" y="1806992"/>
            <a:ext cx="1761875" cy="1625331"/>
          </a:xfrm>
          <a:prstGeom prst="roundRect">
            <a:avLst>
              <a:gd name="adj" fmla="val 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Maximum Margin Classifier và Hyperplane</a:t>
            </a:r>
            <a:endParaRPr kumimoji="0" lang="en-US" b="1" i="0" u="none" strike="noStrike" kern="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
        <p:nvSpPr>
          <p:cNvPr id="9" name="Diagonal Stripe 24">
            <a:extLst>
              <a:ext uri="{FF2B5EF4-FFF2-40B4-BE49-F238E27FC236}">
                <a16:creationId xmlns:a16="http://schemas.microsoft.com/office/drawing/2014/main" id="{4D6A21F5-1D65-5168-D236-8684582FC999}"/>
              </a:ext>
            </a:extLst>
          </p:cNvPr>
          <p:cNvSpPr/>
          <p:nvPr/>
        </p:nvSpPr>
        <p:spPr>
          <a:xfrm>
            <a:off x="5575870" y="3432323"/>
            <a:ext cx="929580" cy="968979"/>
          </a:xfrm>
          <a:prstGeom prst="diagStripe">
            <a:avLst>
              <a:gd name="adj" fmla="val 20545"/>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23">
            <a:extLst>
              <a:ext uri="{FF2B5EF4-FFF2-40B4-BE49-F238E27FC236}">
                <a16:creationId xmlns:a16="http://schemas.microsoft.com/office/drawing/2014/main" id="{0950DC08-28DC-0EE3-EB18-910F80DAED8D}"/>
              </a:ext>
            </a:extLst>
          </p:cNvPr>
          <p:cNvSpPr/>
          <p:nvPr/>
        </p:nvSpPr>
        <p:spPr>
          <a:xfrm>
            <a:off x="6848600" y="1806992"/>
            <a:ext cx="1761875" cy="1625331"/>
          </a:xfrm>
          <a:prstGeom prst="roundRect">
            <a:avLst>
              <a:gd name="adj" fmla="val 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rPr>
              <a:t>Khái niệm Support Vectors</a:t>
            </a:r>
            <a:endParaRPr kumimoji="0" lang="en-VN" b="1" i="0" u="none" strike="noStrike" kern="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
        <p:nvSpPr>
          <p:cNvPr id="11" name="Diagonal Stripe 24">
            <a:extLst>
              <a:ext uri="{FF2B5EF4-FFF2-40B4-BE49-F238E27FC236}">
                <a16:creationId xmlns:a16="http://schemas.microsoft.com/office/drawing/2014/main" id="{90ED6EE7-BFE3-EE74-611D-CA54DC5532E3}"/>
              </a:ext>
            </a:extLst>
          </p:cNvPr>
          <p:cNvSpPr/>
          <p:nvPr/>
        </p:nvSpPr>
        <p:spPr>
          <a:xfrm>
            <a:off x="7680895" y="3432323"/>
            <a:ext cx="929580" cy="968979"/>
          </a:xfrm>
          <a:prstGeom prst="diagStripe">
            <a:avLst>
              <a:gd name="adj" fmla="val 20545"/>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Rounded Corners 18">
            <a:extLst>
              <a:ext uri="{FF2B5EF4-FFF2-40B4-BE49-F238E27FC236}">
                <a16:creationId xmlns:a16="http://schemas.microsoft.com/office/drawing/2014/main" id="{70B5A71B-566F-361E-7A42-725A15780D22}"/>
              </a:ext>
            </a:extLst>
          </p:cNvPr>
          <p:cNvSpPr/>
          <p:nvPr/>
        </p:nvSpPr>
        <p:spPr>
          <a:xfrm>
            <a:off x="2638550" y="1242062"/>
            <a:ext cx="1761875" cy="564930"/>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ahoma" panose="020B0604030504040204" pitchFamily="34" charset="0"/>
                <a:ea typeface="Tahoma" panose="020B0604030504040204" pitchFamily="34" charset="0"/>
                <a:cs typeface="Tahoma" panose="020B0604030504040204" pitchFamily="34" charset="0"/>
              </a:rPr>
              <a:t>2</a:t>
            </a:r>
          </a:p>
        </p:txBody>
      </p:sp>
      <p:sp>
        <p:nvSpPr>
          <p:cNvPr id="13" name="Rectangle: Rounded Corners 18">
            <a:extLst>
              <a:ext uri="{FF2B5EF4-FFF2-40B4-BE49-F238E27FC236}">
                <a16:creationId xmlns:a16="http://schemas.microsoft.com/office/drawing/2014/main" id="{7B5BCE20-9617-92D2-5218-5F8C3AD683BC}"/>
              </a:ext>
            </a:extLst>
          </p:cNvPr>
          <p:cNvSpPr/>
          <p:nvPr/>
        </p:nvSpPr>
        <p:spPr>
          <a:xfrm>
            <a:off x="4743575" y="1242061"/>
            <a:ext cx="1761875" cy="564930"/>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ahoma" panose="020B0604030504040204" pitchFamily="34" charset="0"/>
                <a:ea typeface="Tahoma" panose="020B0604030504040204" pitchFamily="34" charset="0"/>
                <a:cs typeface="Tahoma" panose="020B0604030504040204" pitchFamily="34" charset="0"/>
              </a:rPr>
              <a:t>3</a:t>
            </a:r>
          </a:p>
        </p:txBody>
      </p:sp>
      <p:sp>
        <p:nvSpPr>
          <p:cNvPr id="14" name="Rectangle: Rounded Corners 18">
            <a:extLst>
              <a:ext uri="{FF2B5EF4-FFF2-40B4-BE49-F238E27FC236}">
                <a16:creationId xmlns:a16="http://schemas.microsoft.com/office/drawing/2014/main" id="{44BC9853-8851-82A1-CAE4-F78DA8F1FB07}"/>
              </a:ext>
            </a:extLst>
          </p:cNvPr>
          <p:cNvSpPr/>
          <p:nvPr/>
        </p:nvSpPr>
        <p:spPr>
          <a:xfrm>
            <a:off x="6848600" y="1242060"/>
            <a:ext cx="1761875" cy="564930"/>
          </a:xfrm>
          <a:prstGeom prst="round2Same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ahoma" panose="020B0604030504040204" pitchFamily="34" charset="0"/>
                <a:ea typeface="Tahoma" panose="020B0604030504040204" pitchFamily="34" charset="0"/>
                <a:cs typeface="Tahoma" panose="020B0604030504040204" pitchFamily="34" charset="0"/>
              </a:rPr>
              <a:t>4</a:t>
            </a:r>
          </a:p>
        </p:txBody>
      </p:sp>
      <p:sp>
        <p:nvSpPr>
          <p:cNvPr id="17" name="Rectangle 45">
            <a:extLst>
              <a:ext uri="{FF2B5EF4-FFF2-40B4-BE49-F238E27FC236}">
                <a16:creationId xmlns:a16="http://schemas.microsoft.com/office/drawing/2014/main" id="{FD6A6B51-D65A-4DEE-BB3C-E2059E69FFE3}"/>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18" name="Google Shape;412;p18">
            <a:extLst>
              <a:ext uri="{FF2B5EF4-FFF2-40B4-BE49-F238E27FC236}">
                <a16:creationId xmlns:a16="http://schemas.microsoft.com/office/drawing/2014/main" id="{778A1009-4C3B-49EB-8D67-339F40266E19}"/>
              </a:ext>
            </a:extLst>
          </p:cNvPr>
          <p:cNvSpPr txBox="1">
            <a:spLocks/>
          </p:cNvSpPr>
          <p:nvPr/>
        </p:nvSpPr>
        <p:spPr>
          <a:xfrm>
            <a:off x="457200" y="30978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dirty="0">
                <a:solidFill>
                  <a:schemeClr val="bg1"/>
                </a:solidFill>
              </a:rPr>
              <a:t>MÔ HÌNH SUPPORT VECTOR MACHINE (SVM)</a:t>
            </a:r>
          </a:p>
        </p:txBody>
      </p:sp>
    </p:spTree>
    <p:extLst>
      <p:ext uri="{BB962C8B-B14F-4D97-AF65-F5344CB8AC3E}">
        <p14:creationId xmlns:p14="http://schemas.microsoft.com/office/powerpoint/2010/main" val="22545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27018-8E92-E1F4-2477-D88E4D8005E7}"/>
            </a:ext>
          </a:extLst>
        </p:cNvPr>
        <p:cNvGrpSpPr/>
        <p:nvPr/>
      </p:nvGrpSpPr>
      <p:grpSpPr>
        <a:xfrm>
          <a:off x="0" y="0"/>
          <a:ext cx="0" cy="0"/>
          <a:chOff x="0" y="0"/>
          <a:chExt cx="0" cy="0"/>
        </a:xfrm>
      </p:grpSpPr>
      <p:sp>
        <p:nvSpPr>
          <p:cNvPr id="39" name="Rectangle 45">
            <a:extLst>
              <a:ext uri="{FF2B5EF4-FFF2-40B4-BE49-F238E27FC236}">
                <a16:creationId xmlns:a16="http://schemas.microsoft.com/office/drawing/2014/main" id="{0FB14866-9F10-0BB4-4419-3F6FE13FD603}"/>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40" name="Google Shape;412;p18">
            <a:extLst>
              <a:ext uri="{FF2B5EF4-FFF2-40B4-BE49-F238E27FC236}">
                <a16:creationId xmlns:a16="http://schemas.microsoft.com/office/drawing/2014/main" id="{9632FDC6-88B1-D269-838D-FD48E0305A65}"/>
              </a:ext>
            </a:extLst>
          </p:cNvPr>
          <p:cNvSpPr txBox="1">
            <a:spLocks/>
          </p:cNvSpPr>
          <p:nvPr/>
        </p:nvSpPr>
        <p:spPr>
          <a:xfrm>
            <a:off x="457200" y="30978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dirty="0">
                <a:solidFill>
                  <a:schemeClr val="bg1"/>
                </a:solidFill>
              </a:rPr>
              <a:t>MÔ HÌNH SUPPORT VECTOR MACHINE (SVM)</a:t>
            </a:r>
          </a:p>
        </p:txBody>
      </p:sp>
      <p:pic>
        <p:nvPicPr>
          <p:cNvPr id="7" name="Picture 6" descr="A diagram of a flowchart&#10;&#10;Description automatically generated">
            <a:extLst>
              <a:ext uri="{FF2B5EF4-FFF2-40B4-BE49-F238E27FC236}">
                <a16:creationId xmlns:a16="http://schemas.microsoft.com/office/drawing/2014/main" id="{2A80EBE3-B8F8-80CF-13E0-3F037C21040F}"/>
              </a:ext>
            </a:extLst>
          </p:cNvPr>
          <p:cNvPicPr>
            <a:picLocks noChangeAspect="1"/>
          </p:cNvPicPr>
          <p:nvPr/>
        </p:nvPicPr>
        <p:blipFill>
          <a:blip r:embed="rId3"/>
          <a:stretch>
            <a:fillRect/>
          </a:stretch>
        </p:blipFill>
        <p:spPr>
          <a:xfrm>
            <a:off x="685800" y="913037"/>
            <a:ext cx="7772400" cy="3935548"/>
          </a:xfrm>
          <a:prstGeom prst="rect">
            <a:avLst/>
          </a:prstGeom>
        </p:spPr>
      </p:pic>
    </p:spTree>
    <p:extLst>
      <p:ext uri="{BB962C8B-B14F-4D97-AF65-F5344CB8AC3E}">
        <p14:creationId xmlns:p14="http://schemas.microsoft.com/office/powerpoint/2010/main" val="199773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96" name="Rectangle 45">
            <a:extLst>
              <a:ext uri="{FF2B5EF4-FFF2-40B4-BE49-F238E27FC236}">
                <a16:creationId xmlns:a16="http://schemas.microsoft.com/office/drawing/2014/main" id="{3316B994-B281-4903-9FF0-13AB43294841}"/>
              </a:ext>
            </a:extLst>
          </p:cNvPr>
          <p:cNvSpPr>
            <a:spLocks noChangeArrowheads="1"/>
          </p:cNvSpPr>
          <p:nvPr/>
        </p:nvSpPr>
        <p:spPr bwMode="gray">
          <a:xfrm>
            <a:off x="0" y="158750"/>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235" name="Google Shape;235;p16"/>
          <p:cNvSpPr txBox="1">
            <a:spLocks noGrp="1"/>
          </p:cNvSpPr>
          <p:nvPr>
            <p:ph type="title"/>
          </p:nvPr>
        </p:nvSpPr>
        <p:spPr>
          <a:xfrm>
            <a:off x="414554" y="26778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bg1"/>
                </a:solidFill>
              </a:rPr>
              <a:t>NỘI DUNG</a:t>
            </a:r>
          </a:p>
        </p:txBody>
      </p:sp>
      <p:grpSp>
        <p:nvGrpSpPr>
          <p:cNvPr id="236" name="Google Shape;236;p16"/>
          <p:cNvGrpSpPr/>
          <p:nvPr/>
        </p:nvGrpSpPr>
        <p:grpSpPr>
          <a:xfrm>
            <a:off x="3297249" y="1109874"/>
            <a:ext cx="2487708" cy="596100"/>
            <a:chOff x="3297249" y="1109874"/>
            <a:chExt cx="2487708"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sp>
          <p:nvSpPr>
            <p:cNvPr id="239" name="Google Shape;239;p16"/>
            <p:cNvSpPr txBox="1"/>
            <p:nvPr/>
          </p:nvSpPr>
          <p:spPr>
            <a:xfrm>
              <a:off x="3803757" y="1260331"/>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G</a:t>
              </a:r>
              <a:r>
                <a:rPr lang="en" sz="1800" b="1">
                  <a:latin typeface="Fira Sans Extra Condensed"/>
                  <a:ea typeface="Fira Sans Extra Condensed"/>
                  <a:cs typeface="Fira Sans Extra Condensed"/>
                  <a:sym typeface="Fira Sans Extra Condensed"/>
                </a:rPr>
                <a:t>iới thiệu</a:t>
              </a:r>
              <a:endParaRPr sz="1800" b="1">
                <a:solidFill>
                  <a:srgbClr val="000000"/>
                </a:solidFill>
                <a:latin typeface="Fira Sans Extra Condensed"/>
                <a:ea typeface="Fira Sans Extra Condensed"/>
                <a:cs typeface="Fira Sans Extra Condensed"/>
                <a:sym typeface="Fira Sans Extra Condensed"/>
              </a:endParaRPr>
            </a:p>
          </p:txBody>
        </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3350" y="1109875"/>
            <a:ext cx="2577300" cy="596100"/>
            <a:chOff x="6033350" y="1109875"/>
            <a:chExt cx="2577300" cy="596100"/>
          </a:xfrm>
        </p:grpSpPr>
        <p:sp>
          <p:nvSpPr>
            <p:cNvPr id="301" name="Google Shape;301;p16"/>
            <p:cNvSpPr txBox="1"/>
            <p:nvPr/>
          </p:nvSpPr>
          <p:spPr>
            <a:xfrm>
              <a:off x="6629450" y="1261177"/>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rgbClr val="000000"/>
                  </a:solidFill>
                  <a:latin typeface="Fira Sans Extra Condensed"/>
                  <a:ea typeface="Fira Sans Extra Condensed"/>
                  <a:cs typeface="Fira Sans Extra Condensed"/>
                  <a:sym typeface="Fira Sans Extra Condensed"/>
                </a:rPr>
                <a:t>M</a:t>
              </a:r>
              <a:r>
                <a:rPr lang="en-US" sz="1800" b="1">
                  <a:latin typeface="Fira Sans Extra Condensed"/>
                  <a:ea typeface="Fira Sans Extra Condensed"/>
                  <a:cs typeface="Fira Sans Extra Condensed"/>
                  <a:sym typeface="Fira Sans Extra Condensed"/>
                </a:rPr>
                <a:t>ô hình huấn luyện</a:t>
              </a:r>
            </a:p>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Random Forest (RF)  </a:t>
              </a:r>
              <a:endParaRPr sz="1800" b="1">
                <a:solidFill>
                  <a:srgbClr val="000000"/>
                </a:solidFill>
                <a:latin typeface="Fira Sans Extra Condensed"/>
                <a:ea typeface="Fira Sans Extra Condensed"/>
                <a:cs typeface="Fira Sans Extra Condensed"/>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297248" y="2589598"/>
            <a:ext cx="2599910" cy="596100"/>
            <a:chOff x="3297248" y="2589598"/>
            <a:chExt cx="2599910" cy="596100"/>
          </a:xfrm>
        </p:grpSpPr>
        <p:sp>
          <p:nvSpPr>
            <p:cNvPr id="306" name="Google Shape;306;p16"/>
            <p:cNvSpPr txBox="1"/>
            <p:nvPr/>
          </p:nvSpPr>
          <p:spPr>
            <a:xfrm>
              <a:off x="3915958" y="266579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T</a:t>
              </a:r>
              <a:r>
                <a:rPr lang="en" sz="1800" b="1">
                  <a:latin typeface="Fira Sans Extra Condensed"/>
                  <a:ea typeface="Fira Sans Extra Condensed"/>
                  <a:cs typeface="Fira Sans Extra Condensed"/>
                  <a:sym typeface="Fira Sans Extra Condensed"/>
                </a:rPr>
                <a:t>ổng quan lý thuyết nghiên cứu</a:t>
              </a:r>
              <a:endParaRPr sz="1800" b="1">
                <a:solidFill>
                  <a:srgbClr val="000000"/>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297248" y="4055023"/>
            <a:ext cx="2591278" cy="596100"/>
            <a:chOff x="3297248" y="4055023"/>
            <a:chExt cx="2591278" cy="596100"/>
          </a:xfrm>
        </p:grpSpPr>
        <p:sp>
          <p:nvSpPr>
            <p:cNvPr id="311" name="Google Shape;311;p16"/>
            <p:cNvSpPr txBox="1"/>
            <p:nvPr/>
          </p:nvSpPr>
          <p:spPr>
            <a:xfrm>
              <a:off x="3907326" y="4201995"/>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G</a:t>
              </a:r>
              <a:r>
                <a:rPr lang="en" sz="1800" b="1">
                  <a:latin typeface="Fira Sans Extra Condensed"/>
                  <a:ea typeface="Fira Sans Extra Condensed"/>
                  <a:cs typeface="Fira Sans Extra Condensed"/>
                  <a:sym typeface="Fira Sans Extra Condensed"/>
                </a:rPr>
                <a:t>iới thiệu về tập dữ liệu (Dataset)</a:t>
              </a:r>
              <a:endParaRPr sz="1800" b="1">
                <a:solidFill>
                  <a:srgbClr val="000000"/>
                </a:solidFill>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33350" y="2616950"/>
            <a:ext cx="2653473" cy="596100"/>
            <a:chOff x="6033350" y="2616950"/>
            <a:chExt cx="2653473" cy="596100"/>
          </a:xfrm>
        </p:grpSpPr>
        <p:sp>
          <p:nvSpPr>
            <p:cNvPr id="316" name="Google Shape;316;p16"/>
            <p:cNvSpPr txBox="1"/>
            <p:nvPr/>
          </p:nvSpPr>
          <p:spPr>
            <a:xfrm>
              <a:off x="6705623" y="2704921"/>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Mô hình huấn luyện </a:t>
              </a:r>
            </a:p>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Support Vector Machine (SVM)</a:t>
              </a:r>
              <a:endParaRPr sz="1800" b="1">
                <a:solidFill>
                  <a:srgbClr val="000000"/>
                </a:solidFill>
                <a:latin typeface="Fira Sans Extra Condensed"/>
                <a:ea typeface="Fira Sans Extra Condensed"/>
                <a:cs typeface="Fira Sans Extra Condensed"/>
                <a:sym typeface="Fira Sans Extra Condensed"/>
              </a:endParaRPr>
            </a:p>
          </p:txBody>
        </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33350" y="4056000"/>
            <a:ext cx="3110650" cy="596100"/>
            <a:chOff x="6033350" y="4056000"/>
            <a:chExt cx="3110650" cy="596100"/>
          </a:xfrm>
        </p:grpSpPr>
        <p:sp>
          <p:nvSpPr>
            <p:cNvPr id="321" name="Google Shape;321;p16"/>
            <p:cNvSpPr txBox="1"/>
            <p:nvPr/>
          </p:nvSpPr>
          <p:spPr>
            <a:xfrm>
              <a:off x="7162800" y="420199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K</a:t>
              </a:r>
              <a:r>
                <a:rPr lang="en" sz="1800" b="1">
                  <a:latin typeface="Fira Sans Extra Condensed"/>
                  <a:ea typeface="Fira Sans Extra Condensed"/>
                  <a:cs typeface="Fira Sans Extra Condensed"/>
                  <a:sym typeface="Fira Sans Extra Condensed"/>
                </a:rPr>
                <a:t>ết luận</a:t>
              </a:r>
              <a:endParaRPr sz="1800" b="1">
                <a:solidFill>
                  <a:srgbClr val="000000"/>
                </a:solidFill>
                <a:latin typeface="Fira Sans Extra Condensed"/>
                <a:ea typeface="Fira Sans Extra Condensed"/>
                <a:cs typeface="Fira Sans Extra Condensed"/>
                <a:sym typeface="Fira Sans Extra Condensed"/>
              </a:endParaRPr>
            </a:p>
          </p:txBody>
        </p:sp>
        <p:sp>
          <p:nvSpPr>
            <p:cNvPr id="323" name="Google Shape;323;p16"/>
            <p:cNvSpPr/>
            <p:nvPr/>
          </p:nvSpPr>
          <p:spPr>
            <a:xfrm>
              <a:off x="6033350" y="4056000"/>
              <a:ext cx="596100" cy="596100"/>
            </a:xfrm>
            <a:prstGeom prst="ellipse">
              <a:avLst/>
            </a:prstGeom>
            <a:solidFill>
              <a:schemeClr val="accent4">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stCxn id="237" idx="4"/>
            <a:endCxn id="308" idx="0"/>
          </p:cNvCxnSpPr>
          <p:nvPr/>
        </p:nvCxnSpPr>
        <p:spPr>
          <a:xfrm>
            <a:off x="3595299" y="1705974"/>
            <a:ext cx="0" cy="8835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25" name="Google Shape;325;p16"/>
          <p:cNvCxnSpPr>
            <a:stCxn id="308" idx="4"/>
            <a:endCxn id="313" idx="0"/>
          </p:cNvCxnSpPr>
          <p:nvPr/>
        </p:nvCxnSpPr>
        <p:spPr>
          <a:xfrm>
            <a:off x="3595298" y="3185698"/>
            <a:ext cx="0" cy="8694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26" name="Google Shape;326;p16"/>
          <p:cNvCxnSpPr>
            <a:stCxn id="303" idx="4"/>
            <a:endCxn id="318" idx="0"/>
          </p:cNvCxnSpPr>
          <p:nvPr/>
        </p:nvCxnSpPr>
        <p:spPr>
          <a:xfrm>
            <a:off x="6331400" y="1705975"/>
            <a:ext cx="0" cy="9111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27" name="Google Shape;327;p16"/>
          <p:cNvCxnSpPr>
            <a:stCxn id="318" idx="4"/>
            <a:endCxn id="323" idx="0"/>
          </p:cNvCxnSpPr>
          <p:nvPr/>
        </p:nvCxnSpPr>
        <p:spPr>
          <a:xfrm>
            <a:off x="6331400" y="3213050"/>
            <a:ext cx="0" cy="84300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406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wipe(left)">
                                      <p:cBhvr>
                                        <p:cTn id="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6FA795D-BDEB-A978-A901-59041EB6C22B}"/>
              </a:ext>
            </a:extLst>
          </p:cNvPr>
          <p:cNvGrpSpPr/>
          <p:nvPr/>
        </p:nvGrpSpPr>
        <p:grpSpPr>
          <a:xfrm>
            <a:off x="1302818" y="1648501"/>
            <a:ext cx="1577990" cy="2114296"/>
            <a:chOff x="1120102" y="1442744"/>
            <a:chExt cx="2616789" cy="4017801"/>
          </a:xfrm>
        </p:grpSpPr>
        <p:sp>
          <p:nvSpPr>
            <p:cNvPr id="25" name="Rectangle 24"/>
            <p:cNvSpPr/>
            <p:nvPr/>
          </p:nvSpPr>
          <p:spPr>
            <a:xfrm>
              <a:off x="1120102" y="1860545"/>
              <a:ext cx="2616789" cy="3600000"/>
            </a:xfrm>
            <a:prstGeom prst="rect">
              <a:avLst/>
            </a:prstGeom>
            <a:solidFill>
              <a:srgbClr val="F2F2F2"/>
            </a:solidFill>
            <a:ln w="76200">
              <a:solidFill>
                <a:schemeClr val="accent1"/>
              </a:solidFill>
            </a:ln>
            <a:effectLst>
              <a:outerShdw blurRad="50800" dist="38100" dir="10800000" algn="r" rotWithShape="0">
                <a:prstClr val="black">
                  <a:alpha val="40000"/>
                </a:prstClr>
              </a:outerShdw>
            </a:effectLst>
          </p:spPr>
          <p:txBody>
            <a:bodyPr wrap="square" tIns="18900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b="1" i="0" u="none" strike="noStrike" kern="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sym typeface="Arial"/>
                </a:rPr>
                <a:t>Xử lý tốt không gian đa chiều, linh hoạt với nhiều dạng dữ liệu</a:t>
              </a:r>
              <a:endParaRPr kumimoji="0" lang="vi-VN"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
          <p:nvSpPr>
            <p:cNvPr id="13" name="Clipboard2"/>
            <p:cNvSpPr>
              <a:spLocks noChangeAspect="1" noEditPoints="1"/>
            </p:cNvSpPr>
            <p:nvPr>
              <p:custDataLst>
                <p:tags r:id="rId4"/>
              </p:custDataLst>
            </p:nvPr>
          </p:nvSpPr>
          <p:spPr bwMode="auto">
            <a:xfrm>
              <a:off x="1938033" y="1442744"/>
              <a:ext cx="980927" cy="417801"/>
            </a:xfrm>
            <a:custGeom>
              <a:avLst/>
              <a:gdLst>
                <a:gd name="T0" fmla="*/ 426 w 575"/>
                <a:gd name="T1" fmla="*/ 95 h 245"/>
                <a:gd name="T2" fmla="*/ 405 w 575"/>
                <a:gd name="T3" fmla="*/ 95 h 245"/>
                <a:gd name="T4" fmla="*/ 287 w 575"/>
                <a:gd name="T5" fmla="*/ 0 h 245"/>
                <a:gd name="T6" fmla="*/ 170 w 575"/>
                <a:gd name="T7" fmla="*/ 95 h 245"/>
                <a:gd name="T8" fmla="*/ 148 w 575"/>
                <a:gd name="T9" fmla="*/ 95 h 245"/>
                <a:gd name="T10" fmla="*/ 0 w 575"/>
                <a:gd name="T11" fmla="*/ 245 h 245"/>
                <a:gd name="T12" fmla="*/ 575 w 575"/>
                <a:gd name="T13" fmla="*/ 245 h 245"/>
                <a:gd name="T14" fmla="*/ 426 w 575"/>
                <a:gd name="T15" fmla="*/ 95 h 245"/>
                <a:gd name="T16" fmla="*/ 281 w 575"/>
                <a:gd name="T17" fmla="*/ 123 h 245"/>
                <a:gd name="T18" fmla="*/ 229 w 575"/>
                <a:gd name="T19" fmla="*/ 85 h 245"/>
                <a:gd name="T20" fmla="*/ 281 w 575"/>
                <a:gd name="T21" fmla="*/ 48 h 245"/>
                <a:gd name="T22" fmla="*/ 333 w 575"/>
                <a:gd name="T23" fmla="*/ 85 h 245"/>
                <a:gd name="T24" fmla="*/ 281 w 575"/>
                <a:gd name="T25" fmla="*/ 12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5" h="245">
                  <a:moveTo>
                    <a:pt x="426" y="95"/>
                  </a:moveTo>
                  <a:lnTo>
                    <a:pt x="405" y="95"/>
                  </a:lnTo>
                  <a:cubicBezTo>
                    <a:pt x="401" y="32"/>
                    <a:pt x="350" y="0"/>
                    <a:pt x="287" y="0"/>
                  </a:cubicBezTo>
                  <a:cubicBezTo>
                    <a:pt x="224" y="0"/>
                    <a:pt x="173" y="32"/>
                    <a:pt x="170" y="95"/>
                  </a:cubicBezTo>
                  <a:lnTo>
                    <a:pt x="148" y="95"/>
                  </a:lnTo>
                  <a:cubicBezTo>
                    <a:pt x="66" y="95"/>
                    <a:pt x="0" y="145"/>
                    <a:pt x="0" y="245"/>
                  </a:cubicBezTo>
                  <a:lnTo>
                    <a:pt x="575" y="245"/>
                  </a:lnTo>
                  <a:cubicBezTo>
                    <a:pt x="575" y="145"/>
                    <a:pt x="508" y="95"/>
                    <a:pt x="426" y="95"/>
                  </a:cubicBezTo>
                  <a:close/>
                  <a:moveTo>
                    <a:pt x="281" y="123"/>
                  </a:moveTo>
                  <a:cubicBezTo>
                    <a:pt x="252" y="123"/>
                    <a:pt x="229" y="106"/>
                    <a:pt x="229" y="85"/>
                  </a:cubicBezTo>
                  <a:cubicBezTo>
                    <a:pt x="229" y="64"/>
                    <a:pt x="252" y="48"/>
                    <a:pt x="281" y="48"/>
                  </a:cubicBezTo>
                  <a:cubicBezTo>
                    <a:pt x="309" y="48"/>
                    <a:pt x="333" y="64"/>
                    <a:pt x="333" y="85"/>
                  </a:cubicBezTo>
                  <a:cubicBezTo>
                    <a:pt x="333" y="106"/>
                    <a:pt x="309" y="123"/>
                    <a:pt x="281" y="123"/>
                  </a:cubicBezTo>
                  <a:close/>
                </a:path>
              </a:pathLst>
            </a:custGeom>
            <a:solidFill>
              <a:schemeClr val="tx1"/>
            </a:solidFill>
            <a:ln w="0">
              <a:noFill/>
              <a:prstDash val="solid"/>
              <a:round/>
              <a:headEnd/>
              <a:tailEnd/>
            </a:ln>
            <a:effectLst>
              <a:outerShdw blurRad="50800" dist="38100" dir="10800000" algn="r" rotWithShape="0">
                <a:prstClr val="black">
                  <a:alpha val="40000"/>
                </a:prstClr>
              </a:outerShdw>
            </a:effectLst>
          </p:spPr>
          <p:txBody>
            <a:bodyPr vert="horz" wrap="square" lIns="68580" tIns="189000" rIns="68580" bIns="34290" numCol="1" anchor="t" anchorCtr="0" compatLnSpc="1">
              <a:prstTxWarp prst="textNoShape">
                <a:avLst/>
              </a:prstTxWarp>
            </a:bodyPr>
            <a:lstStyle/>
            <a:p>
              <a:endParaRPr lang="en-US"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7" name="Group 16">
            <a:extLst>
              <a:ext uri="{FF2B5EF4-FFF2-40B4-BE49-F238E27FC236}">
                <a16:creationId xmlns:a16="http://schemas.microsoft.com/office/drawing/2014/main" id="{674037C0-D45D-457B-155C-D6382E51D3B4}"/>
              </a:ext>
            </a:extLst>
          </p:cNvPr>
          <p:cNvGrpSpPr/>
          <p:nvPr/>
        </p:nvGrpSpPr>
        <p:grpSpPr>
          <a:xfrm>
            <a:off x="3910570" y="1648501"/>
            <a:ext cx="1577990" cy="2114296"/>
            <a:chOff x="1120102" y="1442744"/>
            <a:chExt cx="2616789" cy="4017801"/>
          </a:xfrm>
        </p:grpSpPr>
        <p:sp>
          <p:nvSpPr>
            <p:cNvPr id="18" name="Rectangle 17">
              <a:extLst>
                <a:ext uri="{FF2B5EF4-FFF2-40B4-BE49-F238E27FC236}">
                  <a16:creationId xmlns:a16="http://schemas.microsoft.com/office/drawing/2014/main" id="{055DB89F-7AD9-2C8C-1989-DD1C37AB38D3}"/>
                </a:ext>
              </a:extLst>
            </p:cNvPr>
            <p:cNvSpPr/>
            <p:nvPr/>
          </p:nvSpPr>
          <p:spPr>
            <a:xfrm>
              <a:off x="1120102" y="1860545"/>
              <a:ext cx="2616789" cy="3600000"/>
            </a:xfrm>
            <a:prstGeom prst="rect">
              <a:avLst/>
            </a:prstGeom>
            <a:solidFill>
              <a:srgbClr val="F2F2F2"/>
            </a:solidFill>
            <a:ln w="76200">
              <a:solidFill>
                <a:schemeClr val="accent2"/>
              </a:solidFill>
            </a:ln>
            <a:effectLst>
              <a:outerShdw blurRad="50800" dist="38100" dir="10800000" algn="r" rotWithShape="0">
                <a:prstClr val="black">
                  <a:alpha val="40000"/>
                </a:prstClr>
              </a:outerShdw>
            </a:effectLst>
          </p:spPr>
          <p:txBody>
            <a:bodyPr wrap="square" tIns="18900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b="1" i="0" u="none" strike="noStrike" kern="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sym typeface="Arial"/>
                </a:rPr>
                <a:t>Xử lý tốt không gian đa chiều, linh hoạt với nhiều dạng dữ liệu</a:t>
              </a:r>
              <a:endParaRPr kumimoji="0" lang="vi-VN"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
          <p:nvSpPr>
            <p:cNvPr id="20" name="Clipboard2">
              <a:extLst>
                <a:ext uri="{FF2B5EF4-FFF2-40B4-BE49-F238E27FC236}">
                  <a16:creationId xmlns:a16="http://schemas.microsoft.com/office/drawing/2014/main" id="{A4AA87BB-12F1-0054-186F-0489FD720EF3}"/>
                </a:ext>
              </a:extLst>
            </p:cNvPr>
            <p:cNvSpPr>
              <a:spLocks noChangeAspect="1" noEditPoints="1"/>
            </p:cNvSpPr>
            <p:nvPr>
              <p:custDataLst>
                <p:tags r:id="rId3"/>
              </p:custDataLst>
            </p:nvPr>
          </p:nvSpPr>
          <p:spPr bwMode="auto">
            <a:xfrm>
              <a:off x="1938033" y="1442744"/>
              <a:ext cx="980927" cy="417801"/>
            </a:xfrm>
            <a:custGeom>
              <a:avLst/>
              <a:gdLst>
                <a:gd name="T0" fmla="*/ 426 w 575"/>
                <a:gd name="T1" fmla="*/ 95 h 245"/>
                <a:gd name="T2" fmla="*/ 405 w 575"/>
                <a:gd name="T3" fmla="*/ 95 h 245"/>
                <a:gd name="T4" fmla="*/ 287 w 575"/>
                <a:gd name="T5" fmla="*/ 0 h 245"/>
                <a:gd name="T6" fmla="*/ 170 w 575"/>
                <a:gd name="T7" fmla="*/ 95 h 245"/>
                <a:gd name="T8" fmla="*/ 148 w 575"/>
                <a:gd name="T9" fmla="*/ 95 h 245"/>
                <a:gd name="T10" fmla="*/ 0 w 575"/>
                <a:gd name="T11" fmla="*/ 245 h 245"/>
                <a:gd name="T12" fmla="*/ 575 w 575"/>
                <a:gd name="T13" fmla="*/ 245 h 245"/>
                <a:gd name="T14" fmla="*/ 426 w 575"/>
                <a:gd name="T15" fmla="*/ 95 h 245"/>
                <a:gd name="T16" fmla="*/ 281 w 575"/>
                <a:gd name="T17" fmla="*/ 123 h 245"/>
                <a:gd name="T18" fmla="*/ 229 w 575"/>
                <a:gd name="T19" fmla="*/ 85 h 245"/>
                <a:gd name="T20" fmla="*/ 281 w 575"/>
                <a:gd name="T21" fmla="*/ 48 h 245"/>
                <a:gd name="T22" fmla="*/ 333 w 575"/>
                <a:gd name="T23" fmla="*/ 85 h 245"/>
                <a:gd name="T24" fmla="*/ 281 w 575"/>
                <a:gd name="T25" fmla="*/ 12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5" h="245">
                  <a:moveTo>
                    <a:pt x="426" y="95"/>
                  </a:moveTo>
                  <a:lnTo>
                    <a:pt x="405" y="95"/>
                  </a:lnTo>
                  <a:cubicBezTo>
                    <a:pt x="401" y="32"/>
                    <a:pt x="350" y="0"/>
                    <a:pt x="287" y="0"/>
                  </a:cubicBezTo>
                  <a:cubicBezTo>
                    <a:pt x="224" y="0"/>
                    <a:pt x="173" y="32"/>
                    <a:pt x="170" y="95"/>
                  </a:cubicBezTo>
                  <a:lnTo>
                    <a:pt x="148" y="95"/>
                  </a:lnTo>
                  <a:cubicBezTo>
                    <a:pt x="66" y="95"/>
                    <a:pt x="0" y="145"/>
                    <a:pt x="0" y="245"/>
                  </a:cubicBezTo>
                  <a:lnTo>
                    <a:pt x="575" y="245"/>
                  </a:lnTo>
                  <a:cubicBezTo>
                    <a:pt x="575" y="145"/>
                    <a:pt x="508" y="95"/>
                    <a:pt x="426" y="95"/>
                  </a:cubicBezTo>
                  <a:close/>
                  <a:moveTo>
                    <a:pt x="281" y="123"/>
                  </a:moveTo>
                  <a:cubicBezTo>
                    <a:pt x="252" y="123"/>
                    <a:pt x="229" y="106"/>
                    <a:pt x="229" y="85"/>
                  </a:cubicBezTo>
                  <a:cubicBezTo>
                    <a:pt x="229" y="64"/>
                    <a:pt x="252" y="48"/>
                    <a:pt x="281" y="48"/>
                  </a:cubicBezTo>
                  <a:cubicBezTo>
                    <a:pt x="309" y="48"/>
                    <a:pt x="333" y="64"/>
                    <a:pt x="333" y="85"/>
                  </a:cubicBezTo>
                  <a:cubicBezTo>
                    <a:pt x="333" y="106"/>
                    <a:pt x="309" y="123"/>
                    <a:pt x="281" y="123"/>
                  </a:cubicBezTo>
                  <a:close/>
                </a:path>
              </a:pathLst>
            </a:custGeom>
            <a:solidFill>
              <a:schemeClr val="tx1"/>
            </a:solidFill>
            <a:ln w="0">
              <a:noFill/>
              <a:prstDash val="solid"/>
              <a:round/>
              <a:headEnd/>
              <a:tailEnd/>
            </a:ln>
            <a:effectLst>
              <a:outerShdw blurRad="50800" dist="38100" dir="10800000" algn="r" rotWithShape="0">
                <a:prstClr val="black">
                  <a:alpha val="40000"/>
                </a:prstClr>
              </a:outerShdw>
            </a:effectLst>
          </p:spPr>
          <p:txBody>
            <a:bodyPr vert="horz" wrap="square" lIns="68580" tIns="189000" rIns="68580" bIns="34290" numCol="1" anchor="t" anchorCtr="0" compatLnSpc="1">
              <a:prstTxWarp prst="textNoShape">
                <a:avLst/>
              </a:prstTxWarp>
            </a:bodyPr>
            <a:lstStyle/>
            <a:p>
              <a:endParaRPr lang="en-US" dirty="0">
                <a:latin typeface="Tahoma" panose="020B0604030504040204" pitchFamily="34" charset="0"/>
                <a:ea typeface="Tahoma" panose="020B0604030504040204" pitchFamily="34" charset="0"/>
                <a:cs typeface="Tahoma" panose="020B0604030504040204" pitchFamily="34" charset="0"/>
              </a:endParaRPr>
            </a:p>
          </p:txBody>
        </p:sp>
      </p:grpSp>
      <p:grpSp>
        <p:nvGrpSpPr>
          <p:cNvPr id="22" name="Group 21">
            <a:extLst>
              <a:ext uri="{FF2B5EF4-FFF2-40B4-BE49-F238E27FC236}">
                <a16:creationId xmlns:a16="http://schemas.microsoft.com/office/drawing/2014/main" id="{94CE0AA8-0C7B-3EB5-AA72-B3861EFC9907}"/>
              </a:ext>
            </a:extLst>
          </p:cNvPr>
          <p:cNvGrpSpPr/>
          <p:nvPr/>
        </p:nvGrpSpPr>
        <p:grpSpPr>
          <a:xfrm>
            <a:off x="6518323" y="1648501"/>
            <a:ext cx="1577990" cy="2114296"/>
            <a:chOff x="1120102" y="1442744"/>
            <a:chExt cx="2616789" cy="4017801"/>
          </a:xfrm>
        </p:grpSpPr>
        <p:sp>
          <p:nvSpPr>
            <p:cNvPr id="24" name="Rectangle 23">
              <a:extLst>
                <a:ext uri="{FF2B5EF4-FFF2-40B4-BE49-F238E27FC236}">
                  <a16:creationId xmlns:a16="http://schemas.microsoft.com/office/drawing/2014/main" id="{70413AEF-95A3-EB7E-6253-5996FD5C716D}"/>
                </a:ext>
              </a:extLst>
            </p:cNvPr>
            <p:cNvSpPr/>
            <p:nvPr/>
          </p:nvSpPr>
          <p:spPr>
            <a:xfrm>
              <a:off x="1120102" y="1860545"/>
              <a:ext cx="2616789" cy="3600000"/>
            </a:xfrm>
            <a:prstGeom prst="rect">
              <a:avLst/>
            </a:prstGeom>
            <a:solidFill>
              <a:srgbClr val="F2F2F2"/>
            </a:solidFill>
            <a:ln w="76200">
              <a:solidFill>
                <a:schemeClr val="accent3"/>
              </a:solidFill>
            </a:ln>
            <a:effectLst>
              <a:outerShdw blurRad="50800" dist="38100" dir="10800000" algn="r" rotWithShape="0">
                <a:prstClr val="black">
                  <a:alpha val="40000"/>
                </a:prstClr>
              </a:outerShdw>
            </a:effectLst>
          </p:spPr>
          <p:txBody>
            <a:bodyPr wrap="square" tIns="18900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a:ln>
                    <a:noFill/>
                  </a:ln>
                  <a:solidFill>
                    <a:srgbClr val="0E0E0E"/>
                  </a:solidFill>
                  <a:effectLst/>
                  <a:uLnTx/>
                  <a:uFillTx/>
                  <a:latin typeface="Tahoma" panose="020B0604030504040204" pitchFamily="34" charset="0"/>
                  <a:ea typeface="Tahoma" panose="020B0604030504040204" pitchFamily="34" charset="0"/>
                  <a:cs typeface="Tahoma" panose="020B0604030504040204" pitchFamily="34" charset="0"/>
                  <a:sym typeface="Arial"/>
                </a:rPr>
                <a:t>Ứng dụng rộng rãi</a:t>
              </a:r>
              <a:endParaRPr kumimoji="0" lang="en-US" b="0" i="0" u="none" strike="noStrike" kern="0" cap="none" spc="0" normalizeH="0" baseline="0" noProof="0" dirty="0">
                <a:ln>
                  <a:noFill/>
                </a:ln>
                <a:solidFill>
                  <a:srgbClr val="0E0E0E"/>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
          <p:nvSpPr>
            <p:cNvPr id="26" name="Clipboard2">
              <a:extLst>
                <a:ext uri="{FF2B5EF4-FFF2-40B4-BE49-F238E27FC236}">
                  <a16:creationId xmlns:a16="http://schemas.microsoft.com/office/drawing/2014/main" id="{875EE6DE-D10F-71DC-7495-F40E1B313353}"/>
                </a:ext>
              </a:extLst>
            </p:cNvPr>
            <p:cNvSpPr>
              <a:spLocks noChangeAspect="1" noEditPoints="1"/>
            </p:cNvSpPr>
            <p:nvPr>
              <p:custDataLst>
                <p:tags r:id="rId2"/>
              </p:custDataLst>
            </p:nvPr>
          </p:nvSpPr>
          <p:spPr bwMode="auto">
            <a:xfrm>
              <a:off x="1938033" y="1442744"/>
              <a:ext cx="980927" cy="417801"/>
            </a:xfrm>
            <a:custGeom>
              <a:avLst/>
              <a:gdLst>
                <a:gd name="T0" fmla="*/ 426 w 575"/>
                <a:gd name="T1" fmla="*/ 95 h 245"/>
                <a:gd name="T2" fmla="*/ 405 w 575"/>
                <a:gd name="T3" fmla="*/ 95 h 245"/>
                <a:gd name="T4" fmla="*/ 287 w 575"/>
                <a:gd name="T5" fmla="*/ 0 h 245"/>
                <a:gd name="T6" fmla="*/ 170 w 575"/>
                <a:gd name="T7" fmla="*/ 95 h 245"/>
                <a:gd name="T8" fmla="*/ 148 w 575"/>
                <a:gd name="T9" fmla="*/ 95 h 245"/>
                <a:gd name="T10" fmla="*/ 0 w 575"/>
                <a:gd name="T11" fmla="*/ 245 h 245"/>
                <a:gd name="T12" fmla="*/ 575 w 575"/>
                <a:gd name="T13" fmla="*/ 245 h 245"/>
                <a:gd name="T14" fmla="*/ 426 w 575"/>
                <a:gd name="T15" fmla="*/ 95 h 245"/>
                <a:gd name="T16" fmla="*/ 281 w 575"/>
                <a:gd name="T17" fmla="*/ 123 h 245"/>
                <a:gd name="T18" fmla="*/ 229 w 575"/>
                <a:gd name="T19" fmla="*/ 85 h 245"/>
                <a:gd name="T20" fmla="*/ 281 w 575"/>
                <a:gd name="T21" fmla="*/ 48 h 245"/>
                <a:gd name="T22" fmla="*/ 333 w 575"/>
                <a:gd name="T23" fmla="*/ 85 h 245"/>
                <a:gd name="T24" fmla="*/ 281 w 575"/>
                <a:gd name="T25" fmla="*/ 12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5" h="245">
                  <a:moveTo>
                    <a:pt x="426" y="95"/>
                  </a:moveTo>
                  <a:lnTo>
                    <a:pt x="405" y="95"/>
                  </a:lnTo>
                  <a:cubicBezTo>
                    <a:pt x="401" y="32"/>
                    <a:pt x="350" y="0"/>
                    <a:pt x="287" y="0"/>
                  </a:cubicBezTo>
                  <a:cubicBezTo>
                    <a:pt x="224" y="0"/>
                    <a:pt x="173" y="32"/>
                    <a:pt x="170" y="95"/>
                  </a:cubicBezTo>
                  <a:lnTo>
                    <a:pt x="148" y="95"/>
                  </a:lnTo>
                  <a:cubicBezTo>
                    <a:pt x="66" y="95"/>
                    <a:pt x="0" y="145"/>
                    <a:pt x="0" y="245"/>
                  </a:cubicBezTo>
                  <a:lnTo>
                    <a:pt x="575" y="245"/>
                  </a:lnTo>
                  <a:cubicBezTo>
                    <a:pt x="575" y="145"/>
                    <a:pt x="508" y="95"/>
                    <a:pt x="426" y="95"/>
                  </a:cubicBezTo>
                  <a:close/>
                  <a:moveTo>
                    <a:pt x="281" y="123"/>
                  </a:moveTo>
                  <a:cubicBezTo>
                    <a:pt x="252" y="123"/>
                    <a:pt x="229" y="106"/>
                    <a:pt x="229" y="85"/>
                  </a:cubicBezTo>
                  <a:cubicBezTo>
                    <a:pt x="229" y="64"/>
                    <a:pt x="252" y="48"/>
                    <a:pt x="281" y="48"/>
                  </a:cubicBezTo>
                  <a:cubicBezTo>
                    <a:pt x="309" y="48"/>
                    <a:pt x="333" y="64"/>
                    <a:pt x="333" y="85"/>
                  </a:cubicBezTo>
                  <a:cubicBezTo>
                    <a:pt x="333" y="106"/>
                    <a:pt x="309" y="123"/>
                    <a:pt x="281" y="123"/>
                  </a:cubicBezTo>
                  <a:close/>
                </a:path>
              </a:pathLst>
            </a:custGeom>
            <a:solidFill>
              <a:schemeClr val="tx1"/>
            </a:solidFill>
            <a:ln w="0">
              <a:noFill/>
              <a:prstDash val="solid"/>
              <a:round/>
              <a:headEnd/>
              <a:tailEnd/>
            </a:ln>
            <a:effectLst>
              <a:outerShdw blurRad="50800" dist="38100" dir="10800000" algn="r" rotWithShape="0">
                <a:prstClr val="black">
                  <a:alpha val="40000"/>
                </a:prstClr>
              </a:outerShdw>
            </a:effectLst>
          </p:spPr>
          <p:txBody>
            <a:bodyPr vert="horz" wrap="square" lIns="68580" tIns="189000" rIns="68580" bIns="34290" numCol="1" anchor="t" anchorCtr="0" compatLnSpc="1">
              <a:prstTxWarp prst="textNoShape">
                <a:avLst/>
              </a:prstTxWarp>
            </a:bodyPr>
            <a:lstStyle/>
            <a:p>
              <a:endParaRPr lang="en-US" dirty="0">
                <a:latin typeface="Tahoma" panose="020B0604030504040204" pitchFamily="34" charset="0"/>
                <a:ea typeface="Tahoma" panose="020B0604030504040204" pitchFamily="34" charset="0"/>
                <a:cs typeface="Tahoma" panose="020B0604030504040204" pitchFamily="34" charset="0"/>
              </a:endParaRPr>
            </a:p>
          </p:txBody>
        </p:sp>
      </p:grpSp>
      <p:sp>
        <p:nvSpPr>
          <p:cNvPr id="14" name="Rectangle 45">
            <a:extLst>
              <a:ext uri="{FF2B5EF4-FFF2-40B4-BE49-F238E27FC236}">
                <a16:creationId xmlns:a16="http://schemas.microsoft.com/office/drawing/2014/main" id="{8BEFB4C8-4443-46C8-8339-67E5AC643525}"/>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15" name="Google Shape;412;p18">
            <a:extLst>
              <a:ext uri="{FF2B5EF4-FFF2-40B4-BE49-F238E27FC236}">
                <a16:creationId xmlns:a16="http://schemas.microsoft.com/office/drawing/2014/main" id="{F57160E0-F35E-4EBD-9AC4-1D218A29E857}"/>
              </a:ext>
            </a:extLst>
          </p:cNvPr>
          <p:cNvSpPr txBox="1">
            <a:spLocks/>
          </p:cNvSpPr>
          <p:nvPr/>
        </p:nvSpPr>
        <p:spPr>
          <a:xfrm>
            <a:off x="457200" y="30978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ƯU ĐIỂM MÔ </a:t>
            </a:r>
            <a:r>
              <a:rPr lang="en-US" dirty="0">
                <a:solidFill>
                  <a:schemeClr val="bg1"/>
                </a:solidFill>
              </a:rPr>
              <a:t>HÌNH SUPPORT VECTOR MACHINE (SVM)</a:t>
            </a:r>
          </a:p>
        </p:txBody>
      </p:sp>
    </p:spTree>
    <p:custDataLst>
      <p:tags r:id="rId1"/>
    </p:custDataLst>
    <p:extLst>
      <p:ext uri="{BB962C8B-B14F-4D97-AF65-F5344CB8AC3E}">
        <p14:creationId xmlns:p14="http://schemas.microsoft.com/office/powerpoint/2010/main" val="415499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 coins arrondis 10">
            <a:extLst>
              <a:ext uri="{FF2B5EF4-FFF2-40B4-BE49-F238E27FC236}">
                <a16:creationId xmlns:a16="http://schemas.microsoft.com/office/drawing/2014/main" id="{D1EFD667-44CF-145D-4063-3222013E6A62}"/>
              </a:ext>
            </a:extLst>
          </p:cNvPr>
          <p:cNvSpPr/>
          <p:nvPr/>
        </p:nvSpPr>
        <p:spPr>
          <a:xfrm rot="10800000" flipV="1">
            <a:off x="618450" y="1668307"/>
            <a:ext cx="1968050" cy="2043914"/>
          </a:xfrm>
          <a:prstGeom prst="roundRect">
            <a:avLst>
              <a:gd name="adj" fmla="val 9095"/>
            </a:avLst>
          </a:prstGeom>
          <a:solidFill>
            <a:schemeClr val="lt1"/>
          </a:solidFill>
          <a:ln>
            <a:solidFill>
              <a:srgbClr val="D9D9D9"/>
            </a:solidFill>
          </a:ln>
          <a:effectLst/>
        </p:spPr>
        <p:style>
          <a:lnRef idx="2">
            <a:schemeClr val="accent1">
              <a:shade val="50000"/>
            </a:schemeClr>
          </a:lnRef>
          <a:fillRef idx="1">
            <a:schemeClr val="accent1"/>
          </a:fillRef>
          <a:effectRef idx="0">
            <a:schemeClr val="accent1"/>
          </a:effectRef>
          <a:fontRef idx="minor">
            <a:schemeClr val="lt1"/>
          </a:fontRef>
        </p:style>
        <p:txBody>
          <a:bodyPr tIns="324000"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vi-VN" b="1" i="0" u="none" strike="noStrike" kern="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sym typeface="Arial"/>
              </a:rPr>
              <a:t>Thời gian training model rất lâu</a:t>
            </a:r>
            <a:endParaRPr kumimoji="0" lang="vi-VN"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sym typeface="Arial"/>
            </a:endParaRPr>
          </a:p>
        </p:txBody>
      </p:sp>
      <p:sp>
        <p:nvSpPr>
          <p:cNvPr id="4" name="Rectangle : avec coins arrondis en haut 12">
            <a:extLst>
              <a:ext uri="{FF2B5EF4-FFF2-40B4-BE49-F238E27FC236}">
                <a16:creationId xmlns:a16="http://schemas.microsoft.com/office/drawing/2014/main" id="{35B68536-971C-5C63-8988-043E992AF9C1}"/>
              </a:ext>
            </a:extLst>
          </p:cNvPr>
          <p:cNvSpPr/>
          <p:nvPr/>
        </p:nvSpPr>
        <p:spPr>
          <a:xfrm rot="10800000" flipH="1" flipV="1">
            <a:off x="618453" y="1665928"/>
            <a:ext cx="1968050" cy="285044"/>
          </a:xfrm>
          <a:prstGeom prst="round2SameRect">
            <a:avLst>
              <a:gd name="adj1" fmla="val 46658"/>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 name="Rectangle : coins arrondis 22">
            <a:extLst>
              <a:ext uri="{FF2B5EF4-FFF2-40B4-BE49-F238E27FC236}">
                <a16:creationId xmlns:a16="http://schemas.microsoft.com/office/drawing/2014/main" id="{D63A7EB9-0131-DB2E-E690-ACED89981AD7}"/>
              </a:ext>
            </a:extLst>
          </p:cNvPr>
          <p:cNvSpPr/>
          <p:nvPr/>
        </p:nvSpPr>
        <p:spPr>
          <a:xfrm rot="10800000" flipV="1">
            <a:off x="3587969" y="1668307"/>
            <a:ext cx="1968050" cy="2043914"/>
          </a:xfrm>
          <a:prstGeom prst="roundRect">
            <a:avLst>
              <a:gd name="adj" fmla="val 9095"/>
            </a:avLst>
          </a:prstGeom>
          <a:solidFill>
            <a:schemeClr val="lt1"/>
          </a:solidFill>
          <a:ln>
            <a:solidFill>
              <a:srgbClr val="D9D9D9"/>
            </a:solidFill>
          </a:ln>
          <a:effectLst/>
        </p:spPr>
        <p:style>
          <a:lnRef idx="2">
            <a:schemeClr val="accent1">
              <a:shade val="50000"/>
            </a:schemeClr>
          </a:lnRef>
          <a:fillRef idx="1">
            <a:schemeClr val="accent1"/>
          </a:fillRef>
          <a:effectRef idx="0">
            <a:schemeClr val="accent1"/>
          </a:effectRef>
          <a:fontRef idx="minor">
            <a:schemeClr val="lt1"/>
          </a:fontRef>
        </p:style>
        <p:txBody>
          <a:bodyPr tIns="324000"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vi-VN" b="1" i="0" u="none" strike="noStrike" kern="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sym typeface="Arial"/>
              </a:rPr>
              <a:t>Khó khăn trong việc chọn Kernel và siêu trọng số áp dụng vào bài toán</a:t>
            </a:r>
          </a:p>
        </p:txBody>
      </p:sp>
      <p:sp>
        <p:nvSpPr>
          <p:cNvPr id="6" name="Rectangle : avec coins arrondis en haut 23">
            <a:extLst>
              <a:ext uri="{FF2B5EF4-FFF2-40B4-BE49-F238E27FC236}">
                <a16:creationId xmlns:a16="http://schemas.microsoft.com/office/drawing/2014/main" id="{FD48C63C-165A-B80B-ECE6-F5F789EBAF63}"/>
              </a:ext>
            </a:extLst>
          </p:cNvPr>
          <p:cNvSpPr/>
          <p:nvPr/>
        </p:nvSpPr>
        <p:spPr>
          <a:xfrm rot="10800000" flipH="1" flipV="1">
            <a:off x="3587972" y="1665928"/>
            <a:ext cx="1968050" cy="285044"/>
          </a:xfrm>
          <a:prstGeom prst="round2SameRect">
            <a:avLst>
              <a:gd name="adj1" fmla="val 46658"/>
              <a:gd name="adj2"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ectangle : coins arrondis 31">
            <a:extLst>
              <a:ext uri="{FF2B5EF4-FFF2-40B4-BE49-F238E27FC236}">
                <a16:creationId xmlns:a16="http://schemas.microsoft.com/office/drawing/2014/main" id="{81039102-90C0-A26D-8D12-EE99DFF5BCC2}"/>
              </a:ext>
            </a:extLst>
          </p:cNvPr>
          <p:cNvSpPr/>
          <p:nvPr/>
        </p:nvSpPr>
        <p:spPr>
          <a:xfrm rot="10800000" flipV="1">
            <a:off x="6557495" y="1668307"/>
            <a:ext cx="1968050" cy="2043914"/>
          </a:xfrm>
          <a:prstGeom prst="roundRect">
            <a:avLst>
              <a:gd name="adj" fmla="val 9095"/>
            </a:avLst>
          </a:prstGeom>
          <a:solidFill>
            <a:schemeClr val="lt1"/>
          </a:solidFill>
          <a:ln>
            <a:solidFill>
              <a:srgbClr val="D9D9D9"/>
            </a:solidFill>
          </a:ln>
          <a:effectLst/>
        </p:spPr>
        <p:style>
          <a:lnRef idx="2">
            <a:schemeClr val="accent1">
              <a:shade val="50000"/>
            </a:schemeClr>
          </a:lnRef>
          <a:fillRef idx="1">
            <a:schemeClr val="accent1"/>
          </a:fillRef>
          <a:effectRef idx="0">
            <a:schemeClr val="accent1"/>
          </a:effectRef>
          <a:fontRef idx="minor">
            <a:schemeClr val="lt1"/>
          </a:fontRef>
        </p:style>
        <p:txBody>
          <a:bodyPr tIns="324000"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a:ln>
                  <a:noFill/>
                </a:ln>
                <a:solidFill>
                  <a:srgbClr val="0E0E0E"/>
                </a:solidFill>
                <a:effectLst/>
                <a:uLnTx/>
                <a:uFillTx/>
                <a:latin typeface="Tahoma" panose="020B0604030504040204" pitchFamily="34" charset="0"/>
                <a:ea typeface="Tahoma" panose="020B0604030504040204" pitchFamily="34" charset="0"/>
                <a:cs typeface="Tahoma" panose="020B0604030504040204" pitchFamily="34" charset="0"/>
                <a:sym typeface="Arial"/>
              </a:rPr>
              <a:t>Không phù hợp với các tập dữ liệu có sự chồng chéo đáng kể giữa các lớp</a:t>
            </a:r>
          </a:p>
        </p:txBody>
      </p:sp>
      <p:sp>
        <p:nvSpPr>
          <p:cNvPr id="8" name="Rectangle : avec coins arrondis en haut 32">
            <a:extLst>
              <a:ext uri="{FF2B5EF4-FFF2-40B4-BE49-F238E27FC236}">
                <a16:creationId xmlns:a16="http://schemas.microsoft.com/office/drawing/2014/main" id="{7930C015-F1A4-9C02-2AA7-0C2B1CBAAEFE}"/>
              </a:ext>
            </a:extLst>
          </p:cNvPr>
          <p:cNvSpPr/>
          <p:nvPr/>
        </p:nvSpPr>
        <p:spPr>
          <a:xfrm rot="10800000" flipH="1" flipV="1">
            <a:off x="6557498" y="1665928"/>
            <a:ext cx="1968050" cy="285044"/>
          </a:xfrm>
          <a:prstGeom prst="round2SameRect">
            <a:avLst>
              <a:gd name="adj1" fmla="val 46658"/>
              <a:gd name="adj2" fmla="val 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 name="Organigramme : Décision 6 - 1">
            <a:extLst>
              <a:ext uri="{FF2B5EF4-FFF2-40B4-BE49-F238E27FC236}">
                <a16:creationId xmlns:a16="http://schemas.microsoft.com/office/drawing/2014/main" id="{C3D34FC9-373F-86A4-5E4F-70170624D6CF}"/>
              </a:ext>
            </a:extLst>
          </p:cNvPr>
          <p:cNvSpPr/>
          <p:nvPr/>
        </p:nvSpPr>
        <p:spPr>
          <a:xfrm>
            <a:off x="1233520" y="1336976"/>
            <a:ext cx="737909" cy="924026"/>
          </a:xfrm>
          <a:prstGeom prst="flowChartDecision">
            <a:avLst/>
          </a:prstGeom>
          <a:solidFill>
            <a:schemeClr val="accent1"/>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defRPr/>
            </a:pPr>
            <a:r>
              <a:rPr lang="en-US" sz="3300" b="1" kern="1200" dirty="0"/>
              <a:t>1</a:t>
            </a:r>
          </a:p>
        </p:txBody>
      </p:sp>
      <p:sp>
        <p:nvSpPr>
          <p:cNvPr id="23" name="Organigramme : Décision 6 - 2">
            <a:extLst>
              <a:ext uri="{FF2B5EF4-FFF2-40B4-BE49-F238E27FC236}">
                <a16:creationId xmlns:a16="http://schemas.microsoft.com/office/drawing/2014/main" id="{C241CEB8-E887-C381-8D4C-4759A5826D14}"/>
              </a:ext>
            </a:extLst>
          </p:cNvPr>
          <p:cNvSpPr/>
          <p:nvPr/>
        </p:nvSpPr>
        <p:spPr>
          <a:xfrm>
            <a:off x="4203041" y="1336976"/>
            <a:ext cx="737909" cy="924026"/>
          </a:xfrm>
          <a:prstGeom prst="flowChartDecision">
            <a:avLst/>
          </a:prstGeom>
          <a:solidFill>
            <a:schemeClr val="accent2"/>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defRPr/>
            </a:pPr>
            <a:r>
              <a:rPr lang="en-US" sz="3300" b="1" kern="1200" dirty="0"/>
              <a:t>2</a:t>
            </a:r>
          </a:p>
        </p:txBody>
      </p:sp>
      <p:sp>
        <p:nvSpPr>
          <p:cNvPr id="24" name="Organigramme : Décision 6">
            <a:extLst>
              <a:ext uri="{FF2B5EF4-FFF2-40B4-BE49-F238E27FC236}">
                <a16:creationId xmlns:a16="http://schemas.microsoft.com/office/drawing/2014/main" id="{4B07976A-0B62-1F08-39DB-383F3CE3EBC1}"/>
              </a:ext>
            </a:extLst>
          </p:cNvPr>
          <p:cNvSpPr/>
          <p:nvPr/>
        </p:nvSpPr>
        <p:spPr>
          <a:xfrm>
            <a:off x="7172568" y="1336976"/>
            <a:ext cx="737909" cy="924026"/>
          </a:xfrm>
          <a:prstGeom prst="flowChartDecision">
            <a:avLst/>
          </a:prstGeom>
          <a:solidFill>
            <a:schemeClr val="accent3"/>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defRPr/>
            </a:pPr>
            <a:r>
              <a:rPr lang="en-US" sz="3300" b="1" kern="1200" dirty="0"/>
              <a:t>3</a:t>
            </a:r>
          </a:p>
        </p:txBody>
      </p:sp>
      <p:sp>
        <p:nvSpPr>
          <p:cNvPr id="17" name="Rectangle 45">
            <a:extLst>
              <a:ext uri="{FF2B5EF4-FFF2-40B4-BE49-F238E27FC236}">
                <a16:creationId xmlns:a16="http://schemas.microsoft.com/office/drawing/2014/main" id="{F17C85E2-31EB-483F-9FC6-AEA20AE6DB12}"/>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18" name="Google Shape;412;p18">
            <a:extLst>
              <a:ext uri="{FF2B5EF4-FFF2-40B4-BE49-F238E27FC236}">
                <a16:creationId xmlns:a16="http://schemas.microsoft.com/office/drawing/2014/main" id="{32BFB3AF-80FA-4436-ADCE-97300968C1BF}"/>
              </a:ext>
            </a:extLst>
          </p:cNvPr>
          <p:cNvSpPr txBox="1">
            <a:spLocks/>
          </p:cNvSpPr>
          <p:nvPr/>
        </p:nvSpPr>
        <p:spPr>
          <a:xfrm>
            <a:off x="457200" y="30978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NHƯỢC ĐIỂM MÔ </a:t>
            </a:r>
            <a:r>
              <a:rPr lang="en-US" dirty="0">
                <a:solidFill>
                  <a:schemeClr val="bg1"/>
                </a:solidFill>
              </a:rPr>
              <a:t>HÌNH SUPPORT VECTOR MACHINE (SVM)</a:t>
            </a:r>
          </a:p>
        </p:txBody>
      </p:sp>
    </p:spTree>
    <p:extLst>
      <p:ext uri="{BB962C8B-B14F-4D97-AF65-F5344CB8AC3E}">
        <p14:creationId xmlns:p14="http://schemas.microsoft.com/office/powerpoint/2010/main" val="1636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grpSp>
        <p:nvGrpSpPr>
          <p:cNvPr id="1789" name="Google Shape;1789;p36"/>
          <p:cNvGrpSpPr/>
          <p:nvPr/>
        </p:nvGrpSpPr>
        <p:grpSpPr>
          <a:xfrm>
            <a:off x="3778520" y="2051981"/>
            <a:ext cx="1627587" cy="2333385"/>
            <a:chOff x="3346589" y="1035541"/>
            <a:chExt cx="2550136" cy="3687818"/>
          </a:xfrm>
        </p:grpSpPr>
        <p:grpSp>
          <p:nvGrpSpPr>
            <p:cNvPr id="1790" name="Google Shape;1790;p36"/>
            <p:cNvGrpSpPr/>
            <p:nvPr/>
          </p:nvGrpSpPr>
          <p:grpSpPr>
            <a:xfrm>
              <a:off x="3346589" y="1035541"/>
              <a:ext cx="2450802" cy="3687818"/>
              <a:chOff x="3409938" y="1035450"/>
              <a:chExt cx="2324137" cy="3497219"/>
            </a:xfrm>
          </p:grpSpPr>
          <p:sp>
            <p:nvSpPr>
              <p:cNvPr id="1791" name="Google Shape;1791;p36"/>
              <p:cNvSpPr/>
              <p:nvPr/>
            </p:nvSpPr>
            <p:spPr>
              <a:xfrm>
                <a:off x="4164193" y="1113566"/>
                <a:ext cx="263849" cy="519204"/>
              </a:xfrm>
              <a:custGeom>
                <a:avLst/>
                <a:gdLst/>
                <a:ahLst/>
                <a:cxnLst/>
                <a:rect l="l" t="t" r="r" b="b"/>
                <a:pathLst>
                  <a:path w="5188" h="10209" extrusionOk="0">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6"/>
              <p:cNvSpPr/>
              <p:nvPr/>
            </p:nvSpPr>
            <p:spPr>
              <a:xfrm>
                <a:off x="4535497" y="1224993"/>
                <a:ext cx="73642" cy="407775"/>
              </a:xfrm>
              <a:custGeom>
                <a:avLst/>
                <a:gdLst/>
                <a:ahLst/>
                <a:cxnLst/>
                <a:rect l="l" t="t" r="r" b="b"/>
                <a:pathLst>
                  <a:path w="1448" h="8018" extrusionOk="0">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6"/>
              <p:cNvSpPr/>
              <p:nvPr/>
            </p:nvSpPr>
            <p:spPr>
              <a:xfrm>
                <a:off x="4707443" y="1069931"/>
                <a:ext cx="216297" cy="562840"/>
              </a:xfrm>
              <a:custGeom>
                <a:avLst/>
                <a:gdLst/>
                <a:ahLst/>
                <a:cxnLst/>
                <a:rect l="l" t="t" r="r" b="b"/>
                <a:pathLst>
                  <a:path w="4253" h="11067" extrusionOk="0">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6"/>
              <p:cNvSpPr/>
              <p:nvPr/>
            </p:nvSpPr>
            <p:spPr>
              <a:xfrm>
                <a:off x="4620784" y="3791379"/>
                <a:ext cx="1030526" cy="508117"/>
              </a:xfrm>
              <a:custGeom>
                <a:avLst/>
                <a:gdLst/>
                <a:ahLst/>
                <a:cxnLst/>
                <a:rect l="l" t="t" r="r" b="b"/>
                <a:pathLst>
                  <a:path w="20263" h="9991" extrusionOk="0">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6"/>
              <p:cNvSpPr/>
              <p:nvPr/>
            </p:nvSpPr>
            <p:spPr>
              <a:xfrm>
                <a:off x="4449498" y="3807653"/>
                <a:ext cx="1201814" cy="691153"/>
              </a:xfrm>
              <a:custGeom>
                <a:avLst/>
                <a:gdLst/>
                <a:ahLst/>
                <a:cxnLst/>
                <a:rect l="l" t="t" r="r" b="b"/>
                <a:pathLst>
                  <a:path w="23631" h="13590" extrusionOk="0">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6"/>
              <p:cNvSpPr/>
              <p:nvPr/>
            </p:nvSpPr>
            <p:spPr>
              <a:xfrm>
                <a:off x="4792781" y="3791379"/>
                <a:ext cx="858525" cy="308807"/>
              </a:xfrm>
              <a:custGeom>
                <a:avLst/>
                <a:gdLst/>
                <a:ahLst/>
                <a:cxnLst/>
                <a:rect l="l" t="t" r="r" b="b"/>
                <a:pathLst>
                  <a:path w="16881" h="6072" extrusionOk="0">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6"/>
              <p:cNvSpPr/>
              <p:nvPr/>
            </p:nvSpPr>
            <p:spPr>
              <a:xfrm>
                <a:off x="3409938" y="1689417"/>
                <a:ext cx="2324137" cy="1839516"/>
              </a:xfrm>
              <a:custGeom>
                <a:avLst/>
                <a:gdLst/>
                <a:ahLst/>
                <a:cxnLst/>
                <a:rect l="l" t="t" r="r" b="b"/>
                <a:pathLst>
                  <a:path w="45699" h="36170" extrusionOk="0">
                    <a:moveTo>
                      <a:pt x="0" y="0"/>
                    </a:moveTo>
                    <a:lnTo>
                      <a:pt x="0" y="36170"/>
                    </a:lnTo>
                    <a:lnTo>
                      <a:pt x="45699" y="36170"/>
                    </a:lnTo>
                    <a:lnTo>
                      <a:pt x="456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6"/>
              <p:cNvSpPr/>
              <p:nvPr/>
            </p:nvSpPr>
            <p:spPr>
              <a:xfrm>
                <a:off x="3604007" y="1882876"/>
                <a:ext cx="1936603" cy="1452592"/>
              </a:xfrm>
              <a:custGeom>
                <a:avLst/>
                <a:gdLst/>
                <a:ahLst/>
                <a:cxnLst/>
                <a:rect l="l" t="t" r="r" b="b"/>
                <a:pathLst>
                  <a:path w="38079" h="28562" extrusionOk="0">
                    <a:moveTo>
                      <a:pt x="1" y="0"/>
                    </a:moveTo>
                    <a:lnTo>
                      <a:pt x="1" y="28562"/>
                    </a:lnTo>
                    <a:lnTo>
                      <a:pt x="38079" y="28562"/>
                    </a:lnTo>
                    <a:lnTo>
                      <a:pt x="38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6"/>
              <p:cNvSpPr/>
              <p:nvPr/>
            </p:nvSpPr>
            <p:spPr>
              <a:xfrm>
                <a:off x="3681512" y="1936276"/>
                <a:ext cx="1781589" cy="1345791"/>
              </a:xfrm>
              <a:custGeom>
                <a:avLst/>
                <a:gdLst/>
                <a:ahLst/>
                <a:cxnLst/>
                <a:rect l="l" t="t" r="r" b="b"/>
                <a:pathLst>
                  <a:path w="35031" h="26462" extrusionOk="0">
                    <a:moveTo>
                      <a:pt x="1" y="0"/>
                    </a:moveTo>
                    <a:lnTo>
                      <a:pt x="1" y="26461"/>
                    </a:lnTo>
                    <a:lnTo>
                      <a:pt x="35030" y="26461"/>
                    </a:lnTo>
                    <a:lnTo>
                      <a:pt x="35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6"/>
              <p:cNvSpPr/>
              <p:nvPr/>
            </p:nvSpPr>
            <p:spPr>
              <a:xfrm>
                <a:off x="4155750" y="3528856"/>
                <a:ext cx="833148" cy="89306"/>
              </a:xfrm>
              <a:custGeom>
                <a:avLst/>
                <a:gdLst/>
                <a:ahLst/>
                <a:cxnLst/>
                <a:rect l="l" t="t" r="r" b="b"/>
                <a:pathLst>
                  <a:path w="16382" h="1756" extrusionOk="0">
                    <a:moveTo>
                      <a:pt x="0" y="1"/>
                    </a:moveTo>
                    <a:lnTo>
                      <a:pt x="3433" y="1755"/>
                    </a:lnTo>
                    <a:lnTo>
                      <a:pt x="12949" y="1755"/>
                    </a:lnTo>
                    <a:lnTo>
                      <a:pt x="16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6"/>
              <p:cNvSpPr/>
              <p:nvPr/>
            </p:nvSpPr>
            <p:spPr>
              <a:xfrm>
                <a:off x="4233256" y="3699531"/>
                <a:ext cx="678134" cy="89255"/>
              </a:xfrm>
              <a:custGeom>
                <a:avLst/>
                <a:gdLst/>
                <a:ahLst/>
                <a:cxnLst/>
                <a:rect l="l" t="t" r="r" b="b"/>
                <a:pathLst>
                  <a:path w="13334" h="1755" extrusionOk="0">
                    <a:moveTo>
                      <a:pt x="1909" y="0"/>
                    </a:moveTo>
                    <a:lnTo>
                      <a:pt x="0" y="1755"/>
                    </a:lnTo>
                    <a:lnTo>
                      <a:pt x="13333" y="1755"/>
                    </a:lnTo>
                    <a:lnTo>
                      <a:pt x="11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6"/>
              <p:cNvSpPr/>
              <p:nvPr/>
            </p:nvSpPr>
            <p:spPr>
              <a:xfrm>
                <a:off x="4330290" y="3618110"/>
                <a:ext cx="483401" cy="81474"/>
              </a:xfrm>
              <a:custGeom>
                <a:avLst/>
                <a:gdLst/>
                <a:ahLst/>
                <a:cxnLst/>
                <a:rect l="l" t="t" r="r" b="b"/>
                <a:pathLst>
                  <a:path w="9505" h="1602" extrusionOk="0">
                    <a:moveTo>
                      <a:pt x="1" y="0"/>
                    </a:moveTo>
                    <a:lnTo>
                      <a:pt x="1" y="1601"/>
                    </a:lnTo>
                    <a:lnTo>
                      <a:pt x="9504" y="1601"/>
                    </a:lnTo>
                    <a:lnTo>
                      <a:pt x="9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6"/>
              <p:cNvSpPr/>
              <p:nvPr/>
            </p:nvSpPr>
            <p:spPr>
              <a:xfrm>
                <a:off x="4255379" y="1595587"/>
                <a:ext cx="633837" cy="93883"/>
              </a:xfrm>
              <a:custGeom>
                <a:avLst/>
                <a:gdLst/>
                <a:ahLst/>
                <a:cxnLst/>
                <a:rect l="l" t="t" r="r" b="b"/>
                <a:pathLst>
                  <a:path w="12463" h="1846" extrusionOk="0">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6"/>
              <p:cNvSpPr/>
              <p:nvPr/>
            </p:nvSpPr>
            <p:spPr>
              <a:xfrm>
                <a:off x="4714614" y="2808470"/>
                <a:ext cx="323759" cy="233232"/>
              </a:xfrm>
              <a:custGeom>
                <a:avLst/>
                <a:gdLst/>
                <a:ahLst/>
                <a:cxnLst/>
                <a:rect l="l" t="t" r="r" b="b"/>
                <a:pathLst>
                  <a:path w="6366" h="4586" extrusionOk="0">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6"/>
              <p:cNvSpPr/>
              <p:nvPr/>
            </p:nvSpPr>
            <p:spPr>
              <a:xfrm>
                <a:off x="4691169" y="2173370"/>
                <a:ext cx="356359" cy="147232"/>
              </a:xfrm>
              <a:custGeom>
                <a:avLst/>
                <a:gdLst/>
                <a:ahLst/>
                <a:cxnLst/>
                <a:rect l="l" t="t" r="r" b="b"/>
                <a:pathLst>
                  <a:path w="7007" h="2895" extrusionOk="0">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6"/>
              <p:cNvSpPr/>
              <p:nvPr/>
            </p:nvSpPr>
            <p:spPr>
              <a:xfrm>
                <a:off x="3827420" y="2347911"/>
                <a:ext cx="323810" cy="313384"/>
              </a:xfrm>
              <a:custGeom>
                <a:avLst/>
                <a:gdLst/>
                <a:ahLst/>
                <a:cxnLst/>
                <a:rect l="l" t="t" r="r" b="b"/>
                <a:pathLst>
                  <a:path w="6367" h="6162" extrusionOk="0">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6"/>
              <p:cNvSpPr/>
              <p:nvPr/>
            </p:nvSpPr>
            <p:spPr>
              <a:xfrm>
                <a:off x="4130322" y="1079085"/>
                <a:ext cx="142045" cy="142706"/>
              </a:xfrm>
              <a:custGeom>
                <a:avLst/>
                <a:gdLst/>
                <a:ahLst/>
                <a:cxnLst/>
                <a:rect l="l" t="t" r="r" b="b"/>
                <a:pathLst>
                  <a:path w="2793" h="2806" extrusionOk="0">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6"/>
              <p:cNvSpPr/>
              <p:nvPr/>
            </p:nvSpPr>
            <p:spPr>
              <a:xfrm>
                <a:off x="4500965" y="1190461"/>
                <a:ext cx="142706" cy="142706"/>
              </a:xfrm>
              <a:custGeom>
                <a:avLst/>
                <a:gdLst/>
                <a:ahLst/>
                <a:cxnLst/>
                <a:rect l="l" t="t" r="r" b="b"/>
                <a:pathLst>
                  <a:path w="2806" h="2806" extrusionOk="0">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6"/>
              <p:cNvSpPr/>
              <p:nvPr/>
            </p:nvSpPr>
            <p:spPr>
              <a:xfrm>
                <a:off x="4818158" y="1035450"/>
                <a:ext cx="142045" cy="142655"/>
              </a:xfrm>
              <a:custGeom>
                <a:avLst/>
                <a:gdLst/>
                <a:ahLst/>
                <a:cxnLst/>
                <a:rect l="l" t="t" r="r" b="b"/>
                <a:pathLst>
                  <a:path w="2793" h="2805" extrusionOk="0">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6"/>
              <p:cNvSpPr/>
              <p:nvPr/>
            </p:nvSpPr>
            <p:spPr>
              <a:xfrm>
                <a:off x="5542510" y="3991348"/>
                <a:ext cx="142655" cy="142706"/>
              </a:xfrm>
              <a:custGeom>
                <a:avLst/>
                <a:gdLst/>
                <a:ahLst/>
                <a:cxnLst/>
                <a:rect l="l" t="t" r="r" b="b"/>
                <a:pathLst>
                  <a:path w="2805" h="2806" extrusionOk="0">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6"/>
              <p:cNvSpPr/>
              <p:nvPr/>
            </p:nvSpPr>
            <p:spPr>
              <a:xfrm>
                <a:off x="5542510" y="4191317"/>
                <a:ext cx="142655" cy="142045"/>
              </a:xfrm>
              <a:custGeom>
                <a:avLst/>
                <a:gdLst/>
                <a:ahLst/>
                <a:cxnLst/>
                <a:rect l="l" t="t" r="r" b="b"/>
                <a:pathLst>
                  <a:path w="2805" h="2793" extrusionOk="0">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6"/>
              <p:cNvSpPr/>
              <p:nvPr/>
            </p:nvSpPr>
            <p:spPr>
              <a:xfrm>
                <a:off x="5542510" y="4390624"/>
                <a:ext cx="142655" cy="142045"/>
              </a:xfrm>
              <a:custGeom>
                <a:avLst/>
                <a:gdLst/>
                <a:ahLst/>
                <a:cxnLst/>
                <a:rect l="l" t="t" r="r" b="b"/>
                <a:pathLst>
                  <a:path w="2805" h="2793" extrusionOk="0">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6"/>
              <p:cNvSpPr/>
              <p:nvPr/>
            </p:nvSpPr>
            <p:spPr>
              <a:xfrm>
                <a:off x="3805297" y="2157096"/>
                <a:ext cx="282768" cy="215636"/>
              </a:xfrm>
              <a:custGeom>
                <a:avLst/>
                <a:gdLst/>
                <a:ahLst/>
                <a:cxnLst/>
                <a:rect l="l" t="t" r="r" b="b"/>
                <a:pathLst>
                  <a:path w="5560" h="4240" extrusionOk="0">
                    <a:moveTo>
                      <a:pt x="0" y="0"/>
                    </a:moveTo>
                    <a:lnTo>
                      <a:pt x="0" y="4240"/>
                    </a:lnTo>
                    <a:lnTo>
                      <a:pt x="5559" y="4240"/>
                    </a:lnTo>
                    <a:lnTo>
                      <a:pt x="5559" y="0"/>
                    </a:lnTo>
                    <a:close/>
                  </a:path>
                </a:pathLst>
              </a:custGeom>
              <a:solidFill>
                <a:srgbClr val="70F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6"/>
              <p:cNvSpPr/>
              <p:nvPr/>
            </p:nvSpPr>
            <p:spPr>
              <a:xfrm>
                <a:off x="4126406" y="2230686"/>
                <a:ext cx="891125" cy="756963"/>
              </a:xfrm>
              <a:custGeom>
                <a:avLst/>
                <a:gdLst/>
                <a:ahLst/>
                <a:cxnLst/>
                <a:rect l="l" t="t" r="r" b="b"/>
                <a:pathLst>
                  <a:path w="17522" h="14884" extrusionOk="0">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6"/>
              <p:cNvSpPr/>
              <p:nvPr/>
            </p:nvSpPr>
            <p:spPr>
              <a:xfrm>
                <a:off x="5022704" y="2108884"/>
                <a:ext cx="341356" cy="237149"/>
              </a:xfrm>
              <a:custGeom>
                <a:avLst/>
                <a:gdLst/>
                <a:ahLst/>
                <a:cxnLst/>
                <a:rect l="l" t="t" r="r" b="b"/>
                <a:pathLst>
                  <a:path w="6712" h="4663" extrusionOk="0">
                    <a:moveTo>
                      <a:pt x="0" y="0"/>
                    </a:moveTo>
                    <a:lnTo>
                      <a:pt x="0" y="4662"/>
                    </a:lnTo>
                    <a:lnTo>
                      <a:pt x="6712" y="4662"/>
                    </a:lnTo>
                    <a:lnTo>
                      <a:pt x="6712" y="0"/>
                    </a:lnTo>
                    <a:close/>
                  </a:path>
                </a:pathLst>
              </a:custGeom>
              <a:solidFill>
                <a:srgbClr val="FFA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6"/>
              <p:cNvSpPr/>
              <p:nvPr/>
            </p:nvSpPr>
            <p:spPr>
              <a:xfrm>
                <a:off x="5022704" y="2108884"/>
                <a:ext cx="341356" cy="58028"/>
              </a:xfrm>
              <a:custGeom>
                <a:avLst/>
                <a:gdLst/>
                <a:ahLst/>
                <a:cxnLst/>
                <a:rect l="l" t="t" r="r" b="b"/>
                <a:pathLst>
                  <a:path w="6712" h="1141" extrusionOk="0">
                    <a:moveTo>
                      <a:pt x="0" y="0"/>
                    </a:moveTo>
                    <a:lnTo>
                      <a:pt x="0" y="1140"/>
                    </a:lnTo>
                    <a:lnTo>
                      <a:pt x="6712" y="1140"/>
                    </a:lnTo>
                    <a:lnTo>
                      <a:pt x="67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6"/>
              <p:cNvSpPr/>
              <p:nvPr/>
            </p:nvSpPr>
            <p:spPr>
              <a:xfrm>
                <a:off x="5013601" y="2917863"/>
                <a:ext cx="308146" cy="198090"/>
              </a:xfrm>
              <a:custGeom>
                <a:avLst/>
                <a:gdLst/>
                <a:ahLst/>
                <a:cxnLst/>
                <a:rect l="l" t="t" r="r" b="b"/>
                <a:pathLst>
                  <a:path w="6059" h="3895" extrusionOk="0">
                    <a:moveTo>
                      <a:pt x="0" y="1"/>
                    </a:moveTo>
                    <a:lnTo>
                      <a:pt x="0" y="3894"/>
                    </a:lnTo>
                    <a:lnTo>
                      <a:pt x="6058" y="3894"/>
                    </a:lnTo>
                    <a:lnTo>
                      <a:pt x="6058" y="1"/>
                    </a:lnTo>
                    <a:close/>
                  </a:path>
                </a:pathLst>
              </a:custGeom>
              <a:solidFill>
                <a:srgbClr val="C9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6"/>
              <p:cNvSpPr/>
              <p:nvPr/>
            </p:nvSpPr>
            <p:spPr>
              <a:xfrm>
                <a:off x="5013601" y="2917863"/>
                <a:ext cx="308146" cy="69776"/>
              </a:xfrm>
              <a:custGeom>
                <a:avLst/>
                <a:gdLst/>
                <a:ahLst/>
                <a:cxnLst/>
                <a:rect l="l" t="t" r="r" b="b"/>
                <a:pathLst>
                  <a:path w="6059" h="1372" extrusionOk="0">
                    <a:moveTo>
                      <a:pt x="0" y="1"/>
                    </a:moveTo>
                    <a:lnTo>
                      <a:pt x="0" y="1371"/>
                    </a:lnTo>
                    <a:lnTo>
                      <a:pt x="6058" y="1371"/>
                    </a:lnTo>
                    <a:lnTo>
                      <a:pt x="6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6"/>
              <p:cNvSpPr/>
              <p:nvPr/>
            </p:nvSpPr>
            <p:spPr>
              <a:xfrm>
                <a:off x="4490540" y="2398717"/>
                <a:ext cx="148555" cy="53502"/>
              </a:xfrm>
              <a:custGeom>
                <a:avLst/>
                <a:gdLst/>
                <a:ahLst/>
                <a:cxnLst/>
                <a:rect l="l" t="t" r="r" b="b"/>
                <a:pathLst>
                  <a:path w="2921" h="1052" extrusionOk="0">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6"/>
              <p:cNvSpPr/>
              <p:nvPr/>
            </p:nvSpPr>
            <p:spPr>
              <a:xfrm>
                <a:off x="4670318" y="2510144"/>
                <a:ext cx="147894" cy="53451"/>
              </a:xfrm>
              <a:custGeom>
                <a:avLst/>
                <a:gdLst/>
                <a:ahLst/>
                <a:cxnLst/>
                <a:rect l="l" t="t" r="r" b="b"/>
                <a:pathLst>
                  <a:path w="2908" h="1051" extrusionOk="0">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6"/>
              <p:cNvSpPr/>
              <p:nvPr/>
            </p:nvSpPr>
            <p:spPr>
              <a:xfrm>
                <a:off x="4280146" y="2495802"/>
                <a:ext cx="147894" cy="53451"/>
              </a:xfrm>
              <a:custGeom>
                <a:avLst/>
                <a:gdLst/>
                <a:ahLst/>
                <a:cxnLst/>
                <a:rect l="l" t="t" r="r" b="b"/>
                <a:pathLst>
                  <a:path w="2908" h="1051" extrusionOk="0">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6"/>
              <p:cNvSpPr/>
              <p:nvPr/>
            </p:nvSpPr>
            <p:spPr>
              <a:xfrm>
                <a:off x="4353735" y="2661239"/>
                <a:ext cx="148555" cy="53451"/>
              </a:xfrm>
              <a:custGeom>
                <a:avLst/>
                <a:gdLst/>
                <a:ahLst/>
                <a:cxnLst/>
                <a:rect l="l" t="t" r="r" b="b"/>
                <a:pathLst>
                  <a:path w="2921" h="1051" extrusionOk="0">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6"/>
              <p:cNvSpPr/>
              <p:nvPr/>
            </p:nvSpPr>
            <p:spPr>
              <a:xfrm>
                <a:off x="4596067" y="2661239"/>
                <a:ext cx="148555" cy="53451"/>
              </a:xfrm>
              <a:custGeom>
                <a:avLst/>
                <a:gdLst/>
                <a:ahLst/>
                <a:cxnLst/>
                <a:rect l="l" t="t" r="r" b="b"/>
                <a:pathLst>
                  <a:path w="2921" h="1051" extrusionOk="0">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6"/>
              <p:cNvSpPr/>
              <p:nvPr/>
            </p:nvSpPr>
            <p:spPr>
              <a:xfrm>
                <a:off x="3805297" y="2135584"/>
                <a:ext cx="282768" cy="62606"/>
              </a:xfrm>
              <a:custGeom>
                <a:avLst/>
                <a:gdLst/>
                <a:ahLst/>
                <a:cxnLst/>
                <a:rect l="l" t="t" r="r" b="b"/>
                <a:pathLst>
                  <a:path w="5560" h="1231" extrusionOk="0">
                    <a:moveTo>
                      <a:pt x="0" y="1"/>
                    </a:moveTo>
                    <a:lnTo>
                      <a:pt x="0" y="1230"/>
                    </a:lnTo>
                    <a:lnTo>
                      <a:pt x="5559" y="1230"/>
                    </a:lnTo>
                    <a:lnTo>
                      <a:pt x="5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6"/>
              <p:cNvSpPr/>
              <p:nvPr/>
            </p:nvSpPr>
            <p:spPr>
              <a:xfrm>
                <a:off x="3976582" y="3788734"/>
                <a:ext cx="1190778" cy="100393"/>
              </a:xfrm>
              <a:custGeom>
                <a:avLst/>
                <a:gdLst/>
                <a:ahLst/>
                <a:cxnLst/>
                <a:rect l="l" t="t" r="r" b="b"/>
                <a:pathLst>
                  <a:path w="23414" h="1974" extrusionOk="0">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6" name="Google Shape;1826;p36"/>
            <p:cNvSpPr/>
            <p:nvPr/>
          </p:nvSpPr>
          <p:spPr>
            <a:xfrm>
              <a:off x="3954300" y="28083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6"/>
            <p:cNvSpPr/>
            <p:nvPr/>
          </p:nvSpPr>
          <p:spPr>
            <a:xfrm>
              <a:off x="5754525" y="43704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Rectangle 45">
            <a:extLst>
              <a:ext uri="{FF2B5EF4-FFF2-40B4-BE49-F238E27FC236}">
                <a16:creationId xmlns:a16="http://schemas.microsoft.com/office/drawing/2014/main" id="{186FFAC6-75CC-4D80-A137-88F820B3841F}"/>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67" name="Google Shape;412;p18">
            <a:extLst>
              <a:ext uri="{FF2B5EF4-FFF2-40B4-BE49-F238E27FC236}">
                <a16:creationId xmlns:a16="http://schemas.microsoft.com/office/drawing/2014/main" id="{2E5464D3-80E1-4DA7-B9C2-1CB6DBC734BC}"/>
              </a:ext>
            </a:extLst>
          </p:cNvPr>
          <p:cNvSpPr txBox="1">
            <a:spLocks/>
          </p:cNvSpPr>
          <p:nvPr/>
        </p:nvSpPr>
        <p:spPr>
          <a:xfrm>
            <a:off x="457200" y="30978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KẾT LUẬN</a:t>
            </a:r>
            <a:endParaRPr lang="en-US" dirty="0">
              <a:solidFill>
                <a:schemeClr val="bg1"/>
              </a:solidFill>
            </a:endParaRPr>
          </a:p>
        </p:txBody>
      </p:sp>
      <p:sp>
        <p:nvSpPr>
          <p:cNvPr id="68" name="Rectangle 67">
            <a:extLst>
              <a:ext uri="{FF2B5EF4-FFF2-40B4-BE49-F238E27FC236}">
                <a16:creationId xmlns:a16="http://schemas.microsoft.com/office/drawing/2014/main" id="{5562BDCC-20EF-4036-8E5C-AA26224E6498}"/>
              </a:ext>
            </a:extLst>
          </p:cNvPr>
          <p:cNvSpPr/>
          <p:nvPr/>
        </p:nvSpPr>
        <p:spPr>
          <a:xfrm flipH="1">
            <a:off x="144203" y="3688853"/>
            <a:ext cx="2778243" cy="787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rtlCol="0" anchor="ctr">
            <a:normAutofit/>
          </a:bodyPr>
          <a:lstStyle/>
          <a:p>
            <a:pPr marL="214313" indent="-214313" defTabSz="685800">
              <a:buClrTx/>
              <a:buFont typeface="Arial" panose="020B0604020202020204" pitchFamily="34" charset="0"/>
              <a:buChar char="•"/>
              <a:defRPr/>
            </a:pPr>
            <a:r>
              <a:rPr lang="en-US" b="1">
                <a:latin typeface="Tahoma" panose="020B0604030504040204" pitchFamily="34" charset="0"/>
                <a:ea typeface="Tahoma" panose="020B0604030504040204" pitchFamily="34" charset="0"/>
                <a:cs typeface="Tahoma" panose="020B0604030504040204" pitchFamily="34" charset="0"/>
              </a:rPr>
              <a:t>Cao hơn nếu không tối ưu tham số</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69" name="Rectangle 68">
            <a:extLst>
              <a:ext uri="{FF2B5EF4-FFF2-40B4-BE49-F238E27FC236}">
                <a16:creationId xmlns:a16="http://schemas.microsoft.com/office/drawing/2014/main" id="{5EF98DCC-A774-4297-A93E-121B126F7409}"/>
              </a:ext>
            </a:extLst>
          </p:cNvPr>
          <p:cNvSpPr/>
          <p:nvPr/>
        </p:nvSpPr>
        <p:spPr>
          <a:xfrm flipH="1">
            <a:off x="144203" y="2052280"/>
            <a:ext cx="2778243" cy="78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rtlCol="0" anchor="ctr">
            <a:normAutofit/>
          </a:bodyPr>
          <a:lstStyle/>
          <a:p>
            <a:pPr marL="214313" indent="-214313" defTabSz="685800">
              <a:buClrTx/>
              <a:buFont typeface="Arial" panose="020B0604020202020204" pitchFamily="34" charset="0"/>
              <a:buChar char="•"/>
              <a:defRPr/>
            </a:pPr>
            <a:r>
              <a:rPr lang="en-US" b="1">
                <a:latin typeface="Tahoma" panose="020B0604030504040204" pitchFamily="34" charset="0"/>
                <a:ea typeface="Tahoma" panose="020B0604030504040204" pitchFamily="34" charset="0"/>
                <a:cs typeface="Tahoma" panose="020B0604030504040204" pitchFamily="34" charset="0"/>
              </a:rPr>
              <a:t>Dựa trên nhiều cây quyết định, dễ học cả nhiễu</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0" name="Rectangle 69">
            <a:extLst>
              <a:ext uri="{FF2B5EF4-FFF2-40B4-BE49-F238E27FC236}">
                <a16:creationId xmlns:a16="http://schemas.microsoft.com/office/drawing/2014/main" id="{674F5AB0-0887-4B82-AC7B-1248BCD15036}"/>
              </a:ext>
            </a:extLst>
          </p:cNvPr>
          <p:cNvSpPr/>
          <p:nvPr/>
        </p:nvSpPr>
        <p:spPr>
          <a:xfrm flipH="1">
            <a:off x="144203" y="2870282"/>
            <a:ext cx="2778243" cy="787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rtlCol="0" anchor="ctr">
            <a:normAutofit/>
          </a:bodyPr>
          <a:lstStyle/>
          <a:p>
            <a:pPr marL="214313" indent="-214313" defTabSz="685800">
              <a:buClrTx/>
              <a:buFont typeface="Arial" panose="020B0604020202020204" pitchFamily="34" charset="0"/>
              <a:buChar char="•"/>
              <a:defRPr/>
            </a:pPr>
            <a:r>
              <a:rPr lang="en-US" b="1">
                <a:latin typeface="Tahoma" panose="020B0604030504040204" pitchFamily="34" charset="0"/>
                <a:ea typeface="Tahoma" panose="020B0604030504040204" pitchFamily="34" charset="0"/>
                <a:cs typeface="Tahoma" panose="020B0604030504040204" pitchFamily="34" charset="0"/>
              </a:rPr>
              <a:t>Yếu hơn, cần điều chỉnh tham số thủ công</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1" name="Freeform 33">
            <a:extLst>
              <a:ext uri="{FF2B5EF4-FFF2-40B4-BE49-F238E27FC236}">
                <a16:creationId xmlns:a16="http://schemas.microsoft.com/office/drawing/2014/main" id="{8A38E7B8-A40D-4530-87EF-E9668269A903}"/>
              </a:ext>
            </a:extLst>
          </p:cNvPr>
          <p:cNvSpPr/>
          <p:nvPr/>
        </p:nvSpPr>
        <p:spPr>
          <a:xfrm flipH="1" flipV="1">
            <a:off x="2933312" y="3688851"/>
            <a:ext cx="768821" cy="785361"/>
          </a:xfrm>
          <a:custGeom>
            <a:avLst/>
            <a:gdLst>
              <a:gd name="connsiteX0" fmla="*/ 1350335 w 1350335"/>
              <a:gd name="connsiteY0" fmla="*/ 0 h 691116"/>
              <a:gd name="connsiteX1" fmla="*/ 1350335 w 1350335"/>
              <a:gd name="connsiteY1" fmla="*/ 691116 h 691116"/>
              <a:gd name="connsiteX2" fmla="*/ 0 w 1350335"/>
              <a:gd name="connsiteY2" fmla="*/ 691116 h 691116"/>
              <a:gd name="connsiteX3" fmla="*/ 0 w 1350335"/>
              <a:gd name="connsiteY3" fmla="*/ 382772 h 691116"/>
              <a:gd name="connsiteX4" fmla="*/ 1350335 w 1350335"/>
              <a:gd name="connsiteY4" fmla="*/ 0 h 691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335" h="691116">
                <a:moveTo>
                  <a:pt x="1350335" y="0"/>
                </a:moveTo>
                <a:lnTo>
                  <a:pt x="1350335" y="691116"/>
                </a:lnTo>
                <a:lnTo>
                  <a:pt x="0" y="691116"/>
                </a:lnTo>
                <a:lnTo>
                  <a:pt x="0" y="382772"/>
                </a:lnTo>
                <a:lnTo>
                  <a:pt x="135033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defTabSz="685800">
              <a:buClrTx/>
              <a:defRPr/>
            </a:pPr>
            <a:endParaRPr lang="en-US" sz="1200" dirty="0">
              <a:solidFill>
                <a:srgbClr val="FFFFFF"/>
              </a:solidFill>
            </a:endParaRPr>
          </a:p>
        </p:txBody>
      </p:sp>
      <p:sp>
        <p:nvSpPr>
          <p:cNvPr id="72" name="Freeform 38">
            <a:extLst>
              <a:ext uri="{FF2B5EF4-FFF2-40B4-BE49-F238E27FC236}">
                <a16:creationId xmlns:a16="http://schemas.microsoft.com/office/drawing/2014/main" id="{3E33265E-774A-4735-A0AD-AC72633AC777}"/>
              </a:ext>
            </a:extLst>
          </p:cNvPr>
          <p:cNvSpPr/>
          <p:nvPr/>
        </p:nvSpPr>
        <p:spPr>
          <a:xfrm flipH="1">
            <a:off x="2933313" y="2051981"/>
            <a:ext cx="768821" cy="1239313"/>
          </a:xfrm>
          <a:custGeom>
            <a:avLst/>
            <a:gdLst>
              <a:gd name="connsiteX0" fmla="*/ 1351128 w 1351128"/>
              <a:gd name="connsiteY0" fmla="*/ 0 h 1105468"/>
              <a:gd name="connsiteX1" fmla="*/ 1351128 w 1351128"/>
              <a:gd name="connsiteY1" fmla="*/ 696036 h 1105468"/>
              <a:gd name="connsiteX2" fmla="*/ 0 w 1351128"/>
              <a:gd name="connsiteY2" fmla="*/ 1105468 h 1105468"/>
              <a:gd name="connsiteX3" fmla="*/ 0 w 1351128"/>
              <a:gd name="connsiteY3" fmla="*/ 777922 h 1105468"/>
              <a:gd name="connsiteX4" fmla="*/ 1351128 w 1351128"/>
              <a:gd name="connsiteY4" fmla="*/ 0 h 110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128" h="1105468">
                <a:moveTo>
                  <a:pt x="1351128" y="0"/>
                </a:moveTo>
                <a:lnTo>
                  <a:pt x="1351128" y="696036"/>
                </a:lnTo>
                <a:lnTo>
                  <a:pt x="0" y="1105468"/>
                </a:lnTo>
                <a:lnTo>
                  <a:pt x="0" y="777922"/>
                </a:lnTo>
                <a:lnTo>
                  <a:pt x="135112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defTabSz="685800">
              <a:buClrTx/>
              <a:defRPr/>
            </a:pPr>
            <a:endParaRPr lang="en-US" sz="1200" dirty="0">
              <a:solidFill>
                <a:srgbClr val="FFFFFF"/>
              </a:solidFill>
            </a:endParaRPr>
          </a:p>
        </p:txBody>
      </p:sp>
      <p:sp>
        <p:nvSpPr>
          <p:cNvPr id="73" name="Freeform 39">
            <a:extLst>
              <a:ext uri="{FF2B5EF4-FFF2-40B4-BE49-F238E27FC236}">
                <a16:creationId xmlns:a16="http://schemas.microsoft.com/office/drawing/2014/main" id="{674E509D-FDDA-4A3A-8618-54557D479D24}"/>
              </a:ext>
            </a:extLst>
          </p:cNvPr>
          <p:cNvSpPr/>
          <p:nvPr/>
        </p:nvSpPr>
        <p:spPr>
          <a:xfrm flipH="1">
            <a:off x="2933311" y="2870282"/>
            <a:ext cx="768821" cy="787320"/>
          </a:xfrm>
          <a:custGeom>
            <a:avLst/>
            <a:gdLst>
              <a:gd name="connsiteX0" fmla="*/ 1350335 w 1350335"/>
              <a:gd name="connsiteY0" fmla="*/ 0 h 691116"/>
              <a:gd name="connsiteX1" fmla="*/ 1350335 w 1350335"/>
              <a:gd name="connsiteY1" fmla="*/ 691116 h 691116"/>
              <a:gd name="connsiteX2" fmla="*/ 0 w 1350335"/>
              <a:gd name="connsiteY2" fmla="*/ 691116 h 691116"/>
              <a:gd name="connsiteX3" fmla="*/ 0 w 1350335"/>
              <a:gd name="connsiteY3" fmla="*/ 382772 h 691116"/>
              <a:gd name="connsiteX4" fmla="*/ 1350335 w 1350335"/>
              <a:gd name="connsiteY4" fmla="*/ 0 h 691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335" h="691116">
                <a:moveTo>
                  <a:pt x="1350335" y="0"/>
                </a:moveTo>
                <a:lnTo>
                  <a:pt x="1350335" y="691116"/>
                </a:lnTo>
                <a:lnTo>
                  <a:pt x="0" y="691116"/>
                </a:lnTo>
                <a:lnTo>
                  <a:pt x="0" y="382772"/>
                </a:lnTo>
                <a:lnTo>
                  <a:pt x="135033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defTabSz="685800">
              <a:buClrTx/>
              <a:defRPr/>
            </a:pPr>
            <a:endParaRPr lang="en-US" sz="1200" dirty="0">
              <a:solidFill>
                <a:srgbClr val="FFFFFF"/>
              </a:solidFill>
            </a:endParaRPr>
          </a:p>
        </p:txBody>
      </p:sp>
      <p:sp>
        <p:nvSpPr>
          <p:cNvPr id="74" name="Rectangle 73">
            <a:extLst>
              <a:ext uri="{FF2B5EF4-FFF2-40B4-BE49-F238E27FC236}">
                <a16:creationId xmlns:a16="http://schemas.microsoft.com/office/drawing/2014/main" id="{295B6849-964A-4B64-88F0-E7DC29ED051A}"/>
              </a:ext>
            </a:extLst>
          </p:cNvPr>
          <p:cNvSpPr/>
          <p:nvPr/>
        </p:nvSpPr>
        <p:spPr>
          <a:xfrm>
            <a:off x="144202" y="2052280"/>
            <a:ext cx="486000" cy="78732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defTabSz="685800">
              <a:buClrTx/>
              <a:defRPr/>
            </a:pPr>
            <a:endParaRPr lang="en-US" sz="1200" dirty="0">
              <a:solidFill>
                <a:srgbClr val="FFFFFF"/>
              </a:solidFill>
            </a:endParaRPr>
          </a:p>
        </p:txBody>
      </p:sp>
      <p:sp>
        <p:nvSpPr>
          <p:cNvPr id="75" name="Rectangle 74">
            <a:extLst>
              <a:ext uri="{FF2B5EF4-FFF2-40B4-BE49-F238E27FC236}">
                <a16:creationId xmlns:a16="http://schemas.microsoft.com/office/drawing/2014/main" id="{EB298028-D60C-400E-86F1-32DD3EF67F68}"/>
              </a:ext>
            </a:extLst>
          </p:cNvPr>
          <p:cNvSpPr/>
          <p:nvPr/>
        </p:nvSpPr>
        <p:spPr>
          <a:xfrm>
            <a:off x="144202" y="2877242"/>
            <a:ext cx="486000" cy="78732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defTabSz="685800">
              <a:buClrTx/>
              <a:defRPr/>
            </a:pPr>
            <a:endParaRPr lang="en-US" sz="1200" dirty="0">
              <a:solidFill>
                <a:srgbClr val="FFFFFF"/>
              </a:solidFill>
            </a:endParaRPr>
          </a:p>
        </p:txBody>
      </p:sp>
      <p:sp>
        <p:nvSpPr>
          <p:cNvPr id="76" name="Rectangle 75">
            <a:extLst>
              <a:ext uri="{FF2B5EF4-FFF2-40B4-BE49-F238E27FC236}">
                <a16:creationId xmlns:a16="http://schemas.microsoft.com/office/drawing/2014/main" id="{4595C6E6-E679-4D06-A4E2-DB4685E5B816}"/>
              </a:ext>
            </a:extLst>
          </p:cNvPr>
          <p:cNvSpPr/>
          <p:nvPr/>
        </p:nvSpPr>
        <p:spPr>
          <a:xfrm>
            <a:off x="144202" y="3688853"/>
            <a:ext cx="486000" cy="78732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defTabSz="685800">
              <a:buClrTx/>
              <a:defRPr/>
            </a:pPr>
            <a:endParaRPr lang="en-US" sz="1200" dirty="0">
              <a:solidFill>
                <a:srgbClr val="FFFFFF"/>
              </a:solidFill>
            </a:endParaRPr>
          </a:p>
        </p:txBody>
      </p:sp>
      <p:grpSp>
        <p:nvGrpSpPr>
          <p:cNvPr id="77" name="Accounting2" descr="{&quot;Key&quot;:&quot;POWER_USER_SHAPE_ICON&quot;,&quot;Value&quot;:&quot;POWER_USER_SHAPE_ICON_STYLE_1&quot;}">
            <a:extLst>
              <a:ext uri="{FF2B5EF4-FFF2-40B4-BE49-F238E27FC236}">
                <a16:creationId xmlns:a16="http://schemas.microsoft.com/office/drawing/2014/main" id="{FA923625-B9D5-4A0E-818C-02AEF1329E95}"/>
              </a:ext>
            </a:extLst>
          </p:cNvPr>
          <p:cNvGrpSpPr>
            <a:grpSpLocks noChangeAspect="1"/>
          </p:cNvGrpSpPr>
          <p:nvPr/>
        </p:nvGrpSpPr>
        <p:grpSpPr>
          <a:xfrm>
            <a:off x="210267" y="2307076"/>
            <a:ext cx="378572" cy="305930"/>
            <a:chOff x="2951163" y="365125"/>
            <a:chExt cx="860425" cy="695325"/>
          </a:xfrm>
        </p:grpSpPr>
        <p:sp>
          <p:nvSpPr>
            <p:cNvPr id="78" name="Freeform 140">
              <a:extLst>
                <a:ext uri="{FF2B5EF4-FFF2-40B4-BE49-F238E27FC236}">
                  <a16:creationId xmlns:a16="http://schemas.microsoft.com/office/drawing/2014/main" id="{AEEC0373-5300-4DC1-9949-48138B67D62D}"/>
                </a:ext>
              </a:extLst>
            </p:cNvPr>
            <p:cNvSpPr>
              <a:spLocks/>
            </p:cNvSpPr>
            <p:nvPr/>
          </p:nvSpPr>
          <p:spPr bwMode="auto">
            <a:xfrm>
              <a:off x="2968625" y="365125"/>
              <a:ext cx="842963" cy="446088"/>
            </a:xfrm>
            <a:custGeom>
              <a:avLst/>
              <a:gdLst>
                <a:gd name="T0" fmla="*/ 245 w 1122"/>
                <a:gd name="T1" fmla="*/ 439 h 594"/>
                <a:gd name="T2" fmla="*/ 0 w 1122"/>
                <a:gd name="T3" fmla="*/ 299 h 594"/>
                <a:gd name="T4" fmla="*/ 519 w 1122"/>
                <a:gd name="T5" fmla="*/ 0 h 594"/>
                <a:gd name="T6" fmla="*/ 1122 w 1122"/>
                <a:gd name="T7" fmla="*/ 348 h 594"/>
                <a:gd name="T8" fmla="*/ 693 w 1122"/>
                <a:gd name="T9" fmla="*/ 594 h 594"/>
              </a:gdLst>
              <a:ahLst/>
              <a:cxnLst>
                <a:cxn ang="0">
                  <a:pos x="T0" y="T1"/>
                </a:cxn>
                <a:cxn ang="0">
                  <a:pos x="T2" y="T3"/>
                </a:cxn>
                <a:cxn ang="0">
                  <a:pos x="T4" y="T5"/>
                </a:cxn>
                <a:cxn ang="0">
                  <a:pos x="T6" y="T7"/>
                </a:cxn>
                <a:cxn ang="0">
                  <a:pos x="T8" y="T9"/>
                </a:cxn>
              </a:cxnLst>
              <a:rect l="0" t="0" r="r" b="b"/>
              <a:pathLst>
                <a:path w="1122" h="594">
                  <a:moveTo>
                    <a:pt x="245" y="439"/>
                  </a:moveTo>
                  <a:lnTo>
                    <a:pt x="0" y="299"/>
                  </a:lnTo>
                  <a:lnTo>
                    <a:pt x="519" y="0"/>
                  </a:lnTo>
                  <a:lnTo>
                    <a:pt x="1122" y="348"/>
                  </a:lnTo>
                  <a:lnTo>
                    <a:pt x="693" y="594"/>
                  </a:ln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79" name="Freeform 141">
              <a:extLst>
                <a:ext uri="{FF2B5EF4-FFF2-40B4-BE49-F238E27FC236}">
                  <a16:creationId xmlns:a16="http://schemas.microsoft.com/office/drawing/2014/main" id="{EFC562DD-BDA9-4FB2-B3D5-B1FCB62B992F}"/>
                </a:ext>
              </a:extLst>
            </p:cNvPr>
            <p:cNvSpPr>
              <a:spLocks/>
            </p:cNvSpPr>
            <p:nvPr/>
          </p:nvSpPr>
          <p:spPr bwMode="auto">
            <a:xfrm>
              <a:off x="2951163" y="647700"/>
              <a:ext cx="609600" cy="412750"/>
            </a:xfrm>
            <a:custGeom>
              <a:avLst/>
              <a:gdLst>
                <a:gd name="T0" fmla="*/ 0 w 811"/>
                <a:gd name="T1" fmla="*/ 269 h 550"/>
                <a:gd name="T2" fmla="*/ 0 w 811"/>
                <a:gd name="T3" fmla="*/ 229 h 550"/>
                <a:gd name="T4" fmla="*/ 9 w 811"/>
                <a:gd name="T5" fmla="*/ 215 h 550"/>
                <a:gd name="T6" fmla="*/ 372 w 811"/>
                <a:gd name="T7" fmla="*/ 5 h 550"/>
                <a:gd name="T8" fmla="*/ 406 w 811"/>
                <a:gd name="T9" fmla="*/ 5 h 550"/>
                <a:gd name="T10" fmla="*/ 558 w 811"/>
                <a:gd name="T11" fmla="*/ 127 h 550"/>
                <a:gd name="T12" fmla="*/ 802 w 811"/>
                <a:gd name="T13" fmla="*/ 268 h 550"/>
                <a:gd name="T14" fmla="*/ 811 w 811"/>
                <a:gd name="T15" fmla="*/ 281 h 550"/>
                <a:gd name="T16" fmla="*/ 811 w 811"/>
                <a:gd name="T17" fmla="*/ 322 h 550"/>
                <a:gd name="T18" fmla="*/ 802 w 811"/>
                <a:gd name="T19" fmla="*/ 335 h 550"/>
                <a:gd name="T20" fmla="*/ 439 w 811"/>
                <a:gd name="T21" fmla="*/ 545 h 550"/>
                <a:gd name="T22" fmla="*/ 404 w 811"/>
                <a:gd name="T23" fmla="*/ 545 h 550"/>
                <a:gd name="T24" fmla="*/ 151 w 811"/>
                <a:gd name="T25" fmla="*/ 399 h 550"/>
                <a:gd name="T26" fmla="*/ 6 w 811"/>
                <a:gd name="T27" fmla="*/ 279 h 550"/>
                <a:gd name="T28" fmla="*/ 0 w 811"/>
                <a:gd name="T29" fmla="*/ 269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1" h="550">
                  <a:moveTo>
                    <a:pt x="0" y="269"/>
                  </a:moveTo>
                  <a:lnTo>
                    <a:pt x="0" y="229"/>
                  </a:lnTo>
                  <a:cubicBezTo>
                    <a:pt x="0" y="223"/>
                    <a:pt x="3" y="218"/>
                    <a:pt x="9" y="215"/>
                  </a:cubicBezTo>
                  <a:lnTo>
                    <a:pt x="372" y="5"/>
                  </a:lnTo>
                  <a:cubicBezTo>
                    <a:pt x="381" y="0"/>
                    <a:pt x="397" y="0"/>
                    <a:pt x="406" y="5"/>
                  </a:cubicBezTo>
                  <a:lnTo>
                    <a:pt x="558" y="127"/>
                  </a:lnTo>
                  <a:lnTo>
                    <a:pt x="802" y="268"/>
                  </a:lnTo>
                  <a:cubicBezTo>
                    <a:pt x="805" y="270"/>
                    <a:pt x="811" y="274"/>
                    <a:pt x="811" y="281"/>
                  </a:cubicBezTo>
                  <a:lnTo>
                    <a:pt x="811" y="322"/>
                  </a:lnTo>
                  <a:cubicBezTo>
                    <a:pt x="811" y="329"/>
                    <a:pt x="805" y="333"/>
                    <a:pt x="802" y="335"/>
                  </a:cubicBezTo>
                  <a:lnTo>
                    <a:pt x="439" y="545"/>
                  </a:lnTo>
                  <a:cubicBezTo>
                    <a:pt x="429" y="550"/>
                    <a:pt x="413" y="550"/>
                    <a:pt x="404" y="545"/>
                  </a:cubicBezTo>
                  <a:lnTo>
                    <a:pt x="151" y="399"/>
                  </a:lnTo>
                  <a:cubicBezTo>
                    <a:pt x="141" y="390"/>
                    <a:pt x="33" y="303"/>
                    <a:pt x="6" y="279"/>
                  </a:cubicBezTo>
                  <a:cubicBezTo>
                    <a:pt x="2" y="276"/>
                    <a:pt x="0" y="273"/>
                    <a:pt x="0" y="269"/>
                  </a:cubicBezTo>
                  <a:close/>
                </a:path>
              </a:pathLst>
            </a:custGeom>
            <a:noFill/>
            <a:ln w="19050" cap="flat">
              <a:solidFill>
                <a:schemeClr val="l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80" name="Freeform 142">
              <a:extLst>
                <a:ext uri="{FF2B5EF4-FFF2-40B4-BE49-F238E27FC236}">
                  <a16:creationId xmlns:a16="http://schemas.microsoft.com/office/drawing/2014/main" id="{C850ACF4-94AF-4597-B652-56C122B98E39}"/>
                </a:ext>
              </a:extLst>
            </p:cNvPr>
            <p:cNvSpPr>
              <a:spLocks/>
            </p:cNvSpPr>
            <p:nvPr/>
          </p:nvSpPr>
          <p:spPr bwMode="auto">
            <a:xfrm>
              <a:off x="3028950" y="703263"/>
              <a:ext cx="273050" cy="173038"/>
            </a:xfrm>
            <a:custGeom>
              <a:avLst/>
              <a:gdLst>
                <a:gd name="T0" fmla="*/ 95 w 364"/>
                <a:gd name="T1" fmla="*/ 232 h 232"/>
                <a:gd name="T2" fmla="*/ 364 w 364"/>
                <a:gd name="T3" fmla="*/ 77 h 232"/>
                <a:gd name="T4" fmla="*/ 269 w 364"/>
                <a:gd name="T5" fmla="*/ 0 h 232"/>
                <a:gd name="T6" fmla="*/ 0 w 364"/>
                <a:gd name="T7" fmla="*/ 154 h 232"/>
                <a:gd name="T8" fmla="*/ 95 w 364"/>
                <a:gd name="T9" fmla="*/ 232 h 232"/>
              </a:gdLst>
              <a:ahLst/>
              <a:cxnLst>
                <a:cxn ang="0">
                  <a:pos x="T0" y="T1"/>
                </a:cxn>
                <a:cxn ang="0">
                  <a:pos x="T2" y="T3"/>
                </a:cxn>
                <a:cxn ang="0">
                  <a:pos x="T4" y="T5"/>
                </a:cxn>
                <a:cxn ang="0">
                  <a:pos x="T6" y="T7"/>
                </a:cxn>
                <a:cxn ang="0">
                  <a:pos x="T8" y="T9"/>
                </a:cxn>
              </a:cxnLst>
              <a:rect l="0" t="0" r="r" b="b"/>
              <a:pathLst>
                <a:path w="364" h="232">
                  <a:moveTo>
                    <a:pt x="95" y="232"/>
                  </a:moveTo>
                  <a:lnTo>
                    <a:pt x="364" y="77"/>
                  </a:lnTo>
                  <a:lnTo>
                    <a:pt x="269" y="0"/>
                  </a:lnTo>
                  <a:lnTo>
                    <a:pt x="0" y="154"/>
                  </a:lnTo>
                  <a:lnTo>
                    <a:pt x="95" y="232"/>
                  </a:lnTo>
                  <a:close/>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81" name="Line 143">
              <a:extLst>
                <a:ext uri="{FF2B5EF4-FFF2-40B4-BE49-F238E27FC236}">
                  <a16:creationId xmlns:a16="http://schemas.microsoft.com/office/drawing/2014/main" id="{18CE145B-84D9-469B-8578-DF7D5DE24039}"/>
                </a:ext>
              </a:extLst>
            </p:cNvPr>
            <p:cNvSpPr>
              <a:spLocks noChangeShapeType="1"/>
            </p:cNvSpPr>
            <p:nvPr/>
          </p:nvSpPr>
          <p:spPr bwMode="auto">
            <a:xfrm flipH="1">
              <a:off x="3313113" y="831850"/>
              <a:ext cx="11113" cy="4763"/>
            </a:xfrm>
            <a:prstGeom prst="line">
              <a:avLst/>
            </a:prstGeom>
            <a:noFill/>
            <a:ln w="19050" cap="rnd">
              <a:solidFill>
                <a:schemeClr val="lt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82" name="Line 144">
              <a:extLst>
                <a:ext uri="{FF2B5EF4-FFF2-40B4-BE49-F238E27FC236}">
                  <a16:creationId xmlns:a16="http://schemas.microsoft.com/office/drawing/2014/main" id="{23BFB076-8D6F-40F4-8580-8BDB462B1FE9}"/>
                </a:ext>
              </a:extLst>
            </p:cNvPr>
            <p:cNvSpPr>
              <a:spLocks noChangeShapeType="1"/>
            </p:cNvSpPr>
            <p:nvPr/>
          </p:nvSpPr>
          <p:spPr bwMode="auto">
            <a:xfrm flipH="1">
              <a:off x="3208338" y="890588"/>
              <a:ext cx="9525" cy="6350"/>
            </a:xfrm>
            <a:prstGeom prst="line">
              <a:avLst/>
            </a:prstGeom>
            <a:noFill/>
            <a:ln w="19050" cap="rnd">
              <a:solidFill>
                <a:schemeClr val="lt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83" name="Line 145">
              <a:extLst>
                <a:ext uri="{FF2B5EF4-FFF2-40B4-BE49-F238E27FC236}">
                  <a16:creationId xmlns:a16="http://schemas.microsoft.com/office/drawing/2014/main" id="{D4E47EF5-281A-41AC-B330-66B5894BCC16}"/>
                </a:ext>
              </a:extLst>
            </p:cNvPr>
            <p:cNvSpPr>
              <a:spLocks noChangeShapeType="1"/>
            </p:cNvSpPr>
            <p:nvPr/>
          </p:nvSpPr>
          <p:spPr bwMode="auto">
            <a:xfrm flipH="1">
              <a:off x="3389313" y="869950"/>
              <a:ext cx="11113" cy="6350"/>
            </a:xfrm>
            <a:prstGeom prst="line">
              <a:avLst/>
            </a:prstGeom>
            <a:noFill/>
            <a:ln w="19050" cap="rnd">
              <a:solidFill>
                <a:schemeClr val="lt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84" name="Line 146">
              <a:extLst>
                <a:ext uri="{FF2B5EF4-FFF2-40B4-BE49-F238E27FC236}">
                  <a16:creationId xmlns:a16="http://schemas.microsoft.com/office/drawing/2014/main" id="{1BD8E767-BC4B-4F49-9969-A6690A65A075}"/>
                </a:ext>
              </a:extLst>
            </p:cNvPr>
            <p:cNvSpPr>
              <a:spLocks noChangeShapeType="1"/>
            </p:cNvSpPr>
            <p:nvPr/>
          </p:nvSpPr>
          <p:spPr bwMode="auto">
            <a:xfrm flipH="1">
              <a:off x="3284538" y="930275"/>
              <a:ext cx="11113" cy="6350"/>
            </a:xfrm>
            <a:prstGeom prst="line">
              <a:avLst/>
            </a:prstGeom>
            <a:noFill/>
            <a:ln w="19050" cap="rnd">
              <a:solidFill>
                <a:schemeClr val="lt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85" name="Freeform 147">
              <a:extLst>
                <a:ext uri="{FF2B5EF4-FFF2-40B4-BE49-F238E27FC236}">
                  <a16:creationId xmlns:a16="http://schemas.microsoft.com/office/drawing/2014/main" id="{D9F35493-AD61-4084-AD7A-2F1A622632A7}"/>
                </a:ext>
              </a:extLst>
            </p:cNvPr>
            <p:cNvSpPr>
              <a:spLocks/>
            </p:cNvSpPr>
            <p:nvPr/>
          </p:nvSpPr>
          <p:spPr bwMode="auto">
            <a:xfrm>
              <a:off x="3209925" y="514350"/>
              <a:ext cx="180975" cy="211138"/>
            </a:xfrm>
            <a:custGeom>
              <a:avLst/>
              <a:gdLst>
                <a:gd name="T0" fmla="*/ 11 w 241"/>
                <a:gd name="T1" fmla="*/ 192 h 282"/>
                <a:gd name="T2" fmla="*/ 13 w 241"/>
                <a:gd name="T3" fmla="*/ 99 h 282"/>
                <a:gd name="T4" fmla="*/ 112 w 241"/>
                <a:gd name="T5" fmla="*/ 0 h 282"/>
                <a:gd name="T6" fmla="*/ 241 w 241"/>
                <a:gd name="T7" fmla="*/ 145 h 282"/>
                <a:gd name="T8" fmla="*/ 187 w 241"/>
                <a:gd name="T9" fmla="*/ 282 h 282"/>
              </a:gdLst>
              <a:ahLst/>
              <a:cxnLst>
                <a:cxn ang="0">
                  <a:pos x="T0" y="T1"/>
                </a:cxn>
                <a:cxn ang="0">
                  <a:pos x="T2" y="T3"/>
                </a:cxn>
                <a:cxn ang="0">
                  <a:pos x="T4" y="T5"/>
                </a:cxn>
                <a:cxn ang="0">
                  <a:pos x="T6" y="T7"/>
                </a:cxn>
                <a:cxn ang="0">
                  <a:pos x="T8" y="T9"/>
                </a:cxn>
              </a:cxnLst>
              <a:rect l="0" t="0" r="r" b="b"/>
              <a:pathLst>
                <a:path w="241" h="282">
                  <a:moveTo>
                    <a:pt x="11" y="192"/>
                  </a:moveTo>
                  <a:cubicBezTo>
                    <a:pt x="0" y="162"/>
                    <a:pt x="0" y="131"/>
                    <a:pt x="13" y="99"/>
                  </a:cubicBezTo>
                  <a:cubicBezTo>
                    <a:pt x="29" y="57"/>
                    <a:pt x="62" y="24"/>
                    <a:pt x="112" y="0"/>
                  </a:cubicBezTo>
                  <a:lnTo>
                    <a:pt x="241" y="145"/>
                  </a:lnTo>
                  <a:lnTo>
                    <a:pt x="187" y="282"/>
                  </a:ln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86" name="Freeform 148">
              <a:extLst>
                <a:ext uri="{FF2B5EF4-FFF2-40B4-BE49-F238E27FC236}">
                  <a16:creationId xmlns:a16="http://schemas.microsoft.com/office/drawing/2014/main" id="{4B4A0BB1-AFEF-442D-864B-733B8A21A34B}"/>
                </a:ext>
              </a:extLst>
            </p:cNvPr>
            <p:cNvSpPr>
              <a:spLocks/>
            </p:cNvSpPr>
            <p:nvPr/>
          </p:nvSpPr>
          <p:spPr bwMode="auto">
            <a:xfrm>
              <a:off x="3390900" y="565150"/>
              <a:ext cx="203200" cy="188913"/>
            </a:xfrm>
            <a:custGeom>
              <a:avLst/>
              <a:gdLst>
                <a:gd name="T0" fmla="*/ 0 w 271"/>
                <a:gd name="T1" fmla="*/ 76 h 251"/>
                <a:gd name="T2" fmla="*/ 216 w 271"/>
                <a:gd name="T3" fmla="*/ 0 h 251"/>
                <a:gd name="T4" fmla="*/ 100 w 271"/>
                <a:gd name="T5" fmla="*/ 234 h 251"/>
                <a:gd name="T6" fmla="*/ 0 w 271"/>
                <a:gd name="T7" fmla="*/ 251 h 251"/>
              </a:gdLst>
              <a:ahLst/>
              <a:cxnLst>
                <a:cxn ang="0">
                  <a:pos x="T0" y="T1"/>
                </a:cxn>
                <a:cxn ang="0">
                  <a:pos x="T2" y="T3"/>
                </a:cxn>
                <a:cxn ang="0">
                  <a:pos x="T4" y="T5"/>
                </a:cxn>
                <a:cxn ang="0">
                  <a:pos x="T6" y="T7"/>
                </a:cxn>
              </a:cxnLst>
              <a:rect l="0" t="0" r="r" b="b"/>
              <a:pathLst>
                <a:path w="271" h="251">
                  <a:moveTo>
                    <a:pt x="0" y="76"/>
                  </a:moveTo>
                  <a:lnTo>
                    <a:pt x="216" y="0"/>
                  </a:lnTo>
                  <a:cubicBezTo>
                    <a:pt x="271" y="87"/>
                    <a:pt x="219" y="192"/>
                    <a:pt x="100" y="234"/>
                  </a:cubicBezTo>
                  <a:cubicBezTo>
                    <a:pt x="67" y="245"/>
                    <a:pt x="34" y="251"/>
                    <a:pt x="0" y="251"/>
                  </a:cubicBez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87" name="Freeform 149">
              <a:extLst>
                <a:ext uri="{FF2B5EF4-FFF2-40B4-BE49-F238E27FC236}">
                  <a16:creationId xmlns:a16="http://schemas.microsoft.com/office/drawing/2014/main" id="{270672F7-9441-4B23-9AC0-FC3A6CEC8285}"/>
                </a:ext>
              </a:extLst>
            </p:cNvPr>
            <p:cNvSpPr>
              <a:spLocks/>
            </p:cNvSpPr>
            <p:nvPr/>
          </p:nvSpPr>
          <p:spPr bwMode="auto">
            <a:xfrm>
              <a:off x="3294063" y="473075"/>
              <a:ext cx="258763" cy="149225"/>
            </a:xfrm>
            <a:custGeom>
              <a:avLst/>
              <a:gdLst>
                <a:gd name="T0" fmla="*/ 129 w 345"/>
                <a:gd name="T1" fmla="*/ 199 h 199"/>
                <a:gd name="T2" fmla="*/ 0 w 345"/>
                <a:gd name="T3" fmla="*/ 54 h 199"/>
                <a:gd name="T4" fmla="*/ 329 w 345"/>
                <a:gd name="T5" fmla="*/ 102 h 199"/>
                <a:gd name="T6" fmla="*/ 345 w 345"/>
                <a:gd name="T7" fmla="*/ 123 h 199"/>
                <a:gd name="T8" fmla="*/ 129 w 345"/>
                <a:gd name="T9" fmla="*/ 199 h 199"/>
              </a:gdLst>
              <a:ahLst/>
              <a:cxnLst>
                <a:cxn ang="0">
                  <a:pos x="T0" y="T1"/>
                </a:cxn>
                <a:cxn ang="0">
                  <a:pos x="T2" y="T3"/>
                </a:cxn>
                <a:cxn ang="0">
                  <a:pos x="T4" y="T5"/>
                </a:cxn>
                <a:cxn ang="0">
                  <a:pos x="T6" y="T7"/>
                </a:cxn>
                <a:cxn ang="0">
                  <a:pos x="T8" y="T9"/>
                </a:cxn>
              </a:cxnLst>
              <a:rect l="0" t="0" r="r" b="b"/>
              <a:pathLst>
                <a:path w="345" h="199">
                  <a:moveTo>
                    <a:pt x="129" y="199"/>
                  </a:moveTo>
                  <a:lnTo>
                    <a:pt x="0" y="54"/>
                  </a:lnTo>
                  <a:cubicBezTo>
                    <a:pt x="110" y="0"/>
                    <a:pt x="258" y="22"/>
                    <a:pt x="329" y="102"/>
                  </a:cubicBezTo>
                  <a:cubicBezTo>
                    <a:pt x="335" y="109"/>
                    <a:pt x="340" y="116"/>
                    <a:pt x="345" y="123"/>
                  </a:cubicBezTo>
                  <a:lnTo>
                    <a:pt x="129" y="199"/>
                  </a:lnTo>
                  <a:close/>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grpSp>
      <p:grpSp>
        <p:nvGrpSpPr>
          <p:cNvPr id="88" name="Agriculture6" descr="{&quot;Key&quot;:&quot;POWER_USER_SHAPE_ICON&quot;,&quot;Value&quot;:&quot;POWER_USER_SHAPE_ICON_STYLE_1&quot;}">
            <a:extLst>
              <a:ext uri="{FF2B5EF4-FFF2-40B4-BE49-F238E27FC236}">
                <a16:creationId xmlns:a16="http://schemas.microsoft.com/office/drawing/2014/main" id="{D2EC99E9-1C90-4D03-87C7-C195F60AC701}"/>
              </a:ext>
            </a:extLst>
          </p:cNvPr>
          <p:cNvGrpSpPr>
            <a:grpSpLocks noChangeAspect="1"/>
          </p:cNvGrpSpPr>
          <p:nvPr>
            <p:custDataLst>
              <p:tags r:id="rId1"/>
            </p:custDataLst>
          </p:nvPr>
        </p:nvGrpSpPr>
        <p:grpSpPr>
          <a:xfrm>
            <a:off x="246634" y="3143039"/>
            <a:ext cx="294383" cy="300076"/>
            <a:chOff x="3398839" y="258763"/>
            <a:chExt cx="574675" cy="585787"/>
          </a:xfrm>
          <a:solidFill>
            <a:schemeClr val="lt1"/>
          </a:solidFill>
        </p:grpSpPr>
        <p:sp>
          <p:nvSpPr>
            <p:cNvPr id="89" name="Freeform 121">
              <a:extLst>
                <a:ext uri="{FF2B5EF4-FFF2-40B4-BE49-F238E27FC236}">
                  <a16:creationId xmlns:a16="http://schemas.microsoft.com/office/drawing/2014/main" id="{C5C486AC-D66D-4269-95A3-60816DE1D7DA}"/>
                </a:ext>
              </a:extLst>
            </p:cNvPr>
            <p:cNvSpPr>
              <a:spLocks/>
            </p:cNvSpPr>
            <p:nvPr/>
          </p:nvSpPr>
          <p:spPr bwMode="auto">
            <a:xfrm>
              <a:off x="3503614" y="471488"/>
              <a:ext cx="25400" cy="360363"/>
            </a:xfrm>
            <a:custGeom>
              <a:avLst/>
              <a:gdLst>
                <a:gd name="T0" fmla="*/ 19 w 37"/>
                <a:gd name="T1" fmla="*/ 0 h 527"/>
                <a:gd name="T2" fmla="*/ 0 w 37"/>
                <a:gd name="T3" fmla="*/ 18 h 527"/>
                <a:gd name="T4" fmla="*/ 0 w 37"/>
                <a:gd name="T5" fmla="*/ 509 h 527"/>
                <a:gd name="T6" fmla="*/ 19 w 37"/>
                <a:gd name="T7" fmla="*/ 527 h 527"/>
                <a:gd name="T8" fmla="*/ 37 w 37"/>
                <a:gd name="T9" fmla="*/ 509 h 527"/>
                <a:gd name="T10" fmla="*/ 37 w 37"/>
                <a:gd name="T11" fmla="*/ 18 h 527"/>
                <a:gd name="T12" fmla="*/ 19 w 37"/>
                <a:gd name="T13" fmla="*/ 0 h 527"/>
              </a:gdLst>
              <a:ahLst/>
              <a:cxnLst>
                <a:cxn ang="0">
                  <a:pos x="T0" y="T1"/>
                </a:cxn>
                <a:cxn ang="0">
                  <a:pos x="T2" y="T3"/>
                </a:cxn>
                <a:cxn ang="0">
                  <a:pos x="T4" y="T5"/>
                </a:cxn>
                <a:cxn ang="0">
                  <a:pos x="T6" y="T7"/>
                </a:cxn>
                <a:cxn ang="0">
                  <a:pos x="T8" y="T9"/>
                </a:cxn>
                <a:cxn ang="0">
                  <a:pos x="T10" y="T11"/>
                </a:cxn>
                <a:cxn ang="0">
                  <a:pos x="T12" y="T13"/>
                </a:cxn>
              </a:cxnLst>
              <a:rect l="0" t="0" r="r" b="b"/>
              <a:pathLst>
                <a:path w="37" h="527">
                  <a:moveTo>
                    <a:pt x="19" y="0"/>
                  </a:moveTo>
                  <a:cubicBezTo>
                    <a:pt x="9" y="0"/>
                    <a:pt x="0" y="8"/>
                    <a:pt x="0" y="18"/>
                  </a:cubicBezTo>
                  <a:lnTo>
                    <a:pt x="0" y="509"/>
                  </a:lnTo>
                  <a:cubicBezTo>
                    <a:pt x="0" y="519"/>
                    <a:pt x="9" y="527"/>
                    <a:pt x="19" y="527"/>
                  </a:cubicBezTo>
                  <a:cubicBezTo>
                    <a:pt x="29" y="527"/>
                    <a:pt x="37" y="519"/>
                    <a:pt x="37" y="509"/>
                  </a:cubicBezTo>
                  <a:lnTo>
                    <a:pt x="37" y="18"/>
                  </a:lnTo>
                  <a:cubicBezTo>
                    <a:pt x="37" y="8"/>
                    <a:pt x="29" y="0"/>
                    <a:pt x="19" y="0"/>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90" name="Freeform 122">
              <a:extLst>
                <a:ext uri="{FF2B5EF4-FFF2-40B4-BE49-F238E27FC236}">
                  <a16:creationId xmlns:a16="http://schemas.microsoft.com/office/drawing/2014/main" id="{2B02431F-6156-49F4-83B6-7C5D7F9F193A}"/>
                </a:ext>
              </a:extLst>
            </p:cNvPr>
            <p:cNvSpPr>
              <a:spLocks noEditPoints="1"/>
            </p:cNvSpPr>
            <p:nvPr/>
          </p:nvSpPr>
          <p:spPr bwMode="auto">
            <a:xfrm>
              <a:off x="3475039" y="258763"/>
              <a:ext cx="82550" cy="209550"/>
            </a:xfrm>
            <a:custGeom>
              <a:avLst/>
              <a:gdLst>
                <a:gd name="T0" fmla="*/ 61 w 121"/>
                <a:gd name="T1" fmla="*/ 137 h 306"/>
                <a:gd name="T2" fmla="*/ 84 w 121"/>
                <a:gd name="T3" fmla="*/ 200 h 306"/>
                <a:gd name="T4" fmla="*/ 60 w 121"/>
                <a:gd name="T5" fmla="*/ 260 h 306"/>
                <a:gd name="T6" fmla="*/ 37 w 121"/>
                <a:gd name="T7" fmla="*/ 200 h 306"/>
                <a:gd name="T8" fmla="*/ 61 w 121"/>
                <a:gd name="T9" fmla="*/ 137 h 306"/>
                <a:gd name="T10" fmla="*/ 1 w 121"/>
                <a:gd name="T11" fmla="*/ 201 h 306"/>
                <a:gd name="T12" fmla="*/ 48 w 121"/>
                <a:gd name="T13" fmla="*/ 301 h 306"/>
                <a:gd name="T14" fmla="*/ 61 w 121"/>
                <a:gd name="T15" fmla="*/ 306 h 306"/>
                <a:gd name="T16" fmla="*/ 73 w 121"/>
                <a:gd name="T17" fmla="*/ 301 h 306"/>
                <a:gd name="T18" fmla="*/ 120 w 121"/>
                <a:gd name="T19" fmla="*/ 201 h 306"/>
                <a:gd name="T20" fmla="*/ 79 w 121"/>
                <a:gd name="T21" fmla="*/ 103 h 306"/>
                <a:gd name="T22" fmla="*/ 79 w 121"/>
                <a:gd name="T23" fmla="*/ 18 h 306"/>
                <a:gd name="T24" fmla="*/ 61 w 121"/>
                <a:gd name="T25" fmla="*/ 0 h 306"/>
                <a:gd name="T26" fmla="*/ 42 w 121"/>
                <a:gd name="T27" fmla="*/ 18 h 306"/>
                <a:gd name="T28" fmla="*/ 42 w 121"/>
                <a:gd name="T29" fmla="*/ 103 h 306"/>
                <a:gd name="T30" fmla="*/ 1 w 121"/>
                <a:gd name="T31" fmla="*/ 20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306">
                  <a:moveTo>
                    <a:pt x="61" y="137"/>
                  </a:moveTo>
                  <a:cubicBezTo>
                    <a:pt x="77" y="158"/>
                    <a:pt x="85" y="179"/>
                    <a:pt x="84" y="200"/>
                  </a:cubicBezTo>
                  <a:cubicBezTo>
                    <a:pt x="83" y="226"/>
                    <a:pt x="71" y="247"/>
                    <a:pt x="60" y="260"/>
                  </a:cubicBezTo>
                  <a:cubicBezTo>
                    <a:pt x="50" y="247"/>
                    <a:pt x="38" y="226"/>
                    <a:pt x="37" y="200"/>
                  </a:cubicBezTo>
                  <a:cubicBezTo>
                    <a:pt x="36" y="179"/>
                    <a:pt x="44" y="158"/>
                    <a:pt x="61" y="137"/>
                  </a:cubicBezTo>
                  <a:close/>
                  <a:moveTo>
                    <a:pt x="1" y="201"/>
                  </a:moveTo>
                  <a:cubicBezTo>
                    <a:pt x="2" y="259"/>
                    <a:pt x="47" y="299"/>
                    <a:pt x="48" y="301"/>
                  </a:cubicBezTo>
                  <a:cubicBezTo>
                    <a:pt x="52" y="304"/>
                    <a:pt x="56" y="306"/>
                    <a:pt x="61" y="306"/>
                  </a:cubicBezTo>
                  <a:cubicBezTo>
                    <a:pt x="65" y="306"/>
                    <a:pt x="69" y="304"/>
                    <a:pt x="73" y="301"/>
                  </a:cubicBezTo>
                  <a:cubicBezTo>
                    <a:pt x="74" y="299"/>
                    <a:pt x="119" y="259"/>
                    <a:pt x="120" y="201"/>
                  </a:cubicBezTo>
                  <a:cubicBezTo>
                    <a:pt x="121" y="167"/>
                    <a:pt x="107" y="133"/>
                    <a:pt x="79" y="103"/>
                  </a:cubicBezTo>
                  <a:lnTo>
                    <a:pt x="79" y="18"/>
                  </a:lnTo>
                  <a:cubicBezTo>
                    <a:pt x="79" y="8"/>
                    <a:pt x="71" y="0"/>
                    <a:pt x="61" y="0"/>
                  </a:cubicBezTo>
                  <a:cubicBezTo>
                    <a:pt x="51" y="0"/>
                    <a:pt x="42" y="8"/>
                    <a:pt x="42" y="18"/>
                  </a:cubicBezTo>
                  <a:lnTo>
                    <a:pt x="42" y="103"/>
                  </a:lnTo>
                  <a:cubicBezTo>
                    <a:pt x="14" y="133"/>
                    <a:pt x="0" y="167"/>
                    <a:pt x="1" y="20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91" name="Freeform 123">
              <a:extLst>
                <a:ext uri="{FF2B5EF4-FFF2-40B4-BE49-F238E27FC236}">
                  <a16:creationId xmlns:a16="http://schemas.microsoft.com/office/drawing/2014/main" id="{AA414C43-1C44-45FA-B733-6308F58CDB4C}"/>
                </a:ext>
              </a:extLst>
            </p:cNvPr>
            <p:cNvSpPr>
              <a:spLocks noEditPoints="1"/>
            </p:cNvSpPr>
            <p:nvPr/>
          </p:nvSpPr>
          <p:spPr bwMode="auto">
            <a:xfrm>
              <a:off x="3525839" y="355600"/>
              <a:ext cx="106363" cy="171450"/>
            </a:xfrm>
            <a:custGeom>
              <a:avLst/>
              <a:gdLst>
                <a:gd name="T0" fmla="*/ 61 w 155"/>
                <a:gd name="T1" fmla="*/ 146 h 250"/>
                <a:gd name="T2" fmla="*/ 116 w 155"/>
                <a:gd name="T3" fmla="*/ 106 h 250"/>
                <a:gd name="T4" fmla="*/ 48 w 155"/>
                <a:gd name="T5" fmla="*/ 210 h 250"/>
                <a:gd name="T6" fmla="*/ 61 w 155"/>
                <a:gd name="T7" fmla="*/ 146 h 250"/>
                <a:gd name="T8" fmla="*/ 33 w 155"/>
                <a:gd name="T9" fmla="*/ 250 h 250"/>
                <a:gd name="T10" fmla="*/ 36 w 155"/>
                <a:gd name="T11" fmla="*/ 250 h 250"/>
                <a:gd name="T12" fmla="*/ 42 w 155"/>
                <a:gd name="T13" fmla="*/ 249 h 250"/>
                <a:gd name="T14" fmla="*/ 114 w 155"/>
                <a:gd name="T15" fmla="*/ 212 h 250"/>
                <a:gd name="T16" fmla="*/ 152 w 155"/>
                <a:gd name="T17" fmla="*/ 110 h 250"/>
                <a:gd name="T18" fmla="*/ 152 w 155"/>
                <a:gd name="T19" fmla="*/ 107 h 250"/>
                <a:gd name="T20" fmla="*/ 152 w 155"/>
                <a:gd name="T21" fmla="*/ 18 h 250"/>
                <a:gd name="T22" fmla="*/ 134 w 155"/>
                <a:gd name="T23" fmla="*/ 0 h 250"/>
                <a:gd name="T24" fmla="*/ 116 w 155"/>
                <a:gd name="T25" fmla="*/ 18 h 250"/>
                <a:gd name="T26" fmla="*/ 116 w 155"/>
                <a:gd name="T27" fmla="*/ 68 h 250"/>
                <a:gd name="T28" fmla="*/ 30 w 155"/>
                <a:gd name="T29" fmla="*/ 127 h 250"/>
                <a:gd name="T30" fmla="*/ 16 w 155"/>
                <a:gd name="T31" fmla="*/ 237 h 250"/>
                <a:gd name="T32" fmla="*/ 33 w 155"/>
                <a:gd name="T33"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5" h="250">
                  <a:moveTo>
                    <a:pt x="61" y="146"/>
                  </a:moveTo>
                  <a:cubicBezTo>
                    <a:pt x="73" y="128"/>
                    <a:pt x="91" y="115"/>
                    <a:pt x="116" y="106"/>
                  </a:cubicBezTo>
                  <a:cubicBezTo>
                    <a:pt x="122" y="173"/>
                    <a:pt x="78" y="200"/>
                    <a:pt x="48" y="210"/>
                  </a:cubicBezTo>
                  <a:cubicBezTo>
                    <a:pt x="47" y="193"/>
                    <a:pt x="48" y="168"/>
                    <a:pt x="61" y="146"/>
                  </a:cubicBezTo>
                  <a:close/>
                  <a:moveTo>
                    <a:pt x="33" y="250"/>
                  </a:moveTo>
                  <a:cubicBezTo>
                    <a:pt x="34" y="250"/>
                    <a:pt x="35" y="250"/>
                    <a:pt x="36" y="250"/>
                  </a:cubicBezTo>
                  <a:cubicBezTo>
                    <a:pt x="36" y="250"/>
                    <a:pt x="38" y="250"/>
                    <a:pt x="42" y="249"/>
                  </a:cubicBezTo>
                  <a:cubicBezTo>
                    <a:pt x="55" y="246"/>
                    <a:pt x="87" y="237"/>
                    <a:pt x="114" y="212"/>
                  </a:cubicBezTo>
                  <a:cubicBezTo>
                    <a:pt x="134" y="193"/>
                    <a:pt x="155" y="161"/>
                    <a:pt x="152" y="110"/>
                  </a:cubicBezTo>
                  <a:cubicBezTo>
                    <a:pt x="152" y="109"/>
                    <a:pt x="152" y="108"/>
                    <a:pt x="152" y="107"/>
                  </a:cubicBezTo>
                  <a:lnTo>
                    <a:pt x="152" y="18"/>
                  </a:lnTo>
                  <a:cubicBezTo>
                    <a:pt x="152" y="8"/>
                    <a:pt x="144" y="0"/>
                    <a:pt x="134" y="0"/>
                  </a:cubicBezTo>
                  <a:cubicBezTo>
                    <a:pt x="124" y="0"/>
                    <a:pt x="116" y="8"/>
                    <a:pt x="116" y="18"/>
                  </a:cubicBezTo>
                  <a:lnTo>
                    <a:pt x="116" y="68"/>
                  </a:lnTo>
                  <a:cubicBezTo>
                    <a:pt x="77" y="79"/>
                    <a:pt x="48" y="98"/>
                    <a:pt x="30" y="127"/>
                  </a:cubicBezTo>
                  <a:cubicBezTo>
                    <a:pt x="0" y="177"/>
                    <a:pt x="15" y="234"/>
                    <a:pt x="16" y="237"/>
                  </a:cubicBezTo>
                  <a:cubicBezTo>
                    <a:pt x="18" y="245"/>
                    <a:pt x="25" y="250"/>
                    <a:pt x="33" y="250"/>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92" name="Freeform 124">
              <a:extLst>
                <a:ext uri="{FF2B5EF4-FFF2-40B4-BE49-F238E27FC236}">
                  <a16:creationId xmlns:a16="http://schemas.microsoft.com/office/drawing/2014/main" id="{15950EED-8C1B-472C-92E9-C7B9CC1AF86E}"/>
                </a:ext>
              </a:extLst>
            </p:cNvPr>
            <p:cNvSpPr>
              <a:spLocks noEditPoints="1"/>
            </p:cNvSpPr>
            <p:nvPr/>
          </p:nvSpPr>
          <p:spPr bwMode="auto">
            <a:xfrm>
              <a:off x="3525839" y="508000"/>
              <a:ext cx="112713" cy="127000"/>
            </a:xfrm>
            <a:custGeom>
              <a:avLst/>
              <a:gdLst>
                <a:gd name="T0" fmla="*/ 62 w 163"/>
                <a:gd name="T1" fmla="*/ 82 h 186"/>
                <a:gd name="T2" fmla="*/ 116 w 163"/>
                <a:gd name="T3" fmla="*/ 43 h 186"/>
                <a:gd name="T4" fmla="*/ 48 w 163"/>
                <a:gd name="T5" fmla="*/ 146 h 186"/>
                <a:gd name="T6" fmla="*/ 62 w 163"/>
                <a:gd name="T7" fmla="*/ 82 h 186"/>
                <a:gd name="T8" fmla="*/ 33 w 163"/>
                <a:gd name="T9" fmla="*/ 186 h 186"/>
                <a:gd name="T10" fmla="*/ 36 w 163"/>
                <a:gd name="T11" fmla="*/ 186 h 186"/>
                <a:gd name="T12" fmla="*/ 42 w 163"/>
                <a:gd name="T13" fmla="*/ 185 h 186"/>
                <a:gd name="T14" fmla="*/ 114 w 163"/>
                <a:gd name="T15" fmla="*/ 148 h 186"/>
                <a:gd name="T16" fmla="*/ 148 w 163"/>
                <a:gd name="T17" fmla="*/ 16 h 186"/>
                <a:gd name="T18" fmla="*/ 127 w 163"/>
                <a:gd name="T19" fmla="*/ 2 h 186"/>
                <a:gd name="T20" fmla="*/ 30 w 163"/>
                <a:gd name="T21" fmla="*/ 63 h 186"/>
                <a:gd name="T22" fmla="*/ 16 w 163"/>
                <a:gd name="T23" fmla="*/ 173 h 186"/>
                <a:gd name="T24" fmla="*/ 33 w 163"/>
                <a:gd name="T25"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186">
                  <a:moveTo>
                    <a:pt x="62" y="82"/>
                  </a:moveTo>
                  <a:cubicBezTo>
                    <a:pt x="73" y="64"/>
                    <a:pt x="91" y="51"/>
                    <a:pt x="116" y="43"/>
                  </a:cubicBezTo>
                  <a:cubicBezTo>
                    <a:pt x="122" y="109"/>
                    <a:pt x="78" y="136"/>
                    <a:pt x="48" y="146"/>
                  </a:cubicBezTo>
                  <a:cubicBezTo>
                    <a:pt x="47" y="129"/>
                    <a:pt x="48" y="104"/>
                    <a:pt x="62" y="82"/>
                  </a:cubicBezTo>
                  <a:close/>
                  <a:moveTo>
                    <a:pt x="33" y="186"/>
                  </a:moveTo>
                  <a:cubicBezTo>
                    <a:pt x="34" y="186"/>
                    <a:pt x="35" y="186"/>
                    <a:pt x="36" y="186"/>
                  </a:cubicBezTo>
                  <a:cubicBezTo>
                    <a:pt x="36" y="186"/>
                    <a:pt x="38" y="186"/>
                    <a:pt x="42" y="185"/>
                  </a:cubicBezTo>
                  <a:cubicBezTo>
                    <a:pt x="55" y="182"/>
                    <a:pt x="87" y="173"/>
                    <a:pt x="114" y="148"/>
                  </a:cubicBezTo>
                  <a:cubicBezTo>
                    <a:pt x="137" y="126"/>
                    <a:pt x="163" y="85"/>
                    <a:pt x="148" y="16"/>
                  </a:cubicBezTo>
                  <a:cubicBezTo>
                    <a:pt x="146" y="6"/>
                    <a:pt x="137" y="0"/>
                    <a:pt x="127" y="2"/>
                  </a:cubicBezTo>
                  <a:cubicBezTo>
                    <a:pt x="82" y="11"/>
                    <a:pt x="50" y="32"/>
                    <a:pt x="30" y="63"/>
                  </a:cubicBezTo>
                  <a:cubicBezTo>
                    <a:pt x="0" y="113"/>
                    <a:pt x="15" y="171"/>
                    <a:pt x="16" y="173"/>
                  </a:cubicBezTo>
                  <a:cubicBezTo>
                    <a:pt x="18" y="181"/>
                    <a:pt x="25" y="186"/>
                    <a:pt x="33" y="186"/>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93" name="Freeform 125">
              <a:extLst>
                <a:ext uri="{FF2B5EF4-FFF2-40B4-BE49-F238E27FC236}">
                  <a16:creationId xmlns:a16="http://schemas.microsoft.com/office/drawing/2014/main" id="{453F6897-6B00-4D9E-8D47-580D6648EDC2}"/>
                </a:ext>
              </a:extLst>
            </p:cNvPr>
            <p:cNvSpPr>
              <a:spLocks noEditPoints="1"/>
            </p:cNvSpPr>
            <p:nvPr/>
          </p:nvSpPr>
          <p:spPr bwMode="auto">
            <a:xfrm>
              <a:off x="3525839" y="614363"/>
              <a:ext cx="107950" cy="128588"/>
            </a:xfrm>
            <a:custGeom>
              <a:avLst/>
              <a:gdLst>
                <a:gd name="T0" fmla="*/ 101 w 158"/>
                <a:gd name="T1" fmla="*/ 108 h 187"/>
                <a:gd name="T2" fmla="*/ 48 w 158"/>
                <a:gd name="T3" fmla="*/ 146 h 187"/>
                <a:gd name="T4" fmla="*/ 61 w 158"/>
                <a:gd name="T5" fmla="*/ 82 h 187"/>
                <a:gd name="T6" fmla="*/ 116 w 158"/>
                <a:gd name="T7" fmla="*/ 43 h 187"/>
                <a:gd name="T8" fmla="*/ 101 w 158"/>
                <a:gd name="T9" fmla="*/ 108 h 187"/>
                <a:gd name="T10" fmla="*/ 127 w 158"/>
                <a:gd name="T11" fmla="*/ 2 h 187"/>
                <a:gd name="T12" fmla="*/ 30 w 158"/>
                <a:gd name="T13" fmla="*/ 63 h 187"/>
                <a:gd name="T14" fmla="*/ 16 w 158"/>
                <a:gd name="T15" fmla="*/ 173 h 187"/>
                <a:gd name="T16" fmla="*/ 33 w 158"/>
                <a:gd name="T17" fmla="*/ 187 h 187"/>
                <a:gd name="T18" fmla="*/ 36 w 158"/>
                <a:gd name="T19" fmla="*/ 186 h 187"/>
                <a:gd name="T20" fmla="*/ 131 w 158"/>
                <a:gd name="T21" fmla="*/ 129 h 187"/>
                <a:gd name="T22" fmla="*/ 148 w 158"/>
                <a:gd name="T23" fmla="*/ 16 h 187"/>
                <a:gd name="T24" fmla="*/ 127 w 158"/>
                <a:gd name="T25" fmla="*/ 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87">
                  <a:moveTo>
                    <a:pt x="101" y="108"/>
                  </a:moveTo>
                  <a:cubicBezTo>
                    <a:pt x="86" y="129"/>
                    <a:pt x="64" y="140"/>
                    <a:pt x="48" y="146"/>
                  </a:cubicBezTo>
                  <a:cubicBezTo>
                    <a:pt x="47" y="129"/>
                    <a:pt x="48" y="104"/>
                    <a:pt x="61" y="82"/>
                  </a:cubicBezTo>
                  <a:cubicBezTo>
                    <a:pt x="73" y="64"/>
                    <a:pt x="91" y="51"/>
                    <a:pt x="116" y="43"/>
                  </a:cubicBezTo>
                  <a:cubicBezTo>
                    <a:pt x="118" y="69"/>
                    <a:pt x="113" y="91"/>
                    <a:pt x="101" y="108"/>
                  </a:cubicBezTo>
                  <a:close/>
                  <a:moveTo>
                    <a:pt x="127" y="2"/>
                  </a:moveTo>
                  <a:cubicBezTo>
                    <a:pt x="82" y="11"/>
                    <a:pt x="50" y="32"/>
                    <a:pt x="30" y="63"/>
                  </a:cubicBezTo>
                  <a:cubicBezTo>
                    <a:pt x="0" y="113"/>
                    <a:pt x="15" y="171"/>
                    <a:pt x="16" y="173"/>
                  </a:cubicBezTo>
                  <a:cubicBezTo>
                    <a:pt x="18" y="181"/>
                    <a:pt x="25" y="187"/>
                    <a:pt x="33" y="187"/>
                  </a:cubicBezTo>
                  <a:cubicBezTo>
                    <a:pt x="34" y="187"/>
                    <a:pt x="35" y="186"/>
                    <a:pt x="36" y="186"/>
                  </a:cubicBezTo>
                  <a:cubicBezTo>
                    <a:pt x="38" y="186"/>
                    <a:pt x="97" y="177"/>
                    <a:pt x="131" y="129"/>
                  </a:cubicBezTo>
                  <a:cubicBezTo>
                    <a:pt x="152" y="99"/>
                    <a:pt x="158" y="61"/>
                    <a:pt x="148" y="16"/>
                  </a:cubicBezTo>
                  <a:cubicBezTo>
                    <a:pt x="146" y="6"/>
                    <a:pt x="137" y="0"/>
                    <a:pt x="127" y="2"/>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94" name="Freeform 126">
              <a:extLst>
                <a:ext uri="{FF2B5EF4-FFF2-40B4-BE49-F238E27FC236}">
                  <a16:creationId xmlns:a16="http://schemas.microsoft.com/office/drawing/2014/main" id="{4C8433BC-4DEA-4A01-9DE9-AD65C777903D}"/>
                </a:ext>
              </a:extLst>
            </p:cNvPr>
            <p:cNvSpPr>
              <a:spLocks noEditPoints="1"/>
            </p:cNvSpPr>
            <p:nvPr/>
          </p:nvSpPr>
          <p:spPr bwMode="auto">
            <a:xfrm>
              <a:off x="3402014" y="355600"/>
              <a:ext cx="104775" cy="171450"/>
            </a:xfrm>
            <a:custGeom>
              <a:avLst/>
              <a:gdLst>
                <a:gd name="T0" fmla="*/ 106 w 154"/>
                <a:gd name="T1" fmla="*/ 209 h 250"/>
                <a:gd name="T2" fmla="*/ 53 w 154"/>
                <a:gd name="T3" fmla="*/ 172 h 250"/>
                <a:gd name="T4" fmla="*/ 39 w 154"/>
                <a:gd name="T5" fmla="*/ 106 h 250"/>
                <a:gd name="T6" fmla="*/ 93 w 154"/>
                <a:gd name="T7" fmla="*/ 146 h 250"/>
                <a:gd name="T8" fmla="*/ 106 w 154"/>
                <a:gd name="T9" fmla="*/ 209 h 250"/>
                <a:gd name="T10" fmla="*/ 38 w 154"/>
                <a:gd name="T11" fmla="*/ 68 h 250"/>
                <a:gd name="T12" fmla="*/ 38 w 154"/>
                <a:gd name="T13" fmla="*/ 18 h 250"/>
                <a:gd name="T14" fmla="*/ 20 w 154"/>
                <a:gd name="T15" fmla="*/ 0 h 250"/>
                <a:gd name="T16" fmla="*/ 2 w 154"/>
                <a:gd name="T17" fmla="*/ 18 h 250"/>
                <a:gd name="T18" fmla="*/ 2 w 154"/>
                <a:gd name="T19" fmla="*/ 107 h 250"/>
                <a:gd name="T20" fmla="*/ 2 w 154"/>
                <a:gd name="T21" fmla="*/ 110 h 250"/>
                <a:gd name="T22" fmla="*/ 24 w 154"/>
                <a:gd name="T23" fmla="*/ 193 h 250"/>
                <a:gd name="T24" fmla="*/ 118 w 154"/>
                <a:gd name="T25" fmla="*/ 250 h 250"/>
                <a:gd name="T26" fmla="*/ 121 w 154"/>
                <a:gd name="T27" fmla="*/ 250 h 250"/>
                <a:gd name="T28" fmla="*/ 138 w 154"/>
                <a:gd name="T29" fmla="*/ 237 h 250"/>
                <a:gd name="T30" fmla="*/ 124 w 154"/>
                <a:gd name="T31" fmla="*/ 127 h 250"/>
                <a:gd name="T32" fmla="*/ 38 w 154"/>
                <a:gd name="T33" fmla="*/ 6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250">
                  <a:moveTo>
                    <a:pt x="106" y="209"/>
                  </a:moveTo>
                  <a:cubicBezTo>
                    <a:pt x="90" y="204"/>
                    <a:pt x="68" y="193"/>
                    <a:pt x="53" y="172"/>
                  </a:cubicBezTo>
                  <a:cubicBezTo>
                    <a:pt x="41" y="154"/>
                    <a:pt x="36" y="132"/>
                    <a:pt x="39" y="106"/>
                  </a:cubicBezTo>
                  <a:cubicBezTo>
                    <a:pt x="63" y="115"/>
                    <a:pt x="81" y="128"/>
                    <a:pt x="93" y="146"/>
                  </a:cubicBezTo>
                  <a:cubicBezTo>
                    <a:pt x="106" y="168"/>
                    <a:pt x="107" y="193"/>
                    <a:pt x="106" y="209"/>
                  </a:cubicBezTo>
                  <a:close/>
                  <a:moveTo>
                    <a:pt x="38" y="68"/>
                  </a:moveTo>
                  <a:lnTo>
                    <a:pt x="38" y="18"/>
                  </a:lnTo>
                  <a:cubicBezTo>
                    <a:pt x="38" y="8"/>
                    <a:pt x="30" y="0"/>
                    <a:pt x="20" y="0"/>
                  </a:cubicBezTo>
                  <a:cubicBezTo>
                    <a:pt x="10" y="0"/>
                    <a:pt x="2" y="8"/>
                    <a:pt x="2" y="18"/>
                  </a:cubicBezTo>
                  <a:lnTo>
                    <a:pt x="2" y="107"/>
                  </a:lnTo>
                  <a:cubicBezTo>
                    <a:pt x="2" y="108"/>
                    <a:pt x="2" y="109"/>
                    <a:pt x="2" y="110"/>
                  </a:cubicBezTo>
                  <a:cubicBezTo>
                    <a:pt x="0" y="142"/>
                    <a:pt x="7" y="170"/>
                    <a:pt x="24" y="193"/>
                  </a:cubicBezTo>
                  <a:cubicBezTo>
                    <a:pt x="57" y="241"/>
                    <a:pt x="116" y="250"/>
                    <a:pt x="118" y="250"/>
                  </a:cubicBezTo>
                  <a:cubicBezTo>
                    <a:pt x="119" y="250"/>
                    <a:pt x="120" y="250"/>
                    <a:pt x="121" y="250"/>
                  </a:cubicBezTo>
                  <a:cubicBezTo>
                    <a:pt x="129" y="250"/>
                    <a:pt x="136" y="245"/>
                    <a:pt x="138" y="237"/>
                  </a:cubicBezTo>
                  <a:cubicBezTo>
                    <a:pt x="139" y="234"/>
                    <a:pt x="154" y="177"/>
                    <a:pt x="124" y="127"/>
                  </a:cubicBezTo>
                  <a:cubicBezTo>
                    <a:pt x="106" y="98"/>
                    <a:pt x="77" y="79"/>
                    <a:pt x="38" y="68"/>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95" name="Freeform 127">
              <a:extLst>
                <a:ext uri="{FF2B5EF4-FFF2-40B4-BE49-F238E27FC236}">
                  <a16:creationId xmlns:a16="http://schemas.microsoft.com/office/drawing/2014/main" id="{F58476D2-12EE-40BF-AE2D-7776B3DB55FD}"/>
                </a:ext>
              </a:extLst>
            </p:cNvPr>
            <p:cNvSpPr>
              <a:spLocks noEditPoints="1"/>
            </p:cNvSpPr>
            <p:nvPr/>
          </p:nvSpPr>
          <p:spPr bwMode="auto">
            <a:xfrm>
              <a:off x="3398839" y="508000"/>
              <a:ext cx="107950" cy="127000"/>
            </a:xfrm>
            <a:custGeom>
              <a:avLst/>
              <a:gdLst>
                <a:gd name="T0" fmla="*/ 109 w 157"/>
                <a:gd name="T1" fmla="*/ 145 h 185"/>
                <a:gd name="T2" fmla="*/ 56 w 157"/>
                <a:gd name="T3" fmla="*/ 107 h 185"/>
                <a:gd name="T4" fmla="*/ 42 w 157"/>
                <a:gd name="T5" fmla="*/ 42 h 185"/>
                <a:gd name="T6" fmla="*/ 96 w 157"/>
                <a:gd name="T7" fmla="*/ 81 h 185"/>
                <a:gd name="T8" fmla="*/ 109 w 157"/>
                <a:gd name="T9" fmla="*/ 145 h 185"/>
                <a:gd name="T10" fmla="*/ 30 w 157"/>
                <a:gd name="T11" fmla="*/ 1 h 185"/>
                <a:gd name="T12" fmla="*/ 17 w 157"/>
                <a:gd name="T13" fmla="*/ 4 h 185"/>
                <a:gd name="T14" fmla="*/ 9 w 157"/>
                <a:gd name="T15" fmla="*/ 15 h 185"/>
                <a:gd name="T16" fmla="*/ 27 w 157"/>
                <a:gd name="T17" fmla="*/ 128 h 185"/>
                <a:gd name="T18" fmla="*/ 121 w 157"/>
                <a:gd name="T19" fmla="*/ 185 h 185"/>
                <a:gd name="T20" fmla="*/ 124 w 157"/>
                <a:gd name="T21" fmla="*/ 185 h 185"/>
                <a:gd name="T22" fmla="*/ 141 w 157"/>
                <a:gd name="T23" fmla="*/ 172 h 185"/>
                <a:gd name="T24" fmla="*/ 127 w 157"/>
                <a:gd name="T25" fmla="*/ 62 h 185"/>
                <a:gd name="T26" fmla="*/ 30 w 157"/>
                <a:gd name="T27" fmla="*/ 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85">
                  <a:moveTo>
                    <a:pt x="109" y="145"/>
                  </a:moveTo>
                  <a:cubicBezTo>
                    <a:pt x="93" y="139"/>
                    <a:pt x="71" y="128"/>
                    <a:pt x="56" y="107"/>
                  </a:cubicBezTo>
                  <a:cubicBezTo>
                    <a:pt x="44" y="89"/>
                    <a:pt x="39" y="67"/>
                    <a:pt x="42" y="42"/>
                  </a:cubicBezTo>
                  <a:cubicBezTo>
                    <a:pt x="66" y="50"/>
                    <a:pt x="84" y="63"/>
                    <a:pt x="96" y="81"/>
                  </a:cubicBezTo>
                  <a:cubicBezTo>
                    <a:pt x="109" y="103"/>
                    <a:pt x="110" y="128"/>
                    <a:pt x="109" y="145"/>
                  </a:cubicBezTo>
                  <a:close/>
                  <a:moveTo>
                    <a:pt x="30" y="1"/>
                  </a:moveTo>
                  <a:cubicBezTo>
                    <a:pt x="26" y="0"/>
                    <a:pt x="21" y="1"/>
                    <a:pt x="17" y="4"/>
                  </a:cubicBezTo>
                  <a:cubicBezTo>
                    <a:pt x="13" y="6"/>
                    <a:pt x="10" y="10"/>
                    <a:pt x="9" y="15"/>
                  </a:cubicBezTo>
                  <a:cubicBezTo>
                    <a:pt x="0" y="60"/>
                    <a:pt x="6" y="98"/>
                    <a:pt x="27" y="128"/>
                  </a:cubicBezTo>
                  <a:cubicBezTo>
                    <a:pt x="60" y="176"/>
                    <a:pt x="119" y="185"/>
                    <a:pt x="121" y="185"/>
                  </a:cubicBezTo>
                  <a:cubicBezTo>
                    <a:pt x="122" y="185"/>
                    <a:pt x="123" y="185"/>
                    <a:pt x="124" y="185"/>
                  </a:cubicBezTo>
                  <a:cubicBezTo>
                    <a:pt x="132" y="185"/>
                    <a:pt x="139" y="180"/>
                    <a:pt x="141" y="172"/>
                  </a:cubicBezTo>
                  <a:cubicBezTo>
                    <a:pt x="142" y="170"/>
                    <a:pt x="157" y="112"/>
                    <a:pt x="127" y="62"/>
                  </a:cubicBezTo>
                  <a:cubicBezTo>
                    <a:pt x="107" y="31"/>
                    <a:pt x="75" y="10"/>
                    <a:pt x="30" y="1"/>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96" name="Freeform 128">
              <a:extLst>
                <a:ext uri="{FF2B5EF4-FFF2-40B4-BE49-F238E27FC236}">
                  <a16:creationId xmlns:a16="http://schemas.microsoft.com/office/drawing/2014/main" id="{6BBC9151-4DAF-405D-9B41-D52409ADDA0E}"/>
                </a:ext>
              </a:extLst>
            </p:cNvPr>
            <p:cNvSpPr>
              <a:spLocks noEditPoints="1"/>
            </p:cNvSpPr>
            <p:nvPr/>
          </p:nvSpPr>
          <p:spPr bwMode="auto">
            <a:xfrm>
              <a:off x="3398839" y="614363"/>
              <a:ext cx="107950" cy="128588"/>
            </a:xfrm>
            <a:custGeom>
              <a:avLst/>
              <a:gdLst>
                <a:gd name="T0" fmla="*/ 109 w 157"/>
                <a:gd name="T1" fmla="*/ 146 h 187"/>
                <a:gd name="T2" fmla="*/ 56 w 157"/>
                <a:gd name="T3" fmla="*/ 108 h 187"/>
                <a:gd name="T4" fmla="*/ 42 w 157"/>
                <a:gd name="T5" fmla="*/ 43 h 187"/>
                <a:gd name="T6" fmla="*/ 96 w 157"/>
                <a:gd name="T7" fmla="*/ 82 h 187"/>
                <a:gd name="T8" fmla="*/ 109 w 157"/>
                <a:gd name="T9" fmla="*/ 146 h 187"/>
                <a:gd name="T10" fmla="*/ 30 w 157"/>
                <a:gd name="T11" fmla="*/ 2 h 187"/>
                <a:gd name="T12" fmla="*/ 9 w 157"/>
                <a:gd name="T13" fmla="*/ 16 h 187"/>
                <a:gd name="T14" fmla="*/ 27 w 157"/>
                <a:gd name="T15" fmla="*/ 129 h 187"/>
                <a:gd name="T16" fmla="*/ 121 w 157"/>
                <a:gd name="T17" fmla="*/ 186 h 187"/>
                <a:gd name="T18" fmla="*/ 124 w 157"/>
                <a:gd name="T19" fmla="*/ 187 h 187"/>
                <a:gd name="T20" fmla="*/ 141 w 157"/>
                <a:gd name="T21" fmla="*/ 173 h 187"/>
                <a:gd name="T22" fmla="*/ 127 w 157"/>
                <a:gd name="T23" fmla="*/ 63 h 187"/>
                <a:gd name="T24" fmla="*/ 30 w 157"/>
                <a:gd name="T25" fmla="*/ 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187">
                  <a:moveTo>
                    <a:pt x="109" y="146"/>
                  </a:moveTo>
                  <a:cubicBezTo>
                    <a:pt x="93" y="140"/>
                    <a:pt x="71" y="129"/>
                    <a:pt x="56" y="108"/>
                  </a:cubicBezTo>
                  <a:cubicBezTo>
                    <a:pt x="44" y="91"/>
                    <a:pt x="39" y="69"/>
                    <a:pt x="42" y="43"/>
                  </a:cubicBezTo>
                  <a:cubicBezTo>
                    <a:pt x="66" y="51"/>
                    <a:pt x="84" y="64"/>
                    <a:pt x="96" y="82"/>
                  </a:cubicBezTo>
                  <a:cubicBezTo>
                    <a:pt x="109" y="104"/>
                    <a:pt x="110" y="129"/>
                    <a:pt x="109" y="146"/>
                  </a:cubicBezTo>
                  <a:close/>
                  <a:moveTo>
                    <a:pt x="30" y="2"/>
                  </a:moveTo>
                  <a:cubicBezTo>
                    <a:pt x="21" y="0"/>
                    <a:pt x="11" y="6"/>
                    <a:pt x="9" y="16"/>
                  </a:cubicBezTo>
                  <a:cubicBezTo>
                    <a:pt x="0" y="61"/>
                    <a:pt x="6" y="99"/>
                    <a:pt x="27" y="129"/>
                  </a:cubicBezTo>
                  <a:cubicBezTo>
                    <a:pt x="60" y="177"/>
                    <a:pt x="119" y="186"/>
                    <a:pt x="121" y="186"/>
                  </a:cubicBezTo>
                  <a:cubicBezTo>
                    <a:pt x="122" y="186"/>
                    <a:pt x="123" y="187"/>
                    <a:pt x="124" y="187"/>
                  </a:cubicBezTo>
                  <a:cubicBezTo>
                    <a:pt x="132" y="187"/>
                    <a:pt x="139" y="181"/>
                    <a:pt x="141" y="173"/>
                  </a:cubicBezTo>
                  <a:cubicBezTo>
                    <a:pt x="142" y="171"/>
                    <a:pt x="157" y="113"/>
                    <a:pt x="127" y="63"/>
                  </a:cubicBezTo>
                  <a:cubicBezTo>
                    <a:pt x="107" y="32"/>
                    <a:pt x="75" y="11"/>
                    <a:pt x="30" y="2"/>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97" name="Freeform 129">
              <a:extLst>
                <a:ext uri="{FF2B5EF4-FFF2-40B4-BE49-F238E27FC236}">
                  <a16:creationId xmlns:a16="http://schemas.microsoft.com/office/drawing/2014/main" id="{A8539B58-C4ED-4A77-8F7D-CC8F9902F113}"/>
                </a:ext>
              </a:extLst>
            </p:cNvPr>
            <p:cNvSpPr>
              <a:spLocks/>
            </p:cNvSpPr>
            <p:nvPr/>
          </p:nvSpPr>
          <p:spPr bwMode="auto">
            <a:xfrm>
              <a:off x="3703639" y="498475"/>
              <a:ext cx="136525" cy="346075"/>
            </a:xfrm>
            <a:custGeom>
              <a:avLst/>
              <a:gdLst>
                <a:gd name="T0" fmla="*/ 184 w 199"/>
                <a:gd name="T1" fmla="*/ 4 h 504"/>
                <a:gd name="T2" fmla="*/ 161 w 199"/>
                <a:gd name="T3" fmla="*/ 15 h 504"/>
                <a:gd name="T4" fmla="*/ 4 w 199"/>
                <a:gd name="T5" fmla="*/ 480 h 504"/>
                <a:gd name="T6" fmla="*/ 15 w 199"/>
                <a:gd name="T7" fmla="*/ 503 h 504"/>
                <a:gd name="T8" fmla="*/ 21 w 199"/>
                <a:gd name="T9" fmla="*/ 504 h 504"/>
                <a:gd name="T10" fmla="*/ 38 w 199"/>
                <a:gd name="T11" fmla="*/ 491 h 504"/>
                <a:gd name="T12" fmla="*/ 196 w 199"/>
                <a:gd name="T13" fmla="*/ 27 h 504"/>
                <a:gd name="T14" fmla="*/ 184 w 199"/>
                <a:gd name="T15" fmla="*/ 4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04">
                  <a:moveTo>
                    <a:pt x="184" y="4"/>
                  </a:moveTo>
                  <a:cubicBezTo>
                    <a:pt x="175" y="0"/>
                    <a:pt x="164" y="5"/>
                    <a:pt x="161" y="15"/>
                  </a:cubicBezTo>
                  <a:lnTo>
                    <a:pt x="4" y="480"/>
                  </a:lnTo>
                  <a:cubicBezTo>
                    <a:pt x="0" y="489"/>
                    <a:pt x="5" y="500"/>
                    <a:pt x="15" y="503"/>
                  </a:cubicBezTo>
                  <a:cubicBezTo>
                    <a:pt x="17" y="504"/>
                    <a:pt x="19" y="504"/>
                    <a:pt x="21" y="504"/>
                  </a:cubicBezTo>
                  <a:cubicBezTo>
                    <a:pt x="28" y="504"/>
                    <a:pt x="35" y="499"/>
                    <a:pt x="38" y="491"/>
                  </a:cubicBezTo>
                  <a:lnTo>
                    <a:pt x="196" y="27"/>
                  </a:lnTo>
                  <a:cubicBezTo>
                    <a:pt x="199" y="17"/>
                    <a:pt x="194" y="7"/>
                    <a:pt x="184" y="4"/>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98" name="Freeform 130">
              <a:extLst>
                <a:ext uri="{FF2B5EF4-FFF2-40B4-BE49-F238E27FC236}">
                  <a16:creationId xmlns:a16="http://schemas.microsoft.com/office/drawing/2014/main" id="{BBFACE61-B9CA-4F12-AF54-14FB9F5BC7A9}"/>
                </a:ext>
              </a:extLst>
            </p:cNvPr>
            <p:cNvSpPr>
              <a:spLocks noEditPoints="1"/>
            </p:cNvSpPr>
            <p:nvPr/>
          </p:nvSpPr>
          <p:spPr bwMode="auto">
            <a:xfrm>
              <a:off x="3833814" y="423863"/>
              <a:ext cx="139700" cy="142875"/>
            </a:xfrm>
            <a:custGeom>
              <a:avLst/>
              <a:gdLst>
                <a:gd name="T0" fmla="*/ 40 w 204"/>
                <a:gd name="T1" fmla="*/ 174 h 210"/>
                <a:gd name="T2" fmla="*/ 136 w 204"/>
                <a:gd name="T3" fmla="*/ 98 h 210"/>
                <a:gd name="T4" fmla="*/ 137 w 204"/>
                <a:gd name="T5" fmla="*/ 98 h 210"/>
                <a:gd name="T6" fmla="*/ 40 w 204"/>
                <a:gd name="T7" fmla="*/ 174 h 210"/>
                <a:gd name="T8" fmla="*/ 189 w 204"/>
                <a:gd name="T9" fmla="*/ 3 h 210"/>
                <a:gd name="T10" fmla="*/ 166 w 204"/>
                <a:gd name="T11" fmla="*/ 15 h 210"/>
                <a:gd name="T12" fmla="*/ 150 w 204"/>
                <a:gd name="T13" fmla="*/ 62 h 210"/>
                <a:gd name="T14" fmla="*/ 136 w 204"/>
                <a:gd name="T15" fmla="*/ 62 h 210"/>
                <a:gd name="T16" fmla="*/ 20 w 204"/>
                <a:gd name="T17" fmla="*/ 126 h 210"/>
                <a:gd name="T18" fmla="*/ 1 w 204"/>
                <a:gd name="T19" fmla="*/ 190 h 210"/>
                <a:gd name="T20" fmla="*/ 15 w 204"/>
                <a:gd name="T21" fmla="*/ 209 h 210"/>
                <a:gd name="T22" fmla="*/ 21 w 204"/>
                <a:gd name="T23" fmla="*/ 209 h 210"/>
                <a:gd name="T24" fmla="*/ 39 w 204"/>
                <a:gd name="T25" fmla="*/ 210 h 210"/>
                <a:gd name="T26" fmla="*/ 39 w 204"/>
                <a:gd name="T27" fmla="*/ 210 h 210"/>
                <a:gd name="T28" fmla="*/ 171 w 204"/>
                <a:gd name="T29" fmla="*/ 113 h 210"/>
                <a:gd name="T30" fmla="*/ 172 w 204"/>
                <a:gd name="T31" fmla="*/ 111 h 210"/>
                <a:gd name="T32" fmla="*/ 200 w 204"/>
                <a:gd name="T33" fmla="*/ 26 h 210"/>
                <a:gd name="T34" fmla="*/ 189 w 204"/>
                <a:gd name="T35" fmla="*/ 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4" h="210">
                  <a:moveTo>
                    <a:pt x="40" y="174"/>
                  </a:moveTo>
                  <a:cubicBezTo>
                    <a:pt x="47" y="147"/>
                    <a:pt x="68" y="98"/>
                    <a:pt x="136" y="98"/>
                  </a:cubicBezTo>
                  <a:lnTo>
                    <a:pt x="137" y="98"/>
                  </a:lnTo>
                  <a:cubicBezTo>
                    <a:pt x="122" y="160"/>
                    <a:pt x="77" y="174"/>
                    <a:pt x="40" y="174"/>
                  </a:cubicBezTo>
                  <a:close/>
                  <a:moveTo>
                    <a:pt x="189" y="3"/>
                  </a:moveTo>
                  <a:cubicBezTo>
                    <a:pt x="180" y="0"/>
                    <a:pt x="169" y="5"/>
                    <a:pt x="166" y="15"/>
                  </a:cubicBezTo>
                  <a:lnTo>
                    <a:pt x="150" y="62"/>
                  </a:lnTo>
                  <a:cubicBezTo>
                    <a:pt x="145" y="62"/>
                    <a:pt x="140" y="62"/>
                    <a:pt x="136" y="62"/>
                  </a:cubicBezTo>
                  <a:cubicBezTo>
                    <a:pt x="70" y="62"/>
                    <a:pt x="37" y="97"/>
                    <a:pt x="20" y="126"/>
                  </a:cubicBezTo>
                  <a:cubicBezTo>
                    <a:pt x="3" y="157"/>
                    <a:pt x="1" y="188"/>
                    <a:pt x="1" y="190"/>
                  </a:cubicBezTo>
                  <a:cubicBezTo>
                    <a:pt x="0" y="199"/>
                    <a:pt x="6" y="207"/>
                    <a:pt x="15" y="209"/>
                  </a:cubicBezTo>
                  <a:cubicBezTo>
                    <a:pt x="15" y="209"/>
                    <a:pt x="17" y="209"/>
                    <a:pt x="21" y="209"/>
                  </a:cubicBezTo>
                  <a:cubicBezTo>
                    <a:pt x="25" y="210"/>
                    <a:pt x="31" y="210"/>
                    <a:pt x="39" y="210"/>
                  </a:cubicBezTo>
                  <a:lnTo>
                    <a:pt x="39" y="210"/>
                  </a:lnTo>
                  <a:cubicBezTo>
                    <a:pt x="72" y="210"/>
                    <a:pt x="147" y="200"/>
                    <a:pt x="171" y="113"/>
                  </a:cubicBezTo>
                  <a:cubicBezTo>
                    <a:pt x="171" y="112"/>
                    <a:pt x="171" y="112"/>
                    <a:pt x="172" y="111"/>
                  </a:cubicBezTo>
                  <a:lnTo>
                    <a:pt x="200" y="26"/>
                  </a:lnTo>
                  <a:cubicBezTo>
                    <a:pt x="204" y="17"/>
                    <a:pt x="199" y="7"/>
                    <a:pt x="189" y="3"/>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99" name="Freeform 131">
              <a:extLst>
                <a:ext uri="{FF2B5EF4-FFF2-40B4-BE49-F238E27FC236}">
                  <a16:creationId xmlns:a16="http://schemas.microsoft.com/office/drawing/2014/main" id="{DBE70C8F-C2AE-40F0-9485-7882DED3217C}"/>
                </a:ext>
              </a:extLst>
            </p:cNvPr>
            <p:cNvSpPr>
              <a:spLocks noEditPoints="1"/>
            </p:cNvSpPr>
            <p:nvPr/>
          </p:nvSpPr>
          <p:spPr bwMode="auto">
            <a:xfrm>
              <a:off x="3803651" y="298450"/>
              <a:ext cx="104775" cy="200025"/>
            </a:xfrm>
            <a:custGeom>
              <a:avLst/>
              <a:gdLst>
                <a:gd name="T0" fmla="*/ 52 w 153"/>
                <a:gd name="T1" fmla="*/ 185 h 293"/>
                <a:gd name="T2" fmla="*/ 94 w 153"/>
                <a:gd name="T3" fmla="*/ 133 h 293"/>
                <a:gd name="T4" fmla="*/ 96 w 153"/>
                <a:gd name="T5" fmla="*/ 200 h 293"/>
                <a:gd name="T6" fmla="*/ 54 w 153"/>
                <a:gd name="T7" fmla="*/ 250 h 293"/>
                <a:gd name="T8" fmla="*/ 52 w 153"/>
                <a:gd name="T9" fmla="*/ 185 h 293"/>
                <a:gd name="T10" fmla="*/ 46 w 153"/>
                <a:gd name="T11" fmla="*/ 293 h 293"/>
                <a:gd name="T12" fmla="*/ 53 w 153"/>
                <a:gd name="T13" fmla="*/ 292 h 293"/>
                <a:gd name="T14" fmla="*/ 130 w 153"/>
                <a:gd name="T15" fmla="*/ 213 h 293"/>
                <a:gd name="T16" fmla="*/ 122 w 153"/>
                <a:gd name="T17" fmla="*/ 106 h 293"/>
                <a:gd name="T18" fmla="*/ 149 w 153"/>
                <a:gd name="T19" fmla="*/ 26 h 293"/>
                <a:gd name="T20" fmla="*/ 138 w 153"/>
                <a:gd name="T21" fmla="*/ 3 h 293"/>
                <a:gd name="T22" fmla="*/ 115 w 153"/>
                <a:gd name="T23" fmla="*/ 15 h 293"/>
                <a:gd name="T24" fmla="*/ 88 w 153"/>
                <a:gd name="T25" fmla="*/ 95 h 293"/>
                <a:gd name="T26" fmla="*/ 17 w 153"/>
                <a:gd name="T27" fmla="*/ 174 h 293"/>
                <a:gd name="T28" fmla="*/ 30 w 153"/>
                <a:gd name="T29" fmla="*/ 284 h 293"/>
                <a:gd name="T30" fmla="*/ 46 w 153"/>
                <a:gd name="T31"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 h="293">
                  <a:moveTo>
                    <a:pt x="52" y="185"/>
                  </a:moveTo>
                  <a:cubicBezTo>
                    <a:pt x="58" y="164"/>
                    <a:pt x="72" y="147"/>
                    <a:pt x="94" y="133"/>
                  </a:cubicBezTo>
                  <a:cubicBezTo>
                    <a:pt x="103" y="158"/>
                    <a:pt x="104" y="180"/>
                    <a:pt x="96" y="200"/>
                  </a:cubicBezTo>
                  <a:cubicBezTo>
                    <a:pt x="87" y="224"/>
                    <a:pt x="68" y="240"/>
                    <a:pt x="54" y="250"/>
                  </a:cubicBezTo>
                  <a:cubicBezTo>
                    <a:pt x="49" y="234"/>
                    <a:pt x="44" y="209"/>
                    <a:pt x="52" y="185"/>
                  </a:cubicBezTo>
                  <a:close/>
                  <a:moveTo>
                    <a:pt x="46" y="293"/>
                  </a:moveTo>
                  <a:cubicBezTo>
                    <a:pt x="48" y="293"/>
                    <a:pt x="50" y="293"/>
                    <a:pt x="53" y="292"/>
                  </a:cubicBezTo>
                  <a:cubicBezTo>
                    <a:pt x="55" y="291"/>
                    <a:pt x="110" y="267"/>
                    <a:pt x="130" y="213"/>
                  </a:cubicBezTo>
                  <a:cubicBezTo>
                    <a:pt x="142" y="180"/>
                    <a:pt x="140" y="145"/>
                    <a:pt x="122" y="106"/>
                  </a:cubicBezTo>
                  <a:lnTo>
                    <a:pt x="149" y="26"/>
                  </a:lnTo>
                  <a:cubicBezTo>
                    <a:pt x="153" y="17"/>
                    <a:pt x="147" y="6"/>
                    <a:pt x="138" y="3"/>
                  </a:cubicBezTo>
                  <a:cubicBezTo>
                    <a:pt x="129" y="0"/>
                    <a:pt x="118" y="5"/>
                    <a:pt x="115" y="15"/>
                  </a:cubicBezTo>
                  <a:lnTo>
                    <a:pt x="88" y="95"/>
                  </a:lnTo>
                  <a:cubicBezTo>
                    <a:pt x="51" y="114"/>
                    <a:pt x="27" y="141"/>
                    <a:pt x="17" y="174"/>
                  </a:cubicBezTo>
                  <a:cubicBezTo>
                    <a:pt x="0" y="230"/>
                    <a:pt x="29" y="282"/>
                    <a:pt x="30" y="284"/>
                  </a:cubicBezTo>
                  <a:cubicBezTo>
                    <a:pt x="33" y="290"/>
                    <a:pt x="39" y="293"/>
                    <a:pt x="46" y="293"/>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00" name="Freeform 132">
              <a:extLst>
                <a:ext uri="{FF2B5EF4-FFF2-40B4-BE49-F238E27FC236}">
                  <a16:creationId xmlns:a16="http://schemas.microsoft.com/office/drawing/2014/main" id="{7DB5E96F-1261-429B-BF87-52CE48FAD24C}"/>
                </a:ext>
              </a:extLst>
            </p:cNvPr>
            <p:cNvSpPr>
              <a:spLocks noEditPoints="1"/>
            </p:cNvSpPr>
            <p:nvPr/>
          </p:nvSpPr>
          <p:spPr bwMode="auto">
            <a:xfrm>
              <a:off x="3800476" y="568325"/>
              <a:ext cx="120650" cy="100013"/>
            </a:xfrm>
            <a:custGeom>
              <a:avLst/>
              <a:gdLst>
                <a:gd name="T0" fmla="*/ 40 w 177"/>
                <a:gd name="T1" fmla="*/ 112 h 148"/>
                <a:gd name="T2" fmla="*/ 136 w 177"/>
                <a:gd name="T3" fmla="*/ 36 h 148"/>
                <a:gd name="T4" fmla="*/ 137 w 177"/>
                <a:gd name="T5" fmla="*/ 36 h 148"/>
                <a:gd name="T6" fmla="*/ 40 w 177"/>
                <a:gd name="T7" fmla="*/ 112 h 148"/>
                <a:gd name="T8" fmla="*/ 160 w 177"/>
                <a:gd name="T9" fmla="*/ 1 h 148"/>
                <a:gd name="T10" fmla="*/ 136 w 177"/>
                <a:gd name="T11" fmla="*/ 0 h 148"/>
                <a:gd name="T12" fmla="*/ 20 w 177"/>
                <a:gd name="T13" fmla="*/ 64 h 148"/>
                <a:gd name="T14" fmla="*/ 0 w 177"/>
                <a:gd name="T15" fmla="*/ 127 h 148"/>
                <a:gd name="T16" fmla="*/ 15 w 177"/>
                <a:gd name="T17" fmla="*/ 146 h 148"/>
                <a:gd name="T18" fmla="*/ 21 w 177"/>
                <a:gd name="T19" fmla="*/ 147 h 148"/>
                <a:gd name="T20" fmla="*/ 39 w 177"/>
                <a:gd name="T21" fmla="*/ 148 h 148"/>
                <a:gd name="T22" fmla="*/ 39 w 177"/>
                <a:gd name="T23" fmla="*/ 148 h 148"/>
                <a:gd name="T24" fmla="*/ 176 w 177"/>
                <a:gd name="T25" fmla="*/ 21 h 148"/>
                <a:gd name="T26" fmla="*/ 160 w 177"/>
                <a:gd name="T27" fmla="*/ 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48">
                  <a:moveTo>
                    <a:pt x="40" y="112"/>
                  </a:moveTo>
                  <a:cubicBezTo>
                    <a:pt x="46" y="85"/>
                    <a:pt x="68" y="36"/>
                    <a:pt x="136" y="36"/>
                  </a:cubicBezTo>
                  <a:lnTo>
                    <a:pt x="137" y="36"/>
                  </a:lnTo>
                  <a:cubicBezTo>
                    <a:pt x="122" y="98"/>
                    <a:pt x="77" y="112"/>
                    <a:pt x="40" y="112"/>
                  </a:cubicBezTo>
                  <a:close/>
                  <a:moveTo>
                    <a:pt x="160" y="1"/>
                  </a:moveTo>
                  <a:cubicBezTo>
                    <a:pt x="152" y="0"/>
                    <a:pt x="143" y="0"/>
                    <a:pt x="136" y="0"/>
                  </a:cubicBezTo>
                  <a:cubicBezTo>
                    <a:pt x="70" y="0"/>
                    <a:pt x="36" y="35"/>
                    <a:pt x="20" y="64"/>
                  </a:cubicBezTo>
                  <a:cubicBezTo>
                    <a:pt x="2" y="95"/>
                    <a:pt x="0" y="126"/>
                    <a:pt x="0" y="127"/>
                  </a:cubicBezTo>
                  <a:cubicBezTo>
                    <a:pt x="0" y="136"/>
                    <a:pt x="6" y="145"/>
                    <a:pt x="15" y="146"/>
                  </a:cubicBezTo>
                  <a:cubicBezTo>
                    <a:pt x="15" y="146"/>
                    <a:pt x="17" y="147"/>
                    <a:pt x="21" y="147"/>
                  </a:cubicBezTo>
                  <a:cubicBezTo>
                    <a:pt x="25" y="148"/>
                    <a:pt x="31" y="148"/>
                    <a:pt x="39" y="148"/>
                  </a:cubicBezTo>
                  <a:lnTo>
                    <a:pt x="39" y="148"/>
                  </a:lnTo>
                  <a:cubicBezTo>
                    <a:pt x="75" y="148"/>
                    <a:pt x="162" y="136"/>
                    <a:pt x="176" y="21"/>
                  </a:cubicBezTo>
                  <a:cubicBezTo>
                    <a:pt x="177" y="11"/>
                    <a:pt x="170" y="2"/>
                    <a:pt x="160" y="1"/>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01" name="Freeform 133">
              <a:extLst>
                <a:ext uri="{FF2B5EF4-FFF2-40B4-BE49-F238E27FC236}">
                  <a16:creationId xmlns:a16="http://schemas.microsoft.com/office/drawing/2014/main" id="{9513D3A8-0352-408E-9AB5-17B6745D4C59}"/>
                </a:ext>
              </a:extLst>
            </p:cNvPr>
            <p:cNvSpPr>
              <a:spLocks noEditPoints="1"/>
            </p:cNvSpPr>
            <p:nvPr/>
          </p:nvSpPr>
          <p:spPr bwMode="auto">
            <a:xfrm>
              <a:off x="3765551" y="668338"/>
              <a:ext cx="120650" cy="103188"/>
            </a:xfrm>
            <a:custGeom>
              <a:avLst/>
              <a:gdLst>
                <a:gd name="T0" fmla="*/ 40 w 178"/>
                <a:gd name="T1" fmla="*/ 113 h 149"/>
                <a:gd name="T2" fmla="*/ 136 w 178"/>
                <a:gd name="T3" fmla="*/ 37 h 149"/>
                <a:gd name="T4" fmla="*/ 137 w 178"/>
                <a:gd name="T5" fmla="*/ 37 h 149"/>
                <a:gd name="T6" fmla="*/ 40 w 178"/>
                <a:gd name="T7" fmla="*/ 113 h 149"/>
                <a:gd name="T8" fmla="*/ 161 w 178"/>
                <a:gd name="T9" fmla="*/ 2 h 149"/>
                <a:gd name="T10" fmla="*/ 136 w 178"/>
                <a:gd name="T11" fmla="*/ 0 h 149"/>
                <a:gd name="T12" fmla="*/ 20 w 178"/>
                <a:gd name="T13" fmla="*/ 65 h 149"/>
                <a:gd name="T14" fmla="*/ 1 w 178"/>
                <a:gd name="T15" fmla="*/ 128 h 149"/>
                <a:gd name="T16" fmla="*/ 16 w 178"/>
                <a:gd name="T17" fmla="*/ 147 h 149"/>
                <a:gd name="T18" fmla="*/ 39 w 178"/>
                <a:gd name="T19" fmla="*/ 149 h 149"/>
                <a:gd name="T20" fmla="*/ 39 w 178"/>
                <a:gd name="T21" fmla="*/ 149 h 149"/>
                <a:gd name="T22" fmla="*/ 177 w 178"/>
                <a:gd name="T23" fmla="*/ 22 h 149"/>
                <a:gd name="T24" fmla="*/ 161 w 178"/>
                <a:gd name="T25"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49">
                  <a:moveTo>
                    <a:pt x="40" y="113"/>
                  </a:moveTo>
                  <a:cubicBezTo>
                    <a:pt x="47" y="85"/>
                    <a:pt x="69" y="37"/>
                    <a:pt x="136" y="37"/>
                  </a:cubicBezTo>
                  <a:lnTo>
                    <a:pt x="137" y="37"/>
                  </a:lnTo>
                  <a:cubicBezTo>
                    <a:pt x="122" y="98"/>
                    <a:pt x="77" y="112"/>
                    <a:pt x="40" y="113"/>
                  </a:cubicBezTo>
                  <a:close/>
                  <a:moveTo>
                    <a:pt x="161" y="2"/>
                  </a:moveTo>
                  <a:cubicBezTo>
                    <a:pt x="152" y="1"/>
                    <a:pt x="144" y="0"/>
                    <a:pt x="136" y="0"/>
                  </a:cubicBezTo>
                  <a:cubicBezTo>
                    <a:pt x="70" y="0"/>
                    <a:pt x="37" y="36"/>
                    <a:pt x="20" y="65"/>
                  </a:cubicBezTo>
                  <a:cubicBezTo>
                    <a:pt x="3" y="96"/>
                    <a:pt x="1" y="127"/>
                    <a:pt x="1" y="128"/>
                  </a:cubicBezTo>
                  <a:cubicBezTo>
                    <a:pt x="0" y="137"/>
                    <a:pt x="7" y="145"/>
                    <a:pt x="16" y="147"/>
                  </a:cubicBezTo>
                  <a:cubicBezTo>
                    <a:pt x="17" y="147"/>
                    <a:pt x="26" y="149"/>
                    <a:pt x="39" y="149"/>
                  </a:cubicBezTo>
                  <a:lnTo>
                    <a:pt x="39" y="149"/>
                  </a:lnTo>
                  <a:cubicBezTo>
                    <a:pt x="76" y="149"/>
                    <a:pt x="163" y="137"/>
                    <a:pt x="177" y="22"/>
                  </a:cubicBezTo>
                  <a:cubicBezTo>
                    <a:pt x="178" y="12"/>
                    <a:pt x="171" y="3"/>
                    <a:pt x="161" y="2"/>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02" name="Freeform 134">
              <a:extLst>
                <a:ext uri="{FF2B5EF4-FFF2-40B4-BE49-F238E27FC236}">
                  <a16:creationId xmlns:a16="http://schemas.microsoft.com/office/drawing/2014/main" id="{68A322C7-7CB9-423D-B407-A81F50D1C3F3}"/>
                </a:ext>
              </a:extLst>
            </p:cNvPr>
            <p:cNvSpPr>
              <a:spLocks noEditPoints="1"/>
            </p:cNvSpPr>
            <p:nvPr/>
          </p:nvSpPr>
          <p:spPr bwMode="auto">
            <a:xfrm>
              <a:off x="3725864" y="358775"/>
              <a:ext cx="93663" cy="185738"/>
            </a:xfrm>
            <a:custGeom>
              <a:avLst/>
              <a:gdLst>
                <a:gd name="T0" fmla="*/ 88 w 137"/>
                <a:gd name="T1" fmla="*/ 164 h 273"/>
                <a:gd name="T2" fmla="*/ 81 w 137"/>
                <a:gd name="T3" fmla="*/ 229 h 273"/>
                <a:gd name="T4" fmla="*/ 43 w 137"/>
                <a:gd name="T5" fmla="*/ 176 h 273"/>
                <a:gd name="T6" fmla="*/ 50 w 137"/>
                <a:gd name="T7" fmla="*/ 110 h 273"/>
                <a:gd name="T8" fmla="*/ 88 w 137"/>
                <a:gd name="T9" fmla="*/ 164 h 273"/>
                <a:gd name="T10" fmla="*/ 8 w 137"/>
                <a:gd name="T11" fmla="*/ 187 h 273"/>
                <a:gd name="T12" fmla="*/ 79 w 137"/>
                <a:gd name="T13" fmla="*/ 271 h 273"/>
                <a:gd name="T14" fmla="*/ 87 w 137"/>
                <a:gd name="T15" fmla="*/ 273 h 273"/>
                <a:gd name="T16" fmla="*/ 103 w 137"/>
                <a:gd name="T17" fmla="*/ 265 h 273"/>
                <a:gd name="T18" fmla="*/ 124 w 137"/>
                <a:gd name="T19" fmla="*/ 157 h 273"/>
                <a:gd name="T20" fmla="*/ 61 w 137"/>
                <a:gd name="T21" fmla="*/ 73 h 273"/>
                <a:gd name="T22" fmla="*/ 78 w 137"/>
                <a:gd name="T23" fmla="*/ 26 h 273"/>
                <a:gd name="T24" fmla="*/ 66 w 137"/>
                <a:gd name="T25" fmla="*/ 3 h 273"/>
                <a:gd name="T26" fmla="*/ 43 w 137"/>
                <a:gd name="T27" fmla="*/ 14 h 273"/>
                <a:gd name="T28" fmla="*/ 15 w 137"/>
                <a:gd name="T29" fmla="*/ 99 h 273"/>
                <a:gd name="T30" fmla="*/ 14 w 137"/>
                <a:gd name="T31" fmla="*/ 101 h 273"/>
                <a:gd name="T32" fmla="*/ 8 w 137"/>
                <a:gd name="T33" fmla="*/ 187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273">
                  <a:moveTo>
                    <a:pt x="88" y="164"/>
                  </a:moveTo>
                  <a:cubicBezTo>
                    <a:pt x="94" y="189"/>
                    <a:pt x="87" y="214"/>
                    <a:pt x="81" y="229"/>
                  </a:cubicBezTo>
                  <a:cubicBezTo>
                    <a:pt x="68" y="219"/>
                    <a:pt x="50" y="201"/>
                    <a:pt x="43" y="176"/>
                  </a:cubicBezTo>
                  <a:cubicBezTo>
                    <a:pt x="37" y="156"/>
                    <a:pt x="39" y="133"/>
                    <a:pt x="50" y="110"/>
                  </a:cubicBezTo>
                  <a:cubicBezTo>
                    <a:pt x="71" y="125"/>
                    <a:pt x="84" y="144"/>
                    <a:pt x="88" y="164"/>
                  </a:cubicBezTo>
                  <a:close/>
                  <a:moveTo>
                    <a:pt x="8" y="187"/>
                  </a:moveTo>
                  <a:cubicBezTo>
                    <a:pt x="24" y="243"/>
                    <a:pt x="77" y="270"/>
                    <a:pt x="79" y="271"/>
                  </a:cubicBezTo>
                  <a:cubicBezTo>
                    <a:pt x="82" y="273"/>
                    <a:pt x="85" y="273"/>
                    <a:pt x="87" y="273"/>
                  </a:cubicBezTo>
                  <a:cubicBezTo>
                    <a:pt x="93" y="273"/>
                    <a:pt x="99" y="270"/>
                    <a:pt x="103" y="265"/>
                  </a:cubicBezTo>
                  <a:cubicBezTo>
                    <a:pt x="104" y="263"/>
                    <a:pt x="137" y="213"/>
                    <a:pt x="124" y="157"/>
                  </a:cubicBezTo>
                  <a:cubicBezTo>
                    <a:pt x="116" y="124"/>
                    <a:pt x="95" y="96"/>
                    <a:pt x="61" y="73"/>
                  </a:cubicBezTo>
                  <a:lnTo>
                    <a:pt x="78" y="26"/>
                  </a:lnTo>
                  <a:cubicBezTo>
                    <a:pt x="81" y="16"/>
                    <a:pt x="76" y="6"/>
                    <a:pt x="66" y="3"/>
                  </a:cubicBezTo>
                  <a:cubicBezTo>
                    <a:pt x="57" y="0"/>
                    <a:pt x="46" y="5"/>
                    <a:pt x="43" y="14"/>
                  </a:cubicBezTo>
                  <a:lnTo>
                    <a:pt x="15" y="99"/>
                  </a:lnTo>
                  <a:cubicBezTo>
                    <a:pt x="14" y="100"/>
                    <a:pt x="14" y="100"/>
                    <a:pt x="14" y="101"/>
                  </a:cubicBezTo>
                  <a:cubicBezTo>
                    <a:pt x="2" y="131"/>
                    <a:pt x="0" y="160"/>
                    <a:pt x="8" y="187"/>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03" name="Freeform 135">
              <a:extLst>
                <a:ext uri="{FF2B5EF4-FFF2-40B4-BE49-F238E27FC236}">
                  <a16:creationId xmlns:a16="http://schemas.microsoft.com/office/drawing/2014/main" id="{54D618A3-CCFE-4523-951D-B52BEA16C01E}"/>
                </a:ext>
              </a:extLst>
            </p:cNvPr>
            <p:cNvSpPr>
              <a:spLocks noEditPoints="1"/>
            </p:cNvSpPr>
            <p:nvPr/>
          </p:nvSpPr>
          <p:spPr bwMode="auto">
            <a:xfrm>
              <a:off x="3689351" y="504825"/>
              <a:ext cx="95250" cy="142875"/>
            </a:xfrm>
            <a:custGeom>
              <a:avLst/>
              <a:gdLst>
                <a:gd name="T0" fmla="*/ 52 w 139"/>
                <a:gd name="T1" fmla="*/ 45 h 209"/>
                <a:gd name="T2" fmla="*/ 91 w 139"/>
                <a:gd name="T3" fmla="*/ 100 h 209"/>
                <a:gd name="T4" fmla="*/ 83 w 139"/>
                <a:gd name="T5" fmla="*/ 165 h 209"/>
                <a:gd name="T6" fmla="*/ 45 w 139"/>
                <a:gd name="T7" fmla="*/ 112 h 209"/>
                <a:gd name="T8" fmla="*/ 52 w 139"/>
                <a:gd name="T9" fmla="*/ 45 h 209"/>
                <a:gd name="T10" fmla="*/ 82 w 139"/>
                <a:gd name="T11" fmla="*/ 207 h 209"/>
                <a:gd name="T12" fmla="*/ 90 w 139"/>
                <a:gd name="T13" fmla="*/ 209 h 209"/>
                <a:gd name="T14" fmla="*/ 105 w 139"/>
                <a:gd name="T15" fmla="*/ 201 h 209"/>
                <a:gd name="T16" fmla="*/ 126 w 139"/>
                <a:gd name="T17" fmla="*/ 92 h 209"/>
                <a:gd name="T18" fmla="*/ 55 w 139"/>
                <a:gd name="T19" fmla="*/ 3 h 209"/>
                <a:gd name="T20" fmla="*/ 41 w 139"/>
                <a:gd name="T21" fmla="*/ 2 h 209"/>
                <a:gd name="T22" fmla="*/ 30 w 139"/>
                <a:gd name="T23" fmla="*/ 10 h 209"/>
                <a:gd name="T24" fmla="*/ 11 w 139"/>
                <a:gd name="T25" fmla="*/ 122 h 209"/>
                <a:gd name="T26" fmla="*/ 82 w 139"/>
                <a:gd name="T27" fmla="*/ 207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9" h="209">
                  <a:moveTo>
                    <a:pt x="52" y="45"/>
                  </a:moveTo>
                  <a:cubicBezTo>
                    <a:pt x="73" y="61"/>
                    <a:pt x="86" y="79"/>
                    <a:pt x="91" y="100"/>
                  </a:cubicBezTo>
                  <a:cubicBezTo>
                    <a:pt x="97" y="125"/>
                    <a:pt x="90" y="149"/>
                    <a:pt x="83" y="165"/>
                  </a:cubicBezTo>
                  <a:cubicBezTo>
                    <a:pt x="70" y="155"/>
                    <a:pt x="53" y="137"/>
                    <a:pt x="45" y="112"/>
                  </a:cubicBezTo>
                  <a:cubicBezTo>
                    <a:pt x="39" y="92"/>
                    <a:pt x="42" y="69"/>
                    <a:pt x="52" y="45"/>
                  </a:cubicBezTo>
                  <a:close/>
                  <a:moveTo>
                    <a:pt x="82" y="207"/>
                  </a:moveTo>
                  <a:cubicBezTo>
                    <a:pt x="84" y="208"/>
                    <a:pt x="87" y="209"/>
                    <a:pt x="90" y="209"/>
                  </a:cubicBezTo>
                  <a:cubicBezTo>
                    <a:pt x="96" y="209"/>
                    <a:pt x="102" y="206"/>
                    <a:pt x="105" y="201"/>
                  </a:cubicBezTo>
                  <a:cubicBezTo>
                    <a:pt x="107" y="199"/>
                    <a:pt x="139" y="149"/>
                    <a:pt x="126" y="92"/>
                  </a:cubicBezTo>
                  <a:cubicBezTo>
                    <a:pt x="118" y="56"/>
                    <a:pt x="94" y="27"/>
                    <a:pt x="55" y="3"/>
                  </a:cubicBezTo>
                  <a:cubicBezTo>
                    <a:pt x="51" y="1"/>
                    <a:pt x="46" y="0"/>
                    <a:pt x="41" y="2"/>
                  </a:cubicBezTo>
                  <a:cubicBezTo>
                    <a:pt x="36" y="3"/>
                    <a:pt x="32" y="6"/>
                    <a:pt x="30" y="10"/>
                  </a:cubicBezTo>
                  <a:cubicBezTo>
                    <a:pt x="7" y="49"/>
                    <a:pt x="0" y="87"/>
                    <a:pt x="11" y="122"/>
                  </a:cubicBezTo>
                  <a:cubicBezTo>
                    <a:pt x="27" y="178"/>
                    <a:pt x="80" y="206"/>
                    <a:pt x="82" y="207"/>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04" name="Freeform 136">
              <a:extLst>
                <a:ext uri="{FF2B5EF4-FFF2-40B4-BE49-F238E27FC236}">
                  <a16:creationId xmlns:a16="http://schemas.microsoft.com/office/drawing/2014/main" id="{BCFB0FF6-B655-405F-8DA9-9109CC1425B5}"/>
                </a:ext>
              </a:extLst>
            </p:cNvPr>
            <p:cNvSpPr>
              <a:spLocks noEditPoints="1"/>
            </p:cNvSpPr>
            <p:nvPr/>
          </p:nvSpPr>
          <p:spPr bwMode="auto">
            <a:xfrm>
              <a:off x="3654426" y="604838"/>
              <a:ext cx="95250" cy="144463"/>
            </a:xfrm>
            <a:custGeom>
              <a:avLst/>
              <a:gdLst>
                <a:gd name="T0" fmla="*/ 45 w 139"/>
                <a:gd name="T1" fmla="*/ 114 h 211"/>
                <a:gd name="T2" fmla="*/ 52 w 139"/>
                <a:gd name="T3" fmla="*/ 47 h 211"/>
                <a:gd name="T4" fmla="*/ 90 w 139"/>
                <a:gd name="T5" fmla="*/ 102 h 211"/>
                <a:gd name="T6" fmla="*/ 83 w 139"/>
                <a:gd name="T7" fmla="*/ 166 h 211"/>
                <a:gd name="T8" fmla="*/ 45 w 139"/>
                <a:gd name="T9" fmla="*/ 114 h 211"/>
                <a:gd name="T10" fmla="*/ 90 w 139"/>
                <a:gd name="T11" fmla="*/ 211 h 211"/>
                <a:gd name="T12" fmla="*/ 105 w 139"/>
                <a:gd name="T13" fmla="*/ 203 h 211"/>
                <a:gd name="T14" fmla="*/ 126 w 139"/>
                <a:gd name="T15" fmla="*/ 94 h 211"/>
                <a:gd name="T16" fmla="*/ 54 w 139"/>
                <a:gd name="T17" fmla="*/ 5 h 211"/>
                <a:gd name="T18" fmla="*/ 29 w 139"/>
                <a:gd name="T19" fmla="*/ 12 h 211"/>
                <a:gd name="T20" fmla="*/ 10 w 139"/>
                <a:gd name="T21" fmla="*/ 124 h 211"/>
                <a:gd name="T22" fmla="*/ 81 w 139"/>
                <a:gd name="T23" fmla="*/ 209 h 211"/>
                <a:gd name="T24" fmla="*/ 90 w 139"/>
                <a:gd name="T25"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211">
                  <a:moveTo>
                    <a:pt x="45" y="114"/>
                  </a:moveTo>
                  <a:cubicBezTo>
                    <a:pt x="39" y="93"/>
                    <a:pt x="41" y="71"/>
                    <a:pt x="52" y="47"/>
                  </a:cubicBezTo>
                  <a:cubicBezTo>
                    <a:pt x="73" y="63"/>
                    <a:pt x="86" y="81"/>
                    <a:pt x="90" y="102"/>
                  </a:cubicBezTo>
                  <a:cubicBezTo>
                    <a:pt x="96" y="127"/>
                    <a:pt x="89" y="151"/>
                    <a:pt x="83" y="166"/>
                  </a:cubicBezTo>
                  <a:cubicBezTo>
                    <a:pt x="70" y="156"/>
                    <a:pt x="52" y="138"/>
                    <a:pt x="45" y="114"/>
                  </a:cubicBezTo>
                  <a:close/>
                  <a:moveTo>
                    <a:pt x="90" y="211"/>
                  </a:moveTo>
                  <a:cubicBezTo>
                    <a:pt x="95" y="211"/>
                    <a:pt x="101" y="208"/>
                    <a:pt x="105" y="203"/>
                  </a:cubicBezTo>
                  <a:cubicBezTo>
                    <a:pt x="106" y="201"/>
                    <a:pt x="139" y="151"/>
                    <a:pt x="126" y="94"/>
                  </a:cubicBezTo>
                  <a:cubicBezTo>
                    <a:pt x="118" y="58"/>
                    <a:pt x="94" y="28"/>
                    <a:pt x="54" y="5"/>
                  </a:cubicBezTo>
                  <a:cubicBezTo>
                    <a:pt x="46" y="0"/>
                    <a:pt x="35" y="3"/>
                    <a:pt x="29" y="12"/>
                  </a:cubicBezTo>
                  <a:cubicBezTo>
                    <a:pt x="6" y="51"/>
                    <a:pt x="0" y="89"/>
                    <a:pt x="10" y="124"/>
                  </a:cubicBezTo>
                  <a:cubicBezTo>
                    <a:pt x="26" y="180"/>
                    <a:pt x="79" y="208"/>
                    <a:pt x="81" y="209"/>
                  </a:cubicBezTo>
                  <a:cubicBezTo>
                    <a:pt x="84" y="210"/>
                    <a:pt x="87" y="211"/>
                    <a:pt x="90" y="211"/>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grpSp>
      <p:grpSp>
        <p:nvGrpSpPr>
          <p:cNvPr id="105" name="Alarm3" descr="{&quot;Key&quot;:&quot;POWER_USER_SHAPE_ICON&quot;,&quot;Value&quot;:&quot;POWER_USER_SHAPE_ICON_STYLE_1&quot;}">
            <a:extLst>
              <a:ext uri="{FF2B5EF4-FFF2-40B4-BE49-F238E27FC236}">
                <a16:creationId xmlns:a16="http://schemas.microsoft.com/office/drawing/2014/main" id="{34DEFA9D-3BD4-429C-815A-8D4E7A28B74B}"/>
              </a:ext>
            </a:extLst>
          </p:cNvPr>
          <p:cNvGrpSpPr>
            <a:grpSpLocks noChangeAspect="1"/>
          </p:cNvGrpSpPr>
          <p:nvPr/>
        </p:nvGrpSpPr>
        <p:grpSpPr>
          <a:xfrm>
            <a:off x="199677" y="3912975"/>
            <a:ext cx="398336" cy="336524"/>
            <a:chOff x="6639646" y="3454741"/>
            <a:chExt cx="489352" cy="413416"/>
          </a:xfrm>
          <a:solidFill>
            <a:schemeClr val="lt1"/>
          </a:solidFill>
        </p:grpSpPr>
        <p:sp>
          <p:nvSpPr>
            <p:cNvPr id="106" name="Freeform 699">
              <a:extLst>
                <a:ext uri="{FF2B5EF4-FFF2-40B4-BE49-F238E27FC236}">
                  <a16:creationId xmlns:a16="http://schemas.microsoft.com/office/drawing/2014/main" id="{ACA9DE70-B189-4FFB-AD71-BF5EC23D074C}"/>
                </a:ext>
              </a:extLst>
            </p:cNvPr>
            <p:cNvSpPr>
              <a:spLocks/>
            </p:cNvSpPr>
            <p:nvPr/>
          </p:nvSpPr>
          <p:spPr bwMode="auto">
            <a:xfrm>
              <a:off x="6763390" y="3615044"/>
              <a:ext cx="194053" cy="157492"/>
            </a:xfrm>
            <a:custGeom>
              <a:avLst/>
              <a:gdLst>
                <a:gd name="T0" fmla="*/ 3010 w 3010"/>
                <a:gd name="T1" fmla="*/ 2456 h 2456"/>
                <a:gd name="T2" fmla="*/ 2810 w 3010"/>
                <a:gd name="T3" fmla="*/ 2456 h 2456"/>
                <a:gd name="T4" fmla="*/ 2810 w 3010"/>
                <a:gd name="T5" fmla="*/ 1458 h 2456"/>
                <a:gd name="T6" fmla="*/ 1558 w 3010"/>
                <a:gd name="T7" fmla="*/ 200 h 2456"/>
                <a:gd name="T8" fmla="*/ 1463 w 3010"/>
                <a:gd name="T9" fmla="*/ 200 h 2456"/>
                <a:gd name="T10" fmla="*/ 200 w 3010"/>
                <a:gd name="T11" fmla="*/ 1458 h 2456"/>
                <a:gd name="T12" fmla="*/ 200 w 3010"/>
                <a:gd name="T13" fmla="*/ 2318 h 2456"/>
                <a:gd name="T14" fmla="*/ 200 w 3010"/>
                <a:gd name="T15" fmla="*/ 2347 h 2456"/>
                <a:gd name="T16" fmla="*/ 202 w 3010"/>
                <a:gd name="T17" fmla="*/ 2447 h 2456"/>
                <a:gd name="T18" fmla="*/ 2 w 3010"/>
                <a:gd name="T19" fmla="*/ 2452 h 2456"/>
                <a:gd name="T20" fmla="*/ 0 w 3010"/>
                <a:gd name="T21" fmla="*/ 2352 h 2456"/>
                <a:gd name="T22" fmla="*/ 0 w 3010"/>
                <a:gd name="T23" fmla="*/ 2318 h 2456"/>
                <a:gd name="T24" fmla="*/ 0 w 3010"/>
                <a:gd name="T25" fmla="*/ 1458 h 2456"/>
                <a:gd name="T26" fmla="*/ 1463 w 3010"/>
                <a:gd name="T27" fmla="*/ 0 h 2456"/>
                <a:gd name="T28" fmla="*/ 1558 w 3010"/>
                <a:gd name="T29" fmla="*/ 0 h 2456"/>
                <a:gd name="T30" fmla="*/ 3010 w 3010"/>
                <a:gd name="T31" fmla="*/ 1458 h 2456"/>
                <a:gd name="T32" fmla="*/ 3010 w 3010"/>
                <a:gd name="T33" fmla="*/ 2456 h 2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0" h="2456">
                  <a:moveTo>
                    <a:pt x="3010" y="2456"/>
                  </a:moveTo>
                  <a:lnTo>
                    <a:pt x="2810" y="2456"/>
                  </a:lnTo>
                  <a:lnTo>
                    <a:pt x="2810" y="1458"/>
                  </a:lnTo>
                  <a:cubicBezTo>
                    <a:pt x="2810" y="765"/>
                    <a:pt x="2249" y="200"/>
                    <a:pt x="1558" y="200"/>
                  </a:cubicBezTo>
                  <a:lnTo>
                    <a:pt x="1463" y="200"/>
                  </a:lnTo>
                  <a:cubicBezTo>
                    <a:pt x="766" y="200"/>
                    <a:pt x="200" y="765"/>
                    <a:pt x="200" y="1458"/>
                  </a:cubicBezTo>
                  <a:lnTo>
                    <a:pt x="200" y="2318"/>
                  </a:lnTo>
                  <a:lnTo>
                    <a:pt x="200" y="2347"/>
                  </a:lnTo>
                  <a:lnTo>
                    <a:pt x="202" y="2447"/>
                  </a:lnTo>
                  <a:lnTo>
                    <a:pt x="2" y="2452"/>
                  </a:lnTo>
                  <a:lnTo>
                    <a:pt x="0" y="2352"/>
                  </a:lnTo>
                  <a:cubicBezTo>
                    <a:pt x="0" y="2341"/>
                    <a:pt x="0" y="2329"/>
                    <a:pt x="0" y="2318"/>
                  </a:cubicBezTo>
                  <a:lnTo>
                    <a:pt x="0" y="1458"/>
                  </a:lnTo>
                  <a:cubicBezTo>
                    <a:pt x="0" y="654"/>
                    <a:pt x="656" y="0"/>
                    <a:pt x="1463" y="0"/>
                  </a:cubicBezTo>
                  <a:lnTo>
                    <a:pt x="1558" y="0"/>
                  </a:lnTo>
                  <a:cubicBezTo>
                    <a:pt x="2359" y="0"/>
                    <a:pt x="3010" y="654"/>
                    <a:pt x="3010" y="1458"/>
                  </a:cubicBezTo>
                  <a:lnTo>
                    <a:pt x="3010" y="24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07" name="Freeform 700">
              <a:extLst>
                <a:ext uri="{FF2B5EF4-FFF2-40B4-BE49-F238E27FC236}">
                  <a16:creationId xmlns:a16="http://schemas.microsoft.com/office/drawing/2014/main" id="{EE094D4D-5E39-49BF-BF4B-F82E8BFDBEEB}"/>
                </a:ext>
              </a:extLst>
            </p:cNvPr>
            <p:cNvSpPr>
              <a:spLocks noEditPoints="1"/>
            </p:cNvSpPr>
            <p:nvPr/>
          </p:nvSpPr>
          <p:spPr bwMode="auto">
            <a:xfrm>
              <a:off x="6732455" y="3786598"/>
              <a:ext cx="261550" cy="81559"/>
            </a:xfrm>
            <a:custGeom>
              <a:avLst/>
              <a:gdLst>
                <a:gd name="T0" fmla="*/ 511 w 4065"/>
                <a:gd name="T1" fmla="*/ 1033 h 1239"/>
                <a:gd name="T2" fmla="*/ 3608 w 4065"/>
                <a:gd name="T3" fmla="*/ 1033 h 1239"/>
                <a:gd name="T4" fmla="*/ 3780 w 4065"/>
                <a:gd name="T5" fmla="*/ 1037 h 1239"/>
                <a:gd name="T6" fmla="*/ 3853 w 4065"/>
                <a:gd name="T7" fmla="*/ 1039 h 1239"/>
                <a:gd name="T8" fmla="*/ 3862 w 4065"/>
                <a:gd name="T9" fmla="*/ 1039 h 1239"/>
                <a:gd name="T10" fmla="*/ 3863 w 4065"/>
                <a:gd name="T11" fmla="*/ 922 h 1239"/>
                <a:gd name="T12" fmla="*/ 3862 w 4065"/>
                <a:gd name="T13" fmla="*/ 817 h 1239"/>
                <a:gd name="T14" fmla="*/ 3244 w 4065"/>
                <a:gd name="T15" fmla="*/ 200 h 1239"/>
                <a:gd name="T16" fmla="*/ 816 w 4065"/>
                <a:gd name="T17" fmla="*/ 200 h 1239"/>
                <a:gd name="T18" fmla="*/ 200 w 4065"/>
                <a:gd name="T19" fmla="*/ 817 h 1239"/>
                <a:gd name="T20" fmla="*/ 211 w 4065"/>
                <a:gd name="T21" fmla="*/ 1037 h 1239"/>
                <a:gd name="T22" fmla="*/ 254 w 4065"/>
                <a:gd name="T23" fmla="*/ 1039 h 1239"/>
                <a:gd name="T24" fmla="*/ 338 w 4065"/>
                <a:gd name="T25" fmla="*/ 1037 h 1239"/>
                <a:gd name="T26" fmla="*/ 511 w 4065"/>
                <a:gd name="T27" fmla="*/ 1033 h 1239"/>
                <a:gd name="T28" fmla="*/ 253 w 4065"/>
                <a:gd name="T29" fmla="*/ 1239 h 1239"/>
                <a:gd name="T30" fmla="*/ 30 w 4065"/>
                <a:gd name="T31" fmla="*/ 1124 h 1239"/>
                <a:gd name="T32" fmla="*/ 0 w 4065"/>
                <a:gd name="T33" fmla="*/ 817 h 1239"/>
                <a:gd name="T34" fmla="*/ 816 w 4065"/>
                <a:gd name="T35" fmla="*/ 0 h 1239"/>
                <a:gd name="T36" fmla="*/ 3244 w 4065"/>
                <a:gd name="T37" fmla="*/ 0 h 1239"/>
                <a:gd name="T38" fmla="*/ 4062 w 4065"/>
                <a:gd name="T39" fmla="*/ 817 h 1239"/>
                <a:gd name="T40" fmla="*/ 4062 w 4065"/>
                <a:gd name="T41" fmla="*/ 919 h 1239"/>
                <a:gd name="T42" fmla="*/ 4010 w 4065"/>
                <a:gd name="T43" fmla="*/ 1189 h 1239"/>
                <a:gd name="T44" fmla="*/ 3853 w 4065"/>
                <a:gd name="T45" fmla="*/ 1239 h 1239"/>
                <a:gd name="T46" fmla="*/ 3772 w 4065"/>
                <a:gd name="T47" fmla="*/ 1237 h 1239"/>
                <a:gd name="T48" fmla="*/ 3608 w 4065"/>
                <a:gd name="T49" fmla="*/ 1232 h 1239"/>
                <a:gd name="T50" fmla="*/ 511 w 4065"/>
                <a:gd name="T51" fmla="*/ 1232 h 1239"/>
                <a:gd name="T52" fmla="*/ 346 w 4065"/>
                <a:gd name="T53" fmla="*/ 1237 h 1239"/>
                <a:gd name="T54" fmla="*/ 253 w 4065"/>
                <a:gd name="T55" fmla="*/ 1239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5" h="1239">
                  <a:moveTo>
                    <a:pt x="511" y="1033"/>
                  </a:moveTo>
                  <a:lnTo>
                    <a:pt x="3608" y="1033"/>
                  </a:lnTo>
                  <a:cubicBezTo>
                    <a:pt x="3678" y="1033"/>
                    <a:pt x="3735" y="1035"/>
                    <a:pt x="3780" y="1037"/>
                  </a:cubicBezTo>
                  <a:cubicBezTo>
                    <a:pt x="3809" y="1038"/>
                    <a:pt x="3834" y="1039"/>
                    <a:pt x="3853" y="1039"/>
                  </a:cubicBezTo>
                  <a:cubicBezTo>
                    <a:pt x="3856" y="1039"/>
                    <a:pt x="3859" y="1039"/>
                    <a:pt x="3862" y="1039"/>
                  </a:cubicBezTo>
                  <a:cubicBezTo>
                    <a:pt x="3863" y="1011"/>
                    <a:pt x="3863" y="966"/>
                    <a:pt x="3863" y="922"/>
                  </a:cubicBezTo>
                  <a:cubicBezTo>
                    <a:pt x="3862" y="891"/>
                    <a:pt x="3862" y="856"/>
                    <a:pt x="3862" y="817"/>
                  </a:cubicBezTo>
                  <a:cubicBezTo>
                    <a:pt x="3862" y="477"/>
                    <a:pt x="3585" y="200"/>
                    <a:pt x="3244" y="200"/>
                  </a:cubicBezTo>
                  <a:lnTo>
                    <a:pt x="816" y="200"/>
                  </a:lnTo>
                  <a:cubicBezTo>
                    <a:pt x="476" y="200"/>
                    <a:pt x="200" y="477"/>
                    <a:pt x="200" y="817"/>
                  </a:cubicBezTo>
                  <a:cubicBezTo>
                    <a:pt x="200" y="887"/>
                    <a:pt x="200" y="1001"/>
                    <a:pt x="211" y="1037"/>
                  </a:cubicBezTo>
                  <a:cubicBezTo>
                    <a:pt x="218" y="1038"/>
                    <a:pt x="230" y="1039"/>
                    <a:pt x="254" y="1039"/>
                  </a:cubicBezTo>
                  <a:cubicBezTo>
                    <a:pt x="277" y="1039"/>
                    <a:pt x="305" y="1038"/>
                    <a:pt x="338" y="1037"/>
                  </a:cubicBezTo>
                  <a:cubicBezTo>
                    <a:pt x="384" y="1035"/>
                    <a:pt x="442" y="1033"/>
                    <a:pt x="511" y="1033"/>
                  </a:cubicBezTo>
                  <a:close/>
                  <a:moveTo>
                    <a:pt x="253" y="1239"/>
                  </a:moveTo>
                  <a:cubicBezTo>
                    <a:pt x="197" y="1239"/>
                    <a:pt x="82" y="1239"/>
                    <a:pt x="30" y="1124"/>
                  </a:cubicBezTo>
                  <a:cubicBezTo>
                    <a:pt x="2" y="1062"/>
                    <a:pt x="0" y="983"/>
                    <a:pt x="0" y="817"/>
                  </a:cubicBezTo>
                  <a:cubicBezTo>
                    <a:pt x="0" y="367"/>
                    <a:pt x="366" y="0"/>
                    <a:pt x="816" y="0"/>
                  </a:cubicBezTo>
                  <a:lnTo>
                    <a:pt x="3244" y="0"/>
                  </a:lnTo>
                  <a:cubicBezTo>
                    <a:pt x="3695" y="0"/>
                    <a:pt x="4062" y="367"/>
                    <a:pt x="4062" y="817"/>
                  </a:cubicBezTo>
                  <a:cubicBezTo>
                    <a:pt x="4062" y="856"/>
                    <a:pt x="4062" y="890"/>
                    <a:pt x="4062" y="919"/>
                  </a:cubicBezTo>
                  <a:cubicBezTo>
                    <a:pt x="4064" y="1062"/>
                    <a:pt x="4065" y="1133"/>
                    <a:pt x="4010" y="1189"/>
                  </a:cubicBezTo>
                  <a:cubicBezTo>
                    <a:pt x="3966" y="1233"/>
                    <a:pt x="3908" y="1239"/>
                    <a:pt x="3853" y="1239"/>
                  </a:cubicBezTo>
                  <a:cubicBezTo>
                    <a:pt x="3829" y="1239"/>
                    <a:pt x="3803" y="1238"/>
                    <a:pt x="3772" y="1237"/>
                  </a:cubicBezTo>
                  <a:cubicBezTo>
                    <a:pt x="3728" y="1235"/>
                    <a:pt x="3674" y="1232"/>
                    <a:pt x="3608" y="1232"/>
                  </a:cubicBezTo>
                  <a:lnTo>
                    <a:pt x="511" y="1232"/>
                  </a:lnTo>
                  <a:cubicBezTo>
                    <a:pt x="446" y="1232"/>
                    <a:pt x="393" y="1235"/>
                    <a:pt x="346" y="1237"/>
                  </a:cubicBezTo>
                  <a:cubicBezTo>
                    <a:pt x="311" y="1238"/>
                    <a:pt x="280" y="1238"/>
                    <a:pt x="253" y="12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08" name="Freeform 701">
              <a:extLst>
                <a:ext uri="{FF2B5EF4-FFF2-40B4-BE49-F238E27FC236}">
                  <a16:creationId xmlns:a16="http://schemas.microsoft.com/office/drawing/2014/main" id="{179BE077-33E9-40A6-B06D-180EC8379EBF}"/>
                </a:ext>
              </a:extLst>
            </p:cNvPr>
            <p:cNvSpPr>
              <a:spLocks/>
            </p:cNvSpPr>
            <p:nvPr/>
          </p:nvSpPr>
          <p:spPr bwMode="auto">
            <a:xfrm>
              <a:off x="6898383" y="3662855"/>
              <a:ext cx="30937" cy="67496"/>
            </a:xfrm>
            <a:custGeom>
              <a:avLst/>
              <a:gdLst>
                <a:gd name="T0" fmla="*/ 416 w 519"/>
                <a:gd name="T1" fmla="*/ 1052 h 1052"/>
                <a:gd name="T2" fmla="*/ 408 w 519"/>
                <a:gd name="T3" fmla="*/ 1052 h 1052"/>
                <a:gd name="T4" fmla="*/ 316 w 519"/>
                <a:gd name="T5" fmla="*/ 945 h 1052"/>
                <a:gd name="T6" fmla="*/ 319 w 519"/>
                <a:gd name="T7" fmla="*/ 868 h 1052"/>
                <a:gd name="T8" fmla="*/ 39 w 519"/>
                <a:gd name="T9" fmla="*/ 181 h 1052"/>
                <a:gd name="T10" fmla="*/ 39 w 519"/>
                <a:gd name="T11" fmla="*/ 40 h 1052"/>
                <a:gd name="T12" fmla="*/ 180 w 519"/>
                <a:gd name="T13" fmla="*/ 39 h 1052"/>
                <a:gd name="T14" fmla="*/ 519 w 519"/>
                <a:gd name="T15" fmla="*/ 868 h 1052"/>
                <a:gd name="T16" fmla="*/ 515 w 519"/>
                <a:gd name="T17" fmla="*/ 960 h 1052"/>
                <a:gd name="T18" fmla="*/ 416 w 519"/>
                <a:gd name="T19" fmla="*/ 105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9" h="1052">
                  <a:moveTo>
                    <a:pt x="416" y="1052"/>
                  </a:moveTo>
                  <a:cubicBezTo>
                    <a:pt x="413" y="1052"/>
                    <a:pt x="410" y="1052"/>
                    <a:pt x="408" y="1052"/>
                  </a:cubicBezTo>
                  <a:cubicBezTo>
                    <a:pt x="353" y="1048"/>
                    <a:pt x="311" y="1000"/>
                    <a:pt x="316" y="945"/>
                  </a:cubicBezTo>
                  <a:cubicBezTo>
                    <a:pt x="318" y="919"/>
                    <a:pt x="319" y="894"/>
                    <a:pt x="319" y="868"/>
                  </a:cubicBezTo>
                  <a:cubicBezTo>
                    <a:pt x="319" y="608"/>
                    <a:pt x="217" y="357"/>
                    <a:pt x="39" y="181"/>
                  </a:cubicBezTo>
                  <a:cubicBezTo>
                    <a:pt x="0" y="142"/>
                    <a:pt x="0" y="79"/>
                    <a:pt x="39" y="40"/>
                  </a:cubicBezTo>
                  <a:cubicBezTo>
                    <a:pt x="77" y="0"/>
                    <a:pt x="140" y="0"/>
                    <a:pt x="180" y="39"/>
                  </a:cubicBezTo>
                  <a:cubicBezTo>
                    <a:pt x="395" y="252"/>
                    <a:pt x="519" y="554"/>
                    <a:pt x="519" y="868"/>
                  </a:cubicBezTo>
                  <a:cubicBezTo>
                    <a:pt x="519" y="899"/>
                    <a:pt x="517" y="929"/>
                    <a:pt x="515" y="960"/>
                  </a:cubicBezTo>
                  <a:cubicBezTo>
                    <a:pt x="511" y="1012"/>
                    <a:pt x="467" y="1052"/>
                    <a:pt x="416" y="10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09" name="Freeform 702">
              <a:extLst>
                <a:ext uri="{FF2B5EF4-FFF2-40B4-BE49-F238E27FC236}">
                  <a16:creationId xmlns:a16="http://schemas.microsoft.com/office/drawing/2014/main" id="{D9CE39AD-EB3F-4FD3-963B-322F1C6725EC}"/>
                </a:ext>
              </a:extLst>
            </p:cNvPr>
            <p:cNvSpPr>
              <a:spLocks/>
            </p:cNvSpPr>
            <p:nvPr/>
          </p:nvSpPr>
          <p:spPr bwMode="auto">
            <a:xfrm>
              <a:off x="6875884" y="3648792"/>
              <a:ext cx="14063" cy="14063"/>
            </a:xfrm>
            <a:custGeom>
              <a:avLst/>
              <a:gdLst>
                <a:gd name="T0" fmla="*/ 122 w 222"/>
                <a:gd name="T1" fmla="*/ 208 h 208"/>
                <a:gd name="T2" fmla="*/ 77 w 222"/>
                <a:gd name="T3" fmla="*/ 197 h 208"/>
                <a:gd name="T4" fmla="*/ 0 w 222"/>
                <a:gd name="T5" fmla="*/ 100 h 208"/>
                <a:gd name="T6" fmla="*/ 100 w 222"/>
                <a:gd name="T7" fmla="*/ 0 h 208"/>
                <a:gd name="T8" fmla="*/ 222 w 222"/>
                <a:gd name="T9" fmla="*/ 107 h 208"/>
                <a:gd name="T10" fmla="*/ 222 w 222"/>
                <a:gd name="T11" fmla="*/ 107 h 208"/>
                <a:gd name="T12" fmla="*/ 222 w 222"/>
                <a:gd name="T13" fmla="*/ 107 h 208"/>
                <a:gd name="T14" fmla="*/ 222 w 222"/>
                <a:gd name="T15" fmla="*/ 108 h 208"/>
                <a:gd name="T16" fmla="*/ 205 w 222"/>
                <a:gd name="T17" fmla="*/ 164 h 208"/>
                <a:gd name="T18" fmla="*/ 193 w 222"/>
                <a:gd name="T19" fmla="*/ 178 h 208"/>
                <a:gd name="T20" fmla="*/ 179 w 222"/>
                <a:gd name="T21" fmla="*/ 190 h 208"/>
                <a:gd name="T22" fmla="*/ 147 w 222"/>
                <a:gd name="T23" fmla="*/ 204 h 208"/>
                <a:gd name="T24" fmla="*/ 122 w 222"/>
                <a:gd name="T25"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208">
                  <a:moveTo>
                    <a:pt x="122" y="208"/>
                  </a:moveTo>
                  <a:cubicBezTo>
                    <a:pt x="105" y="208"/>
                    <a:pt x="90" y="204"/>
                    <a:pt x="77" y="197"/>
                  </a:cubicBezTo>
                  <a:cubicBezTo>
                    <a:pt x="33" y="187"/>
                    <a:pt x="0" y="147"/>
                    <a:pt x="0" y="100"/>
                  </a:cubicBezTo>
                  <a:cubicBezTo>
                    <a:pt x="0" y="44"/>
                    <a:pt x="44" y="0"/>
                    <a:pt x="100" y="0"/>
                  </a:cubicBezTo>
                  <a:cubicBezTo>
                    <a:pt x="140" y="0"/>
                    <a:pt x="222" y="26"/>
                    <a:pt x="222" y="107"/>
                  </a:cubicBezTo>
                  <a:lnTo>
                    <a:pt x="222" y="107"/>
                  </a:lnTo>
                  <a:lnTo>
                    <a:pt x="222" y="107"/>
                  </a:lnTo>
                  <a:lnTo>
                    <a:pt x="222" y="108"/>
                  </a:lnTo>
                  <a:cubicBezTo>
                    <a:pt x="222" y="129"/>
                    <a:pt x="216" y="148"/>
                    <a:pt x="205" y="164"/>
                  </a:cubicBezTo>
                  <a:cubicBezTo>
                    <a:pt x="201" y="169"/>
                    <a:pt x="197" y="174"/>
                    <a:pt x="193" y="178"/>
                  </a:cubicBezTo>
                  <a:cubicBezTo>
                    <a:pt x="189" y="182"/>
                    <a:pt x="184" y="186"/>
                    <a:pt x="179" y="190"/>
                  </a:cubicBezTo>
                  <a:cubicBezTo>
                    <a:pt x="170" y="196"/>
                    <a:pt x="159" y="201"/>
                    <a:pt x="147" y="204"/>
                  </a:cubicBezTo>
                  <a:cubicBezTo>
                    <a:pt x="140" y="207"/>
                    <a:pt x="130" y="208"/>
                    <a:pt x="122"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10" name="Freeform 703">
              <a:extLst>
                <a:ext uri="{FF2B5EF4-FFF2-40B4-BE49-F238E27FC236}">
                  <a16:creationId xmlns:a16="http://schemas.microsoft.com/office/drawing/2014/main" id="{67C402E8-D8A2-4BA5-AA1E-F9A9F619D0D5}"/>
                </a:ext>
              </a:extLst>
            </p:cNvPr>
            <p:cNvSpPr>
              <a:spLocks/>
            </p:cNvSpPr>
            <p:nvPr/>
          </p:nvSpPr>
          <p:spPr bwMode="auto">
            <a:xfrm>
              <a:off x="6639646" y="3454741"/>
              <a:ext cx="461226" cy="337482"/>
            </a:xfrm>
            <a:custGeom>
              <a:avLst/>
              <a:gdLst>
                <a:gd name="T0" fmla="*/ 5379 w 7189"/>
                <a:gd name="T1" fmla="*/ 5131 h 5229"/>
                <a:gd name="T2" fmla="*/ 5899 w 7189"/>
                <a:gd name="T3" fmla="*/ 4610 h 5229"/>
                <a:gd name="T4" fmla="*/ 5940 w 7189"/>
                <a:gd name="T5" fmla="*/ 3581 h 5229"/>
                <a:gd name="T6" fmla="*/ 5525 w 7189"/>
                <a:gd name="T7" fmla="*/ 2778 h 5229"/>
                <a:gd name="T8" fmla="*/ 5318 w 7189"/>
                <a:gd name="T9" fmla="*/ 1633 h 5229"/>
                <a:gd name="T10" fmla="*/ 3942 w 7189"/>
                <a:gd name="T11" fmla="*/ 1639 h 5229"/>
                <a:gd name="T12" fmla="*/ 3054 w 7189"/>
                <a:gd name="T13" fmla="*/ 1528 h 5229"/>
                <a:gd name="T14" fmla="*/ 2268 w 7189"/>
                <a:gd name="T15" fmla="*/ 1735 h 5229"/>
                <a:gd name="T16" fmla="*/ 1585 w 7189"/>
                <a:gd name="T17" fmla="*/ 2772 h 5229"/>
                <a:gd name="T18" fmla="*/ 679 w 7189"/>
                <a:gd name="T19" fmla="*/ 3153 h 5229"/>
                <a:gd name="T20" fmla="*/ 1491 w 7189"/>
                <a:gd name="T21" fmla="*/ 4087 h 5229"/>
                <a:gd name="T22" fmla="*/ 1704 w 7189"/>
                <a:gd name="T23" fmla="*/ 4875 h 5229"/>
                <a:gd name="T24" fmla="*/ 1605 w 7189"/>
                <a:gd name="T25" fmla="*/ 5049 h 5229"/>
                <a:gd name="T26" fmla="*/ 765 w 7189"/>
                <a:gd name="T27" fmla="*/ 4938 h 5229"/>
                <a:gd name="T28" fmla="*/ 1292 w 7189"/>
                <a:gd name="T29" fmla="*/ 4110 h 5229"/>
                <a:gd name="T30" fmla="*/ 89 w 7189"/>
                <a:gd name="T31" fmla="*/ 3160 h 5229"/>
                <a:gd name="T32" fmla="*/ 127 w 7189"/>
                <a:gd name="T33" fmla="*/ 2964 h 5229"/>
                <a:gd name="T34" fmla="*/ 128 w 7189"/>
                <a:gd name="T35" fmla="*/ 2964 h 5229"/>
                <a:gd name="T36" fmla="*/ 1372 w 7189"/>
                <a:gd name="T37" fmla="*/ 1277 h 5229"/>
                <a:gd name="T38" fmla="*/ 1545 w 7189"/>
                <a:gd name="T39" fmla="*/ 1180 h 5229"/>
                <a:gd name="T40" fmla="*/ 2270 w 7189"/>
                <a:gd name="T41" fmla="*/ 1535 h 5229"/>
                <a:gd name="T42" fmla="*/ 3438 w 7189"/>
                <a:gd name="T43" fmla="*/ 185 h 5229"/>
                <a:gd name="T44" fmla="*/ 3535 w 7189"/>
                <a:gd name="T45" fmla="*/ 0 h 5229"/>
                <a:gd name="T46" fmla="*/ 3637 w 7189"/>
                <a:gd name="T47" fmla="*/ 97 h 5229"/>
                <a:gd name="T48" fmla="*/ 3717 w 7189"/>
                <a:gd name="T49" fmla="*/ 891 h 5229"/>
                <a:gd name="T50" fmla="*/ 4773 w 7189"/>
                <a:gd name="T51" fmla="*/ 1590 h 5229"/>
                <a:gd name="T52" fmla="*/ 5491 w 7189"/>
                <a:gd name="T53" fmla="*/ 1279 h 5229"/>
                <a:gd name="T54" fmla="*/ 5659 w 7189"/>
                <a:gd name="T55" fmla="*/ 1388 h 5229"/>
                <a:gd name="T56" fmla="*/ 5678 w 7189"/>
                <a:gd name="T57" fmla="*/ 2649 h 5229"/>
                <a:gd name="T58" fmla="*/ 7075 w 7189"/>
                <a:gd name="T59" fmla="*/ 2976 h 5229"/>
                <a:gd name="T60" fmla="*/ 7119 w 7189"/>
                <a:gd name="T61" fmla="*/ 3168 h 5229"/>
                <a:gd name="T62" fmla="*/ 6080 w 7189"/>
                <a:gd name="T63" fmla="*/ 3724 h 5229"/>
                <a:gd name="T64" fmla="*/ 6252 w 7189"/>
                <a:gd name="T65" fmla="*/ 4638 h 5229"/>
                <a:gd name="T66" fmla="*/ 6190 w 7189"/>
                <a:gd name="T67" fmla="*/ 4826 h 5229"/>
                <a:gd name="T68" fmla="*/ 5580 w 7189"/>
                <a:gd name="T69" fmla="*/ 5127 h 5229"/>
                <a:gd name="T70" fmla="*/ 5480 w 7189"/>
                <a:gd name="T71" fmla="*/ 5229 h 5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89" h="5229">
                  <a:moveTo>
                    <a:pt x="5480" y="5229"/>
                  </a:moveTo>
                  <a:cubicBezTo>
                    <a:pt x="5425" y="5229"/>
                    <a:pt x="5381" y="5186"/>
                    <a:pt x="5379" y="5131"/>
                  </a:cubicBezTo>
                  <a:cubicBezTo>
                    <a:pt x="5376" y="4972"/>
                    <a:pt x="5433" y="4838"/>
                    <a:pt x="5542" y="4744"/>
                  </a:cubicBezTo>
                  <a:cubicBezTo>
                    <a:pt x="5611" y="4685"/>
                    <a:pt x="5723" y="4625"/>
                    <a:pt x="5899" y="4610"/>
                  </a:cubicBezTo>
                  <a:cubicBezTo>
                    <a:pt x="5818" y="4511"/>
                    <a:pt x="5764" y="4391"/>
                    <a:pt x="5743" y="4259"/>
                  </a:cubicBezTo>
                  <a:cubicBezTo>
                    <a:pt x="5703" y="4009"/>
                    <a:pt x="5782" y="3737"/>
                    <a:pt x="5940" y="3581"/>
                  </a:cubicBezTo>
                  <a:cubicBezTo>
                    <a:pt x="6142" y="3382"/>
                    <a:pt x="6333" y="3276"/>
                    <a:pt x="6548" y="3184"/>
                  </a:cubicBezTo>
                  <a:cubicBezTo>
                    <a:pt x="6189" y="3164"/>
                    <a:pt x="5778" y="3076"/>
                    <a:pt x="5525" y="2778"/>
                  </a:cubicBezTo>
                  <a:cubicBezTo>
                    <a:pt x="5356" y="2580"/>
                    <a:pt x="5262" y="2314"/>
                    <a:pt x="5260" y="2029"/>
                  </a:cubicBezTo>
                  <a:cubicBezTo>
                    <a:pt x="5260" y="1894"/>
                    <a:pt x="5279" y="1760"/>
                    <a:pt x="5318" y="1633"/>
                  </a:cubicBezTo>
                  <a:cubicBezTo>
                    <a:pt x="5149" y="1707"/>
                    <a:pt x="4954" y="1760"/>
                    <a:pt x="4809" y="1787"/>
                  </a:cubicBezTo>
                  <a:cubicBezTo>
                    <a:pt x="4454" y="1851"/>
                    <a:pt x="4154" y="1799"/>
                    <a:pt x="3942" y="1639"/>
                  </a:cubicBezTo>
                  <a:cubicBezTo>
                    <a:pt x="3725" y="1475"/>
                    <a:pt x="3585" y="1241"/>
                    <a:pt x="3523" y="943"/>
                  </a:cubicBezTo>
                  <a:cubicBezTo>
                    <a:pt x="3439" y="1162"/>
                    <a:pt x="3294" y="1367"/>
                    <a:pt x="3054" y="1528"/>
                  </a:cubicBezTo>
                  <a:cubicBezTo>
                    <a:pt x="2864" y="1655"/>
                    <a:pt x="2469" y="1735"/>
                    <a:pt x="2271" y="1735"/>
                  </a:cubicBezTo>
                  <a:lnTo>
                    <a:pt x="2268" y="1735"/>
                  </a:lnTo>
                  <a:cubicBezTo>
                    <a:pt x="2077" y="1735"/>
                    <a:pt x="1866" y="1670"/>
                    <a:pt x="1689" y="1566"/>
                  </a:cubicBezTo>
                  <a:cubicBezTo>
                    <a:pt x="1852" y="2099"/>
                    <a:pt x="1817" y="2488"/>
                    <a:pt x="1585" y="2772"/>
                  </a:cubicBezTo>
                  <a:cubicBezTo>
                    <a:pt x="1423" y="2972"/>
                    <a:pt x="1073" y="3074"/>
                    <a:pt x="878" y="3117"/>
                  </a:cubicBezTo>
                  <a:cubicBezTo>
                    <a:pt x="812" y="3132"/>
                    <a:pt x="745" y="3144"/>
                    <a:pt x="679" y="3153"/>
                  </a:cubicBezTo>
                  <a:cubicBezTo>
                    <a:pt x="741" y="3181"/>
                    <a:pt x="795" y="3206"/>
                    <a:pt x="833" y="3228"/>
                  </a:cubicBezTo>
                  <a:cubicBezTo>
                    <a:pt x="1121" y="3391"/>
                    <a:pt x="1433" y="3605"/>
                    <a:pt x="1491" y="4087"/>
                  </a:cubicBezTo>
                  <a:cubicBezTo>
                    <a:pt x="1521" y="4343"/>
                    <a:pt x="1413" y="4571"/>
                    <a:pt x="1252" y="4741"/>
                  </a:cubicBezTo>
                  <a:cubicBezTo>
                    <a:pt x="1409" y="4751"/>
                    <a:pt x="1565" y="4796"/>
                    <a:pt x="1704" y="4875"/>
                  </a:cubicBezTo>
                  <a:cubicBezTo>
                    <a:pt x="1752" y="4902"/>
                    <a:pt x="1769" y="4963"/>
                    <a:pt x="1741" y="5011"/>
                  </a:cubicBezTo>
                  <a:cubicBezTo>
                    <a:pt x="1714" y="5059"/>
                    <a:pt x="1653" y="5076"/>
                    <a:pt x="1605" y="5049"/>
                  </a:cubicBezTo>
                  <a:cubicBezTo>
                    <a:pt x="1390" y="4925"/>
                    <a:pt x="1123" y="4905"/>
                    <a:pt x="893" y="4993"/>
                  </a:cubicBezTo>
                  <a:cubicBezTo>
                    <a:pt x="843" y="5013"/>
                    <a:pt x="785" y="4988"/>
                    <a:pt x="765" y="4938"/>
                  </a:cubicBezTo>
                  <a:cubicBezTo>
                    <a:pt x="744" y="4888"/>
                    <a:pt x="767" y="4831"/>
                    <a:pt x="817" y="4809"/>
                  </a:cubicBezTo>
                  <a:cubicBezTo>
                    <a:pt x="1073" y="4696"/>
                    <a:pt x="1330" y="4429"/>
                    <a:pt x="1292" y="4110"/>
                  </a:cubicBezTo>
                  <a:cubicBezTo>
                    <a:pt x="1250" y="3758"/>
                    <a:pt x="1056" y="3584"/>
                    <a:pt x="734" y="3402"/>
                  </a:cubicBezTo>
                  <a:cubicBezTo>
                    <a:pt x="606" y="3330"/>
                    <a:pt x="244" y="3190"/>
                    <a:pt x="89" y="3160"/>
                  </a:cubicBezTo>
                  <a:cubicBezTo>
                    <a:pt x="35" y="3150"/>
                    <a:pt x="0" y="3097"/>
                    <a:pt x="10" y="3043"/>
                  </a:cubicBezTo>
                  <a:cubicBezTo>
                    <a:pt x="20" y="2989"/>
                    <a:pt x="73" y="2953"/>
                    <a:pt x="127" y="2964"/>
                  </a:cubicBezTo>
                  <a:lnTo>
                    <a:pt x="127" y="2964"/>
                  </a:lnTo>
                  <a:lnTo>
                    <a:pt x="128" y="2964"/>
                  </a:lnTo>
                  <a:cubicBezTo>
                    <a:pt x="460" y="3027"/>
                    <a:pt x="1229" y="2894"/>
                    <a:pt x="1430" y="2646"/>
                  </a:cubicBezTo>
                  <a:cubicBezTo>
                    <a:pt x="1661" y="2363"/>
                    <a:pt x="1642" y="1928"/>
                    <a:pt x="1372" y="1277"/>
                  </a:cubicBezTo>
                  <a:cubicBezTo>
                    <a:pt x="1352" y="1230"/>
                    <a:pt x="1371" y="1176"/>
                    <a:pt x="1415" y="1151"/>
                  </a:cubicBezTo>
                  <a:cubicBezTo>
                    <a:pt x="1460" y="1126"/>
                    <a:pt x="1516" y="1139"/>
                    <a:pt x="1545" y="1180"/>
                  </a:cubicBezTo>
                  <a:cubicBezTo>
                    <a:pt x="1670" y="1355"/>
                    <a:pt x="1975" y="1535"/>
                    <a:pt x="2268" y="1535"/>
                  </a:cubicBezTo>
                  <a:lnTo>
                    <a:pt x="2270" y="1535"/>
                  </a:lnTo>
                  <a:cubicBezTo>
                    <a:pt x="2435" y="1535"/>
                    <a:pt x="2788" y="1465"/>
                    <a:pt x="2943" y="1361"/>
                  </a:cubicBezTo>
                  <a:cubicBezTo>
                    <a:pt x="3288" y="1131"/>
                    <a:pt x="3442" y="766"/>
                    <a:pt x="3438" y="185"/>
                  </a:cubicBezTo>
                  <a:cubicBezTo>
                    <a:pt x="3437" y="157"/>
                    <a:pt x="3437" y="129"/>
                    <a:pt x="3437" y="101"/>
                  </a:cubicBezTo>
                  <a:cubicBezTo>
                    <a:pt x="3436" y="46"/>
                    <a:pt x="3480" y="1"/>
                    <a:pt x="3535" y="0"/>
                  </a:cubicBezTo>
                  <a:lnTo>
                    <a:pt x="3537" y="0"/>
                  </a:lnTo>
                  <a:cubicBezTo>
                    <a:pt x="3591" y="0"/>
                    <a:pt x="3635" y="43"/>
                    <a:pt x="3637" y="97"/>
                  </a:cubicBezTo>
                  <a:cubicBezTo>
                    <a:pt x="3637" y="127"/>
                    <a:pt x="3638" y="158"/>
                    <a:pt x="3638" y="189"/>
                  </a:cubicBezTo>
                  <a:cubicBezTo>
                    <a:pt x="3646" y="424"/>
                    <a:pt x="3672" y="660"/>
                    <a:pt x="3717" y="891"/>
                  </a:cubicBezTo>
                  <a:cubicBezTo>
                    <a:pt x="3767" y="1149"/>
                    <a:pt x="3881" y="1341"/>
                    <a:pt x="4063" y="1479"/>
                  </a:cubicBezTo>
                  <a:cubicBezTo>
                    <a:pt x="4273" y="1639"/>
                    <a:pt x="4566" y="1627"/>
                    <a:pt x="4773" y="1590"/>
                  </a:cubicBezTo>
                  <a:cubicBezTo>
                    <a:pt x="5074" y="1535"/>
                    <a:pt x="5390" y="1405"/>
                    <a:pt x="5475" y="1303"/>
                  </a:cubicBezTo>
                  <a:cubicBezTo>
                    <a:pt x="5480" y="1295"/>
                    <a:pt x="5486" y="1287"/>
                    <a:pt x="5491" y="1279"/>
                  </a:cubicBezTo>
                  <a:cubicBezTo>
                    <a:pt x="5523" y="1235"/>
                    <a:pt x="5582" y="1224"/>
                    <a:pt x="5627" y="1253"/>
                  </a:cubicBezTo>
                  <a:cubicBezTo>
                    <a:pt x="5672" y="1283"/>
                    <a:pt x="5686" y="1342"/>
                    <a:pt x="5659" y="1388"/>
                  </a:cubicBezTo>
                  <a:cubicBezTo>
                    <a:pt x="5653" y="1398"/>
                    <a:pt x="5646" y="1408"/>
                    <a:pt x="5638" y="1418"/>
                  </a:cubicBezTo>
                  <a:cubicBezTo>
                    <a:pt x="5388" y="1791"/>
                    <a:pt x="5403" y="2326"/>
                    <a:pt x="5678" y="2649"/>
                  </a:cubicBezTo>
                  <a:cubicBezTo>
                    <a:pt x="6005" y="3034"/>
                    <a:pt x="6681" y="2997"/>
                    <a:pt x="7044" y="2978"/>
                  </a:cubicBezTo>
                  <a:lnTo>
                    <a:pt x="7075" y="2976"/>
                  </a:lnTo>
                  <a:cubicBezTo>
                    <a:pt x="7124" y="2974"/>
                    <a:pt x="7167" y="3006"/>
                    <a:pt x="7178" y="3054"/>
                  </a:cubicBezTo>
                  <a:cubicBezTo>
                    <a:pt x="7189" y="3101"/>
                    <a:pt x="7165" y="3149"/>
                    <a:pt x="7119" y="3168"/>
                  </a:cubicBezTo>
                  <a:cubicBezTo>
                    <a:pt x="7027" y="3208"/>
                    <a:pt x="6941" y="3241"/>
                    <a:pt x="6859" y="3273"/>
                  </a:cubicBezTo>
                  <a:cubicBezTo>
                    <a:pt x="6548" y="3395"/>
                    <a:pt x="6324" y="3483"/>
                    <a:pt x="6080" y="3724"/>
                  </a:cubicBezTo>
                  <a:cubicBezTo>
                    <a:pt x="5986" y="3817"/>
                    <a:pt x="5907" y="4020"/>
                    <a:pt x="5940" y="4227"/>
                  </a:cubicBezTo>
                  <a:cubicBezTo>
                    <a:pt x="5960" y="4354"/>
                    <a:pt x="6032" y="4529"/>
                    <a:pt x="6252" y="4638"/>
                  </a:cubicBezTo>
                  <a:cubicBezTo>
                    <a:pt x="6297" y="4661"/>
                    <a:pt x="6318" y="4712"/>
                    <a:pt x="6303" y="4759"/>
                  </a:cubicBezTo>
                  <a:cubicBezTo>
                    <a:pt x="6287" y="4806"/>
                    <a:pt x="6239" y="4835"/>
                    <a:pt x="6190" y="4826"/>
                  </a:cubicBezTo>
                  <a:cubicBezTo>
                    <a:pt x="5957" y="4785"/>
                    <a:pt x="5774" y="4810"/>
                    <a:pt x="5672" y="4896"/>
                  </a:cubicBezTo>
                  <a:cubicBezTo>
                    <a:pt x="5609" y="4951"/>
                    <a:pt x="5578" y="5028"/>
                    <a:pt x="5580" y="5127"/>
                  </a:cubicBezTo>
                  <a:cubicBezTo>
                    <a:pt x="5580" y="5183"/>
                    <a:pt x="5536" y="5228"/>
                    <a:pt x="5482" y="5229"/>
                  </a:cubicBezTo>
                  <a:lnTo>
                    <a:pt x="5480" y="5229"/>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11" name="Freeform 704">
              <a:extLst>
                <a:ext uri="{FF2B5EF4-FFF2-40B4-BE49-F238E27FC236}">
                  <a16:creationId xmlns:a16="http://schemas.microsoft.com/office/drawing/2014/main" id="{2B05E2BE-2B6C-470E-803C-23C66D7AD329}"/>
                </a:ext>
              </a:extLst>
            </p:cNvPr>
            <p:cNvSpPr>
              <a:spLocks/>
            </p:cNvSpPr>
            <p:nvPr/>
          </p:nvSpPr>
          <p:spPr bwMode="auto">
            <a:xfrm>
              <a:off x="6783077" y="3482864"/>
              <a:ext cx="28124" cy="42186"/>
            </a:xfrm>
            <a:custGeom>
              <a:avLst/>
              <a:gdLst>
                <a:gd name="T0" fmla="*/ 343 w 457"/>
                <a:gd name="T1" fmla="*/ 667 h 667"/>
                <a:gd name="T2" fmla="*/ 254 w 457"/>
                <a:gd name="T3" fmla="*/ 612 h 667"/>
                <a:gd name="T4" fmla="*/ 24 w 457"/>
                <a:gd name="T5" fmla="*/ 159 h 667"/>
                <a:gd name="T6" fmla="*/ 68 w 457"/>
                <a:gd name="T7" fmla="*/ 25 h 667"/>
                <a:gd name="T8" fmla="*/ 203 w 457"/>
                <a:gd name="T9" fmla="*/ 69 h 667"/>
                <a:gd name="T10" fmla="*/ 432 w 457"/>
                <a:gd name="T11" fmla="*/ 521 h 667"/>
                <a:gd name="T12" fmla="*/ 388 w 457"/>
                <a:gd name="T13" fmla="*/ 656 h 667"/>
                <a:gd name="T14" fmla="*/ 343 w 457"/>
                <a:gd name="T15" fmla="*/ 667 h 6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7" h="667">
                  <a:moveTo>
                    <a:pt x="343" y="667"/>
                  </a:moveTo>
                  <a:cubicBezTo>
                    <a:pt x="306" y="667"/>
                    <a:pt x="271" y="647"/>
                    <a:pt x="254" y="612"/>
                  </a:cubicBezTo>
                  <a:lnTo>
                    <a:pt x="24" y="159"/>
                  </a:lnTo>
                  <a:cubicBezTo>
                    <a:pt x="0" y="110"/>
                    <a:pt x="19" y="50"/>
                    <a:pt x="68" y="25"/>
                  </a:cubicBezTo>
                  <a:cubicBezTo>
                    <a:pt x="118" y="0"/>
                    <a:pt x="177" y="20"/>
                    <a:pt x="203" y="69"/>
                  </a:cubicBezTo>
                  <a:lnTo>
                    <a:pt x="432" y="521"/>
                  </a:lnTo>
                  <a:cubicBezTo>
                    <a:pt x="457" y="571"/>
                    <a:pt x="438" y="631"/>
                    <a:pt x="388" y="656"/>
                  </a:cubicBezTo>
                  <a:cubicBezTo>
                    <a:pt x="374" y="663"/>
                    <a:pt x="358" y="667"/>
                    <a:pt x="343" y="6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12" name="Freeform 705">
              <a:extLst>
                <a:ext uri="{FF2B5EF4-FFF2-40B4-BE49-F238E27FC236}">
                  <a16:creationId xmlns:a16="http://schemas.microsoft.com/office/drawing/2014/main" id="{EFE05509-B12E-4BC6-83DD-164EF2348A2A}"/>
                </a:ext>
              </a:extLst>
            </p:cNvPr>
            <p:cNvSpPr>
              <a:spLocks/>
            </p:cNvSpPr>
            <p:nvPr/>
          </p:nvSpPr>
          <p:spPr bwMode="auto">
            <a:xfrm>
              <a:off x="6673394" y="3572859"/>
              <a:ext cx="39373" cy="33748"/>
            </a:xfrm>
            <a:custGeom>
              <a:avLst/>
              <a:gdLst>
                <a:gd name="T0" fmla="*/ 498 w 610"/>
                <a:gd name="T1" fmla="*/ 542 h 542"/>
                <a:gd name="T2" fmla="*/ 433 w 610"/>
                <a:gd name="T3" fmla="*/ 518 h 542"/>
                <a:gd name="T4" fmla="*/ 47 w 610"/>
                <a:gd name="T5" fmla="*/ 188 h 542"/>
                <a:gd name="T6" fmla="*/ 36 w 610"/>
                <a:gd name="T7" fmla="*/ 47 h 542"/>
                <a:gd name="T8" fmla="*/ 177 w 610"/>
                <a:gd name="T9" fmla="*/ 36 h 542"/>
                <a:gd name="T10" fmla="*/ 563 w 610"/>
                <a:gd name="T11" fmla="*/ 366 h 542"/>
                <a:gd name="T12" fmla="*/ 574 w 610"/>
                <a:gd name="T13" fmla="*/ 507 h 542"/>
                <a:gd name="T14" fmla="*/ 498 w 610"/>
                <a:gd name="T15" fmla="*/ 542 h 5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0" h="542">
                  <a:moveTo>
                    <a:pt x="498" y="542"/>
                  </a:moveTo>
                  <a:cubicBezTo>
                    <a:pt x="475" y="542"/>
                    <a:pt x="452" y="534"/>
                    <a:pt x="433" y="518"/>
                  </a:cubicBezTo>
                  <a:lnTo>
                    <a:pt x="47" y="188"/>
                  </a:lnTo>
                  <a:cubicBezTo>
                    <a:pt x="5" y="152"/>
                    <a:pt x="0" y="89"/>
                    <a:pt x="36" y="47"/>
                  </a:cubicBezTo>
                  <a:cubicBezTo>
                    <a:pt x="72" y="5"/>
                    <a:pt x="135" y="0"/>
                    <a:pt x="177" y="36"/>
                  </a:cubicBezTo>
                  <a:lnTo>
                    <a:pt x="563" y="366"/>
                  </a:lnTo>
                  <a:cubicBezTo>
                    <a:pt x="605" y="402"/>
                    <a:pt x="610" y="465"/>
                    <a:pt x="574" y="507"/>
                  </a:cubicBezTo>
                  <a:cubicBezTo>
                    <a:pt x="554" y="530"/>
                    <a:pt x="526" y="542"/>
                    <a:pt x="498" y="5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13" name="Freeform 706">
              <a:extLst>
                <a:ext uri="{FF2B5EF4-FFF2-40B4-BE49-F238E27FC236}">
                  <a16:creationId xmlns:a16="http://schemas.microsoft.com/office/drawing/2014/main" id="{2136B5F3-1215-44BE-A2E8-B613CEEF6DBB}"/>
                </a:ext>
              </a:extLst>
            </p:cNvPr>
            <p:cNvSpPr>
              <a:spLocks/>
            </p:cNvSpPr>
            <p:nvPr/>
          </p:nvSpPr>
          <p:spPr bwMode="auto">
            <a:xfrm>
              <a:off x="6656520" y="3713477"/>
              <a:ext cx="30937" cy="14063"/>
            </a:xfrm>
            <a:custGeom>
              <a:avLst/>
              <a:gdLst>
                <a:gd name="T0" fmla="*/ 368 w 468"/>
                <a:gd name="T1" fmla="*/ 200 h 200"/>
                <a:gd name="T2" fmla="*/ 100 w 468"/>
                <a:gd name="T3" fmla="*/ 200 h 200"/>
                <a:gd name="T4" fmla="*/ 0 w 468"/>
                <a:gd name="T5" fmla="*/ 100 h 200"/>
                <a:gd name="T6" fmla="*/ 100 w 468"/>
                <a:gd name="T7" fmla="*/ 0 h 200"/>
                <a:gd name="T8" fmla="*/ 368 w 468"/>
                <a:gd name="T9" fmla="*/ 0 h 200"/>
                <a:gd name="T10" fmla="*/ 468 w 468"/>
                <a:gd name="T11" fmla="*/ 100 h 200"/>
                <a:gd name="T12" fmla="*/ 368 w 468"/>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468" h="200">
                  <a:moveTo>
                    <a:pt x="368" y="200"/>
                  </a:moveTo>
                  <a:lnTo>
                    <a:pt x="100" y="200"/>
                  </a:lnTo>
                  <a:cubicBezTo>
                    <a:pt x="45" y="200"/>
                    <a:pt x="0" y="155"/>
                    <a:pt x="0" y="100"/>
                  </a:cubicBezTo>
                  <a:cubicBezTo>
                    <a:pt x="0" y="44"/>
                    <a:pt x="45" y="0"/>
                    <a:pt x="100" y="0"/>
                  </a:cubicBezTo>
                  <a:lnTo>
                    <a:pt x="368" y="0"/>
                  </a:lnTo>
                  <a:cubicBezTo>
                    <a:pt x="423" y="0"/>
                    <a:pt x="468" y="44"/>
                    <a:pt x="468" y="100"/>
                  </a:cubicBezTo>
                  <a:cubicBezTo>
                    <a:pt x="468" y="155"/>
                    <a:pt x="423" y="200"/>
                    <a:pt x="368"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14" name="Freeform 707">
              <a:extLst>
                <a:ext uri="{FF2B5EF4-FFF2-40B4-BE49-F238E27FC236}">
                  <a16:creationId xmlns:a16="http://schemas.microsoft.com/office/drawing/2014/main" id="{A74E5FF5-2628-44B7-A2A5-C73DEC91F45F}"/>
                </a:ext>
              </a:extLst>
            </p:cNvPr>
            <p:cNvSpPr>
              <a:spLocks/>
            </p:cNvSpPr>
            <p:nvPr/>
          </p:nvSpPr>
          <p:spPr bwMode="auto">
            <a:xfrm>
              <a:off x="7050250" y="3713477"/>
              <a:ext cx="39373" cy="14063"/>
            </a:xfrm>
            <a:custGeom>
              <a:avLst/>
              <a:gdLst>
                <a:gd name="T0" fmla="*/ 501 w 601"/>
                <a:gd name="T1" fmla="*/ 200 h 200"/>
                <a:gd name="T2" fmla="*/ 100 w 601"/>
                <a:gd name="T3" fmla="*/ 200 h 200"/>
                <a:gd name="T4" fmla="*/ 0 w 601"/>
                <a:gd name="T5" fmla="*/ 100 h 200"/>
                <a:gd name="T6" fmla="*/ 100 w 601"/>
                <a:gd name="T7" fmla="*/ 0 h 200"/>
                <a:gd name="T8" fmla="*/ 501 w 601"/>
                <a:gd name="T9" fmla="*/ 0 h 200"/>
                <a:gd name="T10" fmla="*/ 601 w 601"/>
                <a:gd name="T11" fmla="*/ 100 h 200"/>
                <a:gd name="T12" fmla="*/ 501 w 601"/>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601" h="200">
                  <a:moveTo>
                    <a:pt x="501" y="200"/>
                  </a:moveTo>
                  <a:lnTo>
                    <a:pt x="100" y="200"/>
                  </a:lnTo>
                  <a:cubicBezTo>
                    <a:pt x="45" y="200"/>
                    <a:pt x="0" y="155"/>
                    <a:pt x="0" y="100"/>
                  </a:cubicBezTo>
                  <a:cubicBezTo>
                    <a:pt x="0" y="45"/>
                    <a:pt x="45" y="0"/>
                    <a:pt x="100" y="0"/>
                  </a:cubicBezTo>
                  <a:lnTo>
                    <a:pt x="501" y="0"/>
                  </a:lnTo>
                  <a:cubicBezTo>
                    <a:pt x="557" y="0"/>
                    <a:pt x="601" y="45"/>
                    <a:pt x="601" y="100"/>
                  </a:cubicBezTo>
                  <a:cubicBezTo>
                    <a:pt x="601" y="155"/>
                    <a:pt x="557" y="200"/>
                    <a:pt x="501"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15" name="Freeform 708">
              <a:extLst>
                <a:ext uri="{FF2B5EF4-FFF2-40B4-BE49-F238E27FC236}">
                  <a16:creationId xmlns:a16="http://schemas.microsoft.com/office/drawing/2014/main" id="{DB721DFD-4215-47D1-84E3-4751FF7487D7}"/>
                </a:ext>
              </a:extLst>
            </p:cNvPr>
            <p:cNvSpPr>
              <a:spLocks/>
            </p:cNvSpPr>
            <p:nvPr/>
          </p:nvSpPr>
          <p:spPr bwMode="auto">
            <a:xfrm>
              <a:off x="7022126" y="3578484"/>
              <a:ext cx="39373" cy="30937"/>
            </a:xfrm>
            <a:custGeom>
              <a:avLst/>
              <a:gdLst>
                <a:gd name="T0" fmla="*/ 113 w 585"/>
                <a:gd name="T1" fmla="*/ 471 h 471"/>
                <a:gd name="T2" fmla="*/ 31 w 585"/>
                <a:gd name="T3" fmla="*/ 429 h 471"/>
                <a:gd name="T4" fmla="*/ 55 w 585"/>
                <a:gd name="T5" fmla="*/ 289 h 471"/>
                <a:gd name="T6" fmla="*/ 413 w 585"/>
                <a:gd name="T7" fmla="*/ 32 h 471"/>
                <a:gd name="T8" fmla="*/ 553 w 585"/>
                <a:gd name="T9" fmla="*/ 55 h 471"/>
                <a:gd name="T10" fmla="*/ 530 w 585"/>
                <a:gd name="T11" fmla="*/ 195 h 471"/>
                <a:gd name="T12" fmla="*/ 171 w 585"/>
                <a:gd name="T13" fmla="*/ 452 h 471"/>
                <a:gd name="T14" fmla="*/ 113 w 585"/>
                <a:gd name="T15" fmla="*/ 471 h 4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5" h="471">
                  <a:moveTo>
                    <a:pt x="113" y="471"/>
                  </a:moveTo>
                  <a:cubicBezTo>
                    <a:pt x="82" y="471"/>
                    <a:pt x="52" y="456"/>
                    <a:pt x="31" y="429"/>
                  </a:cubicBezTo>
                  <a:cubicBezTo>
                    <a:pt x="0" y="384"/>
                    <a:pt x="10" y="322"/>
                    <a:pt x="55" y="289"/>
                  </a:cubicBezTo>
                  <a:lnTo>
                    <a:pt x="413" y="32"/>
                  </a:lnTo>
                  <a:cubicBezTo>
                    <a:pt x="458" y="0"/>
                    <a:pt x="520" y="10"/>
                    <a:pt x="553" y="55"/>
                  </a:cubicBezTo>
                  <a:cubicBezTo>
                    <a:pt x="585" y="100"/>
                    <a:pt x="575" y="163"/>
                    <a:pt x="530" y="195"/>
                  </a:cubicBezTo>
                  <a:lnTo>
                    <a:pt x="171" y="452"/>
                  </a:lnTo>
                  <a:cubicBezTo>
                    <a:pt x="154" y="465"/>
                    <a:pt x="134" y="471"/>
                    <a:pt x="113" y="4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16" name="Freeform 709">
              <a:extLst>
                <a:ext uri="{FF2B5EF4-FFF2-40B4-BE49-F238E27FC236}">
                  <a16:creationId xmlns:a16="http://schemas.microsoft.com/office/drawing/2014/main" id="{76F7EC3E-89C7-4C51-A66E-4E5E21F42F35}"/>
                </a:ext>
              </a:extLst>
            </p:cNvPr>
            <p:cNvSpPr>
              <a:spLocks/>
            </p:cNvSpPr>
            <p:nvPr/>
          </p:nvSpPr>
          <p:spPr bwMode="auto">
            <a:xfrm>
              <a:off x="6923695" y="3482864"/>
              <a:ext cx="30937" cy="47811"/>
            </a:xfrm>
            <a:custGeom>
              <a:avLst/>
              <a:gdLst>
                <a:gd name="T0" fmla="*/ 114 w 488"/>
                <a:gd name="T1" fmla="*/ 734 h 734"/>
                <a:gd name="T2" fmla="*/ 70 w 488"/>
                <a:gd name="T3" fmla="*/ 724 h 734"/>
                <a:gd name="T4" fmla="*/ 25 w 488"/>
                <a:gd name="T5" fmla="*/ 590 h 734"/>
                <a:gd name="T6" fmla="*/ 285 w 488"/>
                <a:gd name="T7" fmla="*/ 69 h 734"/>
                <a:gd name="T8" fmla="*/ 419 w 488"/>
                <a:gd name="T9" fmla="*/ 25 h 734"/>
                <a:gd name="T10" fmla="*/ 464 w 488"/>
                <a:gd name="T11" fmla="*/ 159 h 734"/>
                <a:gd name="T12" fmla="*/ 204 w 488"/>
                <a:gd name="T13" fmla="*/ 679 h 734"/>
                <a:gd name="T14" fmla="*/ 114 w 488"/>
                <a:gd name="T15" fmla="*/ 734 h 7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734">
                  <a:moveTo>
                    <a:pt x="114" y="734"/>
                  </a:moveTo>
                  <a:cubicBezTo>
                    <a:pt x="99" y="734"/>
                    <a:pt x="84" y="731"/>
                    <a:pt x="70" y="724"/>
                  </a:cubicBezTo>
                  <a:cubicBezTo>
                    <a:pt x="20" y="699"/>
                    <a:pt x="0" y="639"/>
                    <a:pt x="25" y="590"/>
                  </a:cubicBezTo>
                  <a:lnTo>
                    <a:pt x="285" y="69"/>
                  </a:lnTo>
                  <a:cubicBezTo>
                    <a:pt x="310" y="20"/>
                    <a:pt x="370" y="0"/>
                    <a:pt x="419" y="25"/>
                  </a:cubicBezTo>
                  <a:cubicBezTo>
                    <a:pt x="469" y="49"/>
                    <a:pt x="488" y="110"/>
                    <a:pt x="464" y="159"/>
                  </a:cubicBezTo>
                  <a:lnTo>
                    <a:pt x="204" y="679"/>
                  </a:lnTo>
                  <a:cubicBezTo>
                    <a:pt x="186" y="714"/>
                    <a:pt x="151" y="734"/>
                    <a:pt x="114" y="7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17" name="Freeform 710">
              <a:extLst>
                <a:ext uri="{FF2B5EF4-FFF2-40B4-BE49-F238E27FC236}">
                  <a16:creationId xmlns:a16="http://schemas.microsoft.com/office/drawing/2014/main" id="{8578C938-C92F-4D8F-97A6-468654E32968}"/>
                </a:ext>
              </a:extLst>
            </p:cNvPr>
            <p:cNvSpPr>
              <a:spLocks/>
            </p:cNvSpPr>
            <p:nvPr/>
          </p:nvSpPr>
          <p:spPr bwMode="auto">
            <a:xfrm>
              <a:off x="6707143" y="3499738"/>
              <a:ext cx="16874" cy="14063"/>
            </a:xfrm>
            <a:custGeom>
              <a:avLst/>
              <a:gdLst>
                <a:gd name="T0" fmla="*/ 145 w 259"/>
                <a:gd name="T1" fmla="*/ 221 h 221"/>
                <a:gd name="T2" fmla="*/ 94 w 259"/>
                <a:gd name="T3" fmla="*/ 207 h 221"/>
                <a:gd name="T4" fmla="*/ 94 w 259"/>
                <a:gd name="T5" fmla="*/ 207 h 221"/>
                <a:gd name="T6" fmla="*/ 7 w 259"/>
                <a:gd name="T7" fmla="*/ 95 h 221"/>
                <a:gd name="T8" fmla="*/ 108 w 259"/>
                <a:gd name="T9" fmla="*/ 8 h 221"/>
                <a:gd name="T10" fmla="*/ 230 w 259"/>
                <a:gd name="T11" fmla="*/ 68 h 221"/>
                <a:gd name="T12" fmla="*/ 198 w 259"/>
                <a:gd name="T13" fmla="*/ 206 h 221"/>
                <a:gd name="T14" fmla="*/ 145 w 259"/>
                <a:gd name="T15" fmla="*/ 221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221">
                  <a:moveTo>
                    <a:pt x="145" y="221"/>
                  </a:moveTo>
                  <a:cubicBezTo>
                    <a:pt x="127" y="221"/>
                    <a:pt x="110" y="216"/>
                    <a:pt x="94" y="207"/>
                  </a:cubicBezTo>
                  <a:cubicBezTo>
                    <a:pt x="94" y="207"/>
                    <a:pt x="94" y="207"/>
                    <a:pt x="94" y="207"/>
                  </a:cubicBezTo>
                  <a:cubicBezTo>
                    <a:pt x="39" y="200"/>
                    <a:pt x="0" y="149"/>
                    <a:pt x="7" y="95"/>
                  </a:cubicBezTo>
                  <a:cubicBezTo>
                    <a:pt x="14" y="44"/>
                    <a:pt x="59" y="8"/>
                    <a:pt x="108" y="8"/>
                  </a:cubicBezTo>
                  <a:cubicBezTo>
                    <a:pt x="141" y="0"/>
                    <a:pt x="190" y="4"/>
                    <a:pt x="230" y="68"/>
                  </a:cubicBezTo>
                  <a:cubicBezTo>
                    <a:pt x="259" y="115"/>
                    <a:pt x="244" y="177"/>
                    <a:pt x="198" y="206"/>
                  </a:cubicBezTo>
                  <a:cubicBezTo>
                    <a:pt x="181" y="216"/>
                    <a:pt x="163" y="221"/>
                    <a:pt x="145" y="2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18" name="Freeform 711">
              <a:extLst>
                <a:ext uri="{FF2B5EF4-FFF2-40B4-BE49-F238E27FC236}">
                  <a16:creationId xmlns:a16="http://schemas.microsoft.com/office/drawing/2014/main" id="{9DCBFA8F-F70A-4130-AF53-A4A4C076A821}"/>
                </a:ext>
              </a:extLst>
            </p:cNvPr>
            <p:cNvSpPr>
              <a:spLocks/>
            </p:cNvSpPr>
            <p:nvPr/>
          </p:nvSpPr>
          <p:spPr bwMode="auto">
            <a:xfrm>
              <a:off x="7010877" y="3510988"/>
              <a:ext cx="14063" cy="14063"/>
            </a:xfrm>
            <a:custGeom>
              <a:avLst/>
              <a:gdLst>
                <a:gd name="T0" fmla="*/ 109 w 206"/>
                <a:gd name="T1" fmla="*/ 200 h 200"/>
                <a:gd name="T2" fmla="*/ 19 w 206"/>
                <a:gd name="T3" fmla="*/ 145 h 200"/>
                <a:gd name="T4" fmla="*/ 28 w 206"/>
                <a:gd name="T5" fmla="*/ 40 h 200"/>
                <a:gd name="T6" fmla="*/ 28 w 206"/>
                <a:gd name="T7" fmla="*/ 40 h 200"/>
                <a:gd name="T8" fmla="*/ 33 w 206"/>
                <a:gd name="T9" fmla="*/ 34 h 200"/>
                <a:gd name="T10" fmla="*/ 33 w 206"/>
                <a:gd name="T11" fmla="*/ 34 h 200"/>
                <a:gd name="T12" fmla="*/ 46 w 206"/>
                <a:gd name="T13" fmla="*/ 17 h 200"/>
                <a:gd name="T14" fmla="*/ 109 w 206"/>
                <a:gd name="T15" fmla="*/ 64 h 200"/>
                <a:gd name="T16" fmla="*/ 109 w 206"/>
                <a:gd name="T17" fmla="*/ 0 h 200"/>
                <a:gd name="T18" fmla="*/ 109 w 206"/>
                <a:gd name="T19" fmla="*/ 64 h 200"/>
                <a:gd name="T20" fmla="*/ 137 w 206"/>
                <a:gd name="T21" fmla="*/ 86 h 200"/>
                <a:gd name="T22" fmla="*/ 198 w 206"/>
                <a:gd name="T23" fmla="*/ 55 h 200"/>
                <a:gd name="T24" fmla="*/ 137 w 206"/>
                <a:gd name="T25" fmla="*/ 86 h 200"/>
                <a:gd name="T26" fmla="*/ 206 w 206"/>
                <a:gd name="T27" fmla="*/ 137 h 200"/>
                <a:gd name="T28" fmla="*/ 204 w 206"/>
                <a:gd name="T29" fmla="*/ 138 h 200"/>
                <a:gd name="T30" fmla="*/ 189 w 206"/>
                <a:gd name="T31" fmla="*/ 160 h 200"/>
                <a:gd name="T32" fmla="*/ 188 w 206"/>
                <a:gd name="T33" fmla="*/ 159 h 200"/>
                <a:gd name="T34" fmla="*/ 109 w 206"/>
                <a:gd name="T3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200">
                  <a:moveTo>
                    <a:pt x="109" y="200"/>
                  </a:moveTo>
                  <a:cubicBezTo>
                    <a:pt x="70" y="200"/>
                    <a:pt x="36" y="178"/>
                    <a:pt x="19" y="145"/>
                  </a:cubicBezTo>
                  <a:cubicBezTo>
                    <a:pt x="7" y="120"/>
                    <a:pt x="0" y="83"/>
                    <a:pt x="28" y="40"/>
                  </a:cubicBezTo>
                  <a:lnTo>
                    <a:pt x="28" y="40"/>
                  </a:lnTo>
                  <a:lnTo>
                    <a:pt x="33" y="34"/>
                  </a:lnTo>
                  <a:lnTo>
                    <a:pt x="33" y="34"/>
                  </a:lnTo>
                  <a:lnTo>
                    <a:pt x="46" y="17"/>
                  </a:lnTo>
                  <a:lnTo>
                    <a:pt x="109" y="64"/>
                  </a:lnTo>
                  <a:lnTo>
                    <a:pt x="109" y="0"/>
                  </a:lnTo>
                  <a:lnTo>
                    <a:pt x="109" y="64"/>
                  </a:lnTo>
                  <a:lnTo>
                    <a:pt x="137" y="86"/>
                  </a:lnTo>
                  <a:lnTo>
                    <a:pt x="198" y="55"/>
                  </a:lnTo>
                  <a:lnTo>
                    <a:pt x="137" y="86"/>
                  </a:lnTo>
                  <a:lnTo>
                    <a:pt x="206" y="137"/>
                  </a:lnTo>
                  <a:cubicBezTo>
                    <a:pt x="206" y="137"/>
                    <a:pt x="205" y="138"/>
                    <a:pt x="204" y="138"/>
                  </a:cubicBezTo>
                  <a:lnTo>
                    <a:pt x="189" y="160"/>
                  </a:lnTo>
                  <a:lnTo>
                    <a:pt x="188" y="159"/>
                  </a:lnTo>
                  <a:cubicBezTo>
                    <a:pt x="169" y="183"/>
                    <a:pt x="147" y="200"/>
                    <a:pt x="109"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19" name="Freeform 712">
              <a:extLst>
                <a:ext uri="{FF2B5EF4-FFF2-40B4-BE49-F238E27FC236}">
                  <a16:creationId xmlns:a16="http://schemas.microsoft.com/office/drawing/2014/main" id="{1100FD7A-4174-473F-9B61-C3526A018DD0}"/>
                </a:ext>
              </a:extLst>
            </p:cNvPr>
            <p:cNvSpPr>
              <a:spLocks noEditPoints="1"/>
            </p:cNvSpPr>
            <p:nvPr/>
          </p:nvSpPr>
          <p:spPr bwMode="auto">
            <a:xfrm>
              <a:off x="7114935" y="3643167"/>
              <a:ext cx="14063" cy="14063"/>
            </a:xfrm>
            <a:custGeom>
              <a:avLst/>
              <a:gdLst>
                <a:gd name="T0" fmla="*/ 54 w 229"/>
                <a:gd name="T1" fmla="*/ 33 h 212"/>
                <a:gd name="T2" fmla="*/ 28 w 229"/>
                <a:gd name="T3" fmla="*/ 134 h 212"/>
                <a:gd name="T4" fmla="*/ 118 w 229"/>
                <a:gd name="T5" fmla="*/ 200 h 212"/>
                <a:gd name="T6" fmla="*/ 203 w 229"/>
                <a:gd name="T7" fmla="*/ 114 h 212"/>
                <a:gd name="T8" fmla="*/ 130 w 229"/>
                <a:gd name="T9" fmla="*/ 13 h 212"/>
                <a:gd name="T10" fmla="*/ 115 w 229"/>
                <a:gd name="T11" fmla="*/ 112 h 212"/>
                <a:gd name="T12" fmla="*/ 54 w 229"/>
                <a:gd name="T13" fmla="*/ 33 h 212"/>
                <a:gd name="T14" fmla="*/ 115 w 229"/>
                <a:gd name="T15" fmla="*/ 212 h 212"/>
                <a:gd name="T16" fmla="*/ 100 w 229"/>
                <a:gd name="T17" fmla="*/ 211 h 212"/>
                <a:gd name="T18" fmla="*/ 3 w 229"/>
                <a:gd name="T19" fmla="*/ 99 h 212"/>
                <a:gd name="T20" fmla="*/ 118 w 229"/>
                <a:gd name="T21" fmla="*/ 0 h 212"/>
                <a:gd name="T22" fmla="*/ 218 w 229"/>
                <a:gd name="T23" fmla="*/ 70 h 212"/>
                <a:gd name="T24" fmla="*/ 176 w 229"/>
                <a:gd name="T25" fmla="*/ 191 h 212"/>
                <a:gd name="T26" fmla="*/ 115 w 229"/>
                <a:gd name="T2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212">
                  <a:moveTo>
                    <a:pt x="54" y="33"/>
                  </a:moveTo>
                  <a:cubicBezTo>
                    <a:pt x="36" y="47"/>
                    <a:pt x="12" y="87"/>
                    <a:pt x="28" y="134"/>
                  </a:cubicBezTo>
                  <a:cubicBezTo>
                    <a:pt x="41" y="173"/>
                    <a:pt x="79" y="200"/>
                    <a:pt x="118" y="200"/>
                  </a:cubicBezTo>
                  <a:cubicBezTo>
                    <a:pt x="161" y="200"/>
                    <a:pt x="200" y="161"/>
                    <a:pt x="203" y="114"/>
                  </a:cubicBezTo>
                  <a:cubicBezTo>
                    <a:pt x="207" y="57"/>
                    <a:pt x="163" y="18"/>
                    <a:pt x="130" y="13"/>
                  </a:cubicBezTo>
                  <a:lnTo>
                    <a:pt x="115" y="112"/>
                  </a:lnTo>
                  <a:lnTo>
                    <a:pt x="54" y="33"/>
                  </a:lnTo>
                  <a:close/>
                  <a:moveTo>
                    <a:pt x="115" y="212"/>
                  </a:moveTo>
                  <a:cubicBezTo>
                    <a:pt x="111" y="212"/>
                    <a:pt x="105" y="211"/>
                    <a:pt x="100" y="211"/>
                  </a:cubicBezTo>
                  <a:cubicBezTo>
                    <a:pt x="28" y="200"/>
                    <a:pt x="0" y="145"/>
                    <a:pt x="3" y="99"/>
                  </a:cubicBezTo>
                  <a:cubicBezTo>
                    <a:pt x="8" y="43"/>
                    <a:pt x="57" y="0"/>
                    <a:pt x="118" y="0"/>
                  </a:cubicBezTo>
                  <a:cubicBezTo>
                    <a:pt x="164" y="0"/>
                    <a:pt x="203" y="28"/>
                    <a:pt x="218" y="70"/>
                  </a:cubicBezTo>
                  <a:cubicBezTo>
                    <a:pt x="229" y="104"/>
                    <a:pt x="225" y="154"/>
                    <a:pt x="176" y="191"/>
                  </a:cubicBezTo>
                  <a:cubicBezTo>
                    <a:pt x="159" y="205"/>
                    <a:pt x="138" y="212"/>
                    <a:pt x="115"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grpSp>
      <p:sp>
        <p:nvSpPr>
          <p:cNvPr id="120" name="Rectangle 45">
            <a:extLst>
              <a:ext uri="{FF2B5EF4-FFF2-40B4-BE49-F238E27FC236}">
                <a16:creationId xmlns:a16="http://schemas.microsoft.com/office/drawing/2014/main" id="{C5C74213-ADD3-4968-B2B3-261D8337970D}"/>
              </a:ext>
            </a:extLst>
          </p:cNvPr>
          <p:cNvSpPr>
            <a:spLocks noChangeArrowheads="1"/>
          </p:cNvSpPr>
          <p:nvPr/>
        </p:nvSpPr>
        <p:spPr bwMode="gray">
          <a:xfrm>
            <a:off x="144202" y="1282088"/>
            <a:ext cx="2778243"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121" name="Google Shape;412;p18">
            <a:extLst>
              <a:ext uri="{FF2B5EF4-FFF2-40B4-BE49-F238E27FC236}">
                <a16:creationId xmlns:a16="http://schemas.microsoft.com/office/drawing/2014/main" id="{00DCC75E-33D5-4622-A3BA-80525129BD17}"/>
              </a:ext>
            </a:extLst>
          </p:cNvPr>
          <p:cNvSpPr txBox="1">
            <a:spLocks/>
          </p:cNvSpPr>
          <p:nvPr/>
        </p:nvSpPr>
        <p:spPr>
          <a:xfrm>
            <a:off x="533912" y="1374646"/>
            <a:ext cx="2269269"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Random Forest</a:t>
            </a:r>
            <a:endParaRPr lang="en-US" dirty="0">
              <a:solidFill>
                <a:schemeClr val="bg1"/>
              </a:solidFill>
            </a:endParaRPr>
          </a:p>
        </p:txBody>
      </p:sp>
      <p:sp>
        <p:nvSpPr>
          <p:cNvPr id="122" name="Rectangle 121">
            <a:extLst>
              <a:ext uri="{FF2B5EF4-FFF2-40B4-BE49-F238E27FC236}">
                <a16:creationId xmlns:a16="http://schemas.microsoft.com/office/drawing/2014/main" id="{3BA537CB-D736-4DA2-B9ED-B82626858888}"/>
              </a:ext>
            </a:extLst>
          </p:cNvPr>
          <p:cNvSpPr/>
          <p:nvPr/>
        </p:nvSpPr>
        <p:spPr>
          <a:xfrm>
            <a:off x="6247532" y="3564132"/>
            <a:ext cx="2778243" cy="787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Ins="540000" rtlCol="0" anchor="ctr">
            <a:normAutofit/>
          </a:bodyPr>
          <a:lstStyle/>
          <a:p>
            <a:pPr marL="214313" indent="-214313" defTabSz="685800">
              <a:buClrTx/>
              <a:buFont typeface="Arial" panose="020B0604020202020204" pitchFamily="34" charset="0"/>
              <a:buChar char="•"/>
              <a:defRPr/>
            </a:pPr>
            <a:r>
              <a:rPr lang="en-US" b="1">
                <a:latin typeface="Tahoma" panose="020B0604030504040204" pitchFamily="34" charset="0"/>
                <a:ea typeface="Tahoma" panose="020B0604030504040204" pitchFamily="34" charset="0"/>
                <a:cs typeface="Tahoma" panose="020B0604030504040204" pitchFamily="34" charset="0"/>
              </a:rPr>
              <a:t>Thấp hơn nhờ cơ thế học thông minh</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23" name="Rectangle 122">
            <a:extLst>
              <a:ext uri="{FF2B5EF4-FFF2-40B4-BE49-F238E27FC236}">
                <a16:creationId xmlns:a16="http://schemas.microsoft.com/office/drawing/2014/main" id="{BCB4B948-4FF0-4079-A246-8EF73570CDA6}"/>
              </a:ext>
            </a:extLst>
          </p:cNvPr>
          <p:cNvSpPr/>
          <p:nvPr/>
        </p:nvSpPr>
        <p:spPr>
          <a:xfrm>
            <a:off x="6247532" y="1927559"/>
            <a:ext cx="2778243" cy="78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Ins="540000" rtlCol="0" anchor="ctr">
            <a:normAutofit/>
          </a:bodyPr>
          <a:lstStyle/>
          <a:p>
            <a:pPr marL="214313" indent="-214313" defTabSz="685800">
              <a:buClrTx/>
              <a:buFont typeface="Arial" panose="020B0604020202020204" pitchFamily="34" charset="0"/>
              <a:buChar char="•"/>
              <a:defRPr/>
            </a:pPr>
            <a:r>
              <a:rPr lang="en-US" b="1">
                <a:latin typeface="Tahoma" panose="020B0604030504040204" pitchFamily="34" charset="0"/>
                <a:ea typeface="Tahoma" panose="020B0604030504040204" pitchFamily="34" charset="0"/>
                <a:cs typeface="Tahoma" panose="020B0604030504040204" pitchFamily="34" charset="0"/>
              </a:rPr>
              <a:t>Dựa trên support vector, bỏ qua nhiễu</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24" name="Rectangle 123">
            <a:extLst>
              <a:ext uri="{FF2B5EF4-FFF2-40B4-BE49-F238E27FC236}">
                <a16:creationId xmlns:a16="http://schemas.microsoft.com/office/drawing/2014/main" id="{93E5EBDF-BDB0-49FF-A42F-F15BE73ECF26}"/>
              </a:ext>
            </a:extLst>
          </p:cNvPr>
          <p:cNvSpPr/>
          <p:nvPr/>
        </p:nvSpPr>
        <p:spPr>
          <a:xfrm>
            <a:off x="6247532" y="2745561"/>
            <a:ext cx="2778243" cy="787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Ins="540000" rtlCol="0" anchor="ctr">
            <a:normAutofit/>
          </a:bodyPr>
          <a:lstStyle/>
          <a:p>
            <a:pPr marL="214313" indent="-214313" defTabSz="685800">
              <a:buClrTx/>
              <a:buFont typeface="Arial" panose="020B0604020202020204" pitchFamily="34" charset="0"/>
              <a:buChar char="•"/>
              <a:defRPr/>
            </a:pPr>
            <a:r>
              <a:rPr lang="en-US" b="1">
                <a:latin typeface="Tahoma" panose="020B0604030504040204" pitchFamily="34" charset="0"/>
                <a:ea typeface="Tahoma" panose="020B0604030504040204" pitchFamily="34" charset="0"/>
                <a:cs typeface="Tahoma" panose="020B0604030504040204" pitchFamily="34" charset="0"/>
              </a:rPr>
              <a:t>Tích hợp sẵn thông qua biên lớn nhất</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25" name="Rectangle 124">
            <a:extLst>
              <a:ext uri="{FF2B5EF4-FFF2-40B4-BE49-F238E27FC236}">
                <a16:creationId xmlns:a16="http://schemas.microsoft.com/office/drawing/2014/main" id="{DDCFC8AA-3B87-4EF5-81E9-93A6C41FFFA4}"/>
              </a:ext>
            </a:extLst>
          </p:cNvPr>
          <p:cNvSpPr/>
          <p:nvPr/>
        </p:nvSpPr>
        <p:spPr>
          <a:xfrm>
            <a:off x="8539775" y="1927559"/>
            <a:ext cx="486000" cy="78732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defTabSz="685800">
              <a:buClrTx/>
              <a:defRPr/>
            </a:pPr>
            <a:endParaRPr lang="en-US" sz="1200" dirty="0">
              <a:solidFill>
                <a:srgbClr val="FFFFFF"/>
              </a:solidFill>
            </a:endParaRPr>
          </a:p>
        </p:txBody>
      </p:sp>
      <p:sp>
        <p:nvSpPr>
          <p:cNvPr id="126" name="Rectangle 125">
            <a:extLst>
              <a:ext uri="{FF2B5EF4-FFF2-40B4-BE49-F238E27FC236}">
                <a16:creationId xmlns:a16="http://schemas.microsoft.com/office/drawing/2014/main" id="{E00B2A63-4CB5-42EF-A533-AD0D993FBF2C}"/>
              </a:ext>
            </a:extLst>
          </p:cNvPr>
          <p:cNvSpPr/>
          <p:nvPr/>
        </p:nvSpPr>
        <p:spPr>
          <a:xfrm>
            <a:off x="8539775" y="2745561"/>
            <a:ext cx="486000" cy="78732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defTabSz="685800">
              <a:buClrTx/>
              <a:defRPr/>
            </a:pPr>
            <a:endParaRPr lang="en-US" sz="1200" dirty="0">
              <a:solidFill>
                <a:srgbClr val="FFFFFF"/>
              </a:solidFill>
            </a:endParaRPr>
          </a:p>
        </p:txBody>
      </p:sp>
      <p:sp>
        <p:nvSpPr>
          <p:cNvPr id="127" name="Rectangle 126">
            <a:extLst>
              <a:ext uri="{FF2B5EF4-FFF2-40B4-BE49-F238E27FC236}">
                <a16:creationId xmlns:a16="http://schemas.microsoft.com/office/drawing/2014/main" id="{2303B284-4D76-4189-8CB6-F51DE3E787DE}"/>
              </a:ext>
            </a:extLst>
          </p:cNvPr>
          <p:cNvSpPr/>
          <p:nvPr/>
        </p:nvSpPr>
        <p:spPr>
          <a:xfrm>
            <a:off x="8539775" y="3564132"/>
            <a:ext cx="486000" cy="78732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defTabSz="685800">
              <a:buClrTx/>
              <a:defRPr/>
            </a:pPr>
            <a:endParaRPr lang="en-US" sz="1200" dirty="0">
              <a:solidFill>
                <a:srgbClr val="FFFFFF"/>
              </a:solidFill>
            </a:endParaRPr>
          </a:p>
        </p:txBody>
      </p:sp>
      <p:sp>
        <p:nvSpPr>
          <p:cNvPr id="128" name="Freeform 33">
            <a:extLst>
              <a:ext uri="{FF2B5EF4-FFF2-40B4-BE49-F238E27FC236}">
                <a16:creationId xmlns:a16="http://schemas.microsoft.com/office/drawing/2014/main" id="{0EB46DEC-3751-4AC3-B183-83AB32436692}"/>
              </a:ext>
            </a:extLst>
          </p:cNvPr>
          <p:cNvSpPr/>
          <p:nvPr/>
        </p:nvSpPr>
        <p:spPr>
          <a:xfrm flipV="1">
            <a:off x="5467845" y="3564130"/>
            <a:ext cx="768821" cy="785361"/>
          </a:xfrm>
          <a:custGeom>
            <a:avLst/>
            <a:gdLst>
              <a:gd name="connsiteX0" fmla="*/ 1350335 w 1350335"/>
              <a:gd name="connsiteY0" fmla="*/ 0 h 691116"/>
              <a:gd name="connsiteX1" fmla="*/ 1350335 w 1350335"/>
              <a:gd name="connsiteY1" fmla="*/ 691116 h 691116"/>
              <a:gd name="connsiteX2" fmla="*/ 0 w 1350335"/>
              <a:gd name="connsiteY2" fmla="*/ 691116 h 691116"/>
              <a:gd name="connsiteX3" fmla="*/ 0 w 1350335"/>
              <a:gd name="connsiteY3" fmla="*/ 382772 h 691116"/>
              <a:gd name="connsiteX4" fmla="*/ 1350335 w 1350335"/>
              <a:gd name="connsiteY4" fmla="*/ 0 h 691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335" h="691116">
                <a:moveTo>
                  <a:pt x="1350335" y="0"/>
                </a:moveTo>
                <a:lnTo>
                  <a:pt x="1350335" y="691116"/>
                </a:lnTo>
                <a:lnTo>
                  <a:pt x="0" y="691116"/>
                </a:lnTo>
                <a:lnTo>
                  <a:pt x="0" y="382772"/>
                </a:lnTo>
                <a:lnTo>
                  <a:pt x="135033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defTabSz="685800">
              <a:buClrTx/>
              <a:defRPr/>
            </a:pPr>
            <a:endParaRPr lang="en-US" sz="1200" dirty="0">
              <a:solidFill>
                <a:srgbClr val="FFFFFF"/>
              </a:solidFill>
            </a:endParaRPr>
          </a:p>
        </p:txBody>
      </p:sp>
      <p:sp>
        <p:nvSpPr>
          <p:cNvPr id="129" name="Freeform 38">
            <a:extLst>
              <a:ext uri="{FF2B5EF4-FFF2-40B4-BE49-F238E27FC236}">
                <a16:creationId xmlns:a16="http://schemas.microsoft.com/office/drawing/2014/main" id="{8061714F-003C-424B-87B9-5F0CE106C826}"/>
              </a:ext>
            </a:extLst>
          </p:cNvPr>
          <p:cNvSpPr/>
          <p:nvPr/>
        </p:nvSpPr>
        <p:spPr>
          <a:xfrm>
            <a:off x="5467844" y="1927260"/>
            <a:ext cx="768821" cy="1239313"/>
          </a:xfrm>
          <a:custGeom>
            <a:avLst/>
            <a:gdLst>
              <a:gd name="connsiteX0" fmla="*/ 1351128 w 1351128"/>
              <a:gd name="connsiteY0" fmla="*/ 0 h 1105468"/>
              <a:gd name="connsiteX1" fmla="*/ 1351128 w 1351128"/>
              <a:gd name="connsiteY1" fmla="*/ 696036 h 1105468"/>
              <a:gd name="connsiteX2" fmla="*/ 0 w 1351128"/>
              <a:gd name="connsiteY2" fmla="*/ 1105468 h 1105468"/>
              <a:gd name="connsiteX3" fmla="*/ 0 w 1351128"/>
              <a:gd name="connsiteY3" fmla="*/ 777922 h 1105468"/>
              <a:gd name="connsiteX4" fmla="*/ 1351128 w 1351128"/>
              <a:gd name="connsiteY4" fmla="*/ 0 h 1105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128" h="1105468">
                <a:moveTo>
                  <a:pt x="1351128" y="0"/>
                </a:moveTo>
                <a:lnTo>
                  <a:pt x="1351128" y="696036"/>
                </a:lnTo>
                <a:lnTo>
                  <a:pt x="0" y="1105468"/>
                </a:lnTo>
                <a:lnTo>
                  <a:pt x="0" y="777922"/>
                </a:lnTo>
                <a:lnTo>
                  <a:pt x="135112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defTabSz="685800">
              <a:buClrTx/>
              <a:defRPr/>
            </a:pPr>
            <a:endParaRPr lang="en-US" sz="1200" dirty="0">
              <a:solidFill>
                <a:srgbClr val="FFFFFF"/>
              </a:solidFill>
            </a:endParaRPr>
          </a:p>
        </p:txBody>
      </p:sp>
      <p:sp>
        <p:nvSpPr>
          <p:cNvPr id="130" name="Freeform 39">
            <a:extLst>
              <a:ext uri="{FF2B5EF4-FFF2-40B4-BE49-F238E27FC236}">
                <a16:creationId xmlns:a16="http://schemas.microsoft.com/office/drawing/2014/main" id="{3D587761-1DD4-49C8-93B8-B36D3E391659}"/>
              </a:ext>
            </a:extLst>
          </p:cNvPr>
          <p:cNvSpPr/>
          <p:nvPr/>
        </p:nvSpPr>
        <p:spPr>
          <a:xfrm>
            <a:off x="5467846" y="2745561"/>
            <a:ext cx="768821" cy="787320"/>
          </a:xfrm>
          <a:custGeom>
            <a:avLst/>
            <a:gdLst>
              <a:gd name="connsiteX0" fmla="*/ 1350335 w 1350335"/>
              <a:gd name="connsiteY0" fmla="*/ 0 h 691116"/>
              <a:gd name="connsiteX1" fmla="*/ 1350335 w 1350335"/>
              <a:gd name="connsiteY1" fmla="*/ 691116 h 691116"/>
              <a:gd name="connsiteX2" fmla="*/ 0 w 1350335"/>
              <a:gd name="connsiteY2" fmla="*/ 691116 h 691116"/>
              <a:gd name="connsiteX3" fmla="*/ 0 w 1350335"/>
              <a:gd name="connsiteY3" fmla="*/ 382772 h 691116"/>
              <a:gd name="connsiteX4" fmla="*/ 1350335 w 1350335"/>
              <a:gd name="connsiteY4" fmla="*/ 0 h 691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335" h="691116">
                <a:moveTo>
                  <a:pt x="1350335" y="0"/>
                </a:moveTo>
                <a:lnTo>
                  <a:pt x="1350335" y="691116"/>
                </a:lnTo>
                <a:lnTo>
                  <a:pt x="0" y="691116"/>
                </a:lnTo>
                <a:lnTo>
                  <a:pt x="0" y="382772"/>
                </a:lnTo>
                <a:lnTo>
                  <a:pt x="135033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defTabSz="685800">
              <a:buClrTx/>
              <a:defRPr/>
            </a:pPr>
            <a:endParaRPr lang="en-US" sz="1200" dirty="0">
              <a:solidFill>
                <a:srgbClr val="FFFFFF"/>
              </a:solidFill>
            </a:endParaRPr>
          </a:p>
        </p:txBody>
      </p:sp>
      <p:grpSp>
        <p:nvGrpSpPr>
          <p:cNvPr id="131" name="Operations2" descr="{&quot;Key&quot;:&quot;POWER_USER_SHAPE_ICON&quot;,&quot;Value&quot;:&quot;POWER_USER_SHAPE_ICON_STYLE_1&quot;}">
            <a:extLst>
              <a:ext uri="{FF2B5EF4-FFF2-40B4-BE49-F238E27FC236}">
                <a16:creationId xmlns:a16="http://schemas.microsoft.com/office/drawing/2014/main" id="{2FC2DB3F-35C1-4312-B34E-B7B15826750B}"/>
              </a:ext>
            </a:extLst>
          </p:cNvPr>
          <p:cNvGrpSpPr>
            <a:grpSpLocks noChangeAspect="1"/>
          </p:cNvGrpSpPr>
          <p:nvPr/>
        </p:nvGrpSpPr>
        <p:grpSpPr>
          <a:xfrm>
            <a:off x="8640226" y="3773391"/>
            <a:ext cx="344217" cy="407194"/>
            <a:chOff x="2054979" y="3725862"/>
            <a:chExt cx="531423" cy="628650"/>
          </a:xfrm>
          <a:solidFill>
            <a:schemeClr val="lt1"/>
          </a:solidFill>
        </p:grpSpPr>
        <p:grpSp>
          <p:nvGrpSpPr>
            <p:cNvPr id="132" name="Group 131">
              <a:extLst>
                <a:ext uri="{FF2B5EF4-FFF2-40B4-BE49-F238E27FC236}">
                  <a16:creationId xmlns:a16="http://schemas.microsoft.com/office/drawing/2014/main" id="{95346D2B-4A30-4FC8-9F78-20610ECEAC6D}"/>
                </a:ext>
              </a:extLst>
            </p:cNvPr>
            <p:cNvGrpSpPr/>
            <p:nvPr/>
          </p:nvGrpSpPr>
          <p:grpSpPr>
            <a:xfrm>
              <a:off x="2054979" y="3725862"/>
              <a:ext cx="473075" cy="628650"/>
              <a:chOff x="1289051" y="2987675"/>
              <a:chExt cx="473075" cy="628650"/>
            </a:xfrm>
            <a:grpFill/>
          </p:grpSpPr>
          <p:sp>
            <p:nvSpPr>
              <p:cNvPr id="134" name="Freeform 1059">
                <a:extLst>
                  <a:ext uri="{FF2B5EF4-FFF2-40B4-BE49-F238E27FC236}">
                    <a16:creationId xmlns:a16="http://schemas.microsoft.com/office/drawing/2014/main" id="{4ED7C6AB-2A73-4723-92C0-DE6D92B14BA8}"/>
                  </a:ext>
                </a:extLst>
              </p:cNvPr>
              <p:cNvSpPr>
                <a:spLocks/>
              </p:cNvSpPr>
              <p:nvPr/>
            </p:nvSpPr>
            <p:spPr bwMode="auto">
              <a:xfrm>
                <a:off x="1289051" y="3013075"/>
                <a:ext cx="192088" cy="363538"/>
              </a:xfrm>
              <a:custGeom>
                <a:avLst/>
                <a:gdLst>
                  <a:gd name="T0" fmla="*/ 259 w 259"/>
                  <a:gd name="T1" fmla="*/ 100 h 487"/>
                  <a:gd name="T2" fmla="*/ 234 w 259"/>
                  <a:gd name="T3" fmla="*/ 18 h 487"/>
                  <a:gd name="T4" fmla="*/ 180 w 259"/>
                  <a:gd name="T5" fmla="*/ 2 h 487"/>
                  <a:gd name="T6" fmla="*/ 176 w 259"/>
                  <a:gd name="T7" fmla="*/ 2 h 487"/>
                  <a:gd name="T8" fmla="*/ 167 w 259"/>
                  <a:gd name="T9" fmla="*/ 2 h 487"/>
                  <a:gd name="T10" fmla="*/ 167 w 259"/>
                  <a:gd name="T11" fmla="*/ 282 h 487"/>
                  <a:gd name="T12" fmla="*/ 0 w 259"/>
                  <a:gd name="T13" fmla="*/ 476 h 487"/>
                  <a:gd name="T14" fmla="*/ 12 w 259"/>
                  <a:gd name="T15" fmla="*/ 487 h 487"/>
                  <a:gd name="T16" fmla="*/ 184 w 259"/>
                  <a:gd name="T17" fmla="*/ 288 h 487"/>
                  <a:gd name="T18" fmla="*/ 184 w 259"/>
                  <a:gd name="T19" fmla="*/ 19 h 487"/>
                  <a:gd name="T20" fmla="*/ 222 w 259"/>
                  <a:gd name="T21" fmla="*/ 30 h 487"/>
                  <a:gd name="T22" fmla="*/ 242 w 259"/>
                  <a:gd name="T23" fmla="*/ 100 h 487"/>
                  <a:gd name="T24" fmla="*/ 242 w 259"/>
                  <a:gd name="T25" fmla="*/ 159 h 487"/>
                  <a:gd name="T26" fmla="*/ 259 w 259"/>
                  <a:gd name="T27" fmla="*/ 126 h 487"/>
                  <a:gd name="T28" fmla="*/ 259 w 259"/>
                  <a:gd name="T29" fmla="*/ 10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487">
                    <a:moveTo>
                      <a:pt x="259" y="100"/>
                    </a:moveTo>
                    <a:cubicBezTo>
                      <a:pt x="259" y="61"/>
                      <a:pt x="250" y="33"/>
                      <a:pt x="234" y="18"/>
                    </a:cubicBezTo>
                    <a:cubicBezTo>
                      <a:pt x="215" y="0"/>
                      <a:pt x="191" y="2"/>
                      <a:pt x="180" y="2"/>
                    </a:cubicBezTo>
                    <a:cubicBezTo>
                      <a:pt x="178" y="2"/>
                      <a:pt x="177" y="2"/>
                      <a:pt x="176" y="2"/>
                    </a:cubicBezTo>
                    <a:lnTo>
                      <a:pt x="167" y="2"/>
                    </a:lnTo>
                    <a:lnTo>
                      <a:pt x="167" y="282"/>
                    </a:lnTo>
                    <a:lnTo>
                      <a:pt x="0" y="476"/>
                    </a:lnTo>
                    <a:lnTo>
                      <a:pt x="12" y="487"/>
                    </a:lnTo>
                    <a:lnTo>
                      <a:pt x="184" y="288"/>
                    </a:lnTo>
                    <a:lnTo>
                      <a:pt x="184" y="19"/>
                    </a:lnTo>
                    <a:cubicBezTo>
                      <a:pt x="194" y="18"/>
                      <a:pt x="210" y="18"/>
                      <a:pt x="222" y="30"/>
                    </a:cubicBezTo>
                    <a:cubicBezTo>
                      <a:pt x="235" y="42"/>
                      <a:pt x="242" y="66"/>
                      <a:pt x="242" y="100"/>
                    </a:cubicBezTo>
                    <a:lnTo>
                      <a:pt x="242" y="159"/>
                    </a:lnTo>
                    <a:lnTo>
                      <a:pt x="259" y="126"/>
                    </a:lnTo>
                    <a:lnTo>
                      <a:pt x="259"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35" name="Freeform 1060">
                <a:extLst>
                  <a:ext uri="{FF2B5EF4-FFF2-40B4-BE49-F238E27FC236}">
                    <a16:creationId xmlns:a16="http://schemas.microsoft.com/office/drawing/2014/main" id="{7E0A3551-FD39-430E-8C9C-E60CC6858E25}"/>
                  </a:ext>
                </a:extLst>
              </p:cNvPr>
              <p:cNvSpPr>
                <a:spLocks/>
              </p:cNvSpPr>
              <p:nvPr/>
            </p:nvSpPr>
            <p:spPr bwMode="auto">
              <a:xfrm>
                <a:off x="1289051" y="2987675"/>
                <a:ext cx="473075" cy="628650"/>
              </a:xfrm>
              <a:custGeom>
                <a:avLst/>
                <a:gdLst>
                  <a:gd name="T0" fmla="*/ 532 w 637"/>
                  <a:gd name="T1" fmla="*/ 636 h 846"/>
                  <a:gd name="T2" fmla="*/ 420 w 637"/>
                  <a:gd name="T3" fmla="*/ 637 h 846"/>
                  <a:gd name="T4" fmla="*/ 351 w 637"/>
                  <a:gd name="T5" fmla="*/ 571 h 846"/>
                  <a:gd name="T6" fmla="*/ 374 w 637"/>
                  <a:gd name="T7" fmla="*/ 425 h 846"/>
                  <a:gd name="T8" fmla="*/ 454 w 637"/>
                  <a:gd name="T9" fmla="*/ 321 h 846"/>
                  <a:gd name="T10" fmla="*/ 533 w 637"/>
                  <a:gd name="T11" fmla="*/ 321 h 846"/>
                  <a:gd name="T12" fmla="*/ 617 w 637"/>
                  <a:gd name="T13" fmla="*/ 294 h 846"/>
                  <a:gd name="T14" fmla="*/ 634 w 637"/>
                  <a:gd name="T15" fmla="*/ 233 h 846"/>
                  <a:gd name="T16" fmla="*/ 634 w 637"/>
                  <a:gd name="T17" fmla="*/ 228 h 846"/>
                  <a:gd name="T18" fmla="*/ 634 w 637"/>
                  <a:gd name="T19" fmla="*/ 220 h 846"/>
                  <a:gd name="T20" fmla="*/ 437 w 637"/>
                  <a:gd name="T21" fmla="*/ 220 h 846"/>
                  <a:gd name="T22" fmla="*/ 476 w 637"/>
                  <a:gd name="T23" fmla="*/ 169 h 846"/>
                  <a:gd name="T24" fmla="*/ 505 w 637"/>
                  <a:gd name="T25" fmla="*/ 85 h 846"/>
                  <a:gd name="T26" fmla="*/ 466 w 637"/>
                  <a:gd name="T27" fmla="*/ 31 h 846"/>
                  <a:gd name="T28" fmla="*/ 462 w 637"/>
                  <a:gd name="T29" fmla="*/ 29 h 846"/>
                  <a:gd name="T30" fmla="*/ 456 w 637"/>
                  <a:gd name="T31" fmla="*/ 24 h 846"/>
                  <a:gd name="T32" fmla="*/ 429 w 637"/>
                  <a:gd name="T33" fmla="*/ 60 h 846"/>
                  <a:gd name="T34" fmla="*/ 375 w 637"/>
                  <a:gd name="T35" fmla="*/ 5 h 846"/>
                  <a:gd name="T36" fmla="*/ 370 w 637"/>
                  <a:gd name="T37" fmla="*/ 3 h 846"/>
                  <a:gd name="T38" fmla="*/ 363 w 637"/>
                  <a:gd name="T39" fmla="*/ 0 h 846"/>
                  <a:gd name="T40" fmla="*/ 264 w 637"/>
                  <a:gd name="T41" fmla="*/ 185 h 846"/>
                  <a:gd name="T42" fmla="*/ 259 w 637"/>
                  <a:gd name="T43" fmla="*/ 231 h 846"/>
                  <a:gd name="T44" fmla="*/ 370 w 637"/>
                  <a:gd name="T45" fmla="*/ 22 h 846"/>
                  <a:gd name="T46" fmla="*/ 414 w 637"/>
                  <a:gd name="T47" fmla="*/ 81 h 846"/>
                  <a:gd name="T48" fmla="*/ 412 w 637"/>
                  <a:gd name="T49" fmla="*/ 109 h 846"/>
                  <a:gd name="T50" fmla="*/ 459 w 637"/>
                  <a:gd name="T51" fmla="*/ 47 h 846"/>
                  <a:gd name="T52" fmla="*/ 489 w 637"/>
                  <a:gd name="T53" fmla="*/ 88 h 846"/>
                  <a:gd name="T54" fmla="*/ 463 w 637"/>
                  <a:gd name="T55" fmla="*/ 159 h 846"/>
                  <a:gd name="T56" fmla="*/ 403 w 637"/>
                  <a:gd name="T57" fmla="*/ 237 h 846"/>
                  <a:gd name="T58" fmla="*/ 617 w 637"/>
                  <a:gd name="T59" fmla="*/ 237 h 846"/>
                  <a:gd name="T60" fmla="*/ 605 w 637"/>
                  <a:gd name="T61" fmla="*/ 283 h 846"/>
                  <a:gd name="T62" fmla="*/ 533 w 637"/>
                  <a:gd name="T63" fmla="*/ 304 h 846"/>
                  <a:gd name="T64" fmla="*/ 445 w 637"/>
                  <a:gd name="T65" fmla="*/ 304 h 846"/>
                  <a:gd name="T66" fmla="*/ 358 w 637"/>
                  <a:gd name="T67" fmla="*/ 419 h 846"/>
                  <a:gd name="T68" fmla="*/ 333 w 637"/>
                  <a:gd name="T69" fmla="*/ 577 h 846"/>
                  <a:gd name="T70" fmla="*/ 413 w 637"/>
                  <a:gd name="T71" fmla="*/ 653 h 846"/>
                  <a:gd name="T72" fmla="*/ 532 w 637"/>
                  <a:gd name="T73" fmla="*/ 653 h 846"/>
                  <a:gd name="T74" fmla="*/ 604 w 637"/>
                  <a:gd name="T75" fmla="*/ 675 h 846"/>
                  <a:gd name="T76" fmla="*/ 616 w 637"/>
                  <a:gd name="T77" fmla="*/ 720 h 846"/>
                  <a:gd name="T78" fmla="*/ 133 w 637"/>
                  <a:gd name="T79" fmla="*/ 720 h 846"/>
                  <a:gd name="T80" fmla="*/ 0 w 637"/>
                  <a:gd name="T81" fmla="*/ 833 h 846"/>
                  <a:gd name="T82" fmla="*/ 10 w 637"/>
                  <a:gd name="T83" fmla="*/ 846 h 846"/>
                  <a:gd name="T84" fmla="*/ 139 w 637"/>
                  <a:gd name="T85" fmla="*/ 737 h 846"/>
                  <a:gd name="T86" fmla="*/ 633 w 637"/>
                  <a:gd name="T87" fmla="*/ 737 h 846"/>
                  <a:gd name="T88" fmla="*/ 633 w 637"/>
                  <a:gd name="T89" fmla="*/ 728 h 846"/>
                  <a:gd name="T90" fmla="*/ 633 w 637"/>
                  <a:gd name="T91" fmla="*/ 724 h 846"/>
                  <a:gd name="T92" fmla="*/ 616 w 637"/>
                  <a:gd name="T93" fmla="*/ 663 h 846"/>
                  <a:gd name="T94" fmla="*/ 532 w 637"/>
                  <a:gd name="T95" fmla="*/ 63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7" h="846">
                    <a:moveTo>
                      <a:pt x="532" y="636"/>
                    </a:moveTo>
                    <a:lnTo>
                      <a:pt x="420" y="637"/>
                    </a:lnTo>
                    <a:lnTo>
                      <a:pt x="351" y="571"/>
                    </a:lnTo>
                    <a:lnTo>
                      <a:pt x="374" y="425"/>
                    </a:lnTo>
                    <a:lnTo>
                      <a:pt x="454" y="321"/>
                    </a:lnTo>
                    <a:lnTo>
                      <a:pt x="533" y="321"/>
                    </a:lnTo>
                    <a:cubicBezTo>
                      <a:pt x="572" y="321"/>
                      <a:pt x="600" y="312"/>
                      <a:pt x="617" y="294"/>
                    </a:cubicBezTo>
                    <a:cubicBezTo>
                      <a:pt x="637" y="273"/>
                      <a:pt x="635" y="246"/>
                      <a:pt x="634" y="233"/>
                    </a:cubicBezTo>
                    <a:cubicBezTo>
                      <a:pt x="634" y="231"/>
                      <a:pt x="634" y="230"/>
                      <a:pt x="634" y="228"/>
                    </a:cubicBezTo>
                    <a:lnTo>
                      <a:pt x="634" y="220"/>
                    </a:lnTo>
                    <a:lnTo>
                      <a:pt x="437" y="220"/>
                    </a:lnTo>
                    <a:lnTo>
                      <a:pt x="476" y="169"/>
                    </a:lnTo>
                    <a:cubicBezTo>
                      <a:pt x="500" y="138"/>
                      <a:pt x="509" y="110"/>
                      <a:pt x="505" y="85"/>
                    </a:cubicBezTo>
                    <a:cubicBezTo>
                      <a:pt x="500" y="55"/>
                      <a:pt x="476" y="38"/>
                      <a:pt x="466" y="31"/>
                    </a:cubicBezTo>
                    <a:cubicBezTo>
                      <a:pt x="464" y="30"/>
                      <a:pt x="463" y="29"/>
                      <a:pt x="462" y="29"/>
                    </a:cubicBezTo>
                    <a:lnTo>
                      <a:pt x="456" y="24"/>
                    </a:lnTo>
                    <a:lnTo>
                      <a:pt x="429" y="60"/>
                    </a:lnTo>
                    <a:cubicBezTo>
                      <a:pt x="420" y="25"/>
                      <a:pt x="388" y="11"/>
                      <a:pt x="375" y="5"/>
                    </a:cubicBezTo>
                    <a:cubicBezTo>
                      <a:pt x="373" y="5"/>
                      <a:pt x="371" y="4"/>
                      <a:pt x="370" y="3"/>
                    </a:cubicBezTo>
                    <a:lnTo>
                      <a:pt x="363" y="0"/>
                    </a:lnTo>
                    <a:lnTo>
                      <a:pt x="264" y="185"/>
                    </a:lnTo>
                    <a:lnTo>
                      <a:pt x="259" y="231"/>
                    </a:lnTo>
                    <a:lnTo>
                      <a:pt x="370" y="22"/>
                    </a:lnTo>
                    <a:cubicBezTo>
                      <a:pt x="387" y="29"/>
                      <a:pt x="416" y="43"/>
                      <a:pt x="414" y="81"/>
                    </a:cubicBezTo>
                    <a:lnTo>
                      <a:pt x="412" y="109"/>
                    </a:lnTo>
                    <a:lnTo>
                      <a:pt x="459" y="47"/>
                    </a:lnTo>
                    <a:cubicBezTo>
                      <a:pt x="469" y="54"/>
                      <a:pt x="486" y="67"/>
                      <a:pt x="489" y="88"/>
                    </a:cubicBezTo>
                    <a:cubicBezTo>
                      <a:pt x="492" y="108"/>
                      <a:pt x="483" y="132"/>
                      <a:pt x="463" y="159"/>
                    </a:cubicBezTo>
                    <a:lnTo>
                      <a:pt x="403" y="237"/>
                    </a:lnTo>
                    <a:lnTo>
                      <a:pt x="617" y="237"/>
                    </a:lnTo>
                    <a:cubicBezTo>
                      <a:pt x="618" y="249"/>
                      <a:pt x="618" y="268"/>
                      <a:pt x="605" y="283"/>
                    </a:cubicBezTo>
                    <a:cubicBezTo>
                      <a:pt x="591" y="297"/>
                      <a:pt x="567" y="304"/>
                      <a:pt x="533" y="304"/>
                    </a:cubicBezTo>
                    <a:lnTo>
                      <a:pt x="445" y="304"/>
                    </a:lnTo>
                    <a:lnTo>
                      <a:pt x="358" y="419"/>
                    </a:lnTo>
                    <a:lnTo>
                      <a:pt x="333" y="577"/>
                    </a:lnTo>
                    <a:lnTo>
                      <a:pt x="413" y="653"/>
                    </a:lnTo>
                    <a:lnTo>
                      <a:pt x="532" y="653"/>
                    </a:lnTo>
                    <a:cubicBezTo>
                      <a:pt x="567" y="653"/>
                      <a:pt x="591" y="660"/>
                      <a:pt x="604" y="675"/>
                    </a:cubicBezTo>
                    <a:cubicBezTo>
                      <a:pt x="618" y="689"/>
                      <a:pt x="617" y="708"/>
                      <a:pt x="616" y="720"/>
                    </a:cubicBezTo>
                    <a:lnTo>
                      <a:pt x="133" y="720"/>
                    </a:lnTo>
                    <a:lnTo>
                      <a:pt x="0" y="833"/>
                    </a:lnTo>
                    <a:lnTo>
                      <a:pt x="10" y="846"/>
                    </a:lnTo>
                    <a:lnTo>
                      <a:pt x="139" y="737"/>
                    </a:lnTo>
                    <a:lnTo>
                      <a:pt x="633" y="737"/>
                    </a:lnTo>
                    <a:lnTo>
                      <a:pt x="633" y="728"/>
                    </a:lnTo>
                    <a:cubicBezTo>
                      <a:pt x="633" y="727"/>
                      <a:pt x="633" y="726"/>
                      <a:pt x="633" y="724"/>
                    </a:cubicBezTo>
                    <a:cubicBezTo>
                      <a:pt x="634" y="711"/>
                      <a:pt x="636" y="684"/>
                      <a:pt x="616" y="663"/>
                    </a:cubicBezTo>
                    <a:cubicBezTo>
                      <a:pt x="600" y="645"/>
                      <a:pt x="571" y="636"/>
                      <a:pt x="532" y="6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36" name="Freeform 1061">
                <a:extLst>
                  <a:ext uri="{FF2B5EF4-FFF2-40B4-BE49-F238E27FC236}">
                    <a16:creationId xmlns:a16="http://schemas.microsoft.com/office/drawing/2014/main" id="{95FDD370-99B0-49C2-8E2B-10E9E1B73AC2}"/>
                  </a:ext>
                </a:extLst>
              </p:cNvPr>
              <p:cNvSpPr>
                <a:spLocks/>
              </p:cNvSpPr>
              <p:nvPr/>
            </p:nvSpPr>
            <p:spPr bwMode="auto">
              <a:xfrm>
                <a:off x="1460501" y="3106737"/>
                <a:ext cx="46038" cy="73025"/>
              </a:xfrm>
              <a:custGeom>
                <a:avLst/>
                <a:gdLst>
                  <a:gd name="T0" fmla="*/ 7 w 29"/>
                  <a:gd name="T1" fmla="*/ 46 h 46"/>
                  <a:gd name="T2" fmla="*/ 0 w 29"/>
                  <a:gd name="T3" fmla="*/ 43 h 46"/>
                  <a:gd name="T4" fmla="*/ 22 w 29"/>
                  <a:gd name="T5" fmla="*/ 0 h 46"/>
                  <a:gd name="T6" fmla="*/ 29 w 29"/>
                  <a:gd name="T7" fmla="*/ 4 h 46"/>
                  <a:gd name="T8" fmla="*/ 7 w 29"/>
                  <a:gd name="T9" fmla="*/ 46 h 46"/>
                </a:gdLst>
                <a:ahLst/>
                <a:cxnLst>
                  <a:cxn ang="0">
                    <a:pos x="T0" y="T1"/>
                  </a:cxn>
                  <a:cxn ang="0">
                    <a:pos x="T2" y="T3"/>
                  </a:cxn>
                  <a:cxn ang="0">
                    <a:pos x="T4" y="T5"/>
                  </a:cxn>
                  <a:cxn ang="0">
                    <a:pos x="T6" y="T7"/>
                  </a:cxn>
                  <a:cxn ang="0">
                    <a:pos x="T8" y="T9"/>
                  </a:cxn>
                </a:cxnLst>
                <a:rect l="0" t="0" r="r" b="b"/>
                <a:pathLst>
                  <a:path w="29" h="46">
                    <a:moveTo>
                      <a:pt x="7" y="46"/>
                    </a:moveTo>
                    <a:lnTo>
                      <a:pt x="0" y="43"/>
                    </a:lnTo>
                    <a:lnTo>
                      <a:pt x="22" y="0"/>
                    </a:lnTo>
                    <a:lnTo>
                      <a:pt x="29" y="4"/>
                    </a:lnTo>
                    <a:lnTo>
                      <a:pt x="7"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37" name="Freeform 1062">
                <a:extLst>
                  <a:ext uri="{FF2B5EF4-FFF2-40B4-BE49-F238E27FC236}">
                    <a16:creationId xmlns:a16="http://schemas.microsoft.com/office/drawing/2014/main" id="{271D6AB5-AE9F-4C30-BFBA-2E0ACB3E0E1F}"/>
                  </a:ext>
                </a:extLst>
              </p:cNvPr>
              <p:cNvSpPr>
                <a:spLocks/>
              </p:cNvSpPr>
              <p:nvPr/>
            </p:nvSpPr>
            <p:spPr bwMode="auto">
              <a:xfrm>
                <a:off x="1482726" y="3151187"/>
                <a:ext cx="130175" cy="115888"/>
              </a:xfrm>
              <a:custGeom>
                <a:avLst/>
                <a:gdLst>
                  <a:gd name="T0" fmla="*/ 5 w 82"/>
                  <a:gd name="T1" fmla="*/ 73 h 73"/>
                  <a:gd name="T2" fmla="*/ 0 w 82"/>
                  <a:gd name="T3" fmla="*/ 67 h 73"/>
                  <a:gd name="T4" fmla="*/ 59 w 82"/>
                  <a:gd name="T5" fmla="*/ 0 h 73"/>
                  <a:gd name="T6" fmla="*/ 82 w 82"/>
                  <a:gd name="T7" fmla="*/ 0 h 73"/>
                  <a:gd name="T8" fmla="*/ 82 w 82"/>
                  <a:gd name="T9" fmla="*/ 8 h 73"/>
                  <a:gd name="T10" fmla="*/ 63 w 82"/>
                  <a:gd name="T11" fmla="*/ 8 h 73"/>
                  <a:gd name="T12" fmla="*/ 5 w 82"/>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82" h="73">
                    <a:moveTo>
                      <a:pt x="5" y="73"/>
                    </a:moveTo>
                    <a:lnTo>
                      <a:pt x="0" y="67"/>
                    </a:lnTo>
                    <a:lnTo>
                      <a:pt x="59" y="0"/>
                    </a:lnTo>
                    <a:lnTo>
                      <a:pt x="82" y="0"/>
                    </a:lnTo>
                    <a:lnTo>
                      <a:pt x="82" y="8"/>
                    </a:lnTo>
                    <a:lnTo>
                      <a:pt x="63" y="8"/>
                    </a:lnTo>
                    <a:lnTo>
                      <a:pt x="5"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38" name="Freeform 1063">
                <a:extLst>
                  <a:ext uri="{FF2B5EF4-FFF2-40B4-BE49-F238E27FC236}">
                    <a16:creationId xmlns:a16="http://schemas.microsoft.com/office/drawing/2014/main" id="{933DC38E-951F-4BFC-AD6C-E485B1CA0474}"/>
                  </a:ext>
                </a:extLst>
              </p:cNvPr>
              <p:cNvSpPr>
                <a:spLocks/>
              </p:cNvSpPr>
              <p:nvPr/>
            </p:nvSpPr>
            <p:spPr bwMode="auto">
              <a:xfrm>
                <a:off x="1474789" y="3041650"/>
                <a:ext cx="134938" cy="171450"/>
              </a:xfrm>
              <a:custGeom>
                <a:avLst/>
                <a:gdLst>
                  <a:gd name="T0" fmla="*/ 6 w 85"/>
                  <a:gd name="T1" fmla="*/ 108 h 108"/>
                  <a:gd name="T2" fmla="*/ 0 w 85"/>
                  <a:gd name="T3" fmla="*/ 103 h 108"/>
                  <a:gd name="T4" fmla="*/ 79 w 85"/>
                  <a:gd name="T5" fmla="*/ 0 h 108"/>
                  <a:gd name="T6" fmla="*/ 85 w 85"/>
                  <a:gd name="T7" fmla="*/ 5 h 108"/>
                  <a:gd name="T8" fmla="*/ 6 w 85"/>
                  <a:gd name="T9" fmla="*/ 108 h 108"/>
                </a:gdLst>
                <a:ahLst/>
                <a:cxnLst>
                  <a:cxn ang="0">
                    <a:pos x="T0" y="T1"/>
                  </a:cxn>
                  <a:cxn ang="0">
                    <a:pos x="T2" y="T3"/>
                  </a:cxn>
                  <a:cxn ang="0">
                    <a:pos x="T4" y="T5"/>
                  </a:cxn>
                  <a:cxn ang="0">
                    <a:pos x="T6" y="T7"/>
                  </a:cxn>
                  <a:cxn ang="0">
                    <a:pos x="T8" y="T9"/>
                  </a:cxn>
                </a:cxnLst>
                <a:rect l="0" t="0" r="r" b="b"/>
                <a:pathLst>
                  <a:path w="85" h="108">
                    <a:moveTo>
                      <a:pt x="6" y="108"/>
                    </a:moveTo>
                    <a:lnTo>
                      <a:pt x="0" y="103"/>
                    </a:lnTo>
                    <a:lnTo>
                      <a:pt x="79" y="0"/>
                    </a:lnTo>
                    <a:lnTo>
                      <a:pt x="85" y="5"/>
                    </a:lnTo>
                    <a:lnTo>
                      <a:pt x="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grpSp>
        <p:sp>
          <p:nvSpPr>
            <p:cNvPr id="133" name="Gear9" descr="{&quot;Key&quot;:&quot;POWER_USER_SHAPE_ICON&quot;,&quot;Value&quot;:&quot;POWER_USER_SHAPE_ICON_STYLE_1&quot;}">
              <a:extLst>
                <a:ext uri="{FF2B5EF4-FFF2-40B4-BE49-F238E27FC236}">
                  <a16:creationId xmlns:a16="http://schemas.microsoft.com/office/drawing/2014/main" id="{0743EB7E-A1C5-45AB-ADA7-2B77CB3BC804}"/>
                </a:ext>
              </a:extLst>
            </p:cNvPr>
            <p:cNvSpPr>
              <a:spLocks noChangeAspect="1" noEditPoints="1"/>
            </p:cNvSpPr>
            <p:nvPr>
              <p:custDataLst>
                <p:tags r:id="rId2"/>
              </p:custDataLst>
            </p:nvPr>
          </p:nvSpPr>
          <p:spPr bwMode="auto">
            <a:xfrm>
              <a:off x="2375563" y="3976348"/>
              <a:ext cx="210839" cy="209321"/>
            </a:xfrm>
            <a:custGeom>
              <a:avLst/>
              <a:gdLst>
                <a:gd name="T0" fmla="*/ 105 w 361"/>
                <a:gd name="T1" fmla="*/ 180 h 360"/>
                <a:gd name="T2" fmla="*/ 255 w 361"/>
                <a:gd name="T3" fmla="*/ 180 h 360"/>
                <a:gd name="T4" fmla="*/ 180 w 361"/>
                <a:gd name="T5" fmla="*/ 271 h 360"/>
                <a:gd name="T6" fmla="*/ 180 w 361"/>
                <a:gd name="T7" fmla="*/ 88 h 360"/>
                <a:gd name="T8" fmla="*/ 180 w 361"/>
                <a:gd name="T9" fmla="*/ 271 h 360"/>
                <a:gd name="T10" fmla="*/ 207 w 361"/>
                <a:gd name="T11" fmla="*/ 343 h 360"/>
                <a:gd name="T12" fmla="*/ 213 w 361"/>
                <a:gd name="T13" fmla="*/ 305 h 360"/>
                <a:gd name="T14" fmla="*/ 251 w 361"/>
                <a:gd name="T15" fmla="*/ 288 h 360"/>
                <a:gd name="T16" fmla="*/ 315 w 361"/>
                <a:gd name="T17" fmla="*/ 277 h 360"/>
                <a:gd name="T18" fmla="*/ 292 w 361"/>
                <a:gd name="T19" fmla="*/ 245 h 360"/>
                <a:gd name="T20" fmla="*/ 307 w 361"/>
                <a:gd name="T21" fmla="*/ 206 h 360"/>
                <a:gd name="T22" fmla="*/ 344 w 361"/>
                <a:gd name="T23" fmla="*/ 153 h 360"/>
                <a:gd name="T24" fmla="*/ 306 w 361"/>
                <a:gd name="T25" fmla="*/ 147 h 360"/>
                <a:gd name="T26" fmla="*/ 289 w 361"/>
                <a:gd name="T27" fmla="*/ 109 h 360"/>
                <a:gd name="T28" fmla="*/ 277 w 361"/>
                <a:gd name="T29" fmla="*/ 45 h 360"/>
                <a:gd name="T30" fmla="*/ 246 w 361"/>
                <a:gd name="T31" fmla="*/ 68 h 360"/>
                <a:gd name="T32" fmla="*/ 207 w 361"/>
                <a:gd name="T33" fmla="*/ 53 h 360"/>
                <a:gd name="T34" fmla="*/ 154 w 361"/>
                <a:gd name="T35" fmla="*/ 16 h 360"/>
                <a:gd name="T36" fmla="*/ 148 w 361"/>
                <a:gd name="T37" fmla="*/ 54 h 360"/>
                <a:gd name="T38" fmla="*/ 109 w 361"/>
                <a:gd name="T39" fmla="*/ 71 h 360"/>
                <a:gd name="T40" fmla="*/ 46 w 361"/>
                <a:gd name="T41" fmla="*/ 83 h 360"/>
                <a:gd name="T42" fmla="*/ 69 w 361"/>
                <a:gd name="T43" fmla="*/ 114 h 360"/>
                <a:gd name="T44" fmla="*/ 53 w 361"/>
                <a:gd name="T45" fmla="*/ 153 h 360"/>
                <a:gd name="T46" fmla="*/ 17 w 361"/>
                <a:gd name="T47" fmla="*/ 206 h 360"/>
                <a:gd name="T48" fmla="*/ 55 w 361"/>
                <a:gd name="T49" fmla="*/ 212 h 360"/>
                <a:gd name="T50" fmla="*/ 72 w 361"/>
                <a:gd name="T51" fmla="*/ 251 h 360"/>
                <a:gd name="T52" fmla="*/ 83 w 361"/>
                <a:gd name="T53" fmla="*/ 314 h 360"/>
                <a:gd name="T54" fmla="*/ 115 w 361"/>
                <a:gd name="T55" fmla="*/ 291 h 360"/>
                <a:gd name="T56" fmla="*/ 154 w 361"/>
                <a:gd name="T57" fmla="*/ 307 h 360"/>
                <a:gd name="T58" fmla="*/ 208 w 361"/>
                <a:gd name="T59" fmla="*/ 360 h 360"/>
                <a:gd name="T60" fmla="*/ 137 w 361"/>
                <a:gd name="T61" fmla="*/ 345 h 360"/>
                <a:gd name="T62" fmla="*/ 112 w 361"/>
                <a:gd name="T63" fmla="*/ 309 h 360"/>
                <a:gd name="T64" fmla="*/ 72 w 361"/>
                <a:gd name="T65" fmla="*/ 327 h 360"/>
                <a:gd name="T66" fmla="*/ 33 w 361"/>
                <a:gd name="T67" fmla="*/ 266 h 360"/>
                <a:gd name="T68" fmla="*/ 41 w 361"/>
                <a:gd name="T69" fmla="*/ 223 h 360"/>
                <a:gd name="T70" fmla="*/ 0 w 361"/>
                <a:gd name="T71" fmla="*/ 208 h 360"/>
                <a:gd name="T72" fmla="*/ 15 w 361"/>
                <a:gd name="T73" fmla="*/ 137 h 360"/>
                <a:gd name="T74" fmla="*/ 51 w 361"/>
                <a:gd name="T75" fmla="*/ 111 h 360"/>
                <a:gd name="T76" fmla="*/ 29 w 361"/>
                <a:gd name="T77" fmla="*/ 83 h 360"/>
                <a:gd name="T78" fmla="*/ 72 w 361"/>
                <a:gd name="T79" fmla="*/ 33 h 360"/>
                <a:gd name="T80" fmla="*/ 112 w 361"/>
                <a:gd name="T81" fmla="*/ 51 h 360"/>
                <a:gd name="T82" fmla="*/ 137 w 361"/>
                <a:gd name="T83" fmla="*/ 15 h 360"/>
                <a:gd name="T84" fmla="*/ 208 w 361"/>
                <a:gd name="T85" fmla="*/ 0 h 360"/>
                <a:gd name="T86" fmla="*/ 223 w 361"/>
                <a:gd name="T87" fmla="*/ 40 h 360"/>
                <a:gd name="T88" fmla="*/ 267 w 361"/>
                <a:gd name="T89" fmla="*/ 33 h 360"/>
                <a:gd name="T90" fmla="*/ 327 w 361"/>
                <a:gd name="T91" fmla="*/ 72 h 360"/>
                <a:gd name="T92" fmla="*/ 309 w 361"/>
                <a:gd name="T93" fmla="*/ 111 h 360"/>
                <a:gd name="T94" fmla="*/ 345 w 361"/>
                <a:gd name="T95" fmla="*/ 137 h 360"/>
                <a:gd name="T96" fmla="*/ 361 w 361"/>
                <a:gd name="T97" fmla="*/ 208 h 360"/>
                <a:gd name="T98" fmla="*/ 320 w 361"/>
                <a:gd name="T99" fmla="*/ 223 h 360"/>
                <a:gd name="T100" fmla="*/ 327 w 361"/>
                <a:gd name="T101" fmla="*/ 266 h 360"/>
                <a:gd name="T102" fmla="*/ 288 w 361"/>
                <a:gd name="T103" fmla="*/ 327 h 360"/>
                <a:gd name="T104" fmla="*/ 249 w 361"/>
                <a:gd name="T105" fmla="*/ 309 h 360"/>
                <a:gd name="T106" fmla="*/ 223 w 361"/>
                <a:gd name="T107" fmla="*/ 34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1" h="360">
                  <a:moveTo>
                    <a:pt x="180" y="105"/>
                  </a:moveTo>
                  <a:cubicBezTo>
                    <a:pt x="139" y="105"/>
                    <a:pt x="105" y="138"/>
                    <a:pt x="105" y="180"/>
                  </a:cubicBezTo>
                  <a:cubicBezTo>
                    <a:pt x="105" y="221"/>
                    <a:pt x="139" y="255"/>
                    <a:pt x="180" y="255"/>
                  </a:cubicBezTo>
                  <a:cubicBezTo>
                    <a:pt x="222" y="255"/>
                    <a:pt x="255" y="221"/>
                    <a:pt x="255" y="180"/>
                  </a:cubicBezTo>
                  <a:cubicBezTo>
                    <a:pt x="255" y="138"/>
                    <a:pt x="222" y="105"/>
                    <a:pt x="180" y="105"/>
                  </a:cubicBezTo>
                  <a:close/>
                  <a:moveTo>
                    <a:pt x="180" y="271"/>
                  </a:moveTo>
                  <a:cubicBezTo>
                    <a:pt x="130" y="271"/>
                    <a:pt x="89" y="230"/>
                    <a:pt x="89" y="180"/>
                  </a:cubicBezTo>
                  <a:cubicBezTo>
                    <a:pt x="89" y="129"/>
                    <a:pt x="130" y="88"/>
                    <a:pt x="180" y="88"/>
                  </a:cubicBezTo>
                  <a:cubicBezTo>
                    <a:pt x="231" y="88"/>
                    <a:pt x="272" y="129"/>
                    <a:pt x="272" y="180"/>
                  </a:cubicBezTo>
                  <a:cubicBezTo>
                    <a:pt x="272" y="230"/>
                    <a:pt x="231" y="271"/>
                    <a:pt x="180" y="271"/>
                  </a:cubicBezTo>
                  <a:close/>
                  <a:moveTo>
                    <a:pt x="154" y="343"/>
                  </a:moveTo>
                  <a:lnTo>
                    <a:pt x="207" y="343"/>
                  </a:lnTo>
                  <a:lnTo>
                    <a:pt x="207" y="307"/>
                  </a:lnTo>
                  <a:lnTo>
                    <a:pt x="213" y="305"/>
                  </a:lnTo>
                  <a:cubicBezTo>
                    <a:pt x="224" y="302"/>
                    <a:pt x="236" y="297"/>
                    <a:pt x="246" y="291"/>
                  </a:cubicBezTo>
                  <a:lnTo>
                    <a:pt x="251" y="288"/>
                  </a:lnTo>
                  <a:lnTo>
                    <a:pt x="277" y="314"/>
                  </a:lnTo>
                  <a:lnTo>
                    <a:pt x="315" y="277"/>
                  </a:lnTo>
                  <a:lnTo>
                    <a:pt x="289" y="251"/>
                  </a:lnTo>
                  <a:lnTo>
                    <a:pt x="292" y="245"/>
                  </a:lnTo>
                  <a:cubicBezTo>
                    <a:pt x="298" y="235"/>
                    <a:pt x="303" y="224"/>
                    <a:pt x="306" y="212"/>
                  </a:cubicBezTo>
                  <a:lnTo>
                    <a:pt x="307" y="206"/>
                  </a:lnTo>
                  <a:lnTo>
                    <a:pt x="344" y="206"/>
                  </a:lnTo>
                  <a:lnTo>
                    <a:pt x="344" y="153"/>
                  </a:lnTo>
                  <a:lnTo>
                    <a:pt x="307" y="153"/>
                  </a:lnTo>
                  <a:lnTo>
                    <a:pt x="306" y="147"/>
                  </a:lnTo>
                  <a:cubicBezTo>
                    <a:pt x="303" y="136"/>
                    <a:pt x="298" y="124"/>
                    <a:pt x="292" y="114"/>
                  </a:cubicBezTo>
                  <a:lnTo>
                    <a:pt x="289" y="109"/>
                  </a:lnTo>
                  <a:lnTo>
                    <a:pt x="315" y="83"/>
                  </a:lnTo>
                  <a:lnTo>
                    <a:pt x="277" y="45"/>
                  </a:lnTo>
                  <a:lnTo>
                    <a:pt x="251" y="71"/>
                  </a:lnTo>
                  <a:lnTo>
                    <a:pt x="246" y="68"/>
                  </a:lnTo>
                  <a:cubicBezTo>
                    <a:pt x="236" y="62"/>
                    <a:pt x="224" y="57"/>
                    <a:pt x="213" y="54"/>
                  </a:cubicBezTo>
                  <a:lnTo>
                    <a:pt x="207" y="53"/>
                  </a:lnTo>
                  <a:lnTo>
                    <a:pt x="207" y="16"/>
                  </a:lnTo>
                  <a:lnTo>
                    <a:pt x="154" y="16"/>
                  </a:lnTo>
                  <a:lnTo>
                    <a:pt x="154" y="53"/>
                  </a:lnTo>
                  <a:lnTo>
                    <a:pt x="148" y="54"/>
                  </a:lnTo>
                  <a:cubicBezTo>
                    <a:pt x="136" y="57"/>
                    <a:pt x="125" y="62"/>
                    <a:pt x="115" y="68"/>
                  </a:cubicBezTo>
                  <a:lnTo>
                    <a:pt x="109" y="71"/>
                  </a:lnTo>
                  <a:lnTo>
                    <a:pt x="83" y="46"/>
                  </a:lnTo>
                  <a:lnTo>
                    <a:pt x="46" y="83"/>
                  </a:lnTo>
                  <a:lnTo>
                    <a:pt x="72" y="109"/>
                  </a:lnTo>
                  <a:lnTo>
                    <a:pt x="69" y="114"/>
                  </a:lnTo>
                  <a:cubicBezTo>
                    <a:pt x="63" y="124"/>
                    <a:pt x="58" y="136"/>
                    <a:pt x="55" y="147"/>
                  </a:cubicBezTo>
                  <a:lnTo>
                    <a:pt x="53" y="153"/>
                  </a:lnTo>
                  <a:lnTo>
                    <a:pt x="17" y="153"/>
                  </a:lnTo>
                  <a:lnTo>
                    <a:pt x="17" y="206"/>
                  </a:lnTo>
                  <a:lnTo>
                    <a:pt x="53" y="206"/>
                  </a:lnTo>
                  <a:lnTo>
                    <a:pt x="55" y="212"/>
                  </a:lnTo>
                  <a:cubicBezTo>
                    <a:pt x="58" y="224"/>
                    <a:pt x="63" y="235"/>
                    <a:pt x="69" y="245"/>
                  </a:cubicBezTo>
                  <a:lnTo>
                    <a:pt x="72" y="251"/>
                  </a:lnTo>
                  <a:lnTo>
                    <a:pt x="46" y="277"/>
                  </a:lnTo>
                  <a:lnTo>
                    <a:pt x="83" y="314"/>
                  </a:lnTo>
                  <a:lnTo>
                    <a:pt x="109" y="288"/>
                  </a:lnTo>
                  <a:lnTo>
                    <a:pt x="115" y="291"/>
                  </a:lnTo>
                  <a:cubicBezTo>
                    <a:pt x="125" y="297"/>
                    <a:pt x="136" y="302"/>
                    <a:pt x="148" y="305"/>
                  </a:cubicBezTo>
                  <a:lnTo>
                    <a:pt x="154" y="307"/>
                  </a:lnTo>
                  <a:lnTo>
                    <a:pt x="154" y="343"/>
                  </a:lnTo>
                  <a:close/>
                  <a:moveTo>
                    <a:pt x="208" y="360"/>
                  </a:moveTo>
                  <a:lnTo>
                    <a:pt x="152" y="360"/>
                  </a:lnTo>
                  <a:cubicBezTo>
                    <a:pt x="144" y="360"/>
                    <a:pt x="137" y="353"/>
                    <a:pt x="137" y="345"/>
                  </a:cubicBezTo>
                  <a:lnTo>
                    <a:pt x="137" y="319"/>
                  </a:lnTo>
                  <a:cubicBezTo>
                    <a:pt x="129" y="317"/>
                    <a:pt x="120" y="313"/>
                    <a:pt x="112" y="309"/>
                  </a:cubicBezTo>
                  <a:lnTo>
                    <a:pt x="94" y="327"/>
                  </a:lnTo>
                  <a:cubicBezTo>
                    <a:pt x="88" y="333"/>
                    <a:pt x="78" y="333"/>
                    <a:pt x="72" y="327"/>
                  </a:cubicBezTo>
                  <a:lnTo>
                    <a:pt x="33" y="288"/>
                  </a:lnTo>
                  <a:cubicBezTo>
                    <a:pt x="27" y="282"/>
                    <a:pt x="27" y="272"/>
                    <a:pt x="33" y="266"/>
                  </a:cubicBezTo>
                  <a:lnTo>
                    <a:pt x="51" y="248"/>
                  </a:lnTo>
                  <a:cubicBezTo>
                    <a:pt x="47" y="240"/>
                    <a:pt x="43" y="232"/>
                    <a:pt x="41" y="223"/>
                  </a:cubicBezTo>
                  <a:lnTo>
                    <a:pt x="15" y="223"/>
                  </a:lnTo>
                  <a:cubicBezTo>
                    <a:pt x="7" y="223"/>
                    <a:pt x="0" y="216"/>
                    <a:pt x="0" y="208"/>
                  </a:cubicBezTo>
                  <a:lnTo>
                    <a:pt x="0" y="152"/>
                  </a:lnTo>
                  <a:cubicBezTo>
                    <a:pt x="0" y="144"/>
                    <a:pt x="7" y="137"/>
                    <a:pt x="15" y="137"/>
                  </a:cubicBezTo>
                  <a:lnTo>
                    <a:pt x="41" y="137"/>
                  </a:lnTo>
                  <a:cubicBezTo>
                    <a:pt x="43" y="128"/>
                    <a:pt x="47" y="119"/>
                    <a:pt x="51" y="111"/>
                  </a:cubicBezTo>
                  <a:lnTo>
                    <a:pt x="33" y="93"/>
                  </a:lnTo>
                  <a:cubicBezTo>
                    <a:pt x="30" y="91"/>
                    <a:pt x="29" y="87"/>
                    <a:pt x="29" y="83"/>
                  </a:cubicBezTo>
                  <a:cubicBezTo>
                    <a:pt x="29" y="79"/>
                    <a:pt x="30" y="75"/>
                    <a:pt x="33" y="72"/>
                  </a:cubicBezTo>
                  <a:lnTo>
                    <a:pt x="72" y="33"/>
                  </a:lnTo>
                  <a:cubicBezTo>
                    <a:pt x="78" y="27"/>
                    <a:pt x="88" y="27"/>
                    <a:pt x="94" y="33"/>
                  </a:cubicBezTo>
                  <a:lnTo>
                    <a:pt x="112" y="51"/>
                  </a:lnTo>
                  <a:cubicBezTo>
                    <a:pt x="120" y="46"/>
                    <a:pt x="129" y="43"/>
                    <a:pt x="137" y="40"/>
                  </a:cubicBezTo>
                  <a:lnTo>
                    <a:pt x="137" y="15"/>
                  </a:lnTo>
                  <a:cubicBezTo>
                    <a:pt x="137" y="6"/>
                    <a:pt x="144" y="0"/>
                    <a:pt x="152" y="0"/>
                  </a:cubicBezTo>
                  <a:lnTo>
                    <a:pt x="208" y="0"/>
                  </a:lnTo>
                  <a:cubicBezTo>
                    <a:pt x="216" y="0"/>
                    <a:pt x="223" y="6"/>
                    <a:pt x="223" y="15"/>
                  </a:cubicBezTo>
                  <a:lnTo>
                    <a:pt x="223" y="40"/>
                  </a:lnTo>
                  <a:cubicBezTo>
                    <a:pt x="232" y="43"/>
                    <a:pt x="241" y="46"/>
                    <a:pt x="249" y="51"/>
                  </a:cubicBezTo>
                  <a:lnTo>
                    <a:pt x="267" y="33"/>
                  </a:lnTo>
                  <a:cubicBezTo>
                    <a:pt x="273" y="27"/>
                    <a:pt x="282" y="27"/>
                    <a:pt x="288" y="33"/>
                  </a:cubicBezTo>
                  <a:lnTo>
                    <a:pt x="327" y="72"/>
                  </a:lnTo>
                  <a:cubicBezTo>
                    <a:pt x="333" y="78"/>
                    <a:pt x="333" y="87"/>
                    <a:pt x="327" y="93"/>
                  </a:cubicBezTo>
                  <a:lnTo>
                    <a:pt x="309" y="111"/>
                  </a:lnTo>
                  <a:cubicBezTo>
                    <a:pt x="314" y="119"/>
                    <a:pt x="317" y="128"/>
                    <a:pt x="320" y="137"/>
                  </a:cubicBezTo>
                  <a:lnTo>
                    <a:pt x="345" y="137"/>
                  </a:lnTo>
                  <a:cubicBezTo>
                    <a:pt x="354" y="137"/>
                    <a:pt x="361" y="144"/>
                    <a:pt x="361" y="152"/>
                  </a:cubicBezTo>
                  <a:lnTo>
                    <a:pt x="361" y="208"/>
                  </a:lnTo>
                  <a:cubicBezTo>
                    <a:pt x="361" y="216"/>
                    <a:pt x="354" y="223"/>
                    <a:pt x="345" y="223"/>
                  </a:cubicBezTo>
                  <a:lnTo>
                    <a:pt x="320" y="223"/>
                  </a:lnTo>
                  <a:cubicBezTo>
                    <a:pt x="317" y="232"/>
                    <a:pt x="314" y="240"/>
                    <a:pt x="309" y="248"/>
                  </a:cubicBezTo>
                  <a:lnTo>
                    <a:pt x="327" y="266"/>
                  </a:lnTo>
                  <a:cubicBezTo>
                    <a:pt x="333" y="272"/>
                    <a:pt x="333" y="282"/>
                    <a:pt x="327" y="288"/>
                  </a:cubicBezTo>
                  <a:lnTo>
                    <a:pt x="288" y="327"/>
                  </a:lnTo>
                  <a:cubicBezTo>
                    <a:pt x="282" y="333"/>
                    <a:pt x="273" y="333"/>
                    <a:pt x="267" y="327"/>
                  </a:cubicBezTo>
                  <a:lnTo>
                    <a:pt x="249" y="309"/>
                  </a:lnTo>
                  <a:cubicBezTo>
                    <a:pt x="241" y="313"/>
                    <a:pt x="232" y="317"/>
                    <a:pt x="223" y="319"/>
                  </a:cubicBezTo>
                  <a:lnTo>
                    <a:pt x="223" y="345"/>
                  </a:lnTo>
                  <a:cubicBezTo>
                    <a:pt x="223" y="353"/>
                    <a:pt x="216" y="360"/>
                    <a:pt x="208" y="360"/>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grpSp>
      <p:grpSp>
        <p:nvGrpSpPr>
          <p:cNvPr id="139" name="Plan4" descr="{&quot;Key&quot;:&quot;POWER_USER_SHAPE_ICON&quot;,&quot;Value&quot;:&quot;POWER_USER_SHAPE_ICON_STYLE_1&quot;}">
            <a:extLst>
              <a:ext uri="{FF2B5EF4-FFF2-40B4-BE49-F238E27FC236}">
                <a16:creationId xmlns:a16="http://schemas.microsoft.com/office/drawing/2014/main" id="{CEF182F3-002B-46DC-A940-58556536A9BC}"/>
              </a:ext>
            </a:extLst>
          </p:cNvPr>
          <p:cNvGrpSpPr>
            <a:grpSpLocks noChangeAspect="1"/>
          </p:cNvGrpSpPr>
          <p:nvPr/>
        </p:nvGrpSpPr>
        <p:grpSpPr>
          <a:xfrm>
            <a:off x="8617575" y="2969389"/>
            <a:ext cx="369182" cy="336524"/>
            <a:chOff x="2960688" y="5773738"/>
            <a:chExt cx="825500" cy="752475"/>
          </a:xfrm>
        </p:grpSpPr>
        <p:sp>
          <p:nvSpPr>
            <p:cNvPr id="140" name="Freeform 185">
              <a:extLst>
                <a:ext uri="{FF2B5EF4-FFF2-40B4-BE49-F238E27FC236}">
                  <a16:creationId xmlns:a16="http://schemas.microsoft.com/office/drawing/2014/main" id="{D069708C-77D4-44AB-A2CA-CB447CF3F3CC}"/>
                </a:ext>
              </a:extLst>
            </p:cNvPr>
            <p:cNvSpPr>
              <a:spLocks/>
            </p:cNvSpPr>
            <p:nvPr/>
          </p:nvSpPr>
          <p:spPr bwMode="auto">
            <a:xfrm>
              <a:off x="3365500" y="6122988"/>
              <a:ext cx="420688" cy="331788"/>
            </a:xfrm>
            <a:custGeom>
              <a:avLst/>
              <a:gdLst>
                <a:gd name="T0" fmla="*/ 340 w 562"/>
                <a:gd name="T1" fmla="*/ 440 h 440"/>
                <a:gd name="T2" fmla="*/ 562 w 562"/>
                <a:gd name="T3" fmla="*/ 148 h 440"/>
                <a:gd name="T4" fmla="*/ 0 w 562"/>
                <a:gd name="T5" fmla="*/ 0 h 440"/>
              </a:gdLst>
              <a:ahLst/>
              <a:cxnLst>
                <a:cxn ang="0">
                  <a:pos x="T0" y="T1"/>
                </a:cxn>
                <a:cxn ang="0">
                  <a:pos x="T2" y="T3"/>
                </a:cxn>
                <a:cxn ang="0">
                  <a:pos x="T4" y="T5"/>
                </a:cxn>
              </a:cxnLst>
              <a:rect l="0" t="0" r="r" b="b"/>
              <a:pathLst>
                <a:path w="562" h="440">
                  <a:moveTo>
                    <a:pt x="340" y="440"/>
                  </a:moveTo>
                  <a:lnTo>
                    <a:pt x="562" y="148"/>
                  </a:lnTo>
                  <a:cubicBezTo>
                    <a:pt x="562" y="148"/>
                    <a:pt x="286" y="84"/>
                    <a:pt x="0" y="0"/>
                  </a:cubicBezTo>
                </a:path>
              </a:pathLst>
            </a:custGeom>
            <a:noFill/>
            <a:ln w="19050" cap="rnd">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41" name="Freeform 186">
              <a:extLst>
                <a:ext uri="{FF2B5EF4-FFF2-40B4-BE49-F238E27FC236}">
                  <a16:creationId xmlns:a16="http://schemas.microsoft.com/office/drawing/2014/main" id="{B8AB7E3D-1308-476D-B717-F67063BE6DA8}"/>
                </a:ext>
              </a:extLst>
            </p:cNvPr>
            <p:cNvSpPr>
              <a:spLocks/>
            </p:cNvSpPr>
            <p:nvPr/>
          </p:nvSpPr>
          <p:spPr bwMode="auto">
            <a:xfrm>
              <a:off x="3138488" y="5895975"/>
              <a:ext cx="276225" cy="203200"/>
            </a:xfrm>
            <a:custGeom>
              <a:avLst/>
              <a:gdLst>
                <a:gd name="T0" fmla="*/ 21 w 367"/>
                <a:gd name="T1" fmla="*/ 0 h 269"/>
                <a:gd name="T2" fmla="*/ 0 w 367"/>
                <a:gd name="T3" fmla="*/ 84 h 269"/>
                <a:gd name="T4" fmla="*/ 184 w 367"/>
                <a:gd name="T5" fmla="*/ 269 h 269"/>
                <a:gd name="T6" fmla="*/ 367 w 367"/>
                <a:gd name="T7" fmla="*/ 111 h 269"/>
              </a:gdLst>
              <a:ahLst/>
              <a:cxnLst>
                <a:cxn ang="0">
                  <a:pos x="T0" y="T1"/>
                </a:cxn>
                <a:cxn ang="0">
                  <a:pos x="T2" y="T3"/>
                </a:cxn>
                <a:cxn ang="0">
                  <a:pos x="T4" y="T5"/>
                </a:cxn>
                <a:cxn ang="0">
                  <a:pos x="T6" y="T7"/>
                </a:cxn>
              </a:cxnLst>
              <a:rect l="0" t="0" r="r" b="b"/>
              <a:pathLst>
                <a:path w="367" h="269">
                  <a:moveTo>
                    <a:pt x="21" y="0"/>
                  </a:moveTo>
                  <a:cubicBezTo>
                    <a:pt x="8" y="25"/>
                    <a:pt x="0" y="53"/>
                    <a:pt x="0" y="84"/>
                  </a:cubicBezTo>
                  <a:cubicBezTo>
                    <a:pt x="0" y="186"/>
                    <a:pt x="82" y="269"/>
                    <a:pt x="184" y="269"/>
                  </a:cubicBezTo>
                  <a:cubicBezTo>
                    <a:pt x="277" y="269"/>
                    <a:pt x="354" y="200"/>
                    <a:pt x="367" y="111"/>
                  </a:cubicBez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42" name="Freeform 187">
              <a:extLst>
                <a:ext uri="{FF2B5EF4-FFF2-40B4-BE49-F238E27FC236}">
                  <a16:creationId xmlns:a16="http://schemas.microsoft.com/office/drawing/2014/main" id="{24A70DC8-29B4-43DB-9E9F-0869409FFB0D}"/>
                </a:ext>
              </a:extLst>
            </p:cNvPr>
            <p:cNvSpPr>
              <a:spLocks/>
            </p:cNvSpPr>
            <p:nvPr/>
          </p:nvSpPr>
          <p:spPr bwMode="auto">
            <a:xfrm>
              <a:off x="3144838" y="5773738"/>
              <a:ext cx="309563" cy="201613"/>
            </a:xfrm>
            <a:custGeom>
              <a:avLst/>
              <a:gdLst>
                <a:gd name="T0" fmla="*/ 377 w 412"/>
                <a:gd name="T1" fmla="*/ 269 h 269"/>
                <a:gd name="T2" fmla="*/ 250 w 412"/>
                <a:gd name="T3" fmla="*/ 10 h 269"/>
                <a:gd name="T4" fmla="*/ 193 w 412"/>
                <a:gd name="T5" fmla="*/ 1 h 269"/>
                <a:gd name="T6" fmla="*/ 0 w 412"/>
                <a:gd name="T7" fmla="*/ 144 h 269"/>
              </a:gdLst>
              <a:ahLst/>
              <a:cxnLst>
                <a:cxn ang="0">
                  <a:pos x="T0" y="T1"/>
                </a:cxn>
                <a:cxn ang="0">
                  <a:pos x="T2" y="T3"/>
                </a:cxn>
                <a:cxn ang="0">
                  <a:pos x="T4" y="T5"/>
                </a:cxn>
                <a:cxn ang="0">
                  <a:pos x="T6" y="T7"/>
                </a:cxn>
              </a:cxnLst>
              <a:rect l="0" t="0" r="r" b="b"/>
              <a:pathLst>
                <a:path w="412" h="269">
                  <a:moveTo>
                    <a:pt x="377" y="269"/>
                  </a:moveTo>
                  <a:cubicBezTo>
                    <a:pt x="412" y="151"/>
                    <a:pt x="352" y="43"/>
                    <a:pt x="250" y="10"/>
                  </a:cubicBezTo>
                  <a:cubicBezTo>
                    <a:pt x="231" y="3"/>
                    <a:pt x="212" y="1"/>
                    <a:pt x="193" y="1"/>
                  </a:cubicBezTo>
                  <a:cubicBezTo>
                    <a:pt x="103" y="0"/>
                    <a:pt x="22" y="67"/>
                    <a:pt x="0" y="144"/>
                  </a:cubicBez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43" name="Line 188">
              <a:extLst>
                <a:ext uri="{FF2B5EF4-FFF2-40B4-BE49-F238E27FC236}">
                  <a16:creationId xmlns:a16="http://schemas.microsoft.com/office/drawing/2014/main" id="{FB17FAFF-029A-4872-A129-1587A2D6D5EE}"/>
                </a:ext>
              </a:extLst>
            </p:cNvPr>
            <p:cNvSpPr>
              <a:spLocks noChangeShapeType="1"/>
            </p:cNvSpPr>
            <p:nvPr/>
          </p:nvSpPr>
          <p:spPr bwMode="auto">
            <a:xfrm>
              <a:off x="3133725" y="5881688"/>
              <a:ext cx="344488" cy="109538"/>
            </a:xfrm>
            <a:prstGeom prst="line">
              <a:avLst/>
            </a:prstGeom>
            <a:noFill/>
            <a:ln w="19050" cap="rnd">
              <a:solidFill>
                <a:schemeClr val="lt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44" name="Freeform 189">
              <a:extLst>
                <a:ext uri="{FF2B5EF4-FFF2-40B4-BE49-F238E27FC236}">
                  <a16:creationId xmlns:a16="http://schemas.microsoft.com/office/drawing/2014/main" id="{AB1B9AA4-6606-44D5-86B8-809D095FC3CB}"/>
                </a:ext>
              </a:extLst>
            </p:cNvPr>
            <p:cNvSpPr>
              <a:spLocks/>
            </p:cNvSpPr>
            <p:nvPr/>
          </p:nvSpPr>
          <p:spPr bwMode="auto">
            <a:xfrm>
              <a:off x="2960688" y="6121400"/>
              <a:ext cx="614363" cy="404813"/>
            </a:xfrm>
            <a:custGeom>
              <a:avLst/>
              <a:gdLst>
                <a:gd name="T0" fmla="*/ 318 w 818"/>
                <a:gd name="T1" fmla="*/ 511 h 537"/>
                <a:gd name="T2" fmla="*/ 0 w 818"/>
                <a:gd name="T3" fmla="*/ 511 h 537"/>
                <a:gd name="T4" fmla="*/ 43 w 818"/>
                <a:gd name="T5" fmla="*/ 199 h 537"/>
                <a:gd name="T6" fmla="*/ 248 w 818"/>
                <a:gd name="T7" fmla="*/ 0 h 537"/>
                <a:gd name="T8" fmla="*/ 433 w 818"/>
                <a:gd name="T9" fmla="*/ 140 h 537"/>
                <a:gd name="T10" fmla="*/ 529 w 818"/>
                <a:gd name="T11" fmla="*/ 367 h 537"/>
                <a:gd name="T12" fmla="*/ 770 w 818"/>
                <a:gd name="T13" fmla="*/ 392 h 537"/>
                <a:gd name="T14" fmla="*/ 818 w 818"/>
                <a:gd name="T15" fmla="*/ 463 h 537"/>
                <a:gd name="T16" fmla="*/ 733 w 818"/>
                <a:gd name="T17" fmla="*/ 537 h 537"/>
                <a:gd name="T18" fmla="*/ 458 w 818"/>
                <a:gd name="T19" fmla="*/ 537 h 537"/>
                <a:gd name="T20" fmla="*/ 367 w 818"/>
                <a:gd name="T21" fmla="*/ 475 h 537"/>
                <a:gd name="T22" fmla="*/ 266 w 818"/>
                <a:gd name="T23" fmla="*/ 267 h 537"/>
                <a:gd name="T24" fmla="*/ 266 w 818"/>
                <a:gd name="T25" fmla="*/ 267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8" h="537">
                  <a:moveTo>
                    <a:pt x="318" y="511"/>
                  </a:moveTo>
                  <a:lnTo>
                    <a:pt x="0" y="511"/>
                  </a:lnTo>
                  <a:lnTo>
                    <a:pt x="43" y="199"/>
                  </a:lnTo>
                  <a:cubicBezTo>
                    <a:pt x="65" y="61"/>
                    <a:pt x="144" y="0"/>
                    <a:pt x="248" y="0"/>
                  </a:cubicBezTo>
                  <a:cubicBezTo>
                    <a:pt x="323" y="0"/>
                    <a:pt x="393" y="42"/>
                    <a:pt x="433" y="140"/>
                  </a:cubicBezTo>
                  <a:lnTo>
                    <a:pt x="529" y="367"/>
                  </a:lnTo>
                  <a:lnTo>
                    <a:pt x="770" y="392"/>
                  </a:lnTo>
                  <a:cubicBezTo>
                    <a:pt x="798" y="401"/>
                    <a:pt x="818" y="422"/>
                    <a:pt x="818" y="463"/>
                  </a:cubicBezTo>
                  <a:cubicBezTo>
                    <a:pt x="818" y="511"/>
                    <a:pt x="787" y="537"/>
                    <a:pt x="733" y="537"/>
                  </a:cubicBezTo>
                  <a:lnTo>
                    <a:pt x="458" y="537"/>
                  </a:lnTo>
                  <a:cubicBezTo>
                    <a:pt x="418" y="537"/>
                    <a:pt x="387" y="515"/>
                    <a:pt x="367" y="475"/>
                  </a:cubicBezTo>
                  <a:cubicBezTo>
                    <a:pt x="341" y="420"/>
                    <a:pt x="295" y="326"/>
                    <a:pt x="266" y="267"/>
                  </a:cubicBezTo>
                  <a:lnTo>
                    <a:pt x="266" y="267"/>
                  </a:lnTo>
                </a:path>
              </a:pathLst>
            </a:custGeom>
            <a:noFill/>
            <a:ln w="19050" cap="flat">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45" name="Line 190">
              <a:extLst>
                <a:ext uri="{FF2B5EF4-FFF2-40B4-BE49-F238E27FC236}">
                  <a16:creationId xmlns:a16="http://schemas.microsoft.com/office/drawing/2014/main" id="{6F4987E5-0AFD-40A1-8C9F-4FCF1E72AC8E}"/>
                </a:ext>
              </a:extLst>
            </p:cNvPr>
            <p:cNvSpPr>
              <a:spLocks noChangeShapeType="1"/>
            </p:cNvSpPr>
            <p:nvPr/>
          </p:nvSpPr>
          <p:spPr bwMode="auto">
            <a:xfrm flipV="1">
              <a:off x="3546475" y="6359525"/>
              <a:ext cx="46038" cy="60325"/>
            </a:xfrm>
            <a:prstGeom prst="line">
              <a:avLst/>
            </a:prstGeom>
            <a:noFill/>
            <a:ln w="19050" cap="rnd">
              <a:solidFill>
                <a:schemeClr val="lt1"/>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46" name="Freeform 191">
              <a:extLst>
                <a:ext uri="{FF2B5EF4-FFF2-40B4-BE49-F238E27FC236}">
                  <a16:creationId xmlns:a16="http://schemas.microsoft.com/office/drawing/2014/main" id="{619484C8-D8D5-48D8-B8BC-6995E58356CF}"/>
                </a:ext>
              </a:extLst>
            </p:cNvPr>
            <p:cNvSpPr>
              <a:spLocks/>
            </p:cNvSpPr>
            <p:nvPr/>
          </p:nvSpPr>
          <p:spPr bwMode="auto">
            <a:xfrm>
              <a:off x="3311525" y="6199188"/>
              <a:ext cx="346075" cy="112713"/>
            </a:xfrm>
            <a:custGeom>
              <a:avLst/>
              <a:gdLst>
                <a:gd name="T0" fmla="*/ 422 w 461"/>
                <a:gd name="T1" fmla="*/ 150 h 150"/>
                <a:gd name="T2" fmla="*/ 461 w 461"/>
                <a:gd name="T3" fmla="*/ 101 h 150"/>
                <a:gd name="T4" fmla="*/ 87 w 461"/>
                <a:gd name="T5" fmla="*/ 0 h 150"/>
                <a:gd name="T6" fmla="*/ 0 w 461"/>
                <a:gd name="T7" fmla="*/ 104 h 150"/>
              </a:gdLst>
              <a:ahLst/>
              <a:cxnLst>
                <a:cxn ang="0">
                  <a:pos x="T0" y="T1"/>
                </a:cxn>
                <a:cxn ang="0">
                  <a:pos x="T2" y="T3"/>
                </a:cxn>
                <a:cxn ang="0">
                  <a:pos x="T4" y="T5"/>
                </a:cxn>
                <a:cxn ang="0">
                  <a:pos x="T6" y="T7"/>
                </a:cxn>
              </a:cxnLst>
              <a:rect l="0" t="0" r="r" b="b"/>
              <a:pathLst>
                <a:path w="461" h="150">
                  <a:moveTo>
                    <a:pt x="422" y="150"/>
                  </a:moveTo>
                  <a:lnTo>
                    <a:pt x="461" y="101"/>
                  </a:lnTo>
                  <a:lnTo>
                    <a:pt x="87" y="0"/>
                  </a:lnTo>
                  <a:lnTo>
                    <a:pt x="0" y="104"/>
                  </a:lnTo>
                </a:path>
              </a:pathLst>
            </a:custGeom>
            <a:noFill/>
            <a:ln w="19050" cap="rnd">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47" name="Freeform 192">
              <a:extLst>
                <a:ext uri="{FF2B5EF4-FFF2-40B4-BE49-F238E27FC236}">
                  <a16:creationId xmlns:a16="http://schemas.microsoft.com/office/drawing/2014/main" id="{19FBB5EB-6B93-4D37-A538-2C1B8A1D9A68}"/>
                </a:ext>
              </a:extLst>
            </p:cNvPr>
            <p:cNvSpPr>
              <a:spLocks/>
            </p:cNvSpPr>
            <p:nvPr/>
          </p:nvSpPr>
          <p:spPr bwMode="auto">
            <a:xfrm>
              <a:off x="3395663" y="6234113"/>
              <a:ext cx="109538" cy="88900"/>
            </a:xfrm>
            <a:custGeom>
              <a:avLst/>
              <a:gdLst>
                <a:gd name="T0" fmla="*/ 0 w 148"/>
                <a:gd name="T1" fmla="*/ 99 h 118"/>
                <a:gd name="T2" fmla="*/ 56 w 148"/>
                <a:gd name="T3" fmla="*/ 118 h 118"/>
                <a:gd name="T4" fmla="*/ 148 w 148"/>
                <a:gd name="T5" fmla="*/ 0 h 118"/>
              </a:gdLst>
              <a:ahLst/>
              <a:cxnLst>
                <a:cxn ang="0">
                  <a:pos x="T0" y="T1"/>
                </a:cxn>
                <a:cxn ang="0">
                  <a:pos x="T2" y="T3"/>
                </a:cxn>
                <a:cxn ang="0">
                  <a:pos x="T4" y="T5"/>
                </a:cxn>
              </a:cxnLst>
              <a:rect l="0" t="0" r="r" b="b"/>
              <a:pathLst>
                <a:path w="148" h="118">
                  <a:moveTo>
                    <a:pt x="0" y="99"/>
                  </a:moveTo>
                  <a:lnTo>
                    <a:pt x="56" y="118"/>
                  </a:lnTo>
                  <a:lnTo>
                    <a:pt x="148" y="0"/>
                  </a:lnTo>
                </a:path>
              </a:pathLst>
            </a:custGeom>
            <a:noFill/>
            <a:ln w="19050" cap="rnd">
              <a:solidFill>
                <a:schemeClr val="l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grpSp>
      <p:grpSp>
        <p:nvGrpSpPr>
          <p:cNvPr id="148" name="Optimization2" descr="{&quot;Key&quot;:&quot;POWER_USER_SHAPE_ICON&quot;,&quot;Value&quot;:&quot;POWER_USER_SHAPE_ICON_STYLE_1&quot;}">
            <a:extLst>
              <a:ext uri="{FF2B5EF4-FFF2-40B4-BE49-F238E27FC236}">
                <a16:creationId xmlns:a16="http://schemas.microsoft.com/office/drawing/2014/main" id="{7CEBCB9C-78D6-4682-A997-DF1A6062CDCA}"/>
              </a:ext>
            </a:extLst>
          </p:cNvPr>
          <p:cNvGrpSpPr>
            <a:grpSpLocks noChangeAspect="1"/>
          </p:cNvGrpSpPr>
          <p:nvPr/>
        </p:nvGrpSpPr>
        <p:grpSpPr>
          <a:xfrm>
            <a:off x="8576813" y="2195112"/>
            <a:ext cx="369463" cy="370176"/>
            <a:chOff x="4994275" y="1627188"/>
            <a:chExt cx="822326" cy="823913"/>
          </a:xfrm>
          <a:noFill/>
        </p:grpSpPr>
        <p:sp>
          <p:nvSpPr>
            <p:cNvPr id="149" name="Freeform 77">
              <a:extLst>
                <a:ext uri="{FF2B5EF4-FFF2-40B4-BE49-F238E27FC236}">
                  <a16:creationId xmlns:a16="http://schemas.microsoft.com/office/drawing/2014/main" id="{7FDB9663-3614-4035-A8DC-E4D79B884DD4}"/>
                </a:ext>
              </a:extLst>
            </p:cNvPr>
            <p:cNvSpPr>
              <a:spLocks/>
            </p:cNvSpPr>
            <p:nvPr/>
          </p:nvSpPr>
          <p:spPr bwMode="auto">
            <a:xfrm>
              <a:off x="5535613" y="2170113"/>
              <a:ext cx="90488" cy="90488"/>
            </a:xfrm>
            <a:custGeom>
              <a:avLst/>
              <a:gdLst>
                <a:gd name="T0" fmla="*/ 25 w 57"/>
                <a:gd name="T1" fmla="*/ 0 h 57"/>
                <a:gd name="T2" fmla="*/ 57 w 57"/>
                <a:gd name="T3" fmla="*/ 32 h 57"/>
                <a:gd name="T4" fmla="*/ 33 w 57"/>
                <a:gd name="T5" fmla="*/ 57 h 57"/>
                <a:gd name="T6" fmla="*/ 0 w 57"/>
                <a:gd name="T7" fmla="*/ 25 h 57"/>
                <a:gd name="T8" fmla="*/ 25 w 57"/>
                <a:gd name="T9" fmla="*/ 0 h 57"/>
              </a:gdLst>
              <a:ahLst/>
              <a:cxnLst>
                <a:cxn ang="0">
                  <a:pos x="T0" y="T1"/>
                </a:cxn>
                <a:cxn ang="0">
                  <a:pos x="T2" y="T3"/>
                </a:cxn>
                <a:cxn ang="0">
                  <a:pos x="T4" y="T5"/>
                </a:cxn>
                <a:cxn ang="0">
                  <a:pos x="T6" y="T7"/>
                </a:cxn>
                <a:cxn ang="0">
                  <a:pos x="T8" y="T9"/>
                </a:cxn>
              </a:cxnLst>
              <a:rect l="0" t="0" r="r" b="b"/>
              <a:pathLst>
                <a:path w="57" h="57">
                  <a:moveTo>
                    <a:pt x="25" y="0"/>
                  </a:moveTo>
                  <a:lnTo>
                    <a:pt x="57" y="32"/>
                  </a:lnTo>
                  <a:lnTo>
                    <a:pt x="33" y="57"/>
                  </a:lnTo>
                  <a:lnTo>
                    <a:pt x="0" y="25"/>
                  </a:lnTo>
                  <a:lnTo>
                    <a:pt x="25" y="0"/>
                  </a:lnTo>
                  <a:close/>
                </a:path>
              </a:pathLst>
            </a:custGeom>
            <a:grpFill/>
            <a:ln w="9525">
              <a:solidFill>
                <a:schemeClr val="lt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50" name="Freeform 78">
              <a:extLst>
                <a:ext uri="{FF2B5EF4-FFF2-40B4-BE49-F238E27FC236}">
                  <a16:creationId xmlns:a16="http://schemas.microsoft.com/office/drawing/2014/main" id="{F50BA756-9433-4FD4-BC68-79B9A23C135F}"/>
                </a:ext>
              </a:extLst>
            </p:cNvPr>
            <p:cNvSpPr>
              <a:spLocks/>
            </p:cNvSpPr>
            <p:nvPr/>
          </p:nvSpPr>
          <p:spPr bwMode="auto">
            <a:xfrm>
              <a:off x="5572125" y="2206625"/>
              <a:ext cx="244475" cy="244475"/>
            </a:xfrm>
            <a:custGeom>
              <a:avLst/>
              <a:gdLst>
                <a:gd name="T0" fmla="*/ 0 w 361"/>
                <a:gd name="T1" fmla="*/ 114 h 362"/>
                <a:gd name="T2" fmla="*/ 217 w 361"/>
                <a:gd name="T3" fmla="*/ 330 h 362"/>
                <a:gd name="T4" fmla="*/ 330 w 361"/>
                <a:gd name="T5" fmla="*/ 330 h 362"/>
                <a:gd name="T6" fmla="*/ 330 w 361"/>
                <a:gd name="T7" fmla="*/ 330 h 362"/>
                <a:gd name="T8" fmla="*/ 330 w 361"/>
                <a:gd name="T9" fmla="*/ 217 h 362"/>
                <a:gd name="T10" fmla="*/ 113 w 361"/>
                <a:gd name="T11" fmla="*/ 0 h 362"/>
                <a:gd name="T12" fmla="*/ 0 w 361"/>
                <a:gd name="T13" fmla="*/ 114 h 362"/>
              </a:gdLst>
              <a:ahLst/>
              <a:cxnLst>
                <a:cxn ang="0">
                  <a:pos x="T0" y="T1"/>
                </a:cxn>
                <a:cxn ang="0">
                  <a:pos x="T2" y="T3"/>
                </a:cxn>
                <a:cxn ang="0">
                  <a:pos x="T4" y="T5"/>
                </a:cxn>
                <a:cxn ang="0">
                  <a:pos x="T6" y="T7"/>
                </a:cxn>
                <a:cxn ang="0">
                  <a:pos x="T8" y="T9"/>
                </a:cxn>
                <a:cxn ang="0">
                  <a:pos x="T10" y="T11"/>
                </a:cxn>
                <a:cxn ang="0">
                  <a:pos x="T12" y="T13"/>
                </a:cxn>
              </a:cxnLst>
              <a:rect l="0" t="0" r="r" b="b"/>
              <a:pathLst>
                <a:path w="361" h="362">
                  <a:moveTo>
                    <a:pt x="0" y="114"/>
                  </a:moveTo>
                  <a:lnTo>
                    <a:pt x="217" y="330"/>
                  </a:lnTo>
                  <a:cubicBezTo>
                    <a:pt x="248" y="362"/>
                    <a:pt x="299" y="362"/>
                    <a:pt x="330" y="330"/>
                  </a:cubicBezTo>
                  <a:lnTo>
                    <a:pt x="330" y="330"/>
                  </a:lnTo>
                  <a:cubicBezTo>
                    <a:pt x="361" y="299"/>
                    <a:pt x="361" y="249"/>
                    <a:pt x="330" y="217"/>
                  </a:cubicBezTo>
                  <a:lnTo>
                    <a:pt x="113" y="0"/>
                  </a:lnTo>
                  <a:lnTo>
                    <a:pt x="0" y="114"/>
                  </a:lnTo>
                </a:path>
              </a:pathLst>
            </a:custGeom>
            <a:grpFill/>
            <a:ln w="9525">
              <a:solidFill>
                <a:schemeClr val="lt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51" name="Freeform 79">
              <a:extLst>
                <a:ext uri="{FF2B5EF4-FFF2-40B4-BE49-F238E27FC236}">
                  <a16:creationId xmlns:a16="http://schemas.microsoft.com/office/drawing/2014/main" id="{DF3AA26C-BF3C-4D3D-B4B4-F01258B44DB3}"/>
                </a:ext>
              </a:extLst>
            </p:cNvPr>
            <p:cNvSpPr>
              <a:spLocks/>
            </p:cNvSpPr>
            <p:nvPr/>
          </p:nvSpPr>
          <p:spPr bwMode="auto">
            <a:xfrm>
              <a:off x="4994275" y="1627188"/>
              <a:ext cx="684213" cy="685800"/>
            </a:xfrm>
            <a:custGeom>
              <a:avLst/>
              <a:gdLst>
                <a:gd name="T0" fmla="*/ 835 w 1016"/>
                <a:gd name="T1" fmla="*/ 181 h 1016"/>
                <a:gd name="T2" fmla="*/ 835 w 1016"/>
                <a:gd name="T3" fmla="*/ 835 h 1016"/>
                <a:gd name="T4" fmla="*/ 181 w 1016"/>
                <a:gd name="T5" fmla="*/ 835 h 1016"/>
                <a:gd name="T6" fmla="*/ 181 w 1016"/>
                <a:gd name="T7" fmla="*/ 181 h 1016"/>
                <a:gd name="T8" fmla="*/ 835 w 1016"/>
                <a:gd name="T9" fmla="*/ 181 h 1016"/>
              </a:gdLst>
              <a:ahLst/>
              <a:cxnLst>
                <a:cxn ang="0">
                  <a:pos x="T0" y="T1"/>
                </a:cxn>
                <a:cxn ang="0">
                  <a:pos x="T2" y="T3"/>
                </a:cxn>
                <a:cxn ang="0">
                  <a:pos x="T4" y="T5"/>
                </a:cxn>
                <a:cxn ang="0">
                  <a:pos x="T6" y="T7"/>
                </a:cxn>
                <a:cxn ang="0">
                  <a:pos x="T8" y="T9"/>
                </a:cxn>
              </a:cxnLst>
              <a:rect l="0" t="0" r="r" b="b"/>
              <a:pathLst>
                <a:path w="1016" h="1016">
                  <a:moveTo>
                    <a:pt x="835" y="181"/>
                  </a:moveTo>
                  <a:cubicBezTo>
                    <a:pt x="1016" y="361"/>
                    <a:pt x="1016" y="654"/>
                    <a:pt x="835" y="835"/>
                  </a:cubicBezTo>
                  <a:cubicBezTo>
                    <a:pt x="655" y="1016"/>
                    <a:pt x="362" y="1016"/>
                    <a:pt x="181" y="835"/>
                  </a:cubicBezTo>
                  <a:cubicBezTo>
                    <a:pt x="0" y="654"/>
                    <a:pt x="0" y="361"/>
                    <a:pt x="181" y="181"/>
                  </a:cubicBezTo>
                  <a:cubicBezTo>
                    <a:pt x="362" y="0"/>
                    <a:pt x="655" y="0"/>
                    <a:pt x="835" y="181"/>
                  </a:cubicBezTo>
                  <a:close/>
                </a:path>
              </a:pathLst>
            </a:custGeom>
            <a:grpFill/>
            <a:ln w="9525">
              <a:solidFill>
                <a:schemeClr val="lt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52" name="Freeform 80">
              <a:extLst>
                <a:ext uri="{FF2B5EF4-FFF2-40B4-BE49-F238E27FC236}">
                  <a16:creationId xmlns:a16="http://schemas.microsoft.com/office/drawing/2014/main" id="{D6139B18-FD2C-4061-A9E4-818DCE83D1C0}"/>
                </a:ext>
              </a:extLst>
            </p:cNvPr>
            <p:cNvSpPr>
              <a:spLocks/>
            </p:cNvSpPr>
            <p:nvPr/>
          </p:nvSpPr>
          <p:spPr bwMode="auto">
            <a:xfrm>
              <a:off x="5064125" y="1698625"/>
              <a:ext cx="542925" cy="544513"/>
            </a:xfrm>
            <a:custGeom>
              <a:avLst/>
              <a:gdLst>
                <a:gd name="T0" fmla="*/ 663 w 806"/>
                <a:gd name="T1" fmla="*/ 143 h 806"/>
                <a:gd name="T2" fmla="*/ 663 w 806"/>
                <a:gd name="T3" fmla="*/ 663 h 806"/>
                <a:gd name="T4" fmla="*/ 144 w 806"/>
                <a:gd name="T5" fmla="*/ 663 h 806"/>
                <a:gd name="T6" fmla="*/ 144 w 806"/>
                <a:gd name="T7" fmla="*/ 143 h 806"/>
                <a:gd name="T8" fmla="*/ 663 w 806"/>
                <a:gd name="T9" fmla="*/ 143 h 806"/>
              </a:gdLst>
              <a:ahLst/>
              <a:cxnLst>
                <a:cxn ang="0">
                  <a:pos x="T0" y="T1"/>
                </a:cxn>
                <a:cxn ang="0">
                  <a:pos x="T2" y="T3"/>
                </a:cxn>
                <a:cxn ang="0">
                  <a:pos x="T4" y="T5"/>
                </a:cxn>
                <a:cxn ang="0">
                  <a:pos x="T6" y="T7"/>
                </a:cxn>
                <a:cxn ang="0">
                  <a:pos x="T8" y="T9"/>
                </a:cxn>
              </a:cxnLst>
              <a:rect l="0" t="0" r="r" b="b"/>
              <a:pathLst>
                <a:path w="806" h="806">
                  <a:moveTo>
                    <a:pt x="663" y="143"/>
                  </a:moveTo>
                  <a:cubicBezTo>
                    <a:pt x="806" y="287"/>
                    <a:pt x="806" y="519"/>
                    <a:pt x="663" y="663"/>
                  </a:cubicBezTo>
                  <a:cubicBezTo>
                    <a:pt x="520" y="806"/>
                    <a:pt x="287" y="806"/>
                    <a:pt x="144" y="663"/>
                  </a:cubicBezTo>
                  <a:cubicBezTo>
                    <a:pt x="0" y="519"/>
                    <a:pt x="0" y="287"/>
                    <a:pt x="144" y="143"/>
                  </a:cubicBezTo>
                  <a:cubicBezTo>
                    <a:pt x="287" y="0"/>
                    <a:pt x="520" y="0"/>
                    <a:pt x="663" y="143"/>
                  </a:cubicBezTo>
                  <a:close/>
                </a:path>
              </a:pathLst>
            </a:custGeom>
            <a:grpFill/>
            <a:ln w="9525">
              <a:solidFill>
                <a:schemeClr val="lt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53" name="Freeform 81">
              <a:extLst>
                <a:ext uri="{FF2B5EF4-FFF2-40B4-BE49-F238E27FC236}">
                  <a16:creationId xmlns:a16="http://schemas.microsoft.com/office/drawing/2014/main" id="{45A60F5C-B29F-4D4A-95B4-09E0AD90993C}"/>
                </a:ext>
              </a:extLst>
            </p:cNvPr>
            <p:cNvSpPr>
              <a:spLocks/>
            </p:cNvSpPr>
            <p:nvPr/>
          </p:nvSpPr>
          <p:spPr bwMode="auto">
            <a:xfrm>
              <a:off x="5153025" y="1785938"/>
              <a:ext cx="366713" cy="368300"/>
            </a:xfrm>
            <a:custGeom>
              <a:avLst/>
              <a:gdLst>
                <a:gd name="T0" fmla="*/ 545 w 545"/>
                <a:gd name="T1" fmla="*/ 242 h 546"/>
                <a:gd name="T2" fmla="*/ 504 w 545"/>
                <a:gd name="T3" fmla="*/ 218 h 546"/>
                <a:gd name="T4" fmla="*/ 469 w 545"/>
                <a:gd name="T5" fmla="*/ 178 h 546"/>
                <a:gd name="T6" fmla="*/ 485 w 545"/>
                <a:gd name="T7" fmla="*/ 138 h 546"/>
                <a:gd name="T8" fmla="*/ 443 w 545"/>
                <a:gd name="T9" fmla="*/ 58 h 546"/>
                <a:gd name="T10" fmla="*/ 397 w 545"/>
                <a:gd name="T11" fmla="*/ 70 h 546"/>
                <a:gd name="T12" fmla="*/ 344 w 545"/>
                <a:gd name="T13" fmla="*/ 67 h 546"/>
                <a:gd name="T14" fmla="*/ 327 w 545"/>
                <a:gd name="T15" fmla="*/ 27 h 546"/>
                <a:gd name="T16" fmla="*/ 241 w 545"/>
                <a:gd name="T17" fmla="*/ 0 h 546"/>
                <a:gd name="T18" fmla="*/ 217 w 545"/>
                <a:gd name="T19" fmla="*/ 41 h 546"/>
                <a:gd name="T20" fmla="*/ 177 w 545"/>
                <a:gd name="T21" fmla="*/ 76 h 546"/>
                <a:gd name="T22" fmla="*/ 137 w 545"/>
                <a:gd name="T23" fmla="*/ 60 h 546"/>
                <a:gd name="T24" fmla="*/ 58 w 545"/>
                <a:gd name="T25" fmla="*/ 102 h 546"/>
                <a:gd name="T26" fmla="*/ 70 w 545"/>
                <a:gd name="T27" fmla="*/ 148 h 546"/>
                <a:gd name="T28" fmla="*/ 66 w 545"/>
                <a:gd name="T29" fmla="*/ 200 h 546"/>
                <a:gd name="T30" fmla="*/ 24 w 545"/>
                <a:gd name="T31" fmla="*/ 218 h 546"/>
                <a:gd name="T32" fmla="*/ 0 w 545"/>
                <a:gd name="T33" fmla="*/ 304 h 546"/>
                <a:gd name="T34" fmla="*/ 41 w 545"/>
                <a:gd name="T35" fmla="*/ 328 h 546"/>
                <a:gd name="T36" fmla="*/ 76 w 545"/>
                <a:gd name="T37" fmla="*/ 368 h 546"/>
                <a:gd name="T38" fmla="*/ 59 w 545"/>
                <a:gd name="T39" fmla="*/ 408 h 546"/>
                <a:gd name="T40" fmla="*/ 101 w 545"/>
                <a:gd name="T41" fmla="*/ 488 h 546"/>
                <a:gd name="T42" fmla="*/ 147 w 545"/>
                <a:gd name="T43" fmla="*/ 476 h 546"/>
                <a:gd name="T44" fmla="*/ 200 w 545"/>
                <a:gd name="T45" fmla="*/ 479 h 546"/>
                <a:gd name="T46" fmla="*/ 217 w 545"/>
                <a:gd name="T47" fmla="*/ 519 h 546"/>
                <a:gd name="T48" fmla="*/ 303 w 545"/>
                <a:gd name="T49" fmla="*/ 546 h 546"/>
                <a:gd name="T50" fmla="*/ 327 w 545"/>
                <a:gd name="T51" fmla="*/ 505 h 546"/>
                <a:gd name="T52" fmla="*/ 367 w 545"/>
                <a:gd name="T53" fmla="*/ 470 h 546"/>
                <a:gd name="T54" fmla="*/ 408 w 545"/>
                <a:gd name="T55" fmla="*/ 486 h 546"/>
                <a:gd name="T56" fmla="*/ 487 w 545"/>
                <a:gd name="T57" fmla="*/ 444 h 546"/>
                <a:gd name="T58" fmla="*/ 475 w 545"/>
                <a:gd name="T59" fmla="*/ 398 h 546"/>
                <a:gd name="T60" fmla="*/ 478 w 545"/>
                <a:gd name="T61" fmla="*/ 346 h 546"/>
                <a:gd name="T62" fmla="*/ 521 w 545"/>
                <a:gd name="T63" fmla="*/ 328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5" h="546">
                  <a:moveTo>
                    <a:pt x="545" y="304"/>
                  </a:moveTo>
                  <a:lnTo>
                    <a:pt x="545" y="242"/>
                  </a:lnTo>
                  <a:cubicBezTo>
                    <a:pt x="545" y="229"/>
                    <a:pt x="534" y="218"/>
                    <a:pt x="521" y="218"/>
                  </a:cubicBezTo>
                  <a:lnTo>
                    <a:pt x="504" y="218"/>
                  </a:lnTo>
                  <a:cubicBezTo>
                    <a:pt x="492" y="218"/>
                    <a:pt x="482" y="211"/>
                    <a:pt x="478" y="200"/>
                  </a:cubicBezTo>
                  <a:cubicBezTo>
                    <a:pt x="476" y="193"/>
                    <a:pt x="473" y="185"/>
                    <a:pt x="469" y="178"/>
                  </a:cubicBezTo>
                  <a:cubicBezTo>
                    <a:pt x="464" y="168"/>
                    <a:pt x="467" y="156"/>
                    <a:pt x="474" y="149"/>
                  </a:cubicBezTo>
                  <a:lnTo>
                    <a:pt x="485" y="138"/>
                  </a:lnTo>
                  <a:cubicBezTo>
                    <a:pt x="496" y="127"/>
                    <a:pt x="496" y="111"/>
                    <a:pt x="487" y="102"/>
                  </a:cubicBezTo>
                  <a:lnTo>
                    <a:pt x="443" y="58"/>
                  </a:lnTo>
                  <a:cubicBezTo>
                    <a:pt x="434" y="49"/>
                    <a:pt x="419" y="49"/>
                    <a:pt x="409" y="58"/>
                  </a:cubicBezTo>
                  <a:lnTo>
                    <a:pt x="397" y="70"/>
                  </a:lnTo>
                  <a:cubicBezTo>
                    <a:pt x="389" y="78"/>
                    <a:pt x="377" y="81"/>
                    <a:pt x="367" y="76"/>
                  </a:cubicBezTo>
                  <a:cubicBezTo>
                    <a:pt x="359" y="72"/>
                    <a:pt x="352" y="69"/>
                    <a:pt x="344" y="67"/>
                  </a:cubicBezTo>
                  <a:cubicBezTo>
                    <a:pt x="334" y="63"/>
                    <a:pt x="327" y="53"/>
                    <a:pt x="327" y="42"/>
                  </a:cubicBezTo>
                  <a:lnTo>
                    <a:pt x="327" y="27"/>
                  </a:lnTo>
                  <a:cubicBezTo>
                    <a:pt x="327" y="11"/>
                    <a:pt x="316" y="0"/>
                    <a:pt x="303" y="0"/>
                  </a:cubicBezTo>
                  <a:lnTo>
                    <a:pt x="241" y="0"/>
                  </a:lnTo>
                  <a:cubicBezTo>
                    <a:pt x="228" y="0"/>
                    <a:pt x="217" y="11"/>
                    <a:pt x="217" y="24"/>
                  </a:cubicBezTo>
                  <a:lnTo>
                    <a:pt x="217" y="41"/>
                  </a:lnTo>
                  <a:cubicBezTo>
                    <a:pt x="217" y="53"/>
                    <a:pt x="210" y="63"/>
                    <a:pt x="200" y="67"/>
                  </a:cubicBezTo>
                  <a:cubicBezTo>
                    <a:pt x="192" y="70"/>
                    <a:pt x="184" y="73"/>
                    <a:pt x="177" y="76"/>
                  </a:cubicBezTo>
                  <a:cubicBezTo>
                    <a:pt x="167" y="81"/>
                    <a:pt x="156" y="79"/>
                    <a:pt x="148" y="71"/>
                  </a:cubicBezTo>
                  <a:lnTo>
                    <a:pt x="137" y="60"/>
                  </a:lnTo>
                  <a:cubicBezTo>
                    <a:pt x="126" y="49"/>
                    <a:pt x="111" y="49"/>
                    <a:pt x="101" y="58"/>
                  </a:cubicBezTo>
                  <a:lnTo>
                    <a:pt x="58" y="102"/>
                  </a:lnTo>
                  <a:cubicBezTo>
                    <a:pt x="48" y="111"/>
                    <a:pt x="48" y="127"/>
                    <a:pt x="58" y="136"/>
                  </a:cubicBezTo>
                  <a:lnTo>
                    <a:pt x="70" y="148"/>
                  </a:lnTo>
                  <a:cubicBezTo>
                    <a:pt x="78" y="156"/>
                    <a:pt x="80" y="168"/>
                    <a:pt x="75" y="179"/>
                  </a:cubicBezTo>
                  <a:cubicBezTo>
                    <a:pt x="72" y="186"/>
                    <a:pt x="69" y="193"/>
                    <a:pt x="66" y="200"/>
                  </a:cubicBezTo>
                  <a:cubicBezTo>
                    <a:pt x="62" y="211"/>
                    <a:pt x="52" y="218"/>
                    <a:pt x="41" y="218"/>
                  </a:cubicBezTo>
                  <a:lnTo>
                    <a:pt x="24" y="218"/>
                  </a:lnTo>
                  <a:cubicBezTo>
                    <a:pt x="10" y="218"/>
                    <a:pt x="0" y="229"/>
                    <a:pt x="0" y="242"/>
                  </a:cubicBezTo>
                  <a:lnTo>
                    <a:pt x="0" y="304"/>
                  </a:lnTo>
                  <a:cubicBezTo>
                    <a:pt x="0" y="317"/>
                    <a:pt x="10" y="328"/>
                    <a:pt x="24" y="328"/>
                  </a:cubicBezTo>
                  <a:lnTo>
                    <a:pt x="41" y="328"/>
                  </a:lnTo>
                  <a:cubicBezTo>
                    <a:pt x="52" y="328"/>
                    <a:pt x="62" y="335"/>
                    <a:pt x="66" y="346"/>
                  </a:cubicBezTo>
                  <a:cubicBezTo>
                    <a:pt x="69" y="353"/>
                    <a:pt x="72" y="361"/>
                    <a:pt x="76" y="368"/>
                  </a:cubicBezTo>
                  <a:cubicBezTo>
                    <a:pt x="80" y="378"/>
                    <a:pt x="78" y="390"/>
                    <a:pt x="70" y="397"/>
                  </a:cubicBezTo>
                  <a:lnTo>
                    <a:pt x="59" y="408"/>
                  </a:lnTo>
                  <a:cubicBezTo>
                    <a:pt x="48" y="419"/>
                    <a:pt x="48" y="434"/>
                    <a:pt x="58" y="444"/>
                  </a:cubicBezTo>
                  <a:lnTo>
                    <a:pt x="101" y="488"/>
                  </a:lnTo>
                  <a:cubicBezTo>
                    <a:pt x="111" y="497"/>
                    <a:pt x="126" y="497"/>
                    <a:pt x="135" y="488"/>
                  </a:cubicBezTo>
                  <a:lnTo>
                    <a:pt x="147" y="476"/>
                  </a:lnTo>
                  <a:cubicBezTo>
                    <a:pt x="155" y="467"/>
                    <a:pt x="168" y="465"/>
                    <a:pt x="178" y="470"/>
                  </a:cubicBezTo>
                  <a:cubicBezTo>
                    <a:pt x="185" y="474"/>
                    <a:pt x="193" y="477"/>
                    <a:pt x="200" y="479"/>
                  </a:cubicBezTo>
                  <a:cubicBezTo>
                    <a:pt x="211" y="483"/>
                    <a:pt x="217" y="493"/>
                    <a:pt x="217" y="504"/>
                  </a:cubicBezTo>
                  <a:lnTo>
                    <a:pt x="217" y="519"/>
                  </a:lnTo>
                  <a:cubicBezTo>
                    <a:pt x="217" y="535"/>
                    <a:pt x="228" y="546"/>
                    <a:pt x="241" y="546"/>
                  </a:cubicBezTo>
                  <a:lnTo>
                    <a:pt x="303" y="546"/>
                  </a:lnTo>
                  <a:cubicBezTo>
                    <a:pt x="316" y="546"/>
                    <a:pt x="327" y="535"/>
                    <a:pt x="327" y="522"/>
                  </a:cubicBezTo>
                  <a:lnTo>
                    <a:pt x="327" y="505"/>
                  </a:lnTo>
                  <a:cubicBezTo>
                    <a:pt x="327" y="493"/>
                    <a:pt x="334" y="483"/>
                    <a:pt x="345" y="479"/>
                  </a:cubicBezTo>
                  <a:cubicBezTo>
                    <a:pt x="353" y="476"/>
                    <a:pt x="360" y="473"/>
                    <a:pt x="367" y="470"/>
                  </a:cubicBezTo>
                  <a:cubicBezTo>
                    <a:pt x="377" y="465"/>
                    <a:pt x="389" y="467"/>
                    <a:pt x="397" y="475"/>
                  </a:cubicBezTo>
                  <a:lnTo>
                    <a:pt x="408" y="486"/>
                  </a:lnTo>
                  <a:cubicBezTo>
                    <a:pt x="419" y="497"/>
                    <a:pt x="434" y="497"/>
                    <a:pt x="443" y="488"/>
                  </a:cubicBezTo>
                  <a:lnTo>
                    <a:pt x="487" y="444"/>
                  </a:lnTo>
                  <a:cubicBezTo>
                    <a:pt x="496" y="434"/>
                    <a:pt x="496" y="419"/>
                    <a:pt x="487" y="410"/>
                  </a:cubicBezTo>
                  <a:lnTo>
                    <a:pt x="475" y="398"/>
                  </a:lnTo>
                  <a:cubicBezTo>
                    <a:pt x="467" y="390"/>
                    <a:pt x="464" y="377"/>
                    <a:pt x="469" y="367"/>
                  </a:cubicBezTo>
                  <a:cubicBezTo>
                    <a:pt x="473" y="360"/>
                    <a:pt x="476" y="353"/>
                    <a:pt x="478" y="346"/>
                  </a:cubicBezTo>
                  <a:cubicBezTo>
                    <a:pt x="482" y="335"/>
                    <a:pt x="492" y="328"/>
                    <a:pt x="504" y="328"/>
                  </a:cubicBezTo>
                  <a:lnTo>
                    <a:pt x="521" y="328"/>
                  </a:lnTo>
                  <a:cubicBezTo>
                    <a:pt x="534" y="328"/>
                    <a:pt x="545" y="317"/>
                    <a:pt x="545" y="304"/>
                  </a:cubicBezTo>
                </a:path>
              </a:pathLst>
            </a:custGeom>
            <a:grpFill/>
            <a:ln w="9525">
              <a:solidFill>
                <a:schemeClr val="lt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54" name="Freeform 82">
              <a:extLst>
                <a:ext uri="{FF2B5EF4-FFF2-40B4-BE49-F238E27FC236}">
                  <a16:creationId xmlns:a16="http://schemas.microsoft.com/office/drawing/2014/main" id="{058FE027-E796-451B-AD4F-B88C3AD047CD}"/>
                </a:ext>
              </a:extLst>
            </p:cNvPr>
            <p:cNvSpPr>
              <a:spLocks/>
            </p:cNvSpPr>
            <p:nvPr/>
          </p:nvSpPr>
          <p:spPr bwMode="auto">
            <a:xfrm>
              <a:off x="5245100" y="1879600"/>
              <a:ext cx="182563" cy="182563"/>
            </a:xfrm>
            <a:custGeom>
              <a:avLst/>
              <a:gdLst>
                <a:gd name="T0" fmla="*/ 154 w 269"/>
                <a:gd name="T1" fmla="*/ 257 h 270"/>
                <a:gd name="T2" fmla="*/ 12 w 269"/>
                <a:gd name="T3" fmla="*/ 115 h 270"/>
                <a:gd name="T4" fmla="*/ 115 w 269"/>
                <a:gd name="T5" fmla="*/ 13 h 270"/>
                <a:gd name="T6" fmla="*/ 256 w 269"/>
                <a:gd name="T7" fmla="*/ 154 h 270"/>
                <a:gd name="T8" fmla="*/ 154 w 269"/>
                <a:gd name="T9" fmla="*/ 257 h 270"/>
              </a:gdLst>
              <a:ahLst/>
              <a:cxnLst>
                <a:cxn ang="0">
                  <a:pos x="T0" y="T1"/>
                </a:cxn>
                <a:cxn ang="0">
                  <a:pos x="T2" y="T3"/>
                </a:cxn>
                <a:cxn ang="0">
                  <a:pos x="T4" y="T5"/>
                </a:cxn>
                <a:cxn ang="0">
                  <a:pos x="T6" y="T7"/>
                </a:cxn>
                <a:cxn ang="0">
                  <a:pos x="T8" y="T9"/>
                </a:cxn>
              </a:cxnLst>
              <a:rect l="0" t="0" r="r" b="b"/>
              <a:pathLst>
                <a:path w="269" h="270">
                  <a:moveTo>
                    <a:pt x="154" y="257"/>
                  </a:moveTo>
                  <a:cubicBezTo>
                    <a:pt x="70" y="270"/>
                    <a:pt x="0" y="199"/>
                    <a:pt x="12" y="115"/>
                  </a:cubicBezTo>
                  <a:cubicBezTo>
                    <a:pt x="20" y="63"/>
                    <a:pt x="63" y="21"/>
                    <a:pt x="115" y="13"/>
                  </a:cubicBezTo>
                  <a:cubicBezTo>
                    <a:pt x="198" y="0"/>
                    <a:pt x="269" y="71"/>
                    <a:pt x="256" y="154"/>
                  </a:cubicBezTo>
                  <a:cubicBezTo>
                    <a:pt x="248" y="206"/>
                    <a:pt x="206" y="249"/>
                    <a:pt x="154" y="257"/>
                  </a:cubicBezTo>
                  <a:close/>
                </a:path>
              </a:pathLst>
            </a:custGeom>
            <a:grpFill/>
            <a:ln w="9525">
              <a:solidFill>
                <a:schemeClr val="lt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55" name="Freeform 83">
              <a:extLst>
                <a:ext uri="{FF2B5EF4-FFF2-40B4-BE49-F238E27FC236}">
                  <a16:creationId xmlns:a16="http://schemas.microsoft.com/office/drawing/2014/main" id="{21A47EE8-EB4A-46CD-A145-AB04551DAA11}"/>
                </a:ext>
              </a:extLst>
            </p:cNvPr>
            <p:cNvSpPr>
              <a:spLocks noEditPoints="1"/>
            </p:cNvSpPr>
            <p:nvPr/>
          </p:nvSpPr>
          <p:spPr bwMode="auto">
            <a:xfrm>
              <a:off x="5018088" y="1652588"/>
              <a:ext cx="666750" cy="654050"/>
            </a:xfrm>
            <a:custGeom>
              <a:avLst/>
              <a:gdLst>
                <a:gd name="T0" fmla="*/ 471 w 988"/>
                <a:gd name="T1" fmla="*/ 17 h 969"/>
                <a:gd name="T2" fmla="*/ 150 w 988"/>
                <a:gd name="T3" fmla="*/ 150 h 969"/>
                <a:gd name="T4" fmla="*/ 17 w 988"/>
                <a:gd name="T5" fmla="*/ 471 h 969"/>
                <a:gd name="T6" fmla="*/ 150 w 988"/>
                <a:gd name="T7" fmla="*/ 792 h 969"/>
                <a:gd name="T8" fmla="*/ 793 w 988"/>
                <a:gd name="T9" fmla="*/ 792 h 969"/>
                <a:gd name="T10" fmla="*/ 793 w 988"/>
                <a:gd name="T11" fmla="*/ 150 h 969"/>
                <a:gd name="T12" fmla="*/ 471 w 988"/>
                <a:gd name="T13" fmla="*/ 17 h 969"/>
                <a:gd name="T14" fmla="*/ 471 w 988"/>
                <a:gd name="T15" fmla="*/ 942 h 969"/>
                <a:gd name="T16" fmla="*/ 138 w 988"/>
                <a:gd name="T17" fmla="*/ 804 h 969"/>
                <a:gd name="T18" fmla="*/ 0 w 988"/>
                <a:gd name="T19" fmla="*/ 471 h 969"/>
                <a:gd name="T20" fmla="*/ 138 w 988"/>
                <a:gd name="T21" fmla="*/ 138 h 969"/>
                <a:gd name="T22" fmla="*/ 471 w 988"/>
                <a:gd name="T23" fmla="*/ 0 h 969"/>
                <a:gd name="T24" fmla="*/ 804 w 988"/>
                <a:gd name="T25" fmla="*/ 138 h 969"/>
                <a:gd name="T26" fmla="*/ 804 w 988"/>
                <a:gd name="T27" fmla="*/ 804 h 969"/>
                <a:gd name="T28" fmla="*/ 471 w 988"/>
                <a:gd name="T29" fmla="*/ 942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8" h="969">
                  <a:moveTo>
                    <a:pt x="471" y="17"/>
                  </a:moveTo>
                  <a:cubicBezTo>
                    <a:pt x="350" y="17"/>
                    <a:pt x="236" y="64"/>
                    <a:pt x="150" y="150"/>
                  </a:cubicBezTo>
                  <a:cubicBezTo>
                    <a:pt x="64" y="235"/>
                    <a:pt x="17" y="350"/>
                    <a:pt x="17" y="471"/>
                  </a:cubicBezTo>
                  <a:cubicBezTo>
                    <a:pt x="17" y="592"/>
                    <a:pt x="64" y="706"/>
                    <a:pt x="150" y="792"/>
                  </a:cubicBezTo>
                  <a:cubicBezTo>
                    <a:pt x="327" y="969"/>
                    <a:pt x="615" y="969"/>
                    <a:pt x="793" y="792"/>
                  </a:cubicBezTo>
                  <a:cubicBezTo>
                    <a:pt x="970" y="615"/>
                    <a:pt x="970" y="327"/>
                    <a:pt x="793" y="150"/>
                  </a:cubicBezTo>
                  <a:cubicBezTo>
                    <a:pt x="707" y="64"/>
                    <a:pt x="593" y="17"/>
                    <a:pt x="471" y="17"/>
                  </a:cubicBezTo>
                  <a:close/>
                  <a:moveTo>
                    <a:pt x="471" y="942"/>
                  </a:moveTo>
                  <a:cubicBezTo>
                    <a:pt x="351" y="942"/>
                    <a:pt x="230" y="896"/>
                    <a:pt x="138" y="804"/>
                  </a:cubicBezTo>
                  <a:cubicBezTo>
                    <a:pt x="49" y="715"/>
                    <a:pt x="0" y="597"/>
                    <a:pt x="0" y="471"/>
                  </a:cubicBezTo>
                  <a:cubicBezTo>
                    <a:pt x="0" y="345"/>
                    <a:pt x="49" y="227"/>
                    <a:pt x="138" y="138"/>
                  </a:cubicBezTo>
                  <a:cubicBezTo>
                    <a:pt x="227" y="49"/>
                    <a:pt x="345" y="0"/>
                    <a:pt x="471" y="0"/>
                  </a:cubicBezTo>
                  <a:cubicBezTo>
                    <a:pt x="597" y="0"/>
                    <a:pt x="715" y="49"/>
                    <a:pt x="804" y="138"/>
                  </a:cubicBezTo>
                  <a:cubicBezTo>
                    <a:pt x="988" y="322"/>
                    <a:pt x="988" y="620"/>
                    <a:pt x="804" y="804"/>
                  </a:cubicBezTo>
                  <a:cubicBezTo>
                    <a:pt x="713" y="896"/>
                    <a:pt x="592" y="942"/>
                    <a:pt x="471" y="942"/>
                  </a:cubicBezTo>
                </a:path>
              </a:pathLst>
            </a:custGeom>
            <a:grpFill/>
            <a:ln w="9525">
              <a:solidFill>
                <a:schemeClr val="lt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56" name="Freeform 84">
              <a:extLst>
                <a:ext uri="{FF2B5EF4-FFF2-40B4-BE49-F238E27FC236}">
                  <a16:creationId xmlns:a16="http://schemas.microsoft.com/office/drawing/2014/main" id="{930475FE-7D03-4649-BBB4-36DD56D46FE4}"/>
                </a:ext>
              </a:extLst>
            </p:cNvPr>
            <p:cNvSpPr>
              <a:spLocks noEditPoints="1"/>
            </p:cNvSpPr>
            <p:nvPr/>
          </p:nvSpPr>
          <p:spPr bwMode="auto">
            <a:xfrm>
              <a:off x="5070475" y="1716088"/>
              <a:ext cx="531813" cy="520700"/>
            </a:xfrm>
            <a:custGeom>
              <a:avLst/>
              <a:gdLst>
                <a:gd name="T0" fmla="*/ 393 w 787"/>
                <a:gd name="T1" fmla="*/ 17 h 770"/>
                <a:gd name="T2" fmla="*/ 140 w 787"/>
                <a:gd name="T3" fmla="*/ 122 h 770"/>
                <a:gd name="T4" fmla="*/ 140 w 787"/>
                <a:gd name="T5" fmla="*/ 630 h 770"/>
                <a:gd name="T6" fmla="*/ 647 w 787"/>
                <a:gd name="T7" fmla="*/ 630 h 770"/>
                <a:gd name="T8" fmla="*/ 647 w 787"/>
                <a:gd name="T9" fmla="*/ 122 h 770"/>
                <a:gd name="T10" fmla="*/ 393 w 787"/>
                <a:gd name="T11" fmla="*/ 17 h 770"/>
                <a:gd name="T12" fmla="*/ 393 w 787"/>
                <a:gd name="T13" fmla="*/ 751 h 770"/>
                <a:gd name="T14" fmla="*/ 128 w 787"/>
                <a:gd name="T15" fmla="*/ 641 h 770"/>
                <a:gd name="T16" fmla="*/ 18 w 787"/>
                <a:gd name="T17" fmla="*/ 376 h 770"/>
                <a:gd name="T18" fmla="*/ 128 w 787"/>
                <a:gd name="T19" fmla="*/ 110 h 770"/>
                <a:gd name="T20" fmla="*/ 393 w 787"/>
                <a:gd name="T21" fmla="*/ 0 h 770"/>
                <a:gd name="T22" fmla="*/ 659 w 787"/>
                <a:gd name="T23" fmla="*/ 110 h 770"/>
                <a:gd name="T24" fmla="*/ 769 w 787"/>
                <a:gd name="T25" fmla="*/ 376 h 770"/>
                <a:gd name="T26" fmla="*/ 659 w 787"/>
                <a:gd name="T27" fmla="*/ 641 h 770"/>
                <a:gd name="T28" fmla="*/ 393 w 787"/>
                <a:gd name="T29" fmla="*/ 751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7" h="770">
                  <a:moveTo>
                    <a:pt x="393" y="17"/>
                  </a:moveTo>
                  <a:cubicBezTo>
                    <a:pt x="301" y="17"/>
                    <a:pt x="209" y="52"/>
                    <a:pt x="140" y="122"/>
                  </a:cubicBezTo>
                  <a:cubicBezTo>
                    <a:pt x="0" y="262"/>
                    <a:pt x="0" y="490"/>
                    <a:pt x="140" y="630"/>
                  </a:cubicBezTo>
                  <a:cubicBezTo>
                    <a:pt x="279" y="770"/>
                    <a:pt x="507" y="770"/>
                    <a:pt x="647" y="630"/>
                  </a:cubicBezTo>
                  <a:cubicBezTo>
                    <a:pt x="787" y="490"/>
                    <a:pt x="787" y="262"/>
                    <a:pt x="647" y="122"/>
                  </a:cubicBezTo>
                  <a:cubicBezTo>
                    <a:pt x="577" y="52"/>
                    <a:pt x="485" y="17"/>
                    <a:pt x="393" y="17"/>
                  </a:cubicBezTo>
                  <a:close/>
                  <a:moveTo>
                    <a:pt x="393" y="751"/>
                  </a:moveTo>
                  <a:cubicBezTo>
                    <a:pt x="293" y="751"/>
                    <a:pt x="199" y="712"/>
                    <a:pt x="128" y="641"/>
                  </a:cubicBezTo>
                  <a:cubicBezTo>
                    <a:pt x="57" y="571"/>
                    <a:pt x="18" y="476"/>
                    <a:pt x="18" y="376"/>
                  </a:cubicBezTo>
                  <a:cubicBezTo>
                    <a:pt x="18" y="276"/>
                    <a:pt x="57" y="181"/>
                    <a:pt x="128" y="110"/>
                  </a:cubicBezTo>
                  <a:cubicBezTo>
                    <a:pt x="199" y="39"/>
                    <a:pt x="293" y="0"/>
                    <a:pt x="393" y="0"/>
                  </a:cubicBezTo>
                  <a:cubicBezTo>
                    <a:pt x="494" y="0"/>
                    <a:pt x="588" y="39"/>
                    <a:pt x="659" y="110"/>
                  </a:cubicBezTo>
                  <a:cubicBezTo>
                    <a:pt x="730" y="181"/>
                    <a:pt x="769" y="276"/>
                    <a:pt x="769" y="376"/>
                  </a:cubicBezTo>
                  <a:cubicBezTo>
                    <a:pt x="769" y="476"/>
                    <a:pt x="730" y="571"/>
                    <a:pt x="659" y="641"/>
                  </a:cubicBezTo>
                  <a:cubicBezTo>
                    <a:pt x="588" y="712"/>
                    <a:pt x="494" y="751"/>
                    <a:pt x="393" y="751"/>
                  </a:cubicBezTo>
                  <a:close/>
                </a:path>
              </a:pathLst>
            </a:custGeom>
            <a:grpFill/>
            <a:ln w="9525">
              <a:solidFill>
                <a:schemeClr val="lt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57" name="Freeform 85">
              <a:extLst>
                <a:ext uri="{FF2B5EF4-FFF2-40B4-BE49-F238E27FC236}">
                  <a16:creationId xmlns:a16="http://schemas.microsoft.com/office/drawing/2014/main" id="{EA8123CC-680E-4691-B832-CBC79A368AB9}"/>
                </a:ext>
              </a:extLst>
            </p:cNvPr>
            <p:cNvSpPr>
              <a:spLocks noEditPoints="1"/>
            </p:cNvSpPr>
            <p:nvPr/>
          </p:nvSpPr>
          <p:spPr bwMode="auto">
            <a:xfrm>
              <a:off x="5564188" y="2198688"/>
              <a:ext cx="252413" cy="252413"/>
            </a:xfrm>
            <a:custGeom>
              <a:avLst/>
              <a:gdLst>
                <a:gd name="T0" fmla="*/ 24 w 374"/>
                <a:gd name="T1" fmla="*/ 125 h 373"/>
                <a:gd name="T2" fmla="*/ 235 w 374"/>
                <a:gd name="T3" fmla="*/ 336 h 373"/>
                <a:gd name="T4" fmla="*/ 285 w 374"/>
                <a:gd name="T5" fmla="*/ 357 h 373"/>
                <a:gd name="T6" fmla="*/ 336 w 374"/>
                <a:gd name="T7" fmla="*/ 336 h 373"/>
                <a:gd name="T8" fmla="*/ 357 w 374"/>
                <a:gd name="T9" fmla="*/ 285 h 373"/>
                <a:gd name="T10" fmla="*/ 336 w 374"/>
                <a:gd name="T11" fmla="*/ 234 h 373"/>
                <a:gd name="T12" fmla="*/ 125 w 374"/>
                <a:gd name="T13" fmla="*/ 23 h 373"/>
                <a:gd name="T14" fmla="*/ 24 w 374"/>
                <a:gd name="T15" fmla="*/ 125 h 373"/>
                <a:gd name="T16" fmla="*/ 285 w 374"/>
                <a:gd name="T17" fmla="*/ 373 h 373"/>
                <a:gd name="T18" fmla="*/ 223 w 374"/>
                <a:gd name="T19" fmla="*/ 347 h 373"/>
                <a:gd name="T20" fmla="*/ 0 w 374"/>
                <a:gd name="T21" fmla="*/ 125 h 373"/>
                <a:gd name="T22" fmla="*/ 125 w 374"/>
                <a:gd name="T23" fmla="*/ 0 h 373"/>
                <a:gd name="T24" fmla="*/ 348 w 374"/>
                <a:gd name="T25" fmla="*/ 222 h 373"/>
                <a:gd name="T26" fmla="*/ 374 w 374"/>
                <a:gd name="T27" fmla="*/ 285 h 373"/>
                <a:gd name="T28" fmla="*/ 348 w 374"/>
                <a:gd name="T29" fmla="*/ 347 h 373"/>
                <a:gd name="T30" fmla="*/ 285 w 374"/>
                <a:gd name="T3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373">
                  <a:moveTo>
                    <a:pt x="24" y="125"/>
                  </a:moveTo>
                  <a:lnTo>
                    <a:pt x="235" y="336"/>
                  </a:lnTo>
                  <a:cubicBezTo>
                    <a:pt x="248" y="349"/>
                    <a:pt x="266" y="357"/>
                    <a:pt x="285" y="357"/>
                  </a:cubicBezTo>
                  <a:cubicBezTo>
                    <a:pt x="304" y="357"/>
                    <a:pt x="322" y="349"/>
                    <a:pt x="336" y="336"/>
                  </a:cubicBezTo>
                  <a:cubicBezTo>
                    <a:pt x="349" y="322"/>
                    <a:pt x="357" y="304"/>
                    <a:pt x="357" y="285"/>
                  </a:cubicBezTo>
                  <a:cubicBezTo>
                    <a:pt x="357" y="266"/>
                    <a:pt x="349" y="248"/>
                    <a:pt x="336" y="234"/>
                  </a:cubicBezTo>
                  <a:lnTo>
                    <a:pt x="125" y="23"/>
                  </a:lnTo>
                  <a:lnTo>
                    <a:pt x="24" y="125"/>
                  </a:lnTo>
                  <a:close/>
                  <a:moveTo>
                    <a:pt x="285" y="373"/>
                  </a:moveTo>
                  <a:cubicBezTo>
                    <a:pt x="262" y="373"/>
                    <a:pt x="240" y="364"/>
                    <a:pt x="223" y="347"/>
                  </a:cubicBezTo>
                  <a:lnTo>
                    <a:pt x="0" y="125"/>
                  </a:lnTo>
                  <a:lnTo>
                    <a:pt x="125" y="0"/>
                  </a:lnTo>
                  <a:lnTo>
                    <a:pt x="348" y="222"/>
                  </a:lnTo>
                  <a:cubicBezTo>
                    <a:pt x="364" y="239"/>
                    <a:pt x="374" y="261"/>
                    <a:pt x="374" y="285"/>
                  </a:cubicBezTo>
                  <a:cubicBezTo>
                    <a:pt x="374" y="309"/>
                    <a:pt x="364" y="331"/>
                    <a:pt x="348" y="347"/>
                  </a:cubicBezTo>
                  <a:cubicBezTo>
                    <a:pt x="331" y="364"/>
                    <a:pt x="309" y="373"/>
                    <a:pt x="285" y="373"/>
                  </a:cubicBezTo>
                </a:path>
              </a:pathLst>
            </a:custGeom>
            <a:grpFill/>
            <a:ln w="9525">
              <a:solidFill>
                <a:schemeClr val="lt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58" name="Freeform 86">
              <a:extLst>
                <a:ext uri="{FF2B5EF4-FFF2-40B4-BE49-F238E27FC236}">
                  <a16:creationId xmlns:a16="http://schemas.microsoft.com/office/drawing/2014/main" id="{A03CE849-CD92-4EE5-9D9E-E47E81748106}"/>
                </a:ext>
              </a:extLst>
            </p:cNvPr>
            <p:cNvSpPr>
              <a:spLocks/>
            </p:cNvSpPr>
            <p:nvPr/>
          </p:nvSpPr>
          <p:spPr bwMode="auto">
            <a:xfrm>
              <a:off x="5532438" y="2206625"/>
              <a:ext cx="58738" cy="58738"/>
            </a:xfrm>
            <a:custGeom>
              <a:avLst/>
              <a:gdLst>
                <a:gd name="T0" fmla="*/ 32 w 37"/>
                <a:gd name="T1" fmla="*/ 37 h 37"/>
                <a:gd name="T2" fmla="*/ 0 w 37"/>
                <a:gd name="T3" fmla="*/ 5 h 37"/>
                <a:gd name="T4" fmla="*/ 5 w 37"/>
                <a:gd name="T5" fmla="*/ 0 h 37"/>
                <a:gd name="T6" fmla="*/ 37 w 37"/>
                <a:gd name="T7" fmla="*/ 32 h 37"/>
                <a:gd name="T8" fmla="*/ 32 w 37"/>
                <a:gd name="T9" fmla="*/ 37 h 37"/>
              </a:gdLst>
              <a:ahLst/>
              <a:cxnLst>
                <a:cxn ang="0">
                  <a:pos x="T0" y="T1"/>
                </a:cxn>
                <a:cxn ang="0">
                  <a:pos x="T2" y="T3"/>
                </a:cxn>
                <a:cxn ang="0">
                  <a:pos x="T4" y="T5"/>
                </a:cxn>
                <a:cxn ang="0">
                  <a:pos x="T6" y="T7"/>
                </a:cxn>
                <a:cxn ang="0">
                  <a:pos x="T8" y="T9"/>
                </a:cxn>
              </a:cxnLst>
              <a:rect l="0" t="0" r="r" b="b"/>
              <a:pathLst>
                <a:path w="37" h="37">
                  <a:moveTo>
                    <a:pt x="32" y="37"/>
                  </a:moveTo>
                  <a:lnTo>
                    <a:pt x="0" y="5"/>
                  </a:lnTo>
                  <a:lnTo>
                    <a:pt x="5" y="0"/>
                  </a:lnTo>
                  <a:lnTo>
                    <a:pt x="37" y="32"/>
                  </a:lnTo>
                  <a:lnTo>
                    <a:pt x="32" y="37"/>
                  </a:lnTo>
                  <a:close/>
                </a:path>
              </a:pathLst>
            </a:custGeom>
            <a:grpFill/>
            <a:ln w="9525">
              <a:solidFill>
                <a:schemeClr val="lt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59" name="Freeform 87">
              <a:extLst>
                <a:ext uri="{FF2B5EF4-FFF2-40B4-BE49-F238E27FC236}">
                  <a16:creationId xmlns:a16="http://schemas.microsoft.com/office/drawing/2014/main" id="{62204D9E-3F51-4100-B1E6-082C3EC88AB0}"/>
                </a:ext>
              </a:extLst>
            </p:cNvPr>
            <p:cNvSpPr>
              <a:spLocks/>
            </p:cNvSpPr>
            <p:nvPr/>
          </p:nvSpPr>
          <p:spPr bwMode="auto">
            <a:xfrm>
              <a:off x="5572125" y="2166938"/>
              <a:ext cx="58738" cy="58738"/>
            </a:xfrm>
            <a:custGeom>
              <a:avLst/>
              <a:gdLst>
                <a:gd name="T0" fmla="*/ 32 w 37"/>
                <a:gd name="T1" fmla="*/ 37 h 37"/>
                <a:gd name="T2" fmla="*/ 0 w 37"/>
                <a:gd name="T3" fmla="*/ 5 h 37"/>
                <a:gd name="T4" fmla="*/ 5 w 37"/>
                <a:gd name="T5" fmla="*/ 0 h 37"/>
                <a:gd name="T6" fmla="*/ 37 w 37"/>
                <a:gd name="T7" fmla="*/ 32 h 37"/>
                <a:gd name="T8" fmla="*/ 32 w 37"/>
                <a:gd name="T9" fmla="*/ 37 h 37"/>
              </a:gdLst>
              <a:ahLst/>
              <a:cxnLst>
                <a:cxn ang="0">
                  <a:pos x="T0" y="T1"/>
                </a:cxn>
                <a:cxn ang="0">
                  <a:pos x="T2" y="T3"/>
                </a:cxn>
                <a:cxn ang="0">
                  <a:pos x="T4" y="T5"/>
                </a:cxn>
                <a:cxn ang="0">
                  <a:pos x="T6" y="T7"/>
                </a:cxn>
                <a:cxn ang="0">
                  <a:pos x="T8" y="T9"/>
                </a:cxn>
              </a:cxnLst>
              <a:rect l="0" t="0" r="r" b="b"/>
              <a:pathLst>
                <a:path w="37" h="37">
                  <a:moveTo>
                    <a:pt x="32" y="37"/>
                  </a:moveTo>
                  <a:lnTo>
                    <a:pt x="0" y="5"/>
                  </a:lnTo>
                  <a:lnTo>
                    <a:pt x="5" y="0"/>
                  </a:lnTo>
                  <a:lnTo>
                    <a:pt x="37" y="32"/>
                  </a:lnTo>
                  <a:lnTo>
                    <a:pt x="32" y="37"/>
                  </a:lnTo>
                  <a:close/>
                </a:path>
              </a:pathLst>
            </a:custGeom>
            <a:grpFill/>
            <a:ln w="9525">
              <a:solidFill>
                <a:schemeClr val="lt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60" name="Freeform 88">
              <a:extLst>
                <a:ext uri="{FF2B5EF4-FFF2-40B4-BE49-F238E27FC236}">
                  <a16:creationId xmlns:a16="http://schemas.microsoft.com/office/drawing/2014/main" id="{33953A2E-DB6F-44A6-BCEC-A6A7DF234DB0}"/>
                </a:ext>
              </a:extLst>
            </p:cNvPr>
            <p:cNvSpPr>
              <a:spLocks noEditPoints="1"/>
            </p:cNvSpPr>
            <p:nvPr/>
          </p:nvSpPr>
          <p:spPr bwMode="auto">
            <a:xfrm>
              <a:off x="5146675" y="1781175"/>
              <a:ext cx="379413" cy="379413"/>
            </a:xfrm>
            <a:custGeom>
              <a:avLst/>
              <a:gdLst>
                <a:gd name="T0" fmla="*/ 212 w 562"/>
                <a:gd name="T1" fmla="*/ 479 h 562"/>
                <a:gd name="T2" fmla="*/ 250 w 562"/>
                <a:gd name="T3" fmla="*/ 545 h 562"/>
                <a:gd name="T4" fmla="*/ 328 w 562"/>
                <a:gd name="T5" fmla="*/ 513 h 562"/>
                <a:gd name="T6" fmla="*/ 411 w 562"/>
                <a:gd name="T7" fmla="*/ 477 h 562"/>
                <a:gd name="T8" fmla="*/ 446 w 562"/>
                <a:gd name="T9" fmla="*/ 490 h 562"/>
                <a:gd name="T10" fmla="*/ 478 w 562"/>
                <a:gd name="T11" fmla="*/ 412 h 562"/>
                <a:gd name="T12" fmla="*/ 513 w 562"/>
                <a:gd name="T13" fmla="*/ 328 h 562"/>
                <a:gd name="T14" fmla="*/ 546 w 562"/>
                <a:gd name="T15" fmla="*/ 250 h 562"/>
                <a:gd name="T16" fmla="*/ 479 w 562"/>
                <a:gd name="T17" fmla="*/ 211 h 562"/>
                <a:gd name="T18" fmla="*/ 488 w 562"/>
                <a:gd name="T19" fmla="*/ 140 h 562"/>
                <a:gd name="T20" fmla="*/ 446 w 562"/>
                <a:gd name="T21" fmla="*/ 72 h 562"/>
                <a:gd name="T22" fmla="*/ 372 w 562"/>
                <a:gd name="T23" fmla="*/ 91 h 562"/>
                <a:gd name="T24" fmla="*/ 328 w 562"/>
                <a:gd name="T25" fmla="*/ 35 h 562"/>
                <a:gd name="T26" fmla="*/ 235 w 562"/>
                <a:gd name="T27" fmla="*/ 32 h 562"/>
                <a:gd name="T28" fmla="*/ 190 w 562"/>
                <a:gd name="T29" fmla="*/ 92 h 562"/>
                <a:gd name="T30" fmla="*/ 127 w 562"/>
                <a:gd name="T31" fmla="*/ 68 h 562"/>
                <a:gd name="T32" fmla="*/ 68 w 562"/>
                <a:gd name="T33" fmla="*/ 127 h 562"/>
                <a:gd name="T34" fmla="*/ 92 w 562"/>
                <a:gd name="T35" fmla="*/ 190 h 562"/>
                <a:gd name="T36" fmla="*/ 33 w 562"/>
                <a:gd name="T37" fmla="*/ 234 h 562"/>
                <a:gd name="T38" fmla="*/ 33 w 562"/>
                <a:gd name="T39" fmla="*/ 328 h 562"/>
                <a:gd name="T40" fmla="*/ 92 w 562"/>
                <a:gd name="T41" fmla="*/ 372 h 562"/>
                <a:gd name="T42" fmla="*/ 68 w 562"/>
                <a:gd name="T43" fmla="*/ 435 h 562"/>
                <a:gd name="T44" fmla="*/ 138 w 562"/>
                <a:gd name="T45" fmla="*/ 490 h 562"/>
                <a:gd name="T46" fmla="*/ 312 w 562"/>
                <a:gd name="T47" fmla="*/ 562 h 562"/>
                <a:gd name="T48" fmla="*/ 218 w 562"/>
                <a:gd name="T49" fmla="*/ 512 h 562"/>
                <a:gd name="T50" fmla="*/ 162 w 562"/>
                <a:gd name="T51" fmla="*/ 489 h 562"/>
                <a:gd name="T52" fmla="*/ 61 w 562"/>
                <a:gd name="T53" fmla="*/ 458 h 562"/>
                <a:gd name="T54" fmla="*/ 77 w 562"/>
                <a:gd name="T55" fmla="*/ 380 h 562"/>
                <a:gd name="T56" fmla="*/ 33 w 562"/>
                <a:gd name="T57" fmla="*/ 344 h 562"/>
                <a:gd name="T58" fmla="*/ 33 w 562"/>
                <a:gd name="T59" fmla="*/ 218 h 562"/>
                <a:gd name="T60" fmla="*/ 77 w 562"/>
                <a:gd name="T61" fmla="*/ 183 h 562"/>
                <a:gd name="T62" fmla="*/ 61 w 562"/>
                <a:gd name="T63" fmla="*/ 104 h 562"/>
                <a:gd name="T64" fmla="*/ 163 w 562"/>
                <a:gd name="T65" fmla="*/ 73 h 562"/>
                <a:gd name="T66" fmla="*/ 218 w 562"/>
                <a:gd name="T67" fmla="*/ 49 h 562"/>
                <a:gd name="T68" fmla="*/ 312 w 562"/>
                <a:gd name="T69" fmla="*/ 0 h 562"/>
                <a:gd name="T70" fmla="*/ 356 w 562"/>
                <a:gd name="T71" fmla="*/ 67 h 562"/>
                <a:gd name="T72" fmla="*/ 412 w 562"/>
                <a:gd name="T73" fmla="*/ 60 h 562"/>
                <a:gd name="T74" fmla="*/ 500 w 562"/>
                <a:gd name="T75" fmla="*/ 151 h 562"/>
                <a:gd name="T76" fmla="*/ 495 w 562"/>
                <a:gd name="T77" fmla="*/ 205 h 562"/>
                <a:gd name="T78" fmla="*/ 562 w 562"/>
                <a:gd name="T79" fmla="*/ 250 h 562"/>
                <a:gd name="T80" fmla="*/ 513 w 562"/>
                <a:gd name="T81" fmla="*/ 344 h 562"/>
                <a:gd name="T82" fmla="*/ 490 w 562"/>
                <a:gd name="T83" fmla="*/ 400 h 562"/>
                <a:gd name="T84" fmla="*/ 458 w 562"/>
                <a:gd name="T85" fmla="*/ 501 h 562"/>
                <a:gd name="T86" fmla="*/ 400 w 562"/>
                <a:gd name="T87" fmla="*/ 489 h 562"/>
                <a:gd name="T88" fmla="*/ 345 w 562"/>
                <a:gd name="T89" fmla="*/ 513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2" h="562">
                  <a:moveTo>
                    <a:pt x="176" y="467"/>
                  </a:moveTo>
                  <a:cubicBezTo>
                    <a:pt x="181" y="467"/>
                    <a:pt x="186" y="468"/>
                    <a:pt x="191" y="471"/>
                  </a:cubicBezTo>
                  <a:cubicBezTo>
                    <a:pt x="198" y="474"/>
                    <a:pt x="205" y="477"/>
                    <a:pt x="212" y="479"/>
                  </a:cubicBezTo>
                  <a:cubicBezTo>
                    <a:pt x="226" y="484"/>
                    <a:pt x="235" y="497"/>
                    <a:pt x="235" y="512"/>
                  </a:cubicBezTo>
                  <a:lnTo>
                    <a:pt x="235" y="527"/>
                  </a:lnTo>
                  <a:cubicBezTo>
                    <a:pt x="235" y="538"/>
                    <a:pt x="241" y="545"/>
                    <a:pt x="250" y="545"/>
                  </a:cubicBezTo>
                  <a:lnTo>
                    <a:pt x="312" y="545"/>
                  </a:lnTo>
                  <a:cubicBezTo>
                    <a:pt x="321" y="545"/>
                    <a:pt x="328" y="538"/>
                    <a:pt x="328" y="530"/>
                  </a:cubicBezTo>
                  <a:lnTo>
                    <a:pt x="328" y="513"/>
                  </a:lnTo>
                  <a:cubicBezTo>
                    <a:pt x="328" y="497"/>
                    <a:pt x="337" y="484"/>
                    <a:pt x="351" y="479"/>
                  </a:cubicBezTo>
                  <a:cubicBezTo>
                    <a:pt x="359" y="476"/>
                    <a:pt x="366" y="474"/>
                    <a:pt x="373" y="470"/>
                  </a:cubicBezTo>
                  <a:cubicBezTo>
                    <a:pt x="386" y="464"/>
                    <a:pt x="401" y="467"/>
                    <a:pt x="411" y="477"/>
                  </a:cubicBezTo>
                  <a:lnTo>
                    <a:pt x="423" y="488"/>
                  </a:lnTo>
                  <a:cubicBezTo>
                    <a:pt x="426" y="492"/>
                    <a:pt x="431" y="494"/>
                    <a:pt x="435" y="494"/>
                  </a:cubicBezTo>
                  <a:cubicBezTo>
                    <a:pt x="439" y="494"/>
                    <a:pt x="443" y="493"/>
                    <a:pt x="446" y="490"/>
                  </a:cubicBezTo>
                  <a:lnTo>
                    <a:pt x="490" y="446"/>
                  </a:lnTo>
                  <a:cubicBezTo>
                    <a:pt x="496" y="440"/>
                    <a:pt x="496" y="430"/>
                    <a:pt x="490" y="424"/>
                  </a:cubicBezTo>
                  <a:lnTo>
                    <a:pt x="478" y="412"/>
                  </a:lnTo>
                  <a:cubicBezTo>
                    <a:pt x="467" y="401"/>
                    <a:pt x="464" y="385"/>
                    <a:pt x="471" y="372"/>
                  </a:cubicBezTo>
                  <a:cubicBezTo>
                    <a:pt x="474" y="365"/>
                    <a:pt x="477" y="358"/>
                    <a:pt x="479" y="351"/>
                  </a:cubicBezTo>
                  <a:cubicBezTo>
                    <a:pt x="484" y="337"/>
                    <a:pt x="498" y="328"/>
                    <a:pt x="513" y="328"/>
                  </a:cubicBezTo>
                  <a:lnTo>
                    <a:pt x="530" y="328"/>
                  </a:lnTo>
                  <a:cubicBezTo>
                    <a:pt x="539" y="328"/>
                    <a:pt x="546" y="321"/>
                    <a:pt x="546" y="312"/>
                  </a:cubicBezTo>
                  <a:lnTo>
                    <a:pt x="546" y="250"/>
                  </a:lnTo>
                  <a:cubicBezTo>
                    <a:pt x="546" y="241"/>
                    <a:pt x="539" y="234"/>
                    <a:pt x="530" y="234"/>
                  </a:cubicBezTo>
                  <a:lnTo>
                    <a:pt x="513" y="234"/>
                  </a:lnTo>
                  <a:cubicBezTo>
                    <a:pt x="498" y="234"/>
                    <a:pt x="484" y="225"/>
                    <a:pt x="479" y="211"/>
                  </a:cubicBezTo>
                  <a:cubicBezTo>
                    <a:pt x="477" y="204"/>
                    <a:pt x="474" y="196"/>
                    <a:pt x="471" y="190"/>
                  </a:cubicBezTo>
                  <a:cubicBezTo>
                    <a:pt x="464" y="177"/>
                    <a:pt x="467" y="161"/>
                    <a:pt x="477" y="151"/>
                  </a:cubicBezTo>
                  <a:lnTo>
                    <a:pt x="488" y="140"/>
                  </a:lnTo>
                  <a:cubicBezTo>
                    <a:pt x="492" y="136"/>
                    <a:pt x="494" y="131"/>
                    <a:pt x="494" y="127"/>
                  </a:cubicBezTo>
                  <a:cubicBezTo>
                    <a:pt x="495" y="123"/>
                    <a:pt x="493" y="119"/>
                    <a:pt x="490" y="116"/>
                  </a:cubicBezTo>
                  <a:lnTo>
                    <a:pt x="446" y="72"/>
                  </a:lnTo>
                  <a:cubicBezTo>
                    <a:pt x="440" y="66"/>
                    <a:pt x="430" y="66"/>
                    <a:pt x="424" y="72"/>
                  </a:cubicBezTo>
                  <a:lnTo>
                    <a:pt x="412" y="84"/>
                  </a:lnTo>
                  <a:cubicBezTo>
                    <a:pt x="401" y="95"/>
                    <a:pt x="385" y="98"/>
                    <a:pt x="372" y="91"/>
                  </a:cubicBezTo>
                  <a:cubicBezTo>
                    <a:pt x="365" y="88"/>
                    <a:pt x="358" y="85"/>
                    <a:pt x="350" y="83"/>
                  </a:cubicBezTo>
                  <a:cubicBezTo>
                    <a:pt x="337" y="78"/>
                    <a:pt x="328" y="65"/>
                    <a:pt x="328" y="50"/>
                  </a:cubicBezTo>
                  <a:lnTo>
                    <a:pt x="328" y="35"/>
                  </a:lnTo>
                  <a:cubicBezTo>
                    <a:pt x="328" y="24"/>
                    <a:pt x="321" y="17"/>
                    <a:pt x="312" y="17"/>
                  </a:cubicBezTo>
                  <a:lnTo>
                    <a:pt x="250" y="17"/>
                  </a:lnTo>
                  <a:cubicBezTo>
                    <a:pt x="242" y="17"/>
                    <a:pt x="235" y="24"/>
                    <a:pt x="235" y="32"/>
                  </a:cubicBezTo>
                  <a:lnTo>
                    <a:pt x="235" y="49"/>
                  </a:lnTo>
                  <a:cubicBezTo>
                    <a:pt x="235" y="64"/>
                    <a:pt x="225" y="78"/>
                    <a:pt x="211" y="83"/>
                  </a:cubicBezTo>
                  <a:cubicBezTo>
                    <a:pt x="204" y="85"/>
                    <a:pt x="197" y="88"/>
                    <a:pt x="190" y="92"/>
                  </a:cubicBezTo>
                  <a:cubicBezTo>
                    <a:pt x="177" y="98"/>
                    <a:pt x="161" y="95"/>
                    <a:pt x="151" y="85"/>
                  </a:cubicBezTo>
                  <a:lnTo>
                    <a:pt x="140" y="74"/>
                  </a:lnTo>
                  <a:cubicBezTo>
                    <a:pt x="136" y="70"/>
                    <a:pt x="132" y="68"/>
                    <a:pt x="127" y="68"/>
                  </a:cubicBezTo>
                  <a:cubicBezTo>
                    <a:pt x="123" y="68"/>
                    <a:pt x="119" y="69"/>
                    <a:pt x="116" y="72"/>
                  </a:cubicBezTo>
                  <a:lnTo>
                    <a:pt x="73" y="116"/>
                  </a:lnTo>
                  <a:cubicBezTo>
                    <a:pt x="70" y="119"/>
                    <a:pt x="68" y="123"/>
                    <a:pt x="68" y="127"/>
                  </a:cubicBezTo>
                  <a:cubicBezTo>
                    <a:pt x="68" y="131"/>
                    <a:pt x="70" y="135"/>
                    <a:pt x="73" y="138"/>
                  </a:cubicBezTo>
                  <a:lnTo>
                    <a:pt x="85" y="150"/>
                  </a:lnTo>
                  <a:cubicBezTo>
                    <a:pt x="95" y="161"/>
                    <a:pt x="98" y="177"/>
                    <a:pt x="92" y="190"/>
                  </a:cubicBezTo>
                  <a:cubicBezTo>
                    <a:pt x="88" y="197"/>
                    <a:pt x="86" y="204"/>
                    <a:pt x="83" y="211"/>
                  </a:cubicBezTo>
                  <a:cubicBezTo>
                    <a:pt x="78" y="225"/>
                    <a:pt x="65" y="234"/>
                    <a:pt x="50" y="234"/>
                  </a:cubicBezTo>
                  <a:lnTo>
                    <a:pt x="33" y="234"/>
                  </a:lnTo>
                  <a:cubicBezTo>
                    <a:pt x="24" y="234"/>
                    <a:pt x="17" y="241"/>
                    <a:pt x="17" y="250"/>
                  </a:cubicBezTo>
                  <a:lnTo>
                    <a:pt x="17" y="312"/>
                  </a:lnTo>
                  <a:cubicBezTo>
                    <a:pt x="17" y="321"/>
                    <a:pt x="24" y="328"/>
                    <a:pt x="33" y="328"/>
                  </a:cubicBezTo>
                  <a:lnTo>
                    <a:pt x="50" y="328"/>
                  </a:lnTo>
                  <a:cubicBezTo>
                    <a:pt x="65" y="328"/>
                    <a:pt x="78" y="337"/>
                    <a:pt x="83" y="351"/>
                  </a:cubicBezTo>
                  <a:cubicBezTo>
                    <a:pt x="86" y="358"/>
                    <a:pt x="89" y="365"/>
                    <a:pt x="92" y="372"/>
                  </a:cubicBezTo>
                  <a:cubicBezTo>
                    <a:pt x="98" y="385"/>
                    <a:pt x="96" y="401"/>
                    <a:pt x="85" y="411"/>
                  </a:cubicBezTo>
                  <a:lnTo>
                    <a:pt x="74" y="422"/>
                  </a:lnTo>
                  <a:cubicBezTo>
                    <a:pt x="70" y="426"/>
                    <a:pt x="68" y="430"/>
                    <a:pt x="68" y="435"/>
                  </a:cubicBezTo>
                  <a:cubicBezTo>
                    <a:pt x="68" y="439"/>
                    <a:pt x="70" y="443"/>
                    <a:pt x="73" y="446"/>
                  </a:cubicBezTo>
                  <a:lnTo>
                    <a:pt x="116" y="490"/>
                  </a:lnTo>
                  <a:cubicBezTo>
                    <a:pt x="122" y="496"/>
                    <a:pt x="132" y="496"/>
                    <a:pt x="138" y="490"/>
                  </a:cubicBezTo>
                  <a:lnTo>
                    <a:pt x="150" y="478"/>
                  </a:lnTo>
                  <a:cubicBezTo>
                    <a:pt x="157" y="471"/>
                    <a:pt x="166" y="467"/>
                    <a:pt x="176" y="467"/>
                  </a:cubicBezTo>
                  <a:close/>
                  <a:moveTo>
                    <a:pt x="312" y="562"/>
                  </a:moveTo>
                  <a:lnTo>
                    <a:pt x="250" y="562"/>
                  </a:lnTo>
                  <a:cubicBezTo>
                    <a:pt x="232" y="562"/>
                    <a:pt x="218" y="547"/>
                    <a:pt x="218" y="527"/>
                  </a:cubicBezTo>
                  <a:lnTo>
                    <a:pt x="218" y="512"/>
                  </a:lnTo>
                  <a:cubicBezTo>
                    <a:pt x="218" y="504"/>
                    <a:pt x="213" y="497"/>
                    <a:pt x="207" y="495"/>
                  </a:cubicBezTo>
                  <a:cubicBezTo>
                    <a:pt x="199" y="492"/>
                    <a:pt x="191" y="489"/>
                    <a:pt x="183" y="486"/>
                  </a:cubicBezTo>
                  <a:cubicBezTo>
                    <a:pt x="176" y="482"/>
                    <a:pt x="168" y="484"/>
                    <a:pt x="162" y="489"/>
                  </a:cubicBezTo>
                  <a:lnTo>
                    <a:pt x="150" y="501"/>
                  </a:lnTo>
                  <a:cubicBezTo>
                    <a:pt x="138" y="514"/>
                    <a:pt x="117" y="514"/>
                    <a:pt x="105" y="501"/>
                  </a:cubicBezTo>
                  <a:lnTo>
                    <a:pt x="61" y="458"/>
                  </a:lnTo>
                  <a:cubicBezTo>
                    <a:pt x="48" y="445"/>
                    <a:pt x="48" y="424"/>
                    <a:pt x="62" y="410"/>
                  </a:cubicBezTo>
                  <a:lnTo>
                    <a:pt x="73" y="399"/>
                  </a:lnTo>
                  <a:cubicBezTo>
                    <a:pt x="79" y="394"/>
                    <a:pt x="80" y="386"/>
                    <a:pt x="77" y="380"/>
                  </a:cubicBezTo>
                  <a:cubicBezTo>
                    <a:pt x="73" y="372"/>
                    <a:pt x="70" y="364"/>
                    <a:pt x="67" y="356"/>
                  </a:cubicBezTo>
                  <a:cubicBezTo>
                    <a:pt x="65" y="349"/>
                    <a:pt x="58" y="344"/>
                    <a:pt x="50" y="344"/>
                  </a:cubicBezTo>
                  <a:lnTo>
                    <a:pt x="33" y="344"/>
                  </a:lnTo>
                  <a:cubicBezTo>
                    <a:pt x="15" y="344"/>
                    <a:pt x="0" y="330"/>
                    <a:pt x="0" y="312"/>
                  </a:cubicBezTo>
                  <a:lnTo>
                    <a:pt x="0" y="250"/>
                  </a:lnTo>
                  <a:cubicBezTo>
                    <a:pt x="0" y="232"/>
                    <a:pt x="15" y="218"/>
                    <a:pt x="33" y="218"/>
                  </a:cubicBezTo>
                  <a:lnTo>
                    <a:pt x="50" y="218"/>
                  </a:lnTo>
                  <a:cubicBezTo>
                    <a:pt x="58" y="218"/>
                    <a:pt x="65" y="213"/>
                    <a:pt x="67" y="205"/>
                  </a:cubicBezTo>
                  <a:cubicBezTo>
                    <a:pt x="70" y="198"/>
                    <a:pt x="73" y="190"/>
                    <a:pt x="77" y="183"/>
                  </a:cubicBezTo>
                  <a:cubicBezTo>
                    <a:pt x="80" y="176"/>
                    <a:pt x="78" y="168"/>
                    <a:pt x="73" y="162"/>
                  </a:cubicBezTo>
                  <a:lnTo>
                    <a:pt x="61" y="150"/>
                  </a:lnTo>
                  <a:cubicBezTo>
                    <a:pt x="48" y="137"/>
                    <a:pt x="48" y="117"/>
                    <a:pt x="61" y="104"/>
                  </a:cubicBezTo>
                  <a:lnTo>
                    <a:pt x="105" y="60"/>
                  </a:lnTo>
                  <a:cubicBezTo>
                    <a:pt x="118" y="47"/>
                    <a:pt x="138" y="48"/>
                    <a:pt x="152" y="62"/>
                  </a:cubicBezTo>
                  <a:lnTo>
                    <a:pt x="163" y="73"/>
                  </a:lnTo>
                  <a:cubicBezTo>
                    <a:pt x="168" y="78"/>
                    <a:pt x="176" y="80"/>
                    <a:pt x="183" y="77"/>
                  </a:cubicBezTo>
                  <a:cubicBezTo>
                    <a:pt x="190" y="73"/>
                    <a:pt x="198" y="70"/>
                    <a:pt x="206" y="67"/>
                  </a:cubicBezTo>
                  <a:cubicBezTo>
                    <a:pt x="213" y="64"/>
                    <a:pt x="218" y="57"/>
                    <a:pt x="218" y="49"/>
                  </a:cubicBezTo>
                  <a:lnTo>
                    <a:pt x="218" y="32"/>
                  </a:lnTo>
                  <a:cubicBezTo>
                    <a:pt x="218" y="14"/>
                    <a:pt x="233" y="0"/>
                    <a:pt x="250" y="0"/>
                  </a:cubicBezTo>
                  <a:lnTo>
                    <a:pt x="312" y="0"/>
                  </a:lnTo>
                  <a:cubicBezTo>
                    <a:pt x="331" y="0"/>
                    <a:pt x="345" y="15"/>
                    <a:pt x="345" y="35"/>
                  </a:cubicBezTo>
                  <a:lnTo>
                    <a:pt x="345" y="50"/>
                  </a:lnTo>
                  <a:cubicBezTo>
                    <a:pt x="345" y="58"/>
                    <a:pt x="349" y="64"/>
                    <a:pt x="356" y="67"/>
                  </a:cubicBezTo>
                  <a:cubicBezTo>
                    <a:pt x="364" y="70"/>
                    <a:pt x="372" y="73"/>
                    <a:pt x="379" y="76"/>
                  </a:cubicBezTo>
                  <a:cubicBezTo>
                    <a:pt x="386" y="80"/>
                    <a:pt x="395" y="78"/>
                    <a:pt x="400" y="72"/>
                  </a:cubicBezTo>
                  <a:lnTo>
                    <a:pt x="412" y="60"/>
                  </a:lnTo>
                  <a:cubicBezTo>
                    <a:pt x="425" y="48"/>
                    <a:pt x="446" y="48"/>
                    <a:pt x="458" y="60"/>
                  </a:cubicBezTo>
                  <a:lnTo>
                    <a:pt x="502" y="104"/>
                  </a:lnTo>
                  <a:cubicBezTo>
                    <a:pt x="515" y="117"/>
                    <a:pt x="514" y="138"/>
                    <a:pt x="500" y="151"/>
                  </a:cubicBezTo>
                  <a:lnTo>
                    <a:pt x="489" y="163"/>
                  </a:lnTo>
                  <a:cubicBezTo>
                    <a:pt x="484" y="168"/>
                    <a:pt x="482" y="176"/>
                    <a:pt x="486" y="182"/>
                  </a:cubicBezTo>
                  <a:cubicBezTo>
                    <a:pt x="489" y="190"/>
                    <a:pt x="492" y="197"/>
                    <a:pt x="495" y="205"/>
                  </a:cubicBezTo>
                  <a:cubicBezTo>
                    <a:pt x="498" y="213"/>
                    <a:pt x="505" y="218"/>
                    <a:pt x="513" y="218"/>
                  </a:cubicBezTo>
                  <a:lnTo>
                    <a:pt x="530" y="218"/>
                  </a:lnTo>
                  <a:cubicBezTo>
                    <a:pt x="548" y="218"/>
                    <a:pt x="562" y="232"/>
                    <a:pt x="562" y="250"/>
                  </a:cubicBezTo>
                  <a:lnTo>
                    <a:pt x="562" y="312"/>
                  </a:lnTo>
                  <a:cubicBezTo>
                    <a:pt x="562" y="330"/>
                    <a:pt x="548" y="344"/>
                    <a:pt x="530" y="344"/>
                  </a:cubicBezTo>
                  <a:lnTo>
                    <a:pt x="513" y="344"/>
                  </a:lnTo>
                  <a:cubicBezTo>
                    <a:pt x="505" y="344"/>
                    <a:pt x="498" y="349"/>
                    <a:pt x="495" y="356"/>
                  </a:cubicBezTo>
                  <a:cubicBezTo>
                    <a:pt x="493" y="364"/>
                    <a:pt x="489" y="371"/>
                    <a:pt x="486" y="379"/>
                  </a:cubicBezTo>
                  <a:cubicBezTo>
                    <a:pt x="483" y="386"/>
                    <a:pt x="484" y="394"/>
                    <a:pt x="490" y="400"/>
                  </a:cubicBezTo>
                  <a:lnTo>
                    <a:pt x="502" y="412"/>
                  </a:lnTo>
                  <a:cubicBezTo>
                    <a:pt x="514" y="425"/>
                    <a:pt x="514" y="445"/>
                    <a:pt x="502" y="458"/>
                  </a:cubicBezTo>
                  <a:lnTo>
                    <a:pt x="458" y="501"/>
                  </a:lnTo>
                  <a:cubicBezTo>
                    <a:pt x="452" y="508"/>
                    <a:pt x="443" y="511"/>
                    <a:pt x="435" y="511"/>
                  </a:cubicBezTo>
                  <a:cubicBezTo>
                    <a:pt x="426" y="510"/>
                    <a:pt x="417" y="507"/>
                    <a:pt x="411" y="500"/>
                  </a:cubicBezTo>
                  <a:lnTo>
                    <a:pt x="400" y="489"/>
                  </a:lnTo>
                  <a:cubicBezTo>
                    <a:pt x="394" y="483"/>
                    <a:pt x="386" y="482"/>
                    <a:pt x="380" y="485"/>
                  </a:cubicBezTo>
                  <a:cubicBezTo>
                    <a:pt x="372" y="489"/>
                    <a:pt x="365" y="492"/>
                    <a:pt x="357" y="495"/>
                  </a:cubicBezTo>
                  <a:cubicBezTo>
                    <a:pt x="349" y="497"/>
                    <a:pt x="345" y="505"/>
                    <a:pt x="345" y="513"/>
                  </a:cubicBezTo>
                  <a:lnTo>
                    <a:pt x="345" y="530"/>
                  </a:lnTo>
                  <a:cubicBezTo>
                    <a:pt x="345" y="547"/>
                    <a:pt x="330" y="562"/>
                    <a:pt x="312" y="562"/>
                  </a:cubicBezTo>
                </a:path>
              </a:pathLst>
            </a:custGeom>
            <a:grpFill/>
            <a:ln w="9525">
              <a:solidFill>
                <a:schemeClr val="lt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sp>
          <p:nvSpPr>
            <p:cNvPr id="161" name="Freeform 89">
              <a:extLst>
                <a:ext uri="{FF2B5EF4-FFF2-40B4-BE49-F238E27FC236}">
                  <a16:creationId xmlns:a16="http://schemas.microsoft.com/office/drawing/2014/main" id="{33C1DD66-E27A-4878-A68F-FDDB3F976B92}"/>
                </a:ext>
              </a:extLst>
            </p:cNvPr>
            <p:cNvSpPr>
              <a:spLocks noEditPoints="1"/>
            </p:cNvSpPr>
            <p:nvPr/>
          </p:nvSpPr>
          <p:spPr bwMode="auto">
            <a:xfrm>
              <a:off x="5245100" y="1878013"/>
              <a:ext cx="184150" cy="180975"/>
            </a:xfrm>
            <a:custGeom>
              <a:avLst/>
              <a:gdLst>
                <a:gd name="T0" fmla="*/ 136 w 273"/>
                <a:gd name="T1" fmla="*/ 22 h 269"/>
                <a:gd name="T2" fmla="*/ 118 w 273"/>
                <a:gd name="T3" fmla="*/ 23 h 269"/>
                <a:gd name="T4" fmla="*/ 23 w 273"/>
                <a:gd name="T5" fmla="*/ 119 h 269"/>
                <a:gd name="T6" fmla="*/ 55 w 273"/>
                <a:gd name="T7" fmla="*/ 218 h 269"/>
                <a:gd name="T8" fmla="*/ 155 w 273"/>
                <a:gd name="T9" fmla="*/ 251 h 269"/>
                <a:gd name="T10" fmla="*/ 250 w 273"/>
                <a:gd name="T11" fmla="*/ 155 h 269"/>
                <a:gd name="T12" fmla="*/ 218 w 273"/>
                <a:gd name="T13" fmla="*/ 56 h 269"/>
                <a:gd name="T14" fmla="*/ 136 w 273"/>
                <a:gd name="T15" fmla="*/ 22 h 269"/>
                <a:gd name="T16" fmla="*/ 136 w 273"/>
                <a:gd name="T17" fmla="*/ 269 h 269"/>
                <a:gd name="T18" fmla="*/ 43 w 273"/>
                <a:gd name="T19" fmla="*/ 230 h 269"/>
                <a:gd name="T20" fmla="*/ 6 w 273"/>
                <a:gd name="T21" fmla="*/ 116 h 269"/>
                <a:gd name="T22" fmla="*/ 116 w 273"/>
                <a:gd name="T23" fmla="*/ 7 h 269"/>
                <a:gd name="T24" fmla="*/ 229 w 273"/>
                <a:gd name="T25" fmla="*/ 44 h 269"/>
                <a:gd name="T26" fmla="*/ 266 w 273"/>
                <a:gd name="T27" fmla="*/ 158 h 269"/>
                <a:gd name="T28" fmla="*/ 157 w 273"/>
                <a:gd name="T29" fmla="*/ 267 h 269"/>
                <a:gd name="T30" fmla="*/ 156 w 273"/>
                <a:gd name="T31" fmla="*/ 259 h 269"/>
                <a:gd name="T32" fmla="*/ 157 w 273"/>
                <a:gd name="T33" fmla="*/ 267 h 269"/>
                <a:gd name="T34" fmla="*/ 136 w 273"/>
                <a:gd name="T35"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3" h="269">
                  <a:moveTo>
                    <a:pt x="136" y="22"/>
                  </a:moveTo>
                  <a:cubicBezTo>
                    <a:pt x="130" y="22"/>
                    <a:pt x="124" y="22"/>
                    <a:pt x="118" y="23"/>
                  </a:cubicBezTo>
                  <a:cubicBezTo>
                    <a:pt x="69" y="31"/>
                    <a:pt x="30" y="70"/>
                    <a:pt x="23" y="119"/>
                  </a:cubicBezTo>
                  <a:cubicBezTo>
                    <a:pt x="17" y="156"/>
                    <a:pt x="29" y="192"/>
                    <a:pt x="55" y="218"/>
                  </a:cubicBezTo>
                  <a:cubicBezTo>
                    <a:pt x="81" y="244"/>
                    <a:pt x="117" y="256"/>
                    <a:pt x="155" y="251"/>
                  </a:cubicBezTo>
                  <a:cubicBezTo>
                    <a:pt x="203" y="243"/>
                    <a:pt x="242" y="204"/>
                    <a:pt x="250" y="155"/>
                  </a:cubicBezTo>
                  <a:cubicBezTo>
                    <a:pt x="256" y="118"/>
                    <a:pt x="244" y="82"/>
                    <a:pt x="218" y="56"/>
                  </a:cubicBezTo>
                  <a:cubicBezTo>
                    <a:pt x="196" y="34"/>
                    <a:pt x="167" y="22"/>
                    <a:pt x="136" y="22"/>
                  </a:cubicBezTo>
                  <a:close/>
                  <a:moveTo>
                    <a:pt x="136" y="269"/>
                  </a:moveTo>
                  <a:cubicBezTo>
                    <a:pt x="101" y="269"/>
                    <a:pt x="68" y="255"/>
                    <a:pt x="43" y="230"/>
                  </a:cubicBezTo>
                  <a:cubicBezTo>
                    <a:pt x="13" y="200"/>
                    <a:pt x="0" y="159"/>
                    <a:pt x="6" y="116"/>
                  </a:cubicBezTo>
                  <a:cubicBezTo>
                    <a:pt x="15" y="60"/>
                    <a:pt x="60" y="15"/>
                    <a:pt x="116" y="7"/>
                  </a:cubicBezTo>
                  <a:cubicBezTo>
                    <a:pt x="158" y="0"/>
                    <a:pt x="199" y="14"/>
                    <a:pt x="229" y="44"/>
                  </a:cubicBezTo>
                  <a:cubicBezTo>
                    <a:pt x="259" y="74"/>
                    <a:pt x="273" y="115"/>
                    <a:pt x="266" y="158"/>
                  </a:cubicBezTo>
                  <a:cubicBezTo>
                    <a:pt x="258" y="214"/>
                    <a:pt x="213" y="258"/>
                    <a:pt x="157" y="267"/>
                  </a:cubicBezTo>
                  <a:lnTo>
                    <a:pt x="156" y="259"/>
                  </a:lnTo>
                  <a:lnTo>
                    <a:pt x="157" y="267"/>
                  </a:lnTo>
                  <a:cubicBezTo>
                    <a:pt x="150" y="268"/>
                    <a:pt x="143" y="269"/>
                    <a:pt x="136" y="269"/>
                  </a:cubicBezTo>
                </a:path>
              </a:pathLst>
            </a:custGeom>
            <a:grpFill/>
            <a:ln w="9525">
              <a:solidFill>
                <a:schemeClr val="lt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200" kern="1200" dirty="0">
                <a:solidFill>
                  <a:prstClr val="black"/>
                </a:solidFill>
                <a:ea typeface="+mn-ea"/>
                <a:cs typeface="+mn-cs"/>
              </a:endParaRPr>
            </a:p>
          </p:txBody>
        </p:sp>
      </p:grpSp>
      <p:sp>
        <p:nvSpPr>
          <p:cNvPr id="162" name="Rectangle 45">
            <a:extLst>
              <a:ext uri="{FF2B5EF4-FFF2-40B4-BE49-F238E27FC236}">
                <a16:creationId xmlns:a16="http://schemas.microsoft.com/office/drawing/2014/main" id="{441279AE-E4A6-43CC-9062-881468976B41}"/>
              </a:ext>
            </a:extLst>
          </p:cNvPr>
          <p:cNvSpPr>
            <a:spLocks noChangeArrowheads="1"/>
          </p:cNvSpPr>
          <p:nvPr/>
        </p:nvSpPr>
        <p:spPr bwMode="gray">
          <a:xfrm>
            <a:off x="6206200" y="1153143"/>
            <a:ext cx="2778243"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163" name="Google Shape;412;p18">
            <a:extLst>
              <a:ext uri="{FF2B5EF4-FFF2-40B4-BE49-F238E27FC236}">
                <a16:creationId xmlns:a16="http://schemas.microsoft.com/office/drawing/2014/main" id="{70F97829-C408-4E6C-8031-C71496B4E1BC}"/>
              </a:ext>
            </a:extLst>
          </p:cNvPr>
          <p:cNvSpPr txBox="1">
            <a:spLocks/>
          </p:cNvSpPr>
          <p:nvPr/>
        </p:nvSpPr>
        <p:spPr>
          <a:xfrm>
            <a:off x="6595910" y="1245701"/>
            <a:ext cx="2269269"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SVM</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0"/>
                                        </p:tgtEl>
                                        <p:attrNameLst>
                                          <p:attrName>style.visibility</p:attrName>
                                        </p:attrNameLst>
                                      </p:cBhvr>
                                      <p:to>
                                        <p:strVal val="visible"/>
                                      </p:to>
                                    </p:set>
                                    <p:animEffect transition="in" filter="wipe(left)">
                                      <p:cBhvr>
                                        <p:cTn id="11" dur="500"/>
                                        <p:tgtEl>
                                          <p:spTgt spid="1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wipe(left)">
                                      <p:cBhvr>
                                        <p:cTn id="15"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120" grpId="0" animBg="1"/>
      <p:bldP spid="1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45">
            <a:extLst>
              <a:ext uri="{FF2B5EF4-FFF2-40B4-BE49-F238E27FC236}">
                <a16:creationId xmlns:a16="http://schemas.microsoft.com/office/drawing/2014/main" id="{7303A885-B93D-4DF5-8338-071ACAD35155}"/>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130" name="Google Shape;412;p18">
            <a:extLst>
              <a:ext uri="{FF2B5EF4-FFF2-40B4-BE49-F238E27FC236}">
                <a16:creationId xmlns:a16="http://schemas.microsoft.com/office/drawing/2014/main" id="{A7879615-32F4-4460-9EB7-FB7B88FC4AE8}"/>
              </a:ext>
            </a:extLst>
          </p:cNvPr>
          <p:cNvSpPr txBox="1">
            <a:spLocks/>
          </p:cNvSpPr>
          <p:nvPr/>
        </p:nvSpPr>
        <p:spPr>
          <a:xfrm>
            <a:off x="457200" y="30978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KẾT LUẬN</a:t>
            </a:r>
            <a:endParaRPr lang="en-US" dirty="0">
              <a:solidFill>
                <a:schemeClr val="bg1"/>
              </a:solidFill>
            </a:endParaRPr>
          </a:p>
        </p:txBody>
      </p:sp>
      <p:pic>
        <p:nvPicPr>
          <p:cNvPr id="6" name="Picture 5">
            <a:extLst>
              <a:ext uri="{FF2B5EF4-FFF2-40B4-BE49-F238E27FC236}">
                <a16:creationId xmlns:a16="http://schemas.microsoft.com/office/drawing/2014/main" id="{A8C9EFA9-670A-42A3-A973-2714EABD3EE0}"/>
              </a:ext>
            </a:extLst>
          </p:cNvPr>
          <p:cNvPicPr>
            <a:picLocks noChangeAspect="1"/>
          </p:cNvPicPr>
          <p:nvPr/>
        </p:nvPicPr>
        <p:blipFill rotWithShape="1">
          <a:blip r:embed="rId4"/>
          <a:srcRect l="8373" t="7144" r="4079"/>
          <a:stretch/>
        </p:blipFill>
        <p:spPr>
          <a:xfrm>
            <a:off x="1765977" y="810099"/>
            <a:ext cx="5447599" cy="4333401"/>
          </a:xfrm>
          <a:prstGeom prst="rect">
            <a:avLst/>
          </a:prstGeom>
        </p:spPr>
      </p:pic>
    </p:spTree>
    <p:custDataLst>
      <p:tags r:id="rId1"/>
    </p:custDataLst>
    <p:extLst>
      <p:ext uri="{BB962C8B-B14F-4D97-AF65-F5344CB8AC3E}">
        <p14:creationId xmlns:p14="http://schemas.microsoft.com/office/powerpoint/2010/main" val="203876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wipe(left)">
                                      <p:cBhvr>
                                        <p:cTn id="7"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88" name="Rectangle 45">
            <a:extLst>
              <a:ext uri="{FF2B5EF4-FFF2-40B4-BE49-F238E27FC236}">
                <a16:creationId xmlns:a16="http://schemas.microsoft.com/office/drawing/2014/main" id="{F4412117-A25F-4F32-A743-3C5C1825581E}"/>
              </a:ext>
            </a:extLst>
          </p:cNvPr>
          <p:cNvSpPr>
            <a:spLocks noChangeArrowheads="1"/>
          </p:cNvSpPr>
          <p:nvPr/>
        </p:nvSpPr>
        <p:spPr bwMode="gray">
          <a:xfrm>
            <a:off x="0" y="282563"/>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txBox="1"/>
          <p:nvPr/>
        </p:nvSpPr>
        <p:spPr>
          <a:xfrm>
            <a:off x="609577" y="1441213"/>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latin typeface="Tahoma" panose="020B0604030504040204" pitchFamily="34" charset="0"/>
                <a:ea typeface="Tahoma" panose="020B0604030504040204" pitchFamily="34" charset="0"/>
                <a:cs typeface="Tahoma" panose="020B0604030504040204" pitchFamily="34" charset="0"/>
              </a:rPr>
              <a:t>Theo báo cáo từ Kaspersky</a:t>
            </a:r>
          </a:p>
          <a:p>
            <a:pPr marL="0" lvl="0" indent="0" algn="ctr" rtl="0">
              <a:spcBef>
                <a:spcPts val="0"/>
              </a:spcBef>
              <a:spcAft>
                <a:spcPts val="0"/>
              </a:spcAft>
              <a:buNone/>
            </a:pPr>
            <a:r>
              <a:rPr lang="en-US" sz="900" b="1">
                <a:solidFill>
                  <a:srgbClr val="000000"/>
                </a:solidFill>
                <a:latin typeface="Tahoma" panose="020B0604030504040204" pitchFamily="34" charset="0"/>
                <a:ea typeface="Tahoma" panose="020B0604030504040204" pitchFamily="34" charset="0"/>
                <a:cs typeface="Tahoma" panose="020B0604030504040204" pitchFamily="34" charset="0"/>
                <a:sym typeface="Fira Sans Extra Condensed"/>
              </a:rPr>
              <a:t>(nguồn: Báo Thanh niên – 25/12/2024)</a:t>
            </a:r>
            <a:endParaRPr lang="en-US" sz="700" b="1">
              <a:solidFill>
                <a:srgbClr val="000000"/>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nvGrpSpPr>
          <p:cNvPr id="362" name="Google Shape;362;p18"/>
          <p:cNvGrpSpPr/>
          <p:nvPr/>
        </p:nvGrpSpPr>
        <p:grpSpPr>
          <a:xfrm>
            <a:off x="851113" y="291582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bg1"/>
                </a:solidFill>
              </a:rPr>
              <a:t>ĐẶT VẤN ĐỀ</a:t>
            </a:r>
          </a:p>
        </p:txBody>
      </p:sp>
      <p:sp>
        <p:nvSpPr>
          <p:cNvPr id="413" name="Google Shape;413;p18"/>
          <p:cNvSpPr/>
          <p:nvPr/>
        </p:nvSpPr>
        <p:spPr>
          <a:xfrm>
            <a:off x="1796338" y="350140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796338" y="350140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914525" y="1385900"/>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grpSp>
        <p:nvGrpSpPr>
          <p:cNvPr id="418" name="Google Shape;418;p18"/>
          <p:cNvGrpSpPr/>
          <p:nvPr/>
        </p:nvGrpSpPr>
        <p:grpSpPr>
          <a:xfrm>
            <a:off x="3961063" y="1231575"/>
            <a:ext cx="4725888" cy="650100"/>
            <a:chOff x="3961063" y="1231575"/>
            <a:chExt cx="4725888" cy="650100"/>
          </a:xfrm>
        </p:grpSpPr>
        <p:sp>
          <p:nvSpPr>
            <p:cNvPr id="419" name="Google Shape;419;p18"/>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3961063" y="1324425"/>
              <a:ext cx="213000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8"/>
          <p:cNvGrpSpPr/>
          <p:nvPr/>
        </p:nvGrpSpPr>
        <p:grpSpPr>
          <a:xfrm>
            <a:off x="4122280" y="1390725"/>
            <a:ext cx="4564520" cy="331813"/>
            <a:chOff x="4122280" y="1390725"/>
            <a:chExt cx="4564520" cy="331813"/>
          </a:xfrm>
        </p:grpSpPr>
        <p:sp>
          <p:nvSpPr>
            <p:cNvPr id="422" name="Google Shape;422;p18"/>
            <p:cNvSpPr txBox="1"/>
            <p:nvPr/>
          </p:nvSpPr>
          <p:spPr>
            <a:xfrm>
              <a:off x="6091064" y="1390738"/>
              <a:ext cx="259573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500" b="1">
                  <a:latin typeface="Tahoma" panose="020B0604030504040204" pitchFamily="34" charset="0"/>
                  <a:ea typeface="Tahoma" panose="020B0604030504040204" pitchFamily="34" charset="0"/>
                  <a:cs typeface="Tahoma" panose="020B0604030504040204" pitchFamily="34" charset="0"/>
                </a:rPr>
                <a:t>Cuộc tấn công brute-force tại Đông Nam Á</a:t>
              </a:r>
              <a:endParaRPr sz="1500" b="1">
                <a:latin typeface="Tahoma" panose="020B0604030504040204" pitchFamily="34" charset="0"/>
                <a:ea typeface="Tahoma" panose="020B0604030504040204" pitchFamily="34" charset="0"/>
                <a:cs typeface="Tahoma" panose="020B0604030504040204" pitchFamily="34" charset="0"/>
                <a:sym typeface="Roboto"/>
              </a:endParaRPr>
            </a:p>
          </p:txBody>
        </p:sp>
        <p:sp>
          <p:nvSpPr>
            <p:cNvPr id="423" name="Google Shape;423;p18"/>
            <p:cNvSpPr txBox="1"/>
            <p:nvPr/>
          </p:nvSpPr>
          <p:spPr>
            <a:xfrm>
              <a:off x="4122280" y="13907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lt1"/>
                  </a:solidFill>
                  <a:latin typeface="Tahoma" panose="020B0604030504040204" pitchFamily="34" charset="0"/>
                  <a:ea typeface="Tahoma" panose="020B0604030504040204" pitchFamily="34" charset="0"/>
                  <a:cs typeface="Tahoma" panose="020B0604030504040204" pitchFamily="34" charset="0"/>
                  <a:sym typeface="Fira Sans Extra Condensed"/>
                </a:rPr>
                <a:t>23 triệu</a:t>
              </a:r>
              <a:endParaRPr sz="1800" b="1">
                <a:solidFill>
                  <a:schemeClr val="lt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424" name="Google Shape;424;p18"/>
          <p:cNvSpPr/>
          <p:nvPr/>
        </p:nvSpPr>
        <p:spPr>
          <a:xfrm>
            <a:off x="1924050" y="2362200"/>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425" name="Google Shape;425;p18"/>
          <p:cNvSpPr/>
          <p:nvPr/>
        </p:nvSpPr>
        <p:spPr>
          <a:xfrm>
            <a:off x="1952625" y="3333750"/>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sp>
      <p:grpSp>
        <p:nvGrpSpPr>
          <p:cNvPr id="426" name="Google Shape;426;p18"/>
          <p:cNvGrpSpPr/>
          <p:nvPr/>
        </p:nvGrpSpPr>
        <p:grpSpPr>
          <a:xfrm>
            <a:off x="3961063" y="3237875"/>
            <a:ext cx="4725888" cy="650100"/>
            <a:chOff x="3961063" y="3237875"/>
            <a:chExt cx="4725888" cy="650100"/>
          </a:xfrm>
        </p:grpSpPr>
        <p:sp>
          <p:nvSpPr>
            <p:cNvPr id="427" name="Google Shape;427;p18"/>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3961063" y="3330725"/>
              <a:ext cx="21300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8"/>
          <p:cNvGrpSpPr/>
          <p:nvPr/>
        </p:nvGrpSpPr>
        <p:grpSpPr>
          <a:xfrm>
            <a:off x="4027548" y="3397024"/>
            <a:ext cx="4506875" cy="331801"/>
            <a:chOff x="4027548" y="3397024"/>
            <a:chExt cx="4506875" cy="331801"/>
          </a:xfrm>
        </p:grpSpPr>
        <p:sp>
          <p:nvSpPr>
            <p:cNvPr id="430" name="Google Shape;430;p18"/>
            <p:cNvSpPr txBox="1"/>
            <p:nvPr/>
          </p:nvSpPr>
          <p:spPr>
            <a:xfrm>
              <a:off x="6104317" y="3397024"/>
              <a:ext cx="243010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b="1">
                  <a:latin typeface="Tahoma" panose="020B0604030504040204" pitchFamily="34" charset="0"/>
                  <a:ea typeface="Tahoma" panose="020B0604030504040204" pitchFamily="34" charset="0"/>
                  <a:cs typeface="Tahoma" panose="020B0604030504040204" pitchFamily="34" charset="0"/>
                  <a:sym typeface="Roboto"/>
                </a:rPr>
                <a:t>Gồm rò rỉ dữ liệu, gián đoạn hoạt động và thiệt hại tài chính lớn.</a:t>
              </a:r>
              <a:endParaRPr b="1">
                <a:latin typeface="Tahoma" panose="020B0604030504040204" pitchFamily="34" charset="0"/>
                <a:ea typeface="Tahoma" panose="020B0604030504040204" pitchFamily="34" charset="0"/>
                <a:cs typeface="Tahoma" panose="020B0604030504040204" pitchFamily="34" charset="0"/>
                <a:sym typeface="Roboto"/>
              </a:endParaRPr>
            </a:p>
          </p:txBody>
        </p:sp>
        <p:sp>
          <p:nvSpPr>
            <p:cNvPr id="431" name="Google Shape;431;p18"/>
            <p:cNvSpPr txBox="1"/>
            <p:nvPr/>
          </p:nvSpPr>
          <p:spPr>
            <a:xfrm>
              <a:off x="4027548" y="3397025"/>
              <a:ext cx="2010284"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a:solidFill>
                    <a:schemeClr val="lt1"/>
                  </a:solidFill>
                  <a:latin typeface="Tahoma" panose="020B0604030504040204" pitchFamily="34" charset="0"/>
                  <a:ea typeface="Tahoma" panose="020B0604030504040204" pitchFamily="34" charset="0"/>
                  <a:cs typeface="Tahoma" panose="020B0604030504040204" pitchFamily="34" charset="0"/>
                  <a:sym typeface="Fira Sans Extra Condensed"/>
                </a:rPr>
                <a:t>Hậu quả </a:t>
              </a:r>
            </a:p>
            <a:p>
              <a:pPr marL="0" lvl="0" indent="0" algn="ctr" rtl="0">
                <a:spcBef>
                  <a:spcPts val="0"/>
                </a:spcBef>
                <a:spcAft>
                  <a:spcPts val="0"/>
                </a:spcAft>
                <a:buNone/>
              </a:pPr>
              <a:r>
                <a:rPr lang="en-US" sz="1700" b="1">
                  <a:solidFill>
                    <a:schemeClr val="lt1"/>
                  </a:solidFill>
                  <a:latin typeface="Tahoma" panose="020B0604030504040204" pitchFamily="34" charset="0"/>
                  <a:ea typeface="Tahoma" panose="020B0604030504040204" pitchFamily="34" charset="0"/>
                  <a:cs typeface="Tahoma" panose="020B0604030504040204" pitchFamily="34" charset="0"/>
                  <a:sym typeface="Fira Sans Extra Condensed"/>
                </a:rPr>
                <a:t>nghiêm trọng</a:t>
              </a:r>
              <a:endParaRPr sz="1700" b="1">
                <a:solidFill>
                  <a:schemeClr val="lt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grpSp>
        <p:nvGrpSpPr>
          <p:cNvPr id="432" name="Google Shape;432;p18"/>
          <p:cNvGrpSpPr/>
          <p:nvPr/>
        </p:nvGrpSpPr>
        <p:grpSpPr>
          <a:xfrm>
            <a:off x="3961063" y="2234725"/>
            <a:ext cx="4725888" cy="650100"/>
            <a:chOff x="3961063" y="2234725"/>
            <a:chExt cx="4725888" cy="650100"/>
          </a:xfrm>
        </p:grpSpPr>
        <p:sp>
          <p:nvSpPr>
            <p:cNvPr id="433"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8"/>
          <p:cNvGrpSpPr/>
          <p:nvPr/>
        </p:nvGrpSpPr>
        <p:grpSpPr>
          <a:xfrm>
            <a:off x="3961064" y="2393875"/>
            <a:ext cx="4725735" cy="331806"/>
            <a:chOff x="3961064" y="2393875"/>
            <a:chExt cx="4725735" cy="331806"/>
          </a:xfrm>
        </p:grpSpPr>
        <p:sp>
          <p:nvSpPr>
            <p:cNvPr id="436" name="Google Shape;436;p18"/>
            <p:cNvSpPr txBox="1"/>
            <p:nvPr/>
          </p:nvSpPr>
          <p:spPr>
            <a:xfrm>
              <a:off x="6091062" y="2393881"/>
              <a:ext cx="2595737"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b="1">
                  <a:latin typeface="Tahoma" panose="020B0604030504040204" pitchFamily="34" charset="0"/>
                  <a:ea typeface="Tahoma" panose="020B0604030504040204" pitchFamily="34" charset="0"/>
                  <a:cs typeface="Tahoma" panose="020B0604030504040204" pitchFamily="34" charset="0"/>
                  <a:sym typeface="Roboto"/>
                </a:rPr>
                <a:t>Tạo điều kiện cho tội phạm mạng truy cập thông tin nhạy cảm.</a:t>
              </a:r>
              <a:endParaRPr b="1">
                <a:latin typeface="Tahoma" panose="020B0604030504040204" pitchFamily="34" charset="0"/>
                <a:ea typeface="Tahoma" panose="020B0604030504040204" pitchFamily="34" charset="0"/>
                <a:cs typeface="Tahoma" panose="020B0604030504040204" pitchFamily="34" charset="0"/>
                <a:sym typeface="Roboto"/>
              </a:endParaRPr>
            </a:p>
          </p:txBody>
        </p:sp>
        <p:sp>
          <p:nvSpPr>
            <p:cNvPr id="437" name="Google Shape;437;p18"/>
            <p:cNvSpPr txBox="1"/>
            <p:nvPr/>
          </p:nvSpPr>
          <p:spPr>
            <a:xfrm>
              <a:off x="3961064" y="2393875"/>
              <a:ext cx="2076768"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lt1"/>
                  </a:solidFill>
                  <a:latin typeface="Tahoma" panose="020B0604030504040204" pitchFamily="34" charset="0"/>
                  <a:ea typeface="Tahoma" panose="020B0604030504040204" pitchFamily="34" charset="0"/>
                  <a:cs typeface="Tahoma" panose="020B0604030504040204" pitchFamily="34" charset="0"/>
                  <a:sym typeface="Fira Sans Extra Condensed"/>
                </a:rPr>
                <a:t>mật khẩu yếu</a:t>
              </a:r>
              <a:endParaRPr sz="1800" b="1">
                <a:solidFill>
                  <a:schemeClr val="lt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438" name="Google Shape;438;p18"/>
          <p:cNvSpPr/>
          <p:nvPr/>
        </p:nvSpPr>
        <p:spPr>
          <a:xfrm>
            <a:off x="1947875" y="3619500"/>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sp>
      <p:grpSp>
        <p:nvGrpSpPr>
          <p:cNvPr id="439" name="Google Shape;439;p18"/>
          <p:cNvGrpSpPr/>
          <p:nvPr/>
        </p:nvGrpSpPr>
        <p:grpSpPr>
          <a:xfrm>
            <a:off x="3961063" y="4241025"/>
            <a:ext cx="4725888" cy="650100"/>
            <a:chOff x="3961063" y="4241025"/>
            <a:chExt cx="4725888" cy="650100"/>
          </a:xfrm>
        </p:grpSpPr>
        <p:sp>
          <p:nvSpPr>
            <p:cNvPr id="440" name="Google Shape;440;p18"/>
            <p:cNvSpPr/>
            <p:nvPr/>
          </p:nvSpPr>
          <p:spPr>
            <a:xfrm>
              <a:off x="5010150" y="4241025"/>
              <a:ext cx="3676800" cy="6501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3961063" y="4333875"/>
              <a:ext cx="2130000" cy="464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8"/>
          <p:cNvGrpSpPr/>
          <p:nvPr/>
        </p:nvGrpSpPr>
        <p:grpSpPr>
          <a:xfrm>
            <a:off x="4122280" y="4400167"/>
            <a:ext cx="4412143" cy="331808"/>
            <a:chOff x="4122280" y="4400167"/>
            <a:chExt cx="4412143" cy="331808"/>
          </a:xfrm>
        </p:grpSpPr>
        <p:sp>
          <p:nvSpPr>
            <p:cNvPr id="443" name="Google Shape;443;p18"/>
            <p:cNvSpPr txBox="1"/>
            <p:nvPr/>
          </p:nvSpPr>
          <p:spPr>
            <a:xfrm>
              <a:off x="6037832" y="4400167"/>
              <a:ext cx="2496591"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b="1">
                  <a:latin typeface="Roboto"/>
                  <a:ea typeface="Roboto"/>
                  <a:cs typeface="Roboto"/>
                  <a:sym typeface="Roboto"/>
                </a:rPr>
                <a:t>Sử dụng mật khẩu mạnh, bật xác thực hai yếu tố và giám sát hoạt động mạng</a:t>
              </a:r>
              <a:endParaRPr b="1">
                <a:latin typeface="Roboto"/>
                <a:ea typeface="Roboto"/>
                <a:cs typeface="Roboto"/>
                <a:sym typeface="Roboto"/>
              </a:endParaRPr>
            </a:p>
          </p:txBody>
        </p:sp>
        <p:sp>
          <p:nvSpPr>
            <p:cNvPr id="444" name="Google Shape;444;p18"/>
            <p:cNvSpPr txBox="1"/>
            <p:nvPr/>
          </p:nvSpPr>
          <p:spPr>
            <a:xfrm>
              <a:off x="4122280" y="440017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chemeClr val="lt1"/>
                  </a:solidFill>
                  <a:latin typeface="Tahoma" panose="020B0604030504040204" pitchFamily="34" charset="0"/>
                  <a:ea typeface="Tahoma" panose="020B0604030504040204" pitchFamily="34" charset="0"/>
                  <a:cs typeface="Tahoma" panose="020B0604030504040204" pitchFamily="34" charset="0"/>
                  <a:sym typeface="Fira Sans Extra Condensed"/>
                </a:rPr>
                <a:t>Khuyến nghị </a:t>
              </a:r>
            </a:p>
            <a:p>
              <a:pPr marL="0" lvl="0" indent="0" algn="ctr" rtl="0">
                <a:spcBef>
                  <a:spcPts val="0"/>
                </a:spcBef>
                <a:spcAft>
                  <a:spcPts val="0"/>
                </a:spcAft>
                <a:buNone/>
              </a:pPr>
              <a:r>
                <a:rPr lang="en" sz="1700" b="1">
                  <a:solidFill>
                    <a:schemeClr val="lt1"/>
                  </a:solidFill>
                  <a:latin typeface="Tahoma" panose="020B0604030504040204" pitchFamily="34" charset="0"/>
                  <a:ea typeface="Tahoma" panose="020B0604030504040204" pitchFamily="34" charset="0"/>
                  <a:cs typeface="Tahoma" panose="020B0604030504040204" pitchFamily="34" charset="0"/>
                  <a:sym typeface="Fira Sans Extra Condensed"/>
                </a:rPr>
                <a:t>bảo mật</a:t>
              </a:r>
              <a:endParaRPr sz="1700" b="1">
                <a:solidFill>
                  <a:schemeClr val="lt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445" name="Google Shape;445;p18"/>
          <p:cNvSpPr/>
          <p:nvPr/>
        </p:nvSpPr>
        <p:spPr>
          <a:xfrm>
            <a:off x="1796350" y="350122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26" name="Rectangle 45">
            <a:extLst>
              <a:ext uri="{FF2B5EF4-FFF2-40B4-BE49-F238E27FC236}">
                <a16:creationId xmlns:a16="http://schemas.microsoft.com/office/drawing/2014/main" id="{E1F3E750-7FFD-4892-8413-3129CD12F81A}"/>
              </a:ext>
            </a:extLst>
          </p:cNvPr>
          <p:cNvSpPr>
            <a:spLocks noChangeArrowheads="1"/>
          </p:cNvSpPr>
          <p:nvPr/>
        </p:nvSpPr>
        <p:spPr bwMode="gray">
          <a:xfrm>
            <a:off x="0" y="18732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27" name="Google Shape;412;p18">
            <a:extLst>
              <a:ext uri="{FF2B5EF4-FFF2-40B4-BE49-F238E27FC236}">
                <a16:creationId xmlns:a16="http://schemas.microsoft.com/office/drawing/2014/main" id="{BB9813B1-CCAC-473E-A81F-CDA9CC62B903}"/>
              </a:ext>
            </a:extLst>
          </p:cNvPr>
          <p:cNvSpPr txBox="1">
            <a:spLocks/>
          </p:cNvSpPr>
          <p:nvPr/>
        </p:nvSpPr>
        <p:spPr>
          <a:xfrm>
            <a:off x="457200" y="31623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TẤN CÔNG BRUTE-FORCE</a:t>
            </a:r>
          </a:p>
        </p:txBody>
      </p:sp>
      <p:pic>
        <p:nvPicPr>
          <p:cNvPr id="5" name="Picture 4">
            <a:extLst>
              <a:ext uri="{FF2B5EF4-FFF2-40B4-BE49-F238E27FC236}">
                <a16:creationId xmlns:a16="http://schemas.microsoft.com/office/drawing/2014/main" id="{4584FCEF-9D77-456C-80A3-C61F37FC3C99}"/>
              </a:ext>
            </a:extLst>
          </p:cNvPr>
          <p:cNvPicPr>
            <a:picLocks noChangeAspect="1"/>
          </p:cNvPicPr>
          <p:nvPr/>
        </p:nvPicPr>
        <p:blipFill>
          <a:blip r:embed="rId3"/>
          <a:stretch>
            <a:fillRect/>
          </a:stretch>
        </p:blipFill>
        <p:spPr>
          <a:xfrm>
            <a:off x="190376" y="2568353"/>
            <a:ext cx="1771897" cy="1419423"/>
          </a:xfrm>
          <a:prstGeom prst="rect">
            <a:avLst/>
          </a:prstGeom>
        </p:spPr>
      </p:pic>
      <p:pic>
        <p:nvPicPr>
          <p:cNvPr id="7" name="Picture 6">
            <a:extLst>
              <a:ext uri="{FF2B5EF4-FFF2-40B4-BE49-F238E27FC236}">
                <a16:creationId xmlns:a16="http://schemas.microsoft.com/office/drawing/2014/main" id="{09E81635-12C8-4593-99AF-0C37C181AE4C}"/>
              </a:ext>
            </a:extLst>
          </p:cNvPr>
          <p:cNvPicPr>
            <a:picLocks noChangeAspect="1"/>
          </p:cNvPicPr>
          <p:nvPr/>
        </p:nvPicPr>
        <p:blipFill>
          <a:blip r:embed="rId4"/>
          <a:stretch>
            <a:fillRect/>
          </a:stretch>
        </p:blipFill>
        <p:spPr>
          <a:xfrm>
            <a:off x="3971475" y="2749353"/>
            <a:ext cx="1562318" cy="1238423"/>
          </a:xfrm>
          <a:prstGeom prst="rect">
            <a:avLst/>
          </a:prstGeom>
        </p:spPr>
      </p:pic>
      <p:pic>
        <p:nvPicPr>
          <p:cNvPr id="9" name="Picture 8">
            <a:extLst>
              <a:ext uri="{FF2B5EF4-FFF2-40B4-BE49-F238E27FC236}">
                <a16:creationId xmlns:a16="http://schemas.microsoft.com/office/drawing/2014/main" id="{EF0BDDD9-5869-4D20-B90E-40DAC52334DF}"/>
              </a:ext>
            </a:extLst>
          </p:cNvPr>
          <p:cNvPicPr>
            <a:picLocks noChangeAspect="1"/>
          </p:cNvPicPr>
          <p:nvPr/>
        </p:nvPicPr>
        <p:blipFill rotWithShape="1">
          <a:blip r:embed="rId5"/>
          <a:srcRect r="9799" b="6179"/>
          <a:stretch/>
        </p:blipFill>
        <p:spPr>
          <a:xfrm>
            <a:off x="7172325" y="2696958"/>
            <a:ext cx="1666875" cy="1343212"/>
          </a:xfrm>
          <a:prstGeom prst="rect">
            <a:avLst/>
          </a:prstGeom>
        </p:spPr>
      </p:pic>
      <p:sp>
        <p:nvSpPr>
          <p:cNvPr id="10" name="Arrow: Right 9">
            <a:extLst>
              <a:ext uri="{FF2B5EF4-FFF2-40B4-BE49-F238E27FC236}">
                <a16:creationId xmlns:a16="http://schemas.microsoft.com/office/drawing/2014/main" id="{08514E0A-0353-463D-9D1E-A3F05D4F157B}"/>
              </a:ext>
            </a:extLst>
          </p:cNvPr>
          <p:cNvSpPr/>
          <p:nvPr/>
        </p:nvSpPr>
        <p:spPr>
          <a:xfrm>
            <a:off x="2332943" y="2916139"/>
            <a:ext cx="1143000" cy="8477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5C46A289-502A-4ED2-87DC-508F2A43FF35}"/>
              </a:ext>
            </a:extLst>
          </p:cNvPr>
          <p:cNvSpPr/>
          <p:nvPr/>
        </p:nvSpPr>
        <p:spPr>
          <a:xfrm>
            <a:off x="5914343" y="2944701"/>
            <a:ext cx="1143000" cy="8477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118">
            <a:extLst>
              <a:ext uri="{FF2B5EF4-FFF2-40B4-BE49-F238E27FC236}">
                <a16:creationId xmlns:a16="http://schemas.microsoft.com/office/drawing/2014/main" id="{3E52DF03-E956-4CCF-965E-CFFE7BC29726}"/>
              </a:ext>
            </a:extLst>
          </p:cNvPr>
          <p:cNvSpPr/>
          <p:nvPr/>
        </p:nvSpPr>
        <p:spPr>
          <a:xfrm>
            <a:off x="390525" y="1282717"/>
            <a:ext cx="8362950" cy="847725"/>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ahoma" panose="020B0604030504040204" pitchFamily="34" charset="0"/>
                <a:ea typeface="Tahoma" panose="020B0604030504040204" pitchFamily="34" charset="0"/>
                <a:cs typeface="Tahoma" panose="020B0604030504040204" pitchFamily="34" charset="0"/>
              </a:rPr>
              <a:t>Tấn công brute-force là cuộc tấn công </a:t>
            </a:r>
            <a:r>
              <a:rPr lang="vi-VN" b="1">
                <a:solidFill>
                  <a:schemeClr val="tx1"/>
                </a:solidFill>
                <a:latin typeface="Tahoma" panose="020B0604030504040204" pitchFamily="34" charset="0"/>
                <a:ea typeface="Tahoma" panose="020B0604030504040204" pitchFamily="34" charset="0"/>
                <a:cs typeface="Tahoma" panose="020B0604030504040204" pitchFamily="34" charset="0"/>
              </a:rPr>
              <a:t>trong đó tin tặc hack tài khoản người dùng bằng cách đoán ID và mật khẩu thông qua các cách kết hợp khác nhau</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4FA01569-E660-4A6B-8BD5-8DDDFB6AF355}"/>
              </a:ext>
            </a:extLst>
          </p:cNvPr>
          <p:cNvSpPr txBox="1"/>
          <p:nvPr/>
        </p:nvSpPr>
        <p:spPr>
          <a:xfrm>
            <a:off x="3311141" y="2658644"/>
            <a:ext cx="171522" cy="369332"/>
          </a:xfrm>
          <a:prstGeom prst="rect">
            <a:avLst/>
          </a:prstGeom>
          <a:noFill/>
        </p:spPr>
        <p:txBody>
          <a:bodyPr wrap="none" lIns="0" tIns="0" rIns="0" bIns="0" rtlCol="0">
            <a:spAutoFit/>
          </a:bodyPr>
          <a:lstStyle/>
          <a:p>
            <a:pPr algn="ctr"/>
            <a:r>
              <a:rPr lang="en-US" sz="2400" b="1" dirty="0">
                <a:solidFill>
                  <a:schemeClr val="lt1"/>
                </a:solidFill>
              </a:rPr>
              <a:t>1</a:t>
            </a:r>
          </a:p>
        </p:txBody>
      </p:sp>
      <p:sp>
        <p:nvSpPr>
          <p:cNvPr id="96" name="TextBox 95">
            <a:extLst>
              <a:ext uri="{FF2B5EF4-FFF2-40B4-BE49-F238E27FC236}">
                <a16:creationId xmlns:a16="http://schemas.microsoft.com/office/drawing/2014/main" id="{F3165B65-4439-4CCE-BDA7-2611BC4A575B}"/>
              </a:ext>
            </a:extLst>
          </p:cNvPr>
          <p:cNvSpPr txBox="1"/>
          <p:nvPr/>
        </p:nvSpPr>
        <p:spPr>
          <a:xfrm>
            <a:off x="5154440" y="1684609"/>
            <a:ext cx="171522" cy="369332"/>
          </a:xfrm>
          <a:prstGeom prst="rect">
            <a:avLst/>
          </a:prstGeom>
          <a:noFill/>
        </p:spPr>
        <p:txBody>
          <a:bodyPr wrap="none" lIns="0" tIns="0" rIns="0" bIns="0" rtlCol="0">
            <a:spAutoFit/>
          </a:bodyPr>
          <a:lstStyle/>
          <a:p>
            <a:pPr algn="ctr"/>
            <a:r>
              <a:rPr lang="en-US" sz="2400" b="1" dirty="0">
                <a:solidFill>
                  <a:schemeClr val="lt1"/>
                </a:solidFill>
              </a:rPr>
              <a:t>2</a:t>
            </a:r>
          </a:p>
        </p:txBody>
      </p:sp>
      <p:sp>
        <p:nvSpPr>
          <p:cNvPr id="97" name="TextBox 96">
            <a:extLst>
              <a:ext uri="{FF2B5EF4-FFF2-40B4-BE49-F238E27FC236}">
                <a16:creationId xmlns:a16="http://schemas.microsoft.com/office/drawing/2014/main" id="{72C108FE-FFCB-451B-9427-C240CEEAAACF}"/>
              </a:ext>
            </a:extLst>
          </p:cNvPr>
          <p:cNvSpPr txBox="1"/>
          <p:nvPr/>
        </p:nvSpPr>
        <p:spPr>
          <a:xfrm>
            <a:off x="5141608" y="3650255"/>
            <a:ext cx="171522" cy="369332"/>
          </a:xfrm>
          <a:prstGeom prst="rect">
            <a:avLst/>
          </a:prstGeom>
          <a:noFill/>
        </p:spPr>
        <p:txBody>
          <a:bodyPr wrap="none" lIns="0" tIns="0" rIns="0" bIns="0" rtlCol="0">
            <a:spAutoFit/>
          </a:bodyPr>
          <a:lstStyle/>
          <a:p>
            <a:pPr algn="ctr"/>
            <a:r>
              <a:rPr lang="en-US" sz="2400" b="1" dirty="0">
                <a:solidFill>
                  <a:schemeClr val="lt1"/>
                </a:solidFill>
              </a:rPr>
              <a:t>3</a:t>
            </a:r>
          </a:p>
        </p:txBody>
      </p:sp>
      <p:sp>
        <p:nvSpPr>
          <p:cNvPr id="57" name="TextBox 56"/>
          <p:cNvSpPr txBox="1"/>
          <p:nvPr/>
        </p:nvSpPr>
        <p:spPr>
          <a:xfrm>
            <a:off x="533553" y="2401555"/>
            <a:ext cx="2606097" cy="2031325"/>
          </a:xfrm>
          <a:prstGeom prst="rect">
            <a:avLst/>
          </a:prstGeom>
          <a:noFill/>
        </p:spPr>
        <p:txBody>
          <a:bodyPr wrap="square" rtlCol="0">
            <a:spAutoFit/>
          </a:bodyPr>
          <a:lstStyle/>
          <a:p>
            <a:pPr algn="just"/>
            <a:r>
              <a:rPr lang="vi-VN">
                <a:latin typeface="Tahoma" panose="020B0604030504040204" pitchFamily="34" charset="0"/>
                <a:ea typeface="Tahoma" panose="020B0604030504040204" pitchFamily="34" charset="0"/>
                <a:cs typeface="Tahoma" panose="020B0604030504040204" pitchFamily="34" charset="0"/>
              </a:rPr>
              <a:t>Kẻ tấn công sử dụng tên người dùng hoặc danh sách tên người dùng và cố gắng đoán mật khẩu bằng cách thử nghiệm từng kết hợp cho đến khi tìm ra đúng. Quá trình này có thể được thực hiện thủ công hoặc bằng script tự động.</a:t>
            </a:r>
            <a:endParaRPr lang="en-US" dirty="0">
              <a:latin typeface="Tahoma" panose="020B0604030504040204" pitchFamily="34" charset="0"/>
              <a:ea typeface="Tahoma" panose="020B0604030504040204" pitchFamily="34" charset="0"/>
              <a:cs typeface="Tahoma" panose="020B0604030504040204" pitchFamily="34" charset="0"/>
            </a:endParaRPr>
          </a:p>
        </p:txBody>
      </p:sp>
      <p:cxnSp>
        <p:nvCxnSpPr>
          <p:cNvPr id="83" name="Straight Connector 82">
            <a:extLst>
              <a:ext uri="{FF2B5EF4-FFF2-40B4-BE49-F238E27FC236}">
                <a16:creationId xmlns:a16="http://schemas.microsoft.com/office/drawing/2014/main" id="{FF9BB454-16B1-4468-AEC8-BC0AA79300EA}"/>
              </a:ext>
            </a:extLst>
          </p:cNvPr>
          <p:cNvCxnSpPr>
            <a:cxnSpLocks/>
          </p:cNvCxnSpPr>
          <p:nvPr/>
        </p:nvCxnSpPr>
        <p:spPr>
          <a:xfrm flipH="1">
            <a:off x="684748" y="2393240"/>
            <a:ext cx="245322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79084CA0-5790-4E53-BABF-AAC4E2C7B5A8}"/>
              </a:ext>
            </a:extLst>
          </p:cNvPr>
          <p:cNvSpPr/>
          <p:nvPr/>
        </p:nvSpPr>
        <p:spPr>
          <a:xfrm>
            <a:off x="1067975" y="1897516"/>
            <a:ext cx="2141547" cy="511743"/>
          </a:xfrm>
          <a:prstGeom prst="rect">
            <a:avLst/>
          </a:prstGeom>
        </p:spPr>
        <p:txBody>
          <a:bodyPr wrap="square" anchor="ctr">
            <a:spAutoFit/>
          </a:bodyPr>
          <a:lstStyle/>
          <a:p>
            <a:pPr>
              <a:lnSpc>
                <a:spcPct val="120000"/>
              </a:lnSpc>
            </a:pPr>
            <a:r>
              <a:rPr lang="en-US" sz="1200" b="1" dirty="0">
                <a:solidFill>
                  <a:schemeClr val="accent1"/>
                </a:solidFill>
                <a:latin typeface="Tahoma" panose="020B0604030504040204" pitchFamily="34" charset="0"/>
                <a:ea typeface="Tahoma" panose="020B0604030504040204" pitchFamily="34" charset="0"/>
                <a:cs typeface="Tahoma" panose="020B0604030504040204" pitchFamily="34" charset="0"/>
              </a:rPr>
              <a:t>1</a:t>
            </a:r>
            <a:r>
              <a:rPr lang="en-US" sz="1200" b="1">
                <a:solidFill>
                  <a:schemeClr val="accent1"/>
                </a:solidFill>
                <a:latin typeface="Tahoma" panose="020B0604030504040204" pitchFamily="34" charset="0"/>
                <a:ea typeface="Tahoma" panose="020B0604030504040204" pitchFamily="34" charset="0"/>
                <a:cs typeface="Tahoma" panose="020B0604030504040204" pitchFamily="34" charset="0"/>
              </a:rPr>
              <a:t>. Tấn công Brute-Force Truyền thống</a:t>
            </a:r>
            <a:endParaRPr lang="en-US" sz="12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grpSp>
        <p:nvGrpSpPr>
          <p:cNvPr id="113" name="Binoculars3" descr="{&quot;Key&quot;:&quot;POWER_USER_SHAPE_ICON&quot;,&quot;Value&quot;:&quot;POWER_USER_SHAPE_ICON_STYLE_1&quot;}">
            <a:extLst>
              <a:ext uri="{FF2B5EF4-FFF2-40B4-BE49-F238E27FC236}">
                <a16:creationId xmlns:a16="http://schemas.microsoft.com/office/drawing/2014/main" id="{BB614D62-BC96-42B2-A92A-A149A9448798}"/>
              </a:ext>
            </a:extLst>
          </p:cNvPr>
          <p:cNvGrpSpPr>
            <a:grpSpLocks noChangeAspect="1"/>
          </p:cNvGrpSpPr>
          <p:nvPr/>
        </p:nvGrpSpPr>
        <p:grpSpPr>
          <a:xfrm>
            <a:off x="732557" y="2059926"/>
            <a:ext cx="298273" cy="278119"/>
            <a:chOff x="7786688" y="1243013"/>
            <a:chExt cx="469900" cy="438150"/>
          </a:xfrm>
        </p:grpSpPr>
        <p:sp>
          <p:nvSpPr>
            <p:cNvPr id="114" name="Rectangle 486">
              <a:extLst>
                <a:ext uri="{FF2B5EF4-FFF2-40B4-BE49-F238E27FC236}">
                  <a16:creationId xmlns:a16="http://schemas.microsoft.com/office/drawing/2014/main" id="{D94CB444-693F-49FD-9822-4128AA99CE61}"/>
                </a:ext>
              </a:extLst>
            </p:cNvPr>
            <p:cNvSpPr>
              <a:spLocks noChangeArrowheads="1"/>
            </p:cNvSpPr>
            <p:nvPr/>
          </p:nvSpPr>
          <p:spPr bwMode="auto">
            <a:xfrm>
              <a:off x="7802563" y="1582738"/>
              <a:ext cx="177800" cy="65088"/>
            </a:xfrm>
            <a:prstGeom prst="rect">
              <a:avLst/>
            </a:pr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15" name="Rectangle 487">
              <a:extLst>
                <a:ext uri="{FF2B5EF4-FFF2-40B4-BE49-F238E27FC236}">
                  <a16:creationId xmlns:a16="http://schemas.microsoft.com/office/drawing/2014/main" id="{8DD32B8E-FB65-450A-A466-012F615FCFAA}"/>
                </a:ext>
              </a:extLst>
            </p:cNvPr>
            <p:cNvSpPr>
              <a:spLocks noChangeArrowheads="1"/>
            </p:cNvSpPr>
            <p:nvPr/>
          </p:nvSpPr>
          <p:spPr bwMode="auto">
            <a:xfrm>
              <a:off x="8062913" y="1582738"/>
              <a:ext cx="177800" cy="65088"/>
            </a:xfrm>
            <a:prstGeom prst="rect">
              <a:avLst/>
            </a:pr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16" name="Rectangle 488">
              <a:extLst>
                <a:ext uri="{FF2B5EF4-FFF2-40B4-BE49-F238E27FC236}">
                  <a16:creationId xmlns:a16="http://schemas.microsoft.com/office/drawing/2014/main" id="{7A256223-51B0-442A-9FAA-99F37B9FC863}"/>
                </a:ext>
              </a:extLst>
            </p:cNvPr>
            <p:cNvSpPr>
              <a:spLocks noChangeArrowheads="1"/>
            </p:cNvSpPr>
            <p:nvPr/>
          </p:nvSpPr>
          <p:spPr bwMode="auto">
            <a:xfrm>
              <a:off x="7820025" y="1535113"/>
              <a:ext cx="146050" cy="47625"/>
            </a:xfrm>
            <a:prstGeom prst="rect">
              <a:avLst/>
            </a:pr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17" name="Rectangle 489">
              <a:extLst>
                <a:ext uri="{FF2B5EF4-FFF2-40B4-BE49-F238E27FC236}">
                  <a16:creationId xmlns:a16="http://schemas.microsoft.com/office/drawing/2014/main" id="{D52ADC8A-97B5-4C49-B818-DBD4CADD846E}"/>
                </a:ext>
              </a:extLst>
            </p:cNvPr>
            <p:cNvSpPr>
              <a:spLocks noChangeArrowheads="1"/>
            </p:cNvSpPr>
            <p:nvPr/>
          </p:nvSpPr>
          <p:spPr bwMode="auto">
            <a:xfrm>
              <a:off x="8078788" y="1535113"/>
              <a:ext cx="146050" cy="47625"/>
            </a:xfrm>
            <a:prstGeom prst="rect">
              <a:avLst/>
            </a:pr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18" name="Freeform 490">
              <a:extLst>
                <a:ext uri="{FF2B5EF4-FFF2-40B4-BE49-F238E27FC236}">
                  <a16:creationId xmlns:a16="http://schemas.microsoft.com/office/drawing/2014/main" id="{24B29E15-F2D1-4EBC-B814-144071180701}"/>
                </a:ext>
              </a:extLst>
            </p:cNvPr>
            <p:cNvSpPr>
              <a:spLocks/>
            </p:cNvSpPr>
            <p:nvPr/>
          </p:nvSpPr>
          <p:spPr bwMode="auto">
            <a:xfrm>
              <a:off x="7820025" y="1454150"/>
              <a:ext cx="146050" cy="80963"/>
            </a:xfrm>
            <a:custGeom>
              <a:avLst/>
              <a:gdLst>
                <a:gd name="T0" fmla="*/ 150 w 150"/>
                <a:gd name="T1" fmla="*/ 33 h 83"/>
                <a:gd name="T2" fmla="*/ 150 w 150"/>
                <a:gd name="T3" fmla="*/ 83 h 83"/>
                <a:gd name="T4" fmla="*/ 0 w 150"/>
                <a:gd name="T5" fmla="*/ 83 h 83"/>
                <a:gd name="T6" fmla="*/ 50 w 150"/>
                <a:gd name="T7" fmla="*/ 0 h 83"/>
                <a:gd name="T8" fmla="*/ 133 w 150"/>
                <a:gd name="T9" fmla="*/ 0 h 83"/>
              </a:gdLst>
              <a:ahLst/>
              <a:cxnLst>
                <a:cxn ang="0">
                  <a:pos x="T0" y="T1"/>
                </a:cxn>
                <a:cxn ang="0">
                  <a:pos x="T2" y="T3"/>
                </a:cxn>
                <a:cxn ang="0">
                  <a:pos x="T4" y="T5"/>
                </a:cxn>
                <a:cxn ang="0">
                  <a:pos x="T6" y="T7"/>
                </a:cxn>
                <a:cxn ang="0">
                  <a:pos x="T8" y="T9"/>
                </a:cxn>
              </a:cxnLst>
              <a:rect l="0" t="0" r="r" b="b"/>
              <a:pathLst>
                <a:path w="150" h="83">
                  <a:moveTo>
                    <a:pt x="150" y="33"/>
                  </a:moveTo>
                  <a:lnTo>
                    <a:pt x="150" y="83"/>
                  </a:lnTo>
                  <a:lnTo>
                    <a:pt x="0" y="83"/>
                  </a:lnTo>
                  <a:lnTo>
                    <a:pt x="50" y="0"/>
                  </a:lnTo>
                  <a:lnTo>
                    <a:pt x="133" y="0"/>
                  </a:ln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19" name="Freeform 491">
              <a:extLst>
                <a:ext uri="{FF2B5EF4-FFF2-40B4-BE49-F238E27FC236}">
                  <a16:creationId xmlns:a16="http://schemas.microsoft.com/office/drawing/2014/main" id="{5D32EB69-926D-4EBB-8D3B-3904977213C5}"/>
                </a:ext>
              </a:extLst>
            </p:cNvPr>
            <p:cNvSpPr>
              <a:spLocks/>
            </p:cNvSpPr>
            <p:nvPr/>
          </p:nvSpPr>
          <p:spPr bwMode="auto">
            <a:xfrm>
              <a:off x="7867650" y="1308100"/>
              <a:ext cx="98425" cy="146050"/>
            </a:xfrm>
            <a:custGeom>
              <a:avLst/>
              <a:gdLst>
                <a:gd name="T0" fmla="*/ 83 w 100"/>
                <a:gd name="T1" fmla="*/ 150 h 150"/>
                <a:gd name="T2" fmla="*/ 0 w 100"/>
                <a:gd name="T3" fmla="*/ 150 h 150"/>
                <a:gd name="T4" fmla="*/ 0 w 100"/>
                <a:gd name="T5" fmla="*/ 0 h 150"/>
                <a:gd name="T6" fmla="*/ 100 w 100"/>
                <a:gd name="T7" fmla="*/ 0 h 150"/>
                <a:gd name="T8" fmla="*/ 100 w 100"/>
                <a:gd name="T9" fmla="*/ 33 h 150"/>
              </a:gdLst>
              <a:ahLst/>
              <a:cxnLst>
                <a:cxn ang="0">
                  <a:pos x="T0" y="T1"/>
                </a:cxn>
                <a:cxn ang="0">
                  <a:pos x="T2" y="T3"/>
                </a:cxn>
                <a:cxn ang="0">
                  <a:pos x="T4" y="T5"/>
                </a:cxn>
                <a:cxn ang="0">
                  <a:pos x="T6" y="T7"/>
                </a:cxn>
                <a:cxn ang="0">
                  <a:pos x="T8" y="T9"/>
                </a:cxn>
              </a:cxnLst>
              <a:rect l="0" t="0" r="r" b="b"/>
              <a:pathLst>
                <a:path w="100" h="150">
                  <a:moveTo>
                    <a:pt x="83" y="150"/>
                  </a:moveTo>
                  <a:lnTo>
                    <a:pt x="0" y="150"/>
                  </a:lnTo>
                  <a:lnTo>
                    <a:pt x="0" y="0"/>
                  </a:lnTo>
                  <a:lnTo>
                    <a:pt x="100" y="0"/>
                  </a:lnTo>
                  <a:lnTo>
                    <a:pt x="100" y="33"/>
                  </a:ln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20" name="Rectangle 492">
              <a:extLst>
                <a:ext uri="{FF2B5EF4-FFF2-40B4-BE49-F238E27FC236}">
                  <a16:creationId xmlns:a16="http://schemas.microsoft.com/office/drawing/2014/main" id="{73081723-074B-4ED4-B95B-9A41DA7655B7}"/>
                </a:ext>
              </a:extLst>
            </p:cNvPr>
            <p:cNvSpPr>
              <a:spLocks noChangeArrowheads="1"/>
            </p:cNvSpPr>
            <p:nvPr/>
          </p:nvSpPr>
          <p:spPr bwMode="auto">
            <a:xfrm>
              <a:off x="7883525" y="1274763"/>
              <a:ext cx="65088" cy="33338"/>
            </a:xfrm>
            <a:prstGeom prst="rect">
              <a:avLst/>
            </a:pr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21" name="Rectangle 493">
              <a:extLst>
                <a:ext uri="{FF2B5EF4-FFF2-40B4-BE49-F238E27FC236}">
                  <a16:creationId xmlns:a16="http://schemas.microsoft.com/office/drawing/2014/main" id="{8DD42DD2-DC01-44E2-AEB5-08635E8A0C2F}"/>
                </a:ext>
              </a:extLst>
            </p:cNvPr>
            <p:cNvSpPr>
              <a:spLocks noChangeArrowheads="1"/>
            </p:cNvSpPr>
            <p:nvPr/>
          </p:nvSpPr>
          <p:spPr bwMode="auto">
            <a:xfrm>
              <a:off x="7867650" y="1243013"/>
              <a:ext cx="98425" cy="31750"/>
            </a:xfrm>
            <a:prstGeom prst="rect">
              <a:avLst/>
            </a:pr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22" name="Freeform 494">
              <a:extLst>
                <a:ext uri="{FF2B5EF4-FFF2-40B4-BE49-F238E27FC236}">
                  <a16:creationId xmlns:a16="http://schemas.microsoft.com/office/drawing/2014/main" id="{B3DA5125-DCFA-4699-8AA0-312E404620BE}"/>
                </a:ext>
              </a:extLst>
            </p:cNvPr>
            <p:cNvSpPr>
              <a:spLocks/>
            </p:cNvSpPr>
            <p:nvPr/>
          </p:nvSpPr>
          <p:spPr bwMode="auto">
            <a:xfrm>
              <a:off x="8078788" y="1454150"/>
              <a:ext cx="146050" cy="80963"/>
            </a:xfrm>
            <a:custGeom>
              <a:avLst/>
              <a:gdLst>
                <a:gd name="T0" fmla="*/ 0 w 150"/>
                <a:gd name="T1" fmla="*/ 33 h 83"/>
                <a:gd name="T2" fmla="*/ 0 w 150"/>
                <a:gd name="T3" fmla="*/ 83 h 83"/>
                <a:gd name="T4" fmla="*/ 150 w 150"/>
                <a:gd name="T5" fmla="*/ 83 h 83"/>
                <a:gd name="T6" fmla="*/ 100 w 150"/>
                <a:gd name="T7" fmla="*/ 0 h 83"/>
                <a:gd name="T8" fmla="*/ 17 w 150"/>
                <a:gd name="T9" fmla="*/ 0 h 83"/>
              </a:gdLst>
              <a:ahLst/>
              <a:cxnLst>
                <a:cxn ang="0">
                  <a:pos x="T0" y="T1"/>
                </a:cxn>
                <a:cxn ang="0">
                  <a:pos x="T2" y="T3"/>
                </a:cxn>
                <a:cxn ang="0">
                  <a:pos x="T4" y="T5"/>
                </a:cxn>
                <a:cxn ang="0">
                  <a:pos x="T6" y="T7"/>
                </a:cxn>
                <a:cxn ang="0">
                  <a:pos x="T8" y="T9"/>
                </a:cxn>
              </a:cxnLst>
              <a:rect l="0" t="0" r="r" b="b"/>
              <a:pathLst>
                <a:path w="150" h="83">
                  <a:moveTo>
                    <a:pt x="0" y="33"/>
                  </a:moveTo>
                  <a:lnTo>
                    <a:pt x="0" y="83"/>
                  </a:lnTo>
                  <a:lnTo>
                    <a:pt x="150" y="83"/>
                  </a:lnTo>
                  <a:lnTo>
                    <a:pt x="100" y="0"/>
                  </a:lnTo>
                  <a:lnTo>
                    <a:pt x="17" y="0"/>
                  </a:ln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23" name="Freeform 495">
              <a:extLst>
                <a:ext uri="{FF2B5EF4-FFF2-40B4-BE49-F238E27FC236}">
                  <a16:creationId xmlns:a16="http://schemas.microsoft.com/office/drawing/2014/main" id="{7E925578-CA96-485C-B681-824705482CE8}"/>
                </a:ext>
              </a:extLst>
            </p:cNvPr>
            <p:cNvSpPr>
              <a:spLocks/>
            </p:cNvSpPr>
            <p:nvPr/>
          </p:nvSpPr>
          <p:spPr bwMode="auto">
            <a:xfrm>
              <a:off x="8078788" y="1308100"/>
              <a:ext cx="96838" cy="146050"/>
            </a:xfrm>
            <a:custGeom>
              <a:avLst/>
              <a:gdLst>
                <a:gd name="T0" fmla="*/ 17 w 100"/>
                <a:gd name="T1" fmla="*/ 150 h 150"/>
                <a:gd name="T2" fmla="*/ 100 w 100"/>
                <a:gd name="T3" fmla="*/ 150 h 150"/>
                <a:gd name="T4" fmla="*/ 100 w 100"/>
                <a:gd name="T5" fmla="*/ 0 h 150"/>
                <a:gd name="T6" fmla="*/ 0 w 100"/>
                <a:gd name="T7" fmla="*/ 0 h 150"/>
                <a:gd name="T8" fmla="*/ 0 w 100"/>
                <a:gd name="T9" fmla="*/ 33 h 150"/>
              </a:gdLst>
              <a:ahLst/>
              <a:cxnLst>
                <a:cxn ang="0">
                  <a:pos x="T0" y="T1"/>
                </a:cxn>
                <a:cxn ang="0">
                  <a:pos x="T2" y="T3"/>
                </a:cxn>
                <a:cxn ang="0">
                  <a:pos x="T4" y="T5"/>
                </a:cxn>
                <a:cxn ang="0">
                  <a:pos x="T6" y="T7"/>
                </a:cxn>
                <a:cxn ang="0">
                  <a:pos x="T8" y="T9"/>
                </a:cxn>
              </a:cxnLst>
              <a:rect l="0" t="0" r="r" b="b"/>
              <a:pathLst>
                <a:path w="100" h="150">
                  <a:moveTo>
                    <a:pt x="17" y="150"/>
                  </a:moveTo>
                  <a:lnTo>
                    <a:pt x="100" y="150"/>
                  </a:lnTo>
                  <a:lnTo>
                    <a:pt x="100" y="0"/>
                  </a:lnTo>
                  <a:lnTo>
                    <a:pt x="0" y="0"/>
                  </a:lnTo>
                  <a:lnTo>
                    <a:pt x="0" y="33"/>
                  </a:ln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24" name="Rectangle 496">
              <a:extLst>
                <a:ext uri="{FF2B5EF4-FFF2-40B4-BE49-F238E27FC236}">
                  <a16:creationId xmlns:a16="http://schemas.microsoft.com/office/drawing/2014/main" id="{B0CFF418-9A11-4EB1-90EC-27D8C1A43949}"/>
                </a:ext>
              </a:extLst>
            </p:cNvPr>
            <p:cNvSpPr>
              <a:spLocks noChangeArrowheads="1"/>
            </p:cNvSpPr>
            <p:nvPr/>
          </p:nvSpPr>
          <p:spPr bwMode="auto">
            <a:xfrm>
              <a:off x="8094663" y="1274763"/>
              <a:ext cx="65088" cy="33338"/>
            </a:xfrm>
            <a:prstGeom prst="rect">
              <a:avLst/>
            </a:pr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25" name="Rectangle 497">
              <a:extLst>
                <a:ext uri="{FF2B5EF4-FFF2-40B4-BE49-F238E27FC236}">
                  <a16:creationId xmlns:a16="http://schemas.microsoft.com/office/drawing/2014/main" id="{7BE273FA-15F1-415D-BC83-A10D90154433}"/>
                </a:ext>
              </a:extLst>
            </p:cNvPr>
            <p:cNvSpPr>
              <a:spLocks noChangeArrowheads="1"/>
            </p:cNvSpPr>
            <p:nvPr/>
          </p:nvSpPr>
          <p:spPr bwMode="auto">
            <a:xfrm>
              <a:off x="8078788" y="1243013"/>
              <a:ext cx="96838" cy="31750"/>
            </a:xfrm>
            <a:prstGeom prst="rect">
              <a:avLst/>
            </a:pr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26" name="Rectangle 498">
              <a:extLst>
                <a:ext uri="{FF2B5EF4-FFF2-40B4-BE49-F238E27FC236}">
                  <a16:creationId xmlns:a16="http://schemas.microsoft.com/office/drawing/2014/main" id="{1C5A43E0-0A7F-402B-B402-55F76CAFCC83}"/>
                </a:ext>
              </a:extLst>
            </p:cNvPr>
            <p:cNvSpPr>
              <a:spLocks noChangeArrowheads="1"/>
            </p:cNvSpPr>
            <p:nvPr/>
          </p:nvSpPr>
          <p:spPr bwMode="auto">
            <a:xfrm>
              <a:off x="7786688" y="1647825"/>
              <a:ext cx="211138" cy="33338"/>
            </a:xfrm>
            <a:prstGeom prst="rect">
              <a:avLst/>
            </a:pr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27" name="Rectangle 499">
              <a:extLst>
                <a:ext uri="{FF2B5EF4-FFF2-40B4-BE49-F238E27FC236}">
                  <a16:creationId xmlns:a16="http://schemas.microsoft.com/office/drawing/2014/main" id="{BE734E89-8419-40AE-8437-0EAA79AC591A}"/>
                </a:ext>
              </a:extLst>
            </p:cNvPr>
            <p:cNvSpPr>
              <a:spLocks noChangeArrowheads="1"/>
            </p:cNvSpPr>
            <p:nvPr/>
          </p:nvSpPr>
          <p:spPr bwMode="auto">
            <a:xfrm>
              <a:off x="8047038" y="1647825"/>
              <a:ext cx="209550" cy="33338"/>
            </a:xfrm>
            <a:prstGeom prst="rect">
              <a:avLst/>
            </a:pr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28" name="Rectangle 500">
              <a:extLst>
                <a:ext uri="{FF2B5EF4-FFF2-40B4-BE49-F238E27FC236}">
                  <a16:creationId xmlns:a16="http://schemas.microsoft.com/office/drawing/2014/main" id="{A17508F2-9834-461D-A506-58E29C594F0D}"/>
                </a:ext>
              </a:extLst>
            </p:cNvPr>
            <p:cNvSpPr>
              <a:spLocks noChangeArrowheads="1"/>
            </p:cNvSpPr>
            <p:nvPr/>
          </p:nvSpPr>
          <p:spPr bwMode="auto">
            <a:xfrm>
              <a:off x="7948613" y="1339850"/>
              <a:ext cx="146050" cy="146050"/>
            </a:xfrm>
            <a:prstGeom prst="rect">
              <a:avLst/>
            </a:pr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29" name="Rectangle 501">
              <a:extLst>
                <a:ext uri="{FF2B5EF4-FFF2-40B4-BE49-F238E27FC236}">
                  <a16:creationId xmlns:a16="http://schemas.microsoft.com/office/drawing/2014/main" id="{2BD98678-3A17-45FC-BFE6-77BDFD249E8D}"/>
                </a:ext>
              </a:extLst>
            </p:cNvPr>
            <p:cNvSpPr>
              <a:spLocks noChangeArrowheads="1"/>
            </p:cNvSpPr>
            <p:nvPr/>
          </p:nvSpPr>
          <p:spPr bwMode="auto">
            <a:xfrm>
              <a:off x="7997825" y="1420813"/>
              <a:ext cx="49213" cy="65088"/>
            </a:xfrm>
            <a:prstGeom prst="rect">
              <a:avLst/>
            </a:pr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grpSp>
      <p:sp>
        <p:nvSpPr>
          <p:cNvPr id="85" name="TextBox 84">
            <a:extLst>
              <a:ext uri="{FF2B5EF4-FFF2-40B4-BE49-F238E27FC236}">
                <a16:creationId xmlns:a16="http://schemas.microsoft.com/office/drawing/2014/main" id="{64FBBA63-F805-446B-84E2-C2DFE1B63BE9}"/>
              </a:ext>
            </a:extLst>
          </p:cNvPr>
          <p:cNvSpPr txBox="1"/>
          <p:nvPr/>
        </p:nvSpPr>
        <p:spPr>
          <a:xfrm>
            <a:off x="6020296" y="1360557"/>
            <a:ext cx="2857499" cy="1384995"/>
          </a:xfrm>
          <a:prstGeom prst="rect">
            <a:avLst/>
          </a:prstGeom>
          <a:noFill/>
        </p:spPr>
        <p:txBody>
          <a:bodyPr wrap="square" rtlCol="0">
            <a:spAutoFit/>
          </a:bodyPr>
          <a:lstStyle/>
          <a:p>
            <a:pPr algn="just"/>
            <a:r>
              <a:rPr lang="vi-VN">
                <a:latin typeface="Tahoma" panose="020B0604030504040204" pitchFamily="34" charset="0"/>
                <a:ea typeface="Tahoma" panose="020B0604030504040204" pitchFamily="34" charset="0"/>
                <a:cs typeface="Tahoma" panose="020B0604030504040204" pitchFamily="34" charset="0"/>
              </a:rPr>
              <a:t>Ngược lại với tấn công truyền thống, loại tấn công này bắt đầu với một mật khẩu đã biết và thử nghiệm với nhiều tên người dùng khác nhau cho đến khi tìm ra kết hợp đúng.</a:t>
            </a:r>
            <a:endParaRPr lang="en-US" dirty="0">
              <a:latin typeface="Tahoma" panose="020B0604030504040204" pitchFamily="34" charset="0"/>
              <a:ea typeface="Tahoma" panose="020B0604030504040204" pitchFamily="34" charset="0"/>
              <a:cs typeface="Tahoma" panose="020B0604030504040204" pitchFamily="34" charset="0"/>
            </a:endParaRPr>
          </a:p>
        </p:txBody>
      </p:sp>
      <p:cxnSp>
        <p:nvCxnSpPr>
          <p:cNvPr id="86" name="Straight Connector 85">
            <a:extLst>
              <a:ext uri="{FF2B5EF4-FFF2-40B4-BE49-F238E27FC236}">
                <a16:creationId xmlns:a16="http://schemas.microsoft.com/office/drawing/2014/main" id="{46A66D37-9898-4C8D-A9B6-C0B7281D3999}"/>
              </a:ext>
            </a:extLst>
          </p:cNvPr>
          <p:cNvCxnSpPr>
            <a:cxnSpLocks/>
          </p:cNvCxnSpPr>
          <p:nvPr/>
        </p:nvCxnSpPr>
        <p:spPr>
          <a:xfrm flipH="1">
            <a:off x="6020297" y="1325121"/>
            <a:ext cx="245322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DE58DE45-9C98-41AB-943B-432CFDC9E82A}"/>
              </a:ext>
            </a:extLst>
          </p:cNvPr>
          <p:cNvSpPr/>
          <p:nvPr/>
        </p:nvSpPr>
        <p:spPr>
          <a:xfrm>
            <a:off x="6318624" y="840574"/>
            <a:ext cx="2067636" cy="461665"/>
          </a:xfrm>
          <a:prstGeom prst="rect">
            <a:avLst/>
          </a:prstGeom>
        </p:spPr>
        <p:txBody>
          <a:bodyPr wrap="square" anchor="ctr">
            <a:spAutoFit/>
          </a:bodyPr>
          <a:lstStyle/>
          <a:p>
            <a:r>
              <a:rPr lang="en-US" sz="1200" b="1" dirty="0">
                <a:solidFill>
                  <a:schemeClr val="accent2"/>
                </a:solidFill>
              </a:rPr>
              <a:t>2</a:t>
            </a:r>
            <a:r>
              <a:rPr lang="en-US" sz="1200" b="1">
                <a:solidFill>
                  <a:schemeClr val="accent2"/>
                </a:solidFill>
              </a:rPr>
              <a:t>. </a:t>
            </a:r>
            <a:r>
              <a:rPr lang="vi-VN" sz="1200" b="1">
                <a:solidFill>
                  <a:schemeClr val="accent2"/>
                </a:solidFill>
              </a:rPr>
              <a:t>Tấn công Brute-Force Ngược</a:t>
            </a:r>
            <a:endParaRPr lang="en-US" sz="1200" b="1" dirty="0">
              <a:solidFill>
                <a:schemeClr val="accent2"/>
              </a:solidFill>
            </a:endParaRPr>
          </a:p>
        </p:txBody>
      </p:sp>
      <p:sp>
        <p:nvSpPr>
          <p:cNvPr id="93" name="TextBox 92">
            <a:extLst>
              <a:ext uri="{FF2B5EF4-FFF2-40B4-BE49-F238E27FC236}">
                <a16:creationId xmlns:a16="http://schemas.microsoft.com/office/drawing/2014/main" id="{BEF0EFA9-8C2F-4350-BD94-9862DA17A70E}"/>
              </a:ext>
            </a:extLst>
          </p:cNvPr>
          <p:cNvSpPr txBox="1"/>
          <p:nvPr/>
        </p:nvSpPr>
        <p:spPr>
          <a:xfrm>
            <a:off x="5985554" y="3315880"/>
            <a:ext cx="2997902" cy="1815882"/>
          </a:xfrm>
          <a:prstGeom prst="rect">
            <a:avLst/>
          </a:prstGeom>
          <a:noFill/>
        </p:spPr>
        <p:txBody>
          <a:bodyPr wrap="square" rtlCol="0">
            <a:spAutoFit/>
          </a:bodyPr>
          <a:lstStyle/>
          <a:p>
            <a:pPr algn="just"/>
            <a:r>
              <a:rPr lang="vi-VN">
                <a:latin typeface="Tahoma" panose="020B0604030504040204" pitchFamily="34" charset="0"/>
                <a:ea typeface="Tahoma" panose="020B0604030504040204" pitchFamily="34" charset="0"/>
                <a:cs typeface="Tahoma" panose="020B0604030504040204" pitchFamily="34" charset="0"/>
              </a:rPr>
              <a:t>Kẻ tấn công sử dụng một danh sách từ đã được biên soạn trước, thường dựa trên nghiên cứu về mục tiêu, để thử nghiệm các thông tin đăng nhập. Danh sách này, được gọi là "từ điển", bao gồm các từ hoặc biến thể của mật khẩu phổ biến.</a:t>
            </a:r>
            <a:endParaRPr lang="en-US" dirty="0">
              <a:latin typeface="Tahoma" panose="020B0604030504040204" pitchFamily="34" charset="0"/>
              <a:ea typeface="Tahoma" panose="020B0604030504040204" pitchFamily="34" charset="0"/>
              <a:cs typeface="Tahoma" panose="020B0604030504040204" pitchFamily="34" charset="0"/>
            </a:endParaRPr>
          </a:p>
        </p:txBody>
      </p:sp>
      <p:cxnSp>
        <p:nvCxnSpPr>
          <p:cNvPr id="94" name="Straight Connector 93">
            <a:extLst>
              <a:ext uri="{FF2B5EF4-FFF2-40B4-BE49-F238E27FC236}">
                <a16:creationId xmlns:a16="http://schemas.microsoft.com/office/drawing/2014/main" id="{26101998-9B41-4B44-8760-0B4E92B941F4}"/>
              </a:ext>
            </a:extLst>
          </p:cNvPr>
          <p:cNvCxnSpPr>
            <a:cxnSpLocks/>
          </p:cNvCxnSpPr>
          <p:nvPr/>
        </p:nvCxnSpPr>
        <p:spPr>
          <a:xfrm flipH="1">
            <a:off x="6041653" y="3307566"/>
            <a:ext cx="245322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7747617F-34C0-41AE-B3F7-F87CE47A07CA}"/>
              </a:ext>
            </a:extLst>
          </p:cNvPr>
          <p:cNvSpPr/>
          <p:nvPr/>
        </p:nvSpPr>
        <p:spPr>
          <a:xfrm>
            <a:off x="6427244" y="2997926"/>
            <a:ext cx="2067636" cy="276999"/>
          </a:xfrm>
          <a:prstGeom prst="rect">
            <a:avLst/>
          </a:prstGeom>
        </p:spPr>
        <p:txBody>
          <a:bodyPr wrap="square" anchor="ctr">
            <a:spAutoFit/>
          </a:bodyPr>
          <a:lstStyle/>
          <a:p>
            <a:r>
              <a:rPr lang="en-US" sz="1200" b="1" dirty="0">
                <a:solidFill>
                  <a:schemeClr val="accent3"/>
                </a:solidFill>
              </a:rPr>
              <a:t>3</a:t>
            </a:r>
            <a:r>
              <a:rPr lang="en-US" sz="1200" b="1">
                <a:solidFill>
                  <a:schemeClr val="accent3"/>
                </a:solidFill>
              </a:rPr>
              <a:t>. Tấn công Từ điển</a:t>
            </a:r>
            <a:endParaRPr lang="en-US" sz="1200" b="1" dirty="0">
              <a:solidFill>
                <a:schemeClr val="accent3"/>
              </a:solidFill>
            </a:endParaRPr>
          </a:p>
        </p:txBody>
      </p:sp>
      <p:grpSp>
        <p:nvGrpSpPr>
          <p:cNvPr id="130" name="Bishop" descr="{&quot;Key&quot;:&quot;POWER_USER_SHAPE_ICON&quot;,&quot;Value&quot;:&quot;POWER_USER_SHAPE_ICON_STYLE_1&quot;}">
            <a:extLst>
              <a:ext uri="{FF2B5EF4-FFF2-40B4-BE49-F238E27FC236}">
                <a16:creationId xmlns:a16="http://schemas.microsoft.com/office/drawing/2014/main" id="{5CD86439-02BB-40BB-8698-2BD0B1D7C36F}"/>
              </a:ext>
            </a:extLst>
          </p:cNvPr>
          <p:cNvGrpSpPr>
            <a:grpSpLocks noChangeAspect="1"/>
          </p:cNvGrpSpPr>
          <p:nvPr/>
        </p:nvGrpSpPr>
        <p:grpSpPr>
          <a:xfrm>
            <a:off x="6101948" y="947049"/>
            <a:ext cx="161915" cy="336524"/>
            <a:chOff x="2800042" y="3941012"/>
            <a:chExt cx="254300" cy="528540"/>
          </a:xfrm>
        </p:grpSpPr>
        <p:sp>
          <p:nvSpPr>
            <p:cNvPr id="131" name="Freeform 42">
              <a:extLst>
                <a:ext uri="{FF2B5EF4-FFF2-40B4-BE49-F238E27FC236}">
                  <a16:creationId xmlns:a16="http://schemas.microsoft.com/office/drawing/2014/main" id="{B7D1884F-81FC-4A6B-BC8F-26371C2BE0E1}"/>
                </a:ext>
              </a:extLst>
            </p:cNvPr>
            <p:cNvSpPr>
              <a:spLocks/>
            </p:cNvSpPr>
            <p:nvPr/>
          </p:nvSpPr>
          <p:spPr bwMode="auto">
            <a:xfrm>
              <a:off x="2843449" y="4001138"/>
              <a:ext cx="167485" cy="204749"/>
            </a:xfrm>
            <a:custGeom>
              <a:avLst/>
              <a:gdLst>
                <a:gd name="T0" fmla="*/ 1016 w 1235"/>
                <a:gd name="T1" fmla="*/ 269 h 1509"/>
                <a:gd name="T2" fmla="*/ 1016 w 1235"/>
                <a:gd name="T3" fmla="*/ 1241 h 1509"/>
                <a:gd name="T4" fmla="*/ 220 w 1235"/>
                <a:gd name="T5" fmla="*/ 1241 h 1509"/>
                <a:gd name="T6" fmla="*/ 220 w 1235"/>
                <a:gd name="T7" fmla="*/ 269 h 1509"/>
                <a:gd name="T8" fmla="*/ 1016 w 1235"/>
                <a:gd name="T9" fmla="*/ 269 h 1509"/>
              </a:gdLst>
              <a:ahLst/>
              <a:cxnLst>
                <a:cxn ang="0">
                  <a:pos x="T0" y="T1"/>
                </a:cxn>
                <a:cxn ang="0">
                  <a:pos x="T2" y="T3"/>
                </a:cxn>
                <a:cxn ang="0">
                  <a:pos x="T4" y="T5"/>
                </a:cxn>
                <a:cxn ang="0">
                  <a:pos x="T6" y="T7"/>
                </a:cxn>
                <a:cxn ang="0">
                  <a:pos x="T8" y="T9"/>
                </a:cxn>
              </a:cxnLst>
              <a:rect l="0" t="0" r="r" b="b"/>
              <a:pathLst>
                <a:path w="1235" h="1509">
                  <a:moveTo>
                    <a:pt x="1016" y="269"/>
                  </a:moveTo>
                  <a:cubicBezTo>
                    <a:pt x="1235" y="537"/>
                    <a:pt x="1235" y="972"/>
                    <a:pt x="1016" y="1241"/>
                  </a:cubicBezTo>
                  <a:cubicBezTo>
                    <a:pt x="796" y="1509"/>
                    <a:pt x="440" y="1509"/>
                    <a:pt x="220" y="1241"/>
                  </a:cubicBezTo>
                  <a:cubicBezTo>
                    <a:pt x="0" y="972"/>
                    <a:pt x="0" y="537"/>
                    <a:pt x="220" y="269"/>
                  </a:cubicBezTo>
                  <a:cubicBezTo>
                    <a:pt x="440" y="0"/>
                    <a:pt x="796" y="0"/>
                    <a:pt x="1016" y="269"/>
                  </a:cubicBezTo>
                  <a:close/>
                </a:path>
              </a:pathLst>
            </a:custGeom>
            <a:noFill/>
            <a:ln w="12700">
              <a:solidFill>
                <a:schemeClr val="accent2"/>
              </a:solidFill>
              <a:prstDash val="solid"/>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32" name="Freeform 43">
              <a:extLst>
                <a:ext uri="{FF2B5EF4-FFF2-40B4-BE49-F238E27FC236}">
                  <a16:creationId xmlns:a16="http://schemas.microsoft.com/office/drawing/2014/main" id="{19FA2230-66AB-4E3A-AB39-0905F680DAAE}"/>
                </a:ext>
              </a:extLst>
            </p:cNvPr>
            <p:cNvSpPr>
              <a:spLocks noEditPoints="1"/>
            </p:cNvSpPr>
            <p:nvPr/>
          </p:nvSpPr>
          <p:spPr bwMode="auto">
            <a:xfrm>
              <a:off x="2843449" y="3997607"/>
              <a:ext cx="167485" cy="204749"/>
            </a:xfrm>
            <a:custGeom>
              <a:avLst/>
              <a:gdLst>
                <a:gd name="T0" fmla="*/ 1016 w 1235"/>
                <a:gd name="T1" fmla="*/ 269 h 1509"/>
                <a:gd name="T2" fmla="*/ 1016 w 1235"/>
                <a:gd name="T3" fmla="*/ 1241 h 1509"/>
                <a:gd name="T4" fmla="*/ 220 w 1235"/>
                <a:gd name="T5" fmla="*/ 1241 h 1509"/>
                <a:gd name="T6" fmla="*/ 220 w 1235"/>
                <a:gd name="T7" fmla="*/ 269 h 1509"/>
                <a:gd name="T8" fmla="*/ 1016 w 1235"/>
                <a:gd name="T9" fmla="*/ 269 h 1509"/>
                <a:gd name="T10" fmla="*/ 1016 w 1235"/>
                <a:gd name="T11" fmla="*/ 269 h 1509"/>
                <a:gd name="T12" fmla="*/ 1016 w 1235"/>
                <a:gd name="T13" fmla="*/ 269 h 1509"/>
              </a:gdLst>
              <a:ahLst/>
              <a:cxnLst>
                <a:cxn ang="0">
                  <a:pos x="T0" y="T1"/>
                </a:cxn>
                <a:cxn ang="0">
                  <a:pos x="T2" y="T3"/>
                </a:cxn>
                <a:cxn ang="0">
                  <a:pos x="T4" y="T5"/>
                </a:cxn>
                <a:cxn ang="0">
                  <a:pos x="T6" y="T7"/>
                </a:cxn>
                <a:cxn ang="0">
                  <a:pos x="T8" y="T9"/>
                </a:cxn>
                <a:cxn ang="0">
                  <a:pos x="T10" y="T11"/>
                </a:cxn>
                <a:cxn ang="0">
                  <a:pos x="T12" y="T13"/>
                </a:cxn>
              </a:cxnLst>
              <a:rect l="0" t="0" r="r" b="b"/>
              <a:pathLst>
                <a:path w="1235" h="1509">
                  <a:moveTo>
                    <a:pt x="1016" y="269"/>
                  </a:moveTo>
                  <a:cubicBezTo>
                    <a:pt x="1235" y="537"/>
                    <a:pt x="1235" y="972"/>
                    <a:pt x="1016" y="1241"/>
                  </a:cubicBezTo>
                  <a:cubicBezTo>
                    <a:pt x="796" y="1509"/>
                    <a:pt x="440" y="1509"/>
                    <a:pt x="220" y="1241"/>
                  </a:cubicBezTo>
                  <a:cubicBezTo>
                    <a:pt x="0" y="972"/>
                    <a:pt x="0" y="537"/>
                    <a:pt x="220" y="269"/>
                  </a:cubicBezTo>
                  <a:cubicBezTo>
                    <a:pt x="440" y="0"/>
                    <a:pt x="796" y="0"/>
                    <a:pt x="1016" y="269"/>
                  </a:cubicBezTo>
                  <a:lnTo>
                    <a:pt x="1016" y="269"/>
                  </a:lnTo>
                  <a:close/>
                  <a:moveTo>
                    <a:pt x="1016" y="269"/>
                  </a:moveTo>
                  <a:close/>
                </a:path>
              </a:pathLst>
            </a:custGeom>
            <a:noFill/>
            <a:ln w="12700" cap="rnd">
              <a:solidFill>
                <a:schemeClr val="accent2"/>
              </a:solidFill>
              <a:prstDash val="solid"/>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33" name="Freeform 44">
              <a:extLst>
                <a:ext uri="{FF2B5EF4-FFF2-40B4-BE49-F238E27FC236}">
                  <a16:creationId xmlns:a16="http://schemas.microsoft.com/office/drawing/2014/main" id="{0F860E53-E536-445C-A2E2-321DCD479774}"/>
                </a:ext>
              </a:extLst>
            </p:cNvPr>
            <p:cNvSpPr>
              <a:spLocks/>
            </p:cNvSpPr>
            <p:nvPr/>
          </p:nvSpPr>
          <p:spPr bwMode="auto">
            <a:xfrm>
              <a:off x="2800042" y="4435627"/>
              <a:ext cx="254300" cy="33925"/>
            </a:xfrm>
            <a:custGeom>
              <a:avLst/>
              <a:gdLst>
                <a:gd name="T0" fmla="*/ 1813 w 1875"/>
                <a:gd name="T1" fmla="*/ 250 h 250"/>
                <a:gd name="T2" fmla="*/ 63 w 1875"/>
                <a:gd name="T3" fmla="*/ 250 h 250"/>
                <a:gd name="T4" fmla="*/ 0 w 1875"/>
                <a:gd name="T5" fmla="*/ 188 h 250"/>
                <a:gd name="T6" fmla="*/ 0 w 1875"/>
                <a:gd name="T7" fmla="*/ 63 h 250"/>
                <a:gd name="T8" fmla="*/ 63 w 1875"/>
                <a:gd name="T9" fmla="*/ 0 h 250"/>
                <a:gd name="T10" fmla="*/ 1813 w 1875"/>
                <a:gd name="T11" fmla="*/ 0 h 250"/>
                <a:gd name="T12" fmla="*/ 1875 w 1875"/>
                <a:gd name="T13" fmla="*/ 63 h 250"/>
                <a:gd name="T14" fmla="*/ 1875 w 1875"/>
                <a:gd name="T15" fmla="*/ 188 h 250"/>
                <a:gd name="T16" fmla="*/ 1813 w 1875"/>
                <a:gd name="T1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5" h="250">
                  <a:moveTo>
                    <a:pt x="1813" y="250"/>
                  </a:moveTo>
                  <a:lnTo>
                    <a:pt x="63" y="250"/>
                  </a:lnTo>
                  <a:cubicBezTo>
                    <a:pt x="28" y="250"/>
                    <a:pt x="0" y="222"/>
                    <a:pt x="0" y="188"/>
                  </a:cubicBezTo>
                  <a:lnTo>
                    <a:pt x="0" y="63"/>
                  </a:lnTo>
                  <a:cubicBezTo>
                    <a:pt x="0" y="28"/>
                    <a:pt x="28" y="0"/>
                    <a:pt x="63" y="0"/>
                  </a:cubicBezTo>
                  <a:lnTo>
                    <a:pt x="1813" y="0"/>
                  </a:lnTo>
                  <a:cubicBezTo>
                    <a:pt x="1847" y="0"/>
                    <a:pt x="1875" y="28"/>
                    <a:pt x="1875" y="63"/>
                  </a:cubicBezTo>
                  <a:lnTo>
                    <a:pt x="1875" y="188"/>
                  </a:lnTo>
                  <a:cubicBezTo>
                    <a:pt x="1875" y="222"/>
                    <a:pt x="1847" y="250"/>
                    <a:pt x="1813" y="250"/>
                  </a:cubicBezTo>
                  <a:close/>
                </a:path>
              </a:pathLst>
            </a:custGeom>
            <a:noFill/>
            <a:ln w="12700">
              <a:solidFill>
                <a:schemeClr val="accent2"/>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34" name="Freeform 45">
              <a:extLst>
                <a:ext uri="{FF2B5EF4-FFF2-40B4-BE49-F238E27FC236}">
                  <a16:creationId xmlns:a16="http://schemas.microsoft.com/office/drawing/2014/main" id="{E60BE5F9-88EB-4F9F-9474-8500F9B980D9}"/>
                </a:ext>
              </a:extLst>
            </p:cNvPr>
            <p:cNvSpPr>
              <a:spLocks noEditPoints="1"/>
            </p:cNvSpPr>
            <p:nvPr/>
          </p:nvSpPr>
          <p:spPr bwMode="auto">
            <a:xfrm>
              <a:off x="2800042" y="4435627"/>
              <a:ext cx="254300" cy="33925"/>
            </a:xfrm>
            <a:custGeom>
              <a:avLst/>
              <a:gdLst>
                <a:gd name="T0" fmla="*/ 1813 w 1875"/>
                <a:gd name="T1" fmla="*/ 250 h 250"/>
                <a:gd name="T2" fmla="*/ 63 w 1875"/>
                <a:gd name="T3" fmla="*/ 250 h 250"/>
                <a:gd name="T4" fmla="*/ 0 w 1875"/>
                <a:gd name="T5" fmla="*/ 188 h 250"/>
                <a:gd name="T6" fmla="*/ 0 w 1875"/>
                <a:gd name="T7" fmla="*/ 63 h 250"/>
                <a:gd name="T8" fmla="*/ 63 w 1875"/>
                <a:gd name="T9" fmla="*/ 0 h 250"/>
                <a:gd name="T10" fmla="*/ 1813 w 1875"/>
                <a:gd name="T11" fmla="*/ 0 h 250"/>
                <a:gd name="T12" fmla="*/ 1875 w 1875"/>
                <a:gd name="T13" fmla="*/ 63 h 250"/>
                <a:gd name="T14" fmla="*/ 1875 w 1875"/>
                <a:gd name="T15" fmla="*/ 188 h 250"/>
                <a:gd name="T16" fmla="*/ 1813 w 1875"/>
                <a:gd name="T17" fmla="*/ 250 h 250"/>
                <a:gd name="T18" fmla="*/ 1813 w 1875"/>
                <a:gd name="T19"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5" h="250">
                  <a:moveTo>
                    <a:pt x="1813" y="250"/>
                  </a:moveTo>
                  <a:lnTo>
                    <a:pt x="63" y="250"/>
                  </a:lnTo>
                  <a:cubicBezTo>
                    <a:pt x="28" y="250"/>
                    <a:pt x="0" y="222"/>
                    <a:pt x="0" y="188"/>
                  </a:cubicBezTo>
                  <a:lnTo>
                    <a:pt x="0" y="63"/>
                  </a:lnTo>
                  <a:cubicBezTo>
                    <a:pt x="0" y="28"/>
                    <a:pt x="28" y="0"/>
                    <a:pt x="63" y="0"/>
                  </a:cubicBezTo>
                  <a:lnTo>
                    <a:pt x="1813" y="0"/>
                  </a:lnTo>
                  <a:cubicBezTo>
                    <a:pt x="1847" y="0"/>
                    <a:pt x="1875" y="28"/>
                    <a:pt x="1875" y="63"/>
                  </a:cubicBezTo>
                  <a:lnTo>
                    <a:pt x="1875" y="188"/>
                  </a:lnTo>
                  <a:cubicBezTo>
                    <a:pt x="1875" y="222"/>
                    <a:pt x="1847" y="250"/>
                    <a:pt x="1813" y="250"/>
                  </a:cubicBezTo>
                  <a:close/>
                  <a:moveTo>
                    <a:pt x="1813" y="250"/>
                  </a:moveTo>
                  <a:close/>
                </a:path>
              </a:pathLst>
            </a:custGeom>
            <a:noFill/>
            <a:ln w="12700" cap="rnd">
              <a:solidFill>
                <a:schemeClr val="accent2"/>
              </a:solidFill>
              <a:prstDash val="solid"/>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35" name="Freeform 46">
              <a:extLst>
                <a:ext uri="{FF2B5EF4-FFF2-40B4-BE49-F238E27FC236}">
                  <a16:creationId xmlns:a16="http://schemas.microsoft.com/office/drawing/2014/main" id="{EAFB48DA-909E-4A8C-928A-0453DBDE74BE}"/>
                </a:ext>
              </a:extLst>
            </p:cNvPr>
            <p:cNvSpPr>
              <a:spLocks/>
            </p:cNvSpPr>
            <p:nvPr/>
          </p:nvSpPr>
          <p:spPr bwMode="auto">
            <a:xfrm>
              <a:off x="2817004" y="4384741"/>
              <a:ext cx="220375" cy="50887"/>
            </a:xfrm>
            <a:custGeom>
              <a:avLst/>
              <a:gdLst>
                <a:gd name="T0" fmla="*/ 1563 w 1625"/>
                <a:gd name="T1" fmla="*/ 375 h 375"/>
                <a:gd name="T2" fmla="*/ 63 w 1625"/>
                <a:gd name="T3" fmla="*/ 375 h 375"/>
                <a:gd name="T4" fmla="*/ 0 w 1625"/>
                <a:gd name="T5" fmla="*/ 313 h 375"/>
                <a:gd name="T6" fmla="*/ 0 w 1625"/>
                <a:gd name="T7" fmla="*/ 63 h 375"/>
                <a:gd name="T8" fmla="*/ 63 w 1625"/>
                <a:gd name="T9" fmla="*/ 0 h 375"/>
                <a:gd name="T10" fmla="*/ 1563 w 1625"/>
                <a:gd name="T11" fmla="*/ 0 h 375"/>
                <a:gd name="T12" fmla="*/ 1625 w 1625"/>
                <a:gd name="T13" fmla="*/ 63 h 375"/>
                <a:gd name="T14" fmla="*/ 1625 w 1625"/>
                <a:gd name="T15" fmla="*/ 313 h 375"/>
                <a:gd name="T16" fmla="*/ 1563 w 1625"/>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5" h="375">
                  <a:moveTo>
                    <a:pt x="1563" y="375"/>
                  </a:moveTo>
                  <a:lnTo>
                    <a:pt x="63" y="375"/>
                  </a:lnTo>
                  <a:cubicBezTo>
                    <a:pt x="28" y="375"/>
                    <a:pt x="0" y="347"/>
                    <a:pt x="0" y="313"/>
                  </a:cubicBezTo>
                  <a:lnTo>
                    <a:pt x="0" y="63"/>
                  </a:lnTo>
                  <a:cubicBezTo>
                    <a:pt x="0" y="28"/>
                    <a:pt x="28" y="0"/>
                    <a:pt x="63" y="0"/>
                  </a:cubicBezTo>
                  <a:lnTo>
                    <a:pt x="1563" y="0"/>
                  </a:lnTo>
                  <a:cubicBezTo>
                    <a:pt x="1597" y="0"/>
                    <a:pt x="1625" y="28"/>
                    <a:pt x="1625" y="63"/>
                  </a:cubicBezTo>
                  <a:lnTo>
                    <a:pt x="1625" y="313"/>
                  </a:lnTo>
                  <a:cubicBezTo>
                    <a:pt x="1625" y="347"/>
                    <a:pt x="1597" y="375"/>
                    <a:pt x="1563" y="375"/>
                  </a:cubicBezTo>
                  <a:close/>
                </a:path>
              </a:pathLst>
            </a:custGeom>
            <a:noFill/>
            <a:ln w="12700">
              <a:solidFill>
                <a:schemeClr val="accent2"/>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36" name="Freeform 47">
              <a:extLst>
                <a:ext uri="{FF2B5EF4-FFF2-40B4-BE49-F238E27FC236}">
                  <a16:creationId xmlns:a16="http://schemas.microsoft.com/office/drawing/2014/main" id="{4C947433-7964-47A7-8FCB-8C5EE6091029}"/>
                </a:ext>
              </a:extLst>
            </p:cNvPr>
            <p:cNvSpPr>
              <a:spLocks noEditPoints="1"/>
            </p:cNvSpPr>
            <p:nvPr/>
          </p:nvSpPr>
          <p:spPr bwMode="auto">
            <a:xfrm>
              <a:off x="2817004" y="4384741"/>
              <a:ext cx="220375" cy="50887"/>
            </a:xfrm>
            <a:custGeom>
              <a:avLst/>
              <a:gdLst>
                <a:gd name="T0" fmla="*/ 1563 w 1625"/>
                <a:gd name="T1" fmla="*/ 375 h 375"/>
                <a:gd name="T2" fmla="*/ 63 w 1625"/>
                <a:gd name="T3" fmla="*/ 375 h 375"/>
                <a:gd name="T4" fmla="*/ 0 w 1625"/>
                <a:gd name="T5" fmla="*/ 313 h 375"/>
                <a:gd name="T6" fmla="*/ 0 w 1625"/>
                <a:gd name="T7" fmla="*/ 63 h 375"/>
                <a:gd name="T8" fmla="*/ 63 w 1625"/>
                <a:gd name="T9" fmla="*/ 0 h 375"/>
                <a:gd name="T10" fmla="*/ 1563 w 1625"/>
                <a:gd name="T11" fmla="*/ 0 h 375"/>
                <a:gd name="T12" fmla="*/ 1625 w 1625"/>
                <a:gd name="T13" fmla="*/ 63 h 375"/>
                <a:gd name="T14" fmla="*/ 1625 w 1625"/>
                <a:gd name="T15" fmla="*/ 313 h 375"/>
                <a:gd name="T16" fmla="*/ 1563 w 1625"/>
                <a:gd name="T17" fmla="*/ 375 h 375"/>
                <a:gd name="T18" fmla="*/ 1563 w 1625"/>
                <a:gd name="T19"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5" h="375">
                  <a:moveTo>
                    <a:pt x="1563" y="375"/>
                  </a:moveTo>
                  <a:lnTo>
                    <a:pt x="63" y="375"/>
                  </a:lnTo>
                  <a:cubicBezTo>
                    <a:pt x="28" y="375"/>
                    <a:pt x="0" y="347"/>
                    <a:pt x="0" y="313"/>
                  </a:cubicBezTo>
                  <a:lnTo>
                    <a:pt x="0" y="63"/>
                  </a:lnTo>
                  <a:cubicBezTo>
                    <a:pt x="0" y="28"/>
                    <a:pt x="28" y="0"/>
                    <a:pt x="63" y="0"/>
                  </a:cubicBezTo>
                  <a:lnTo>
                    <a:pt x="1563" y="0"/>
                  </a:lnTo>
                  <a:cubicBezTo>
                    <a:pt x="1597" y="0"/>
                    <a:pt x="1625" y="28"/>
                    <a:pt x="1625" y="63"/>
                  </a:cubicBezTo>
                  <a:lnTo>
                    <a:pt x="1625" y="313"/>
                  </a:lnTo>
                  <a:cubicBezTo>
                    <a:pt x="1625" y="347"/>
                    <a:pt x="1597" y="375"/>
                    <a:pt x="1563" y="375"/>
                  </a:cubicBezTo>
                  <a:close/>
                  <a:moveTo>
                    <a:pt x="1563" y="375"/>
                  </a:moveTo>
                  <a:close/>
                </a:path>
              </a:pathLst>
            </a:custGeom>
            <a:noFill/>
            <a:ln w="12700" cap="rnd">
              <a:solidFill>
                <a:schemeClr val="accent2"/>
              </a:solidFill>
              <a:prstDash val="solid"/>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37" name="Freeform 51">
              <a:extLst>
                <a:ext uri="{FF2B5EF4-FFF2-40B4-BE49-F238E27FC236}">
                  <a16:creationId xmlns:a16="http://schemas.microsoft.com/office/drawing/2014/main" id="{9AA1EB33-5DE1-4AF2-879B-52E6AC2EFE42}"/>
                </a:ext>
              </a:extLst>
            </p:cNvPr>
            <p:cNvSpPr>
              <a:spLocks noEditPoints="1"/>
            </p:cNvSpPr>
            <p:nvPr/>
          </p:nvSpPr>
          <p:spPr bwMode="auto">
            <a:xfrm>
              <a:off x="2833967" y="4198023"/>
              <a:ext cx="186451" cy="45719"/>
            </a:xfrm>
            <a:custGeom>
              <a:avLst/>
              <a:gdLst>
                <a:gd name="T0" fmla="*/ 1313 w 1375"/>
                <a:gd name="T1" fmla="*/ 250 h 250"/>
                <a:gd name="T2" fmla="*/ 63 w 1375"/>
                <a:gd name="T3" fmla="*/ 250 h 250"/>
                <a:gd name="T4" fmla="*/ 0 w 1375"/>
                <a:gd name="T5" fmla="*/ 188 h 250"/>
                <a:gd name="T6" fmla="*/ 0 w 1375"/>
                <a:gd name="T7" fmla="*/ 63 h 250"/>
                <a:gd name="T8" fmla="*/ 63 w 1375"/>
                <a:gd name="T9" fmla="*/ 0 h 250"/>
                <a:gd name="T10" fmla="*/ 1313 w 1375"/>
                <a:gd name="T11" fmla="*/ 0 h 250"/>
                <a:gd name="T12" fmla="*/ 1375 w 1375"/>
                <a:gd name="T13" fmla="*/ 63 h 250"/>
                <a:gd name="T14" fmla="*/ 1375 w 1375"/>
                <a:gd name="T15" fmla="*/ 188 h 250"/>
                <a:gd name="T16" fmla="*/ 1313 w 1375"/>
                <a:gd name="T17" fmla="*/ 250 h 250"/>
                <a:gd name="T18" fmla="*/ 1313 w 1375"/>
                <a:gd name="T19"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5" h="250">
                  <a:moveTo>
                    <a:pt x="1313" y="250"/>
                  </a:moveTo>
                  <a:lnTo>
                    <a:pt x="63" y="250"/>
                  </a:lnTo>
                  <a:cubicBezTo>
                    <a:pt x="28" y="250"/>
                    <a:pt x="0" y="222"/>
                    <a:pt x="0" y="188"/>
                  </a:cubicBezTo>
                  <a:lnTo>
                    <a:pt x="0" y="63"/>
                  </a:lnTo>
                  <a:cubicBezTo>
                    <a:pt x="0" y="28"/>
                    <a:pt x="28" y="0"/>
                    <a:pt x="63" y="0"/>
                  </a:cubicBezTo>
                  <a:lnTo>
                    <a:pt x="1313" y="0"/>
                  </a:lnTo>
                  <a:cubicBezTo>
                    <a:pt x="1347" y="0"/>
                    <a:pt x="1375" y="28"/>
                    <a:pt x="1375" y="63"/>
                  </a:cubicBezTo>
                  <a:lnTo>
                    <a:pt x="1375" y="188"/>
                  </a:lnTo>
                  <a:cubicBezTo>
                    <a:pt x="1375" y="222"/>
                    <a:pt x="1347" y="250"/>
                    <a:pt x="1313" y="250"/>
                  </a:cubicBezTo>
                  <a:close/>
                  <a:moveTo>
                    <a:pt x="1313" y="250"/>
                  </a:moveTo>
                  <a:close/>
                </a:path>
              </a:pathLst>
            </a:custGeom>
            <a:noFill/>
            <a:ln w="12700" cap="rnd">
              <a:solidFill>
                <a:schemeClr val="accent2"/>
              </a:solidFill>
              <a:prstDash val="solid"/>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38" name="Freeform 58">
              <a:extLst>
                <a:ext uri="{FF2B5EF4-FFF2-40B4-BE49-F238E27FC236}">
                  <a16:creationId xmlns:a16="http://schemas.microsoft.com/office/drawing/2014/main" id="{68D31D13-149D-434A-8683-A18B5F95ADB2}"/>
                </a:ext>
              </a:extLst>
            </p:cNvPr>
            <p:cNvSpPr>
              <a:spLocks/>
            </p:cNvSpPr>
            <p:nvPr/>
          </p:nvSpPr>
          <p:spPr bwMode="auto">
            <a:xfrm>
              <a:off x="2850261" y="4242099"/>
              <a:ext cx="151458" cy="142641"/>
            </a:xfrm>
            <a:custGeom>
              <a:avLst/>
              <a:gdLst>
                <a:gd name="T0" fmla="*/ 1058 w 1117"/>
                <a:gd name="T1" fmla="*/ 1250 h 1250"/>
                <a:gd name="T2" fmla="*/ 58 w 1117"/>
                <a:gd name="T3" fmla="*/ 1250 h 1250"/>
                <a:gd name="T4" fmla="*/ 5 w 1117"/>
                <a:gd name="T5" fmla="*/ 1188 h 1250"/>
                <a:gd name="T6" fmla="*/ 174 w 1117"/>
                <a:gd name="T7" fmla="*/ 63 h 1250"/>
                <a:gd name="T8" fmla="*/ 246 w 1117"/>
                <a:gd name="T9" fmla="*/ 0 h 1250"/>
                <a:gd name="T10" fmla="*/ 871 w 1117"/>
                <a:gd name="T11" fmla="*/ 0 h 1250"/>
                <a:gd name="T12" fmla="*/ 943 w 1117"/>
                <a:gd name="T13" fmla="*/ 63 h 1250"/>
                <a:gd name="T14" fmla="*/ 1112 w 1117"/>
                <a:gd name="T15" fmla="*/ 1188 h 1250"/>
                <a:gd name="T16" fmla="*/ 1058 w 1117"/>
                <a:gd name="T17" fmla="*/ 1250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7" h="1250">
                  <a:moveTo>
                    <a:pt x="1058" y="1250"/>
                  </a:moveTo>
                  <a:lnTo>
                    <a:pt x="58" y="1250"/>
                  </a:lnTo>
                  <a:cubicBezTo>
                    <a:pt x="24" y="1250"/>
                    <a:pt x="0" y="1222"/>
                    <a:pt x="5" y="1188"/>
                  </a:cubicBezTo>
                  <a:lnTo>
                    <a:pt x="174" y="63"/>
                  </a:lnTo>
                  <a:cubicBezTo>
                    <a:pt x="179" y="28"/>
                    <a:pt x="211" y="0"/>
                    <a:pt x="246" y="0"/>
                  </a:cubicBezTo>
                  <a:lnTo>
                    <a:pt x="871" y="0"/>
                  </a:lnTo>
                  <a:cubicBezTo>
                    <a:pt x="905" y="0"/>
                    <a:pt x="938" y="28"/>
                    <a:pt x="943" y="63"/>
                  </a:cubicBezTo>
                  <a:lnTo>
                    <a:pt x="1112" y="1188"/>
                  </a:lnTo>
                  <a:cubicBezTo>
                    <a:pt x="1117" y="1222"/>
                    <a:pt x="1093" y="1250"/>
                    <a:pt x="1058" y="1250"/>
                  </a:cubicBezTo>
                  <a:close/>
                </a:path>
              </a:pathLst>
            </a:custGeom>
            <a:noFill/>
            <a:ln w="12700">
              <a:solidFill>
                <a:schemeClr val="accent2"/>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39" name="Freeform 60">
              <a:extLst>
                <a:ext uri="{FF2B5EF4-FFF2-40B4-BE49-F238E27FC236}">
                  <a16:creationId xmlns:a16="http://schemas.microsoft.com/office/drawing/2014/main" id="{F1FA482D-96AD-4FB0-9D2C-68DA9B01C958}"/>
                </a:ext>
              </a:extLst>
            </p:cNvPr>
            <p:cNvSpPr>
              <a:spLocks/>
            </p:cNvSpPr>
            <p:nvPr/>
          </p:nvSpPr>
          <p:spPr bwMode="auto">
            <a:xfrm>
              <a:off x="2900546" y="3941012"/>
              <a:ext cx="50887" cy="67849"/>
            </a:xfrm>
            <a:custGeom>
              <a:avLst/>
              <a:gdLst>
                <a:gd name="T0" fmla="*/ 313 w 375"/>
                <a:gd name="T1" fmla="*/ 500 h 500"/>
                <a:gd name="T2" fmla="*/ 63 w 375"/>
                <a:gd name="T3" fmla="*/ 500 h 500"/>
                <a:gd name="T4" fmla="*/ 0 w 375"/>
                <a:gd name="T5" fmla="*/ 438 h 500"/>
                <a:gd name="T6" fmla="*/ 0 w 375"/>
                <a:gd name="T7" fmla="*/ 63 h 500"/>
                <a:gd name="T8" fmla="*/ 63 w 375"/>
                <a:gd name="T9" fmla="*/ 0 h 500"/>
                <a:gd name="T10" fmla="*/ 313 w 375"/>
                <a:gd name="T11" fmla="*/ 0 h 500"/>
                <a:gd name="T12" fmla="*/ 375 w 375"/>
                <a:gd name="T13" fmla="*/ 63 h 500"/>
                <a:gd name="T14" fmla="*/ 375 w 375"/>
                <a:gd name="T15" fmla="*/ 438 h 500"/>
                <a:gd name="T16" fmla="*/ 313 w 375"/>
                <a:gd name="T17"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500">
                  <a:moveTo>
                    <a:pt x="313" y="500"/>
                  </a:moveTo>
                  <a:lnTo>
                    <a:pt x="63" y="500"/>
                  </a:lnTo>
                  <a:cubicBezTo>
                    <a:pt x="28" y="500"/>
                    <a:pt x="0" y="472"/>
                    <a:pt x="0" y="438"/>
                  </a:cubicBezTo>
                  <a:lnTo>
                    <a:pt x="0" y="63"/>
                  </a:lnTo>
                  <a:cubicBezTo>
                    <a:pt x="0" y="28"/>
                    <a:pt x="28" y="0"/>
                    <a:pt x="63" y="0"/>
                  </a:cubicBezTo>
                  <a:lnTo>
                    <a:pt x="313" y="0"/>
                  </a:lnTo>
                  <a:cubicBezTo>
                    <a:pt x="347" y="0"/>
                    <a:pt x="375" y="28"/>
                    <a:pt x="375" y="63"/>
                  </a:cubicBezTo>
                  <a:lnTo>
                    <a:pt x="375" y="438"/>
                  </a:lnTo>
                  <a:cubicBezTo>
                    <a:pt x="375" y="472"/>
                    <a:pt x="347" y="500"/>
                    <a:pt x="313" y="500"/>
                  </a:cubicBezTo>
                  <a:close/>
                </a:path>
              </a:pathLst>
            </a:custGeom>
            <a:noFill/>
            <a:ln w="12700">
              <a:solidFill>
                <a:schemeClr val="accent2"/>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grpSp>
      <p:pic>
        <p:nvPicPr>
          <p:cNvPr id="186" name="Picture 185">
            <a:extLst>
              <a:ext uri="{FF2B5EF4-FFF2-40B4-BE49-F238E27FC236}">
                <a16:creationId xmlns:a16="http://schemas.microsoft.com/office/drawing/2014/main" id="{F996017A-7315-4FCA-848A-A6D5DA93498E}"/>
              </a:ext>
            </a:extLst>
          </p:cNvPr>
          <p:cNvPicPr>
            <a:picLocks noChangeAspect="1"/>
          </p:cNvPicPr>
          <p:nvPr/>
        </p:nvPicPr>
        <p:blipFill>
          <a:blip r:embed="rId54"/>
          <a:stretch>
            <a:fillRect/>
          </a:stretch>
        </p:blipFill>
        <p:spPr>
          <a:xfrm>
            <a:off x="3645803" y="2132650"/>
            <a:ext cx="1820525" cy="1458377"/>
          </a:xfrm>
          <a:prstGeom prst="rect">
            <a:avLst/>
          </a:prstGeom>
        </p:spPr>
      </p:pic>
      <p:grpSp>
        <p:nvGrpSpPr>
          <p:cNvPr id="140" name="Moscow" descr="{&quot;Key&quot;:&quot;POWER_USER_SHAPE_ICON&quot;,&quot;Value&quot;:&quot;POWER_USER_SHAPE_ICON_STYLE_1&quot;}">
            <a:extLst>
              <a:ext uri="{FF2B5EF4-FFF2-40B4-BE49-F238E27FC236}">
                <a16:creationId xmlns:a16="http://schemas.microsoft.com/office/drawing/2014/main" id="{D565EFC8-2F65-45AF-8571-2CE34F20E271}"/>
              </a:ext>
            </a:extLst>
          </p:cNvPr>
          <p:cNvGrpSpPr>
            <a:grpSpLocks noChangeAspect="1"/>
          </p:cNvGrpSpPr>
          <p:nvPr/>
        </p:nvGrpSpPr>
        <p:grpSpPr>
          <a:xfrm>
            <a:off x="6070484" y="2898144"/>
            <a:ext cx="290852" cy="370177"/>
            <a:chOff x="7029450" y="3489325"/>
            <a:chExt cx="454025" cy="577851"/>
          </a:xfrm>
          <a:solidFill>
            <a:schemeClr val="accent3"/>
          </a:solidFill>
        </p:grpSpPr>
        <p:sp>
          <p:nvSpPr>
            <p:cNvPr id="141" name="Freeform 200">
              <a:extLst>
                <a:ext uri="{FF2B5EF4-FFF2-40B4-BE49-F238E27FC236}">
                  <a16:creationId xmlns:a16="http://schemas.microsoft.com/office/drawing/2014/main" id="{C9290438-DBCD-4EEA-9C76-AC5D1A54E84A}"/>
                </a:ext>
              </a:extLst>
            </p:cNvPr>
            <p:cNvSpPr>
              <a:spLocks noEditPoints="1"/>
            </p:cNvSpPr>
            <p:nvPr/>
          </p:nvSpPr>
          <p:spPr bwMode="auto">
            <a:xfrm>
              <a:off x="7029450" y="3941763"/>
              <a:ext cx="454025" cy="125413"/>
            </a:xfrm>
            <a:custGeom>
              <a:avLst/>
              <a:gdLst>
                <a:gd name="T0" fmla="*/ 134 w 4018"/>
                <a:gd name="T1" fmla="*/ 967 h 1101"/>
                <a:gd name="T2" fmla="*/ 3885 w 4018"/>
                <a:gd name="T3" fmla="*/ 967 h 1101"/>
                <a:gd name="T4" fmla="*/ 3885 w 4018"/>
                <a:gd name="T5" fmla="*/ 134 h 1101"/>
                <a:gd name="T6" fmla="*/ 134 w 4018"/>
                <a:gd name="T7" fmla="*/ 134 h 1101"/>
                <a:gd name="T8" fmla="*/ 134 w 4018"/>
                <a:gd name="T9" fmla="*/ 967 h 1101"/>
                <a:gd name="T10" fmla="*/ 3952 w 4018"/>
                <a:gd name="T11" fmla="*/ 1101 h 1101"/>
                <a:gd name="T12" fmla="*/ 67 w 4018"/>
                <a:gd name="T13" fmla="*/ 1101 h 1101"/>
                <a:gd name="T14" fmla="*/ 0 w 4018"/>
                <a:gd name="T15" fmla="*/ 1034 h 1101"/>
                <a:gd name="T16" fmla="*/ 0 w 4018"/>
                <a:gd name="T17" fmla="*/ 67 h 1101"/>
                <a:gd name="T18" fmla="*/ 67 w 4018"/>
                <a:gd name="T19" fmla="*/ 0 h 1101"/>
                <a:gd name="T20" fmla="*/ 3952 w 4018"/>
                <a:gd name="T21" fmla="*/ 0 h 1101"/>
                <a:gd name="T22" fmla="*/ 4018 w 4018"/>
                <a:gd name="T23" fmla="*/ 67 h 1101"/>
                <a:gd name="T24" fmla="*/ 4018 w 4018"/>
                <a:gd name="T25" fmla="*/ 1034 h 1101"/>
                <a:gd name="T26" fmla="*/ 3952 w 4018"/>
                <a:gd name="T27" fmla="*/ 1101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8" h="1101">
                  <a:moveTo>
                    <a:pt x="134" y="967"/>
                  </a:moveTo>
                  <a:lnTo>
                    <a:pt x="3885" y="967"/>
                  </a:lnTo>
                  <a:lnTo>
                    <a:pt x="3885" y="134"/>
                  </a:lnTo>
                  <a:lnTo>
                    <a:pt x="134" y="134"/>
                  </a:lnTo>
                  <a:lnTo>
                    <a:pt x="134" y="967"/>
                  </a:lnTo>
                  <a:close/>
                  <a:moveTo>
                    <a:pt x="3952" y="1101"/>
                  </a:moveTo>
                  <a:lnTo>
                    <a:pt x="67" y="1101"/>
                  </a:lnTo>
                  <a:cubicBezTo>
                    <a:pt x="30" y="1101"/>
                    <a:pt x="0" y="1071"/>
                    <a:pt x="0" y="1034"/>
                  </a:cubicBezTo>
                  <a:lnTo>
                    <a:pt x="0" y="67"/>
                  </a:lnTo>
                  <a:cubicBezTo>
                    <a:pt x="0" y="30"/>
                    <a:pt x="30" y="0"/>
                    <a:pt x="67" y="0"/>
                  </a:cubicBezTo>
                  <a:lnTo>
                    <a:pt x="3952" y="0"/>
                  </a:lnTo>
                  <a:cubicBezTo>
                    <a:pt x="3988" y="0"/>
                    <a:pt x="4018" y="30"/>
                    <a:pt x="4018" y="67"/>
                  </a:cubicBezTo>
                  <a:lnTo>
                    <a:pt x="4018" y="1034"/>
                  </a:lnTo>
                  <a:cubicBezTo>
                    <a:pt x="4018" y="1071"/>
                    <a:pt x="3988" y="1101"/>
                    <a:pt x="3952" y="110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42" name="Freeform 201">
              <a:extLst>
                <a:ext uri="{FF2B5EF4-FFF2-40B4-BE49-F238E27FC236}">
                  <a16:creationId xmlns:a16="http://schemas.microsoft.com/office/drawing/2014/main" id="{3248B194-2F58-4C0B-9FF1-2A924AC5953E}"/>
                </a:ext>
              </a:extLst>
            </p:cNvPr>
            <p:cNvSpPr>
              <a:spLocks noEditPoints="1"/>
            </p:cNvSpPr>
            <p:nvPr/>
          </p:nvSpPr>
          <p:spPr bwMode="auto">
            <a:xfrm>
              <a:off x="7053263" y="3813175"/>
              <a:ext cx="101600" cy="144463"/>
            </a:xfrm>
            <a:custGeom>
              <a:avLst/>
              <a:gdLst>
                <a:gd name="T0" fmla="*/ 133 w 900"/>
                <a:gd name="T1" fmla="*/ 1134 h 1267"/>
                <a:gd name="T2" fmla="*/ 767 w 900"/>
                <a:gd name="T3" fmla="*/ 1134 h 1267"/>
                <a:gd name="T4" fmla="*/ 767 w 900"/>
                <a:gd name="T5" fmla="*/ 133 h 1267"/>
                <a:gd name="T6" fmla="*/ 133 w 900"/>
                <a:gd name="T7" fmla="*/ 133 h 1267"/>
                <a:gd name="T8" fmla="*/ 133 w 900"/>
                <a:gd name="T9" fmla="*/ 1134 h 1267"/>
                <a:gd name="T10" fmla="*/ 833 w 900"/>
                <a:gd name="T11" fmla="*/ 1267 h 1267"/>
                <a:gd name="T12" fmla="*/ 67 w 900"/>
                <a:gd name="T13" fmla="*/ 1267 h 1267"/>
                <a:gd name="T14" fmla="*/ 0 w 900"/>
                <a:gd name="T15" fmla="*/ 1200 h 1267"/>
                <a:gd name="T16" fmla="*/ 0 w 900"/>
                <a:gd name="T17" fmla="*/ 66 h 1267"/>
                <a:gd name="T18" fmla="*/ 67 w 900"/>
                <a:gd name="T19" fmla="*/ 0 h 1267"/>
                <a:gd name="T20" fmla="*/ 833 w 900"/>
                <a:gd name="T21" fmla="*/ 0 h 1267"/>
                <a:gd name="T22" fmla="*/ 900 w 900"/>
                <a:gd name="T23" fmla="*/ 66 h 1267"/>
                <a:gd name="T24" fmla="*/ 900 w 900"/>
                <a:gd name="T25" fmla="*/ 1200 h 1267"/>
                <a:gd name="T26" fmla="*/ 833 w 900"/>
                <a:gd name="T27" fmla="*/ 1267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0" h="1267">
                  <a:moveTo>
                    <a:pt x="133" y="1134"/>
                  </a:moveTo>
                  <a:lnTo>
                    <a:pt x="767" y="1134"/>
                  </a:lnTo>
                  <a:lnTo>
                    <a:pt x="767" y="133"/>
                  </a:lnTo>
                  <a:lnTo>
                    <a:pt x="133" y="133"/>
                  </a:lnTo>
                  <a:lnTo>
                    <a:pt x="133" y="1134"/>
                  </a:lnTo>
                  <a:close/>
                  <a:moveTo>
                    <a:pt x="833" y="1267"/>
                  </a:moveTo>
                  <a:lnTo>
                    <a:pt x="67" y="1267"/>
                  </a:lnTo>
                  <a:cubicBezTo>
                    <a:pt x="30" y="1267"/>
                    <a:pt x="0" y="1237"/>
                    <a:pt x="0" y="1200"/>
                  </a:cubicBezTo>
                  <a:lnTo>
                    <a:pt x="0" y="66"/>
                  </a:lnTo>
                  <a:cubicBezTo>
                    <a:pt x="0" y="30"/>
                    <a:pt x="30" y="0"/>
                    <a:pt x="67" y="0"/>
                  </a:cubicBezTo>
                  <a:lnTo>
                    <a:pt x="833" y="0"/>
                  </a:lnTo>
                  <a:cubicBezTo>
                    <a:pt x="870" y="0"/>
                    <a:pt x="900" y="30"/>
                    <a:pt x="900" y="66"/>
                  </a:cubicBezTo>
                  <a:lnTo>
                    <a:pt x="900" y="1200"/>
                  </a:lnTo>
                  <a:cubicBezTo>
                    <a:pt x="900" y="1237"/>
                    <a:pt x="870" y="1267"/>
                    <a:pt x="833" y="1267"/>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43" name="Freeform 202">
              <a:extLst>
                <a:ext uri="{FF2B5EF4-FFF2-40B4-BE49-F238E27FC236}">
                  <a16:creationId xmlns:a16="http://schemas.microsoft.com/office/drawing/2014/main" id="{CC6B5AA1-B572-46C1-9744-1FC89369C418}"/>
                </a:ext>
              </a:extLst>
            </p:cNvPr>
            <p:cNvSpPr>
              <a:spLocks noEditPoints="1"/>
            </p:cNvSpPr>
            <p:nvPr/>
          </p:nvSpPr>
          <p:spPr bwMode="auto">
            <a:xfrm>
              <a:off x="7234238" y="3797300"/>
              <a:ext cx="98425" cy="160338"/>
            </a:xfrm>
            <a:custGeom>
              <a:avLst/>
              <a:gdLst>
                <a:gd name="T0" fmla="*/ 134 w 867"/>
                <a:gd name="T1" fmla="*/ 1268 h 1401"/>
                <a:gd name="T2" fmla="*/ 734 w 867"/>
                <a:gd name="T3" fmla="*/ 1268 h 1401"/>
                <a:gd name="T4" fmla="*/ 734 w 867"/>
                <a:gd name="T5" fmla="*/ 134 h 1401"/>
                <a:gd name="T6" fmla="*/ 134 w 867"/>
                <a:gd name="T7" fmla="*/ 134 h 1401"/>
                <a:gd name="T8" fmla="*/ 134 w 867"/>
                <a:gd name="T9" fmla="*/ 1268 h 1401"/>
                <a:gd name="T10" fmla="*/ 801 w 867"/>
                <a:gd name="T11" fmla="*/ 1401 h 1401"/>
                <a:gd name="T12" fmla="*/ 67 w 867"/>
                <a:gd name="T13" fmla="*/ 1401 h 1401"/>
                <a:gd name="T14" fmla="*/ 0 w 867"/>
                <a:gd name="T15" fmla="*/ 1334 h 1401"/>
                <a:gd name="T16" fmla="*/ 0 w 867"/>
                <a:gd name="T17" fmla="*/ 67 h 1401"/>
                <a:gd name="T18" fmla="*/ 67 w 867"/>
                <a:gd name="T19" fmla="*/ 0 h 1401"/>
                <a:gd name="T20" fmla="*/ 801 w 867"/>
                <a:gd name="T21" fmla="*/ 0 h 1401"/>
                <a:gd name="T22" fmla="*/ 867 w 867"/>
                <a:gd name="T23" fmla="*/ 67 h 1401"/>
                <a:gd name="T24" fmla="*/ 867 w 867"/>
                <a:gd name="T25" fmla="*/ 1334 h 1401"/>
                <a:gd name="T26" fmla="*/ 801 w 867"/>
                <a:gd name="T27"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7" h="1401">
                  <a:moveTo>
                    <a:pt x="134" y="1268"/>
                  </a:moveTo>
                  <a:lnTo>
                    <a:pt x="734" y="1268"/>
                  </a:lnTo>
                  <a:lnTo>
                    <a:pt x="734" y="134"/>
                  </a:lnTo>
                  <a:lnTo>
                    <a:pt x="134" y="134"/>
                  </a:lnTo>
                  <a:lnTo>
                    <a:pt x="134" y="1268"/>
                  </a:lnTo>
                  <a:close/>
                  <a:moveTo>
                    <a:pt x="801" y="1401"/>
                  </a:moveTo>
                  <a:lnTo>
                    <a:pt x="67" y="1401"/>
                  </a:lnTo>
                  <a:cubicBezTo>
                    <a:pt x="30" y="1401"/>
                    <a:pt x="0" y="1371"/>
                    <a:pt x="0" y="1334"/>
                  </a:cubicBezTo>
                  <a:lnTo>
                    <a:pt x="0" y="67"/>
                  </a:lnTo>
                  <a:cubicBezTo>
                    <a:pt x="0" y="30"/>
                    <a:pt x="30" y="0"/>
                    <a:pt x="67" y="0"/>
                  </a:cubicBezTo>
                  <a:lnTo>
                    <a:pt x="801" y="0"/>
                  </a:lnTo>
                  <a:cubicBezTo>
                    <a:pt x="837" y="0"/>
                    <a:pt x="867" y="30"/>
                    <a:pt x="867" y="67"/>
                  </a:cubicBezTo>
                  <a:lnTo>
                    <a:pt x="867" y="1334"/>
                  </a:lnTo>
                  <a:cubicBezTo>
                    <a:pt x="867" y="1371"/>
                    <a:pt x="837" y="1401"/>
                    <a:pt x="801" y="140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44" name="Freeform 203">
              <a:extLst>
                <a:ext uri="{FF2B5EF4-FFF2-40B4-BE49-F238E27FC236}">
                  <a16:creationId xmlns:a16="http://schemas.microsoft.com/office/drawing/2014/main" id="{00F82F15-93A5-4666-A77D-FBD7B0B42A5C}"/>
                </a:ext>
              </a:extLst>
            </p:cNvPr>
            <p:cNvSpPr>
              <a:spLocks noEditPoints="1"/>
            </p:cNvSpPr>
            <p:nvPr/>
          </p:nvSpPr>
          <p:spPr bwMode="auto">
            <a:xfrm>
              <a:off x="7359650" y="3843338"/>
              <a:ext cx="101600" cy="114300"/>
            </a:xfrm>
            <a:custGeom>
              <a:avLst/>
              <a:gdLst>
                <a:gd name="T0" fmla="*/ 133 w 900"/>
                <a:gd name="T1" fmla="*/ 868 h 1001"/>
                <a:gd name="T2" fmla="*/ 767 w 900"/>
                <a:gd name="T3" fmla="*/ 868 h 1001"/>
                <a:gd name="T4" fmla="*/ 767 w 900"/>
                <a:gd name="T5" fmla="*/ 134 h 1001"/>
                <a:gd name="T6" fmla="*/ 133 w 900"/>
                <a:gd name="T7" fmla="*/ 134 h 1001"/>
                <a:gd name="T8" fmla="*/ 133 w 900"/>
                <a:gd name="T9" fmla="*/ 868 h 1001"/>
                <a:gd name="T10" fmla="*/ 833 w 900"/>
                <a:gd name="T11" fmla="*/ 1001 h 1001"/>
                <a:gd name="T12" fmla="*/ 66 w 900"/>
                <a:gd name="T13" fmla="*/ 1001 h 1001"/>
                <a:gd name="T14" fmla="*/ 0 w 900"/>
                <a:gd name="T15" fmla="*/ 934 h 1001"/>
                <a:gd name="T16" fmla="*/ 0 w 900"/>
                <a:gd name="T17" fmla="*/ 67 h 1001"/>
                <a:gd name="T18" fmla="*/ 66 w 900"/>
                <a:gd name="T19" fmla="*/ 0 h 1001"/>
                <a:gd name="T20" fmla="*/ 833 w 900"/>
                <a:gd name="T21" fmla="*/ 0 h 1001"/>
                <a:gd name="T22" fmla="*/ 900 w 900"/>
                <a:gd name="T23" fmla="*/ 67 h 1001"/>
                <a:gd name="T24" fmla="*/ 900 w 900"/>
                <a:gd name="T25" fmla="*/ 934 h 1001"/>
                <a:gd name="T26" fmla="*/ 833 w 900"/>
                <a:gd name="T27" fmla="*/ 1001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0" h="1001">
                  <a:moveTo>
                    <a:pt x="133" y="868"/>
                  </a:moveTo>
                  <a:lnTo>
                    <a:pt x="767" y="868"/>
                  </a:lnTo>
                  <a:lnTo>
                    <a:pt x="767" y="134"/>
                  </a:lnTo>
                  <a:lnTo>
                    <a:pt x="133" y="134"/>
                  </a:lnTo>
                  <a:lnTo>
                    <a:pt x="133" y="868"/>
                  </a:lnTo>
                  <a:close/>
                  <a:moveTo>
                    <a:pt x="833" y="1001"/>
                  </a:moveTo>
                  <a:lnTo>
                    <a:pt x="66" y="1001"/>
                  </a:lnTo>
                  <a:cubicBezTo>
                    <a:pt x="30" y="1001"/>
                    <a:pt x="0" y="971"/>
                    <a:pt x="0" y="934"/>
                  </a:cubicBezTo>
                  <a:lnTo>
                    <a:pt x="0" y="67"/>
                  </a:lnTo>
                  <a:cubicBezTo>
                    <a:pt x="0" y="30"/>
                    <a:pt x="30" y="0"/>
                    <a:pt x="66" y="0"/>
                  </a:cubicBezTo>
                  <a:lnTo>
                    <a:pt x="833" y="0"/>
                  </a:lnTo>
                  <a:cubicBezTo>
                    <a:pt x="870" y="0"/>
                    <a:pt x="900" y="30"/>
                    <a:pt x="900" y="67"/>
                  </a:cubicBezTo>
                  <a:lnTo>
                    <a:pt x="900" y="934"/>
                  </a:lnTo>
                  <a:cubicBezTo>
                    <a:pt x="900" y="971"/>
                    <a:pt x="870" y="1001"/>
                    <a:pt x="833" y="100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45" name="Freeform 204">
              <a:extLst>
                <a:ext uri="{FF2B5EF4-FFF2-40B4-BE49-F238E27FC236}">
                  <a16:creationId xmlns:a16="http://schemas.microsoft.com/office/drawing/2014/main" id="{F04F4A55-A792-4EC5-A6D5-78E2A96F6CCE}"/>
                </a:ext>
              </a:extLst>
            </p:cNvPr>
            <p:cNvSpPr>
              <a:spLocks/>
            </p:cNvSpPr>
            <p:nvPr/>
          </p:nvSpPr>
          <p:spPr bwMode="auto">
            <a:xfrm>
              <a:off x="7032625" y="3702050"/>
              <a:ext cx="80963" cy="125413"/>
            </a:xfrm>
            <a:custGeom>
              <a:avLst/>
              <a:gdLst>
                <a:gd name="T0" fmla="*/ 243 w 723"/>
                <a:gd name="T1" fmla="*/ 1106 h 1106"/>
                <a:gd name="T2" fmla="*/ 116 w 723"/>
                <a:gd name="T3" fmla="*/ 1062 h 1106"/>
                <a:gd name="T4" fmla="*/ 0 w 723"/>
                <a:gd name="T5" fmla="*/ 789 h 1106"/>
                <a:gd name="T6" fmla="*/ 419 w 723"/>
                <a:gd name="T7" fmla="*/ 218 h 1106"/>
                <a:gd name="T8" fmla="*/ 589 w 723"/>
                <a:gd name="T9" fmla="*/ 65 h 1106"/>
                <a:gd name="T10" fmla="*/ 656 w 723"/>
                <a:gd name="T11" fmla="*/ 0 h 1106"/>
                <a:gd name="T12" fmla="*/ 656 w 723"/>
                <a:gd name="T13" fmla="*/ 0 h 1106"/>
                <a:gd name="T14" fmla="*/ 723 w 723"/>
                <a:gd name="T15" fmla="*/ 66 h 1106"/>
                <a:gd name="T16" fmla="*/ 499 w 723"/>
                <a:gd name="T17" fmla="*/ 324 h 1106"/>
                <a:gd name="T18" fmla="*/ 134 w 723"/>
                <a:gd name="T19" fmla="*/ 789 h 1106"/>
                <a:gd name="T20" fmla="*/ 244 w 723"/>
                <a:gd name="T21" fmla="*/ 972 h 1106"/>
                <a:gd name="T22" fmla="*/ 244 w 723"/>
                <a:gd name="T23" fmla="*/ 972 h 1106"/>
                <a:gd name="T24" fmla="*/ 311 w 723"/>
                <a:gd name="T25" fmla="*/ 1039 h 1106"/>
                <a:gd name="T26" fmla="*/ 243 w 723"/>
                <a:gd name="T27" fmla="*/ 1106 h 1106"/>
                <a:gd name="T28" fmla="*/ 243 w 723"/>
                <a:gd name="T29" fmla="*/ 1106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3" h="1106">
                  <a:moveTo>
                    <a:pt x="243" y="1106"/>
                  </a:moveTo>
                  <a:cubicBezTo>
                    <a:pt x="236" y="1106"/>
                    <a:pt x="176" y="1104"/>
                    <a:pt x="116" y="1062"/>
                  </a:cubicBezTo>
                  <a:cubicBezTo>
                    <a:pt x="63" y="1024"/>
                    <a:pt x="0" y="946"/>
                    <a:pt x="0" y="789"/>
                  </a:cubicBezTo>
                  <a:cubicBezTo>
                    <a:pt x="0" y="534"/>
                    <a:pt x="242" y="351"/>
                    <a:pt x="419" y="218"/>
                  </a:cubicBezTo>
                  <a:cubicBezTo>
                    <a:pt x="488" y="166"/>
                    <a:pt x="582" y="95"/>
                    <a:pt x="589" y="65"/>
                  </a:cubicBezTo>
                  <a:cubicBezTo>
                    <a:pt x="590" y="29"/>
                    <a:pt x="619" y="0"/>
                    <a:pt x="656" y="0"/>
                  </a:cubicBezTo>
                  <a:lnTo>
                    <a:pt x="656" y="0"/>
                  </a:lnTo>
                  <a:cubicBezTo>
                    <a:pt x="693" y="0"/>
                    <a:pt x="723" y="30"/>
                    <a:pt x="723" y="66"/>
                  </a:cubicBezTo>
                  <a:cubicBezTo>
                    <a:pt x="723" y="156"/>
                    <a:pt x="629" y="226"/>
                    <a:pt x="499" y="324"/>
                  </a:cubicBezTo>
                  <a:cubicBezTo>
                    <a:pt x="336" y="447"/>
                    <a:pt x="133" y="601"/>
                    <a:pt x="134" y="789"/>
                  </a:cubicBezTo>
                  <a:cubicBezTo>
                    <a:pt x="134" y="959"/>
                    <a:pt x="226" y="971"/>
                    <a:pt x="244" y="972"/>
                  </a:cubicBezTo>
                  <a:lnTo>
                    <a:pt x="244" y="972"/>
                  </a:lnTo>
                  <a:cubicBezTo>
                    <a:pt x="281" y="972"/>
                    <a:pt x="311" y="1002"/>
                    <a:pt x="311" y="1039"/>
                  </a:cubicBezTo>
                  <a:cubicBezTo>
                    <a:pt x="311" y="1076"/>
                    <a:pt x="280" y="1106"/>
                    <a:pt x="243" y="1106"/>
                  </a:cubicBezTo>
                  <a:lnTo>
                    <a:pt x="243" y="1106"/>
                  </a:ln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46" name="Freeform 206">
              <a:extLst>
                <a:ext uri="{FF2B5EF4-FFF2-40B4-BE49-F238E27FC236}">
                  <a16:creationId xmlns:a16="http://schemas.microsoft.com/office/drawing/2014/main" id="{F58C2E91-33F0-4A00-9535-01856D359A42}"/>
                </a:ext>
              </a:extLst>
            </p:cNvPr>
            <p:cNvSpPr>
              <a:spLocks/>
            </p:cNvSpPr>
            <p:nvPr/>
          </p:nvSpPr>
          <p:spPr bwMode="auto">
            <a:xfrm>
              <a:off x="7096126" y="3702050"/>
              <a:ext cx="82550" cy="125413"/>
            </a:xfrm>
            <a:custGeom>
              <a:avLst/>
              <a:gdLst>
                <a:gd name="T0" fmla="*/ 479 w 723"/>
                <a:gd name="T1" fmla="*/ 1105 h 1105"/>
                <a:gd name="T2" fmla="*/ 479 w 723"/>
                <a:gd name="T3" fmla="*/ 1105 h 1105"/>
                <a:gd name="T4" fmla="*/ 413 w 723"/>
                <a:gd name="T5" fmla="*/ 1039 h 1105"/>
                <a:gd name="T6" fmla="*/ 479 w 723"/>
                <a:gd name="T7" fmla="*/ 972 h 1105"/>
                <a:gd name="T8" fmla="*/ 479 w 723"/>
                <a:gd name="T9" fmla="*/ 972 h 1105"/>
                <a:gd name="T10" fmla="*/ 589 w 723"/>
                <a:gd name="T11" fmla="*/ 789 h 1105"/>
                <a:gd name="T12" fmla="*/ 223 w 723"/>
                <a:gd name="T13" fmla="*/ 324 h 1105"/>
                <a:gd name="T14" fmla="*/ 0 w 723"/>
                <a:gd name="T15" fmla="*/ 66 h 1105"/>
                <a:gd name="T16" fmla="*/ 67 w 723"/>
                <a:gd name="T17" fmla="*/ 0 h 1105"/>
                <a:gd name="T18" fmla="*/ 67 w 723"/>
                <a:gd name="T19" fmla="*/ 0 h 1105"/>
                <a:gd name="T20" fmla="*/ 133 w 723"/>
                <a:gd name="T21" fmla="*/ 65 h 1105"/>
                <a:gd name="T22" fmla="*/ 304 w 723"/>
                <a:gd name="T23" fmla="*/ 218 h 1105"/>
                <a:gd name="T24" fmla="*/ 723 w 723"/>
                <a:gd name="T25" fmla="*/ 789 h 1105"/>
                <a:gd name="T26" fmla="*/ 606 w 723"/>
                <a:gd name="T27" fmla="*/ 1062 h 1105"/>
                <a:gd name="T28" fmla="*/ 479 w 723"/>
                <a:gd name="T29" fmla="*/ 1105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3" h="1105">
                  <a:moveTo>
                    <a:pt x="479" y="1105"/>
                  </a:moveTo>
                  <a:lnTo>
                    <a:pt x="479" y="1105"/>
                  </a:lnTo>
                  <a:cubicBezTo>
                    <a:pt x="443" y="1105"/>
                    <a:pt x="413" y="1076"/>
                    <a:pt x="413" y="1039"/>
                  </a:cubicBezTo>
                  <a:cubicBezTo>
                    <a:pt x="413" y="1002"/>
                    <a:pt x="443" y="972"/>
                    <a:pt x="479" y="972"/>
                  </a:cubicBezTo>
                  <a:lnTo>
                    <a:pt x="479" y="972"/>
                  </a:lnTo>
                  <a:cubicBezTo>
                    <a:pt x="497" y="972"/>
                    <a:pt x="589" y="959"/>
                    <a:pt x="589" y="789"/>
                  </a:cubicBezTo>
                  <a:cubicBezTo>
                    <a:pt x="589" y="601"/>
                    <a:pt x="386" y="447"/>
                    <a:pt x="223" y="324"/>
                  </a:cubicBezTo>
                  <a:cubicBezTo>
                    <a:pt x="94" y="226"/>
                    <a:pt x="0" y="155"/>
                    <a:pt x="0" y="66"/>
                  </a:cubicBezTo>
                  <a:cubicBezTo>
                    <a:pt x="0" y="29"/>
                    <a:pt x="30" y="0"/>
                    <a:pt x="67" y="0"/>
                  </a:cubicBezTo>
                  <a:lnTo>
                    <a:pt x="67" y="0"/>
                  </a:lnTo>
                  <a:cubicBezTo>
                    <a:pt x="103" y="0"/>
                    <a:pt x="133" y="29"/>
                    <a:pt x="133" y="65"/>
                  </a:cubicBezTo>
                  <a:cubicBezTo>
                    <a:pt x="141" y="95"/>
                    <a:pt x="235" y="166"/>
                    <a:pt x="304" y="218"/>
                  </a:cubicBezTo>
                  <a:cubicBezTo>
                    <a:pt x="480" y="351"/>
                    <a:pt x="723" y="534"/>
                    <a:pt x="723" y="789"/>
                  </a:cubicBezTo>
                  <a:cubicBezTo>
                    <a:pt x="723" y="946"/>
                    <a:pt x="659" y="1024"/>
                    <a:pt x="606" y="1062"/>
                  </a:cubicBezTo>
                  <a:cubicBezTo>
                    <a:pt x="547" y="1104"/>
                    <a:pt x="486" y="1105"/>
                    <a:pt x="479" y="1105"/>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47" name="Freeform 207">
              <a:extLst>
                <a:ext uri="{FF2B5EF4-FFF2-40B4-BE49-F238E27FC236}">
                  <a16:creationId xmlns:a16="http://schemas.microsoft.com/office/drawing/2014/main" id="{F0961AEF-F95D-4399-B758-11154CA0D22F}"/>
                </a:ext>
              </a:extLst>
            </p:cNvPr>
            <p:cNvSpPr>
              <a:spLocks/>
            </p:cNvSpPr>
            <p:nvPr/>
          </p:nvSpPr>
          <p:spPr bwMode="auto">
            <a:xfrm>
              <a:off x="7212013" y="3529013"/>
              <a:ext cx="31750" cy="42863"/>
            </a:xfrm>
            <a:custGeom>
              <a:avLst/>
              <a:gdLst>
                <a:gd name="T0" fmla="*/ 110 w 278"/>
                <a:gd name="T1" fmla="*/ 372 h 372"/>
                <a:gd name="T2" fmla="*/ 0 w 278"/>
                <a:gd name="T3" fmla="*/ 244 h 372"/>
                <a:gd name="T4" fmla="*/ 123 w 278"/>
                <a:gd name="T5" fmla="*/ 64 h 372"/>
                <a:gd name="T6" fmla="*/ 149 w 278"/>
                <a:gd name="T7" fmla="*/ 43 h 372"/>
                <a:gd name="T8" fmla="*/ 211 w 278"/>
                <a:gd name="T9" fmla="*/ 0 h 372"/>
                <a:gd name="T10" fmla="*/ 211 w 278"/>
                <a:gd name="T11" fmla="*/ 0 h 372"/>
                <a:gd name="T12" fmla="*/ 278 w 278"/>
                <a:gd name="T13" fmla="*/ 66 h 372"/>
                <a:gd name="T14" fmla="*/ 203 w 278"/>
                <a:gd name="T15" fmla="*/ 170 h 372"/>
                <a:gd name="T16" fmla="*/ 134 w 278"/>
                <a:gd name="T17" fmla="*/ 243 h 372"/>
                <a:gd name="T18" fmla="*/ 177 w 278"/>
                <a:gd name="T19" fmla="*/ 305 h 372"/>
                <a:gd name="T20" fmla="*/ 110 w 278"/>
                <a:gd name="T21"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372">
                  <a:moveTo>
                    <a:pt x="110" y="372"/>
                  </a:moveTo>
                  <a:cubicBezTo>
                    <a:pt x="68" y="372"/>
                    <a:pt x="0" y="337"/>
                    <a:pt x="0" y="244"/>
                  </a:cubicBezTo>
                  <a:cubicBezTo>
                    <a:pt x="0" y="156"/>
                    <a:pt x="74" y="100"/>
                    <a:pt x="123" y="64"/>
                  </a:cubicBezTo>
                  <a:cubicBezTo>
                    <a:pt x="131" y="57"/>
                    <a:pt x="142" y="49"/>
                    <a:pt x="149" y="43"/>
                  </a:cubicBezTo>
                  <a:cubicBezTo>
                    <a:pt x="158" y="18"/>
                    <a:pt x="183" y="0"/>
                    <a:pt x="211" y="0"/>
                  </a:cubicBezTo>
                  <a:lnTo>
                    <a:pt x="211" y="0"/>
                  </a:lnTo>
                  <a:cubicBezTo>
                    <a:pt x="248" y="0"/>
                    <a:pt x="278" y="30"/>
                    <a:pt x="278" y="66"/>
                  </a:cubicBezTo>
                  <a:cubicBezTo>
                    <a:pt x="278" y="113"/>
                    <a:pt x="242" y="141"/>
                    <a:pt x="203" y="170"/>
                  </a:cubicBezTo>
                  <a:cubicBezTo>
                    <a:pt x="179" y="188"/>
                    <a:pt x="135" y="221"/>
                    <a:pt x="134" y="243"/>
                  </a:cubicBezTo>
                  <a:cubicBezTo>
                    <a:pt x="159" y="252"/>
                    <a:pt x="177" y="277"/>
                    <a:pt x="177" y="305"/>
                  </a:cubicBezTo>
                  <a:cubicBezTo>
                    <a:pt x="177" y="342"/>
                    <a:pt x="147" y="372"/>
                    <a:pt x="110" y="372"/>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48" name="Freeform 208">
              <a:extLst>
                <a:ext uri="{FF2B5EF4-FFF2-40B4-BE49-F238E27FC236}">
                  <a16:creationId xmlns:a16="http://schemas.microsoft.com/office/drawing/2014/main" id="{92540EBA-7047-444C-B929-A1F0FA5602D4}"/>
                </a:ext>
              </a:extLst>
            </p:cNvPr>
            <p:cNvSpPr>
              <a:spLocks/>
            </p:cNvSpPr>
            <p:nvPr/>
          </p:nvSpPr>
          <p:spPr bwMode="auto">
            <a:xfrm>
              <a:off x="7227888" y="3529013"/>
              <a:ext cx="31750" cy="42863"/>
            </a:xfrm>
            <a:custGeom>
              <a:avLst/>
              <a:gdLst>
                <a:gd name="T0" fmla="*/ 168 w 278"/>
                <a:gd name="T1" fmla="*/ 372 h 372"/>
                <a:gd name="T2" fmla="*/ 101 w 278"/>
                <a:gd name="T3" fmla="*/ 305 h 372"/>
                <a:gd name="T4" fmla="*/ 145 w 278"/>
                <a:gd name="T5" fmla="*/ 243 h 372"/>
                <a:gd name="T6" fmla="*/ 75 w 278"/>
                <a:gd name="T7" fmla="*/ 170 h 372"/>
                <a:gd name="T8" fmla="*/ 0 w 278"/>
                <a:gd name="T9" fmla="*/ 67 h 372"/>
                <a:gd name="T10" fmla="*/ 67 w 278"/>
                <a:gd name="T11" fmla="*/ 0 h 372"/>
                <a:gd name="T12" fmla="*/ 129 w 278"/>
                <a:gd name="T13" fmla="*/ 43 h 372"/>
                <a:gd name="T14" fmla="*/ 155 w 278"/>
                <a:gd name="T15" fmla="*/ 64 h 372"/>
                <a:gd name="T16" fmla="*/ 278 w 278"/>
                <a:gd name="T17" fmla="*/ 244 h 372"/>
                <a:gd name="T18" fmla="*/ 168 w 278"/>
                <a:gd name="T19"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372">
                  <a:moveTo>
                    <a:pt x="168" y="372"/>
                  </a:moveTo>
                  <a:cubicBezTo>
                    <a:pt x="131" y="372"/>
                    <a:pt x="101" y="342"/>
                    <a:pt x="101" y="305"/>
                  </a:cubicBezTo>
                  <a:cubicBezTo>
                    <a:pt x="101" y="277"/>
                    <a:pt x="119" y="252"/>
                    <a:pt x="145" y="243"/>
                  </a:cubicBezTo>
                  <a:cubicBezTo>
                    <a:pt x="143" y="222"/>
                    <a:pt x="99" y="188"/>
                    <a:pt x="75" y="170"/>
                  </a:cubicBezTo>
                  <a:cubicBezTo>
                    <a:pt x="37" y="141"/>
                    <a:pt x="0" y="114"/>
                    <a:pt x="0" y="67"/>
                  </a:cubicBezTo>
                  <a:cubicBezTo>
                    <a:pt x="0" y="30"/>
                    <a:pt x="30" y="0"/>
                    <a:pt x="67" y="0"/>
                  </a:cubicBezTo>
                  <a:cubicBezTo>
                    <a:pt x="95" y="0"/>
                    <a:pt x="120" y="18"/>
                    <a:pt x="129" y="43"/>
                  </a:cubicBezTo>
                  <a:cubicBezTo>
                    <a:pt x="136" y="49"/>
                    <a:pt x="147" y="57"/>
                    <a:pt x="155" y="64"/>
                  </a:cubicBezTo>
                  <a:cubicBezTo>
                    <a:pt x="204" y="100"/>
                    <a:pt x="278" y="156"/>
                    <a:pt x="278" y="244"/>
                  </a:cubicBezTo>
                  <a:cubicBezTo>
                    <a:pt x="278" y="337"/>
                    <a:pt x="211" y="372"/>
                    <a:pt x="168" y="372"/>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49" name="Freeform 209">
              <a:extLst>
                <a:ext uri="{FF2B5EF4-FFF2-40B4-BE49-F238E27FC236}">
                  <a16:creationId xmlns:a16="http://schemas.microsoft.com/office/drawing/2014/main" id="{33D6A3C1-A50A-4A6F-9657-E8D43223C16A}"/>
                </a:ext>
              </a:extLst>
            </p:cNvPr>
            <p:cNvSpPr>
              <a:spLocks/>
            </p:cNvSpPr>
            <p:nvPr/>
          </p:nvSpPr>
          <p:spPr bwMode="auto">
            <a:xfrm>
              <a:off x="7215188" y="3692525"/>
              <a:ext cx="79375" cy="119063"/>
            </a:xfrm>
            <a:custGeom>
              <a:avLst/>
              <a:gdLst>
                <a:gd name="T0" fmla="*/ 234 w 692"/>
                <a:gd name="T1" fmla="*/ 1056 h 1056"/>
                <a:gd name="T2" fmla="*/ 112 w 692"/>
                <a:gd name="T3" fmla="*/ 1014 h 1056"/>
                <a:gd name="T4" fmla="*/ 0 w 692"/>
                <a:gd name="T5" fmla="*/ 752 h 1056"/>
                <a:gd name="T6" fmla="*/ 399 w 692"/>
                <a:gd name="T7" fmla="*/ 208 h 1056"/>
                <a:gd name="T8" fmla="*/ 559 w 692"/>
                <a:gd name="T9" fmla="*/ 65 h 1056"/>
                <a:gd name="T10" fmla="*/ 626 w 692"/>
                <a:gd name="T11" fmla="*/ 0 h 1056"/>
                <a:gd name="T12" fmla="*/ 626 w 692"/>
                <a:gd name="T13" fmla="*/ 0 h 1056"/>
                <a:gd name="T14" fmla="*/ 692 w 692"/>
                <a:gd name="T15" fmla="*/ 67 h 1056"/>
                <a:gd name="T16" fmla="*/ 479 w 692"/>
                <a:gd name="T17" fmla="*/ 314 h 1056"/>
                <a:gd name="T18" fmla="*/ 134 w 692"/>
                <a:gd name="T19" fmla="*/ 752 h 1056"/>
                <a:gd name="T20" fmla="*/ 235 w 692"/>
                <a:gd name="T21" fmla="*/ 923 h 1056"/>
                <a:gd name="T22" fmla="*/ 235 w 692"/>
                <a:gd name="T23" fmla="*/ 923 h 1056"/>
                <a:gd name="T24" fmla="*/ 301 w 692"/>
                <a:gd name="T25" fmla="*/ 990 h 1056"/>
                <a:gd name="T26" fmla="*/ 234 w 692"/>
                <a:gd name="T27" fmla="*/ 1056 h 1056"/>
                <a:gd name="T28" fmla="*/ 234 w 692"/>
                <a:gd name="T29"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56">
                  <a:moveTo>
                    <a:pt x="234" y="1056"/>
                  </a:moveTo>
                  <a:cubicBezTo>
                    <a:pt x="228" y="1056"/>
                    <a:pt x="170" y="1055"/>
                    <a:pt x="112" y="1014"/>
                  </a:cubicBezTo>
                  <a:cubicBezTo>
                    <a:pt x="61" y="978"/>
                    <a:pt x="0" y="903"/>
                    <a:pt x="0" y="752"/>
                  </a:cubicBezTo>
                  <a:cubicBezTo>
                    <a:pt x="0" y="509"/>
                    <a:pt x="231" y="335"/>
                    <a:pt x="399" y="208"/>
                  </a:cubicBezTo>
                  <a:cubicBezTo>
                    <a:pt x="463" y="160"/>
                    <a:pt x="550" y="94"/>
                    <a:pt x="559" y="65"/>
                  </a:cubicBezTo>
                  <a:cubicBezTo>
                    <a:pt x="560" y="29"/>
                    <a:pt x="589" y="0"/>
                    <a:pt x="626" y="0"/>
                  </a:cubicBezTo>
                  <a:lnTo>
                    <a:pt x="626" y="0"/>
                  </a:lnTo>
                  <a:cubicBezTo>
                    <a:pt x="662" y="0"/>
                    <a:pt x="692" y="30"/>
                    <a:pt x="692" y="67"/>
                  </a:cubicBezTo>
                  <a:cubicBezTo>
                    <a:pt x="692" y="153"/>
                    <a:pt x="603" y="221"/>
                    <a:pt x="479" y="314"/>
                  </a:cubicBezTo>
                  <a:cubicBezTo>
                    <a:pt x="325" y="431"/>
                    <a:pt x="134" y="575"/>
                    <a:pt x="134" y="752"/>
                  </a:cubicBezTo>
                  <a:cubicBezTo>
                    <a:pt x="134" y="911"/>
                    <a:pt x="218" y="922"/>
                    <a:pt x="235" y="923"/>
                  </a:cubicBezTo>
                  <a:lnTo>
                    <a:pt x="235" y="923"/>
                  </a:lnTo>
                  <a:cubicBezTo>
                    <a:pt x="272" y="923"/>
                    <a:pt x="301" y="953"/>
                    <a:pt x="301" y="990"/>
                  </a:cubicBezTo>
                  <a:cubicBezTo>
                    <a:pt x="301" y="1026"/>
                    <a:pt x="271" y="1056"/>
                    <a:pt x="234" y="1056"/>
                  </a:cubicBezTo>
                  <a:lnTo>
                    <a:pt x="234" y="1056"/>
                  </a:ln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50" name="Freeform 210">
              <a:extLst>
                <a:ext uri="{FF2B5EF4-FFF2-40B4-BE49-F238E27FC236}">
                  <a16:creationId xmlns:a16="http://schemas.microsoft.com/office/drawing/2014/main" id="{C2FEF393-6EFB-4530-8897-D9709D44ABB8}"/>
                </a:ext>
              </a:extLst>
            </p:cNvPr>
            <p:cNvSpPr>
              <a:spLocks/>
            </p:cNvSpPr>
            <p:nvPr/>
          </p:nvSpPr>
          <p:spPr bwMode="auto">
            <a:xfrm>
              <a:off x="7277101" y="3692525"/>
              <a:ext cx="77788" cy="119063"/>
            </a:xfrm>
            <a:custGeom>
              <a:avLst/>
              <a:gdLst>
                <a:gd name="T0" fmla="*/ 458 w 692"/>
                <a:gd name="T1" fmla="*/ 1056 h 1056"/>
                <a:gd name="T2" fmla="*/ 458 w 692"/>
                <a:gd name="T3" fmla="*/ 1056 h 1056"/>
                <a:gd name="T4" fmla="*/ 392 w 692"/>
                <a:gd name="T5" fmla="*/ 989 h 1056"/>
                <a:gd name="T6" fmla="*/ 458 w 692"/>
                <a:gd name="T7" fmla="*/ 923 h 1056"/>
                <a:gd name="T8" fmla="*/ 458 w 692"/>
                <a:gd name="T9" fmla="*/ 923 h 1056"/>
                <a:gd name="T10" fmla="*/ 559 w 692"/>
                <a:gd name="T11" fmla="*/ 752 h 1056"/>
                <a:gd name="T12" fmla="*/ 213 w 692"/>
                <a:gd name="T13" fmla="*/ 314 h 1056"/>
                <a:gd name="T14" fmla="*/ 0 w 692"/>
                <a:gd name="T15" fmla="*/ 67 h 1056"/>
                <a:gd name="T16" fmla="*/ 67 w 692"/>
                <a:gd name="T17" fmla="*/ 0 h 1056"/>
                <a:gd name="T18" fmla="*/ 67 w 692"/>
                <a:gd name="T19" fmla="*/ 0 h 1056"/>
                <a:gd name="T20" fmla="*/ 133 w 692"/>
                <a:gd name="T21" fmla="*/ 65 h 1056"/>
                <a:gd name="T22" fmla="*/ 293 w 692"/>
                <a:gd name="T23" fmla="*/ 208 h 1056"/>
                <a:gd name="T24" fmla="*/ 692 w 692"/>
                <a:gd name="T25" fmla="*/ 752 h 1056"/>
                <a:gd name="T26" fmla="*/ 581 w 692"/>
                <a:gd name="T27" fmla="*/ 1014 h 1056"/>
                <a:gd name="T28" fmla="*/ 458 w 692"/>
                <a:gd name="T29"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56">
                  <a:moveTo>
                    <a:pt x="458" y="1056"/>
                  </a:moveTo>
                  <a:lnTo>
                    <a:pt x="458" y="1056"/>
                  </a:lnTo>
                  <a:cubicBezTo>
                    <a:pt x="422" y="1056"/>
                    <a:pt x="392" y="1026"/>
                    <a:pt x="392" y="989"/>
                  </a:cubicBezTo>
                  <a:cubicBezTo>
                    <a:pt x="392" y="953"/>
                    <a:pt x="422" y="923"/>
                    <a:pt x="458" y="923"/>
                  </a:cubicBezTo>
                  <a:lnTo>
                    <a:pt x="458" y="923"/>
                  </a:lnTo>
                  <a:cubicBezTo>
                    <a:pt x="474" y="922"/>
                    <a:pt x="559" y="910"/>
                    <a:pt x="559" y="752"/>
                  </a:cubicBezTo>
                  <a:cubicBezTo>
                    <a:pt x="559" y="575"/>
                    <a:pt x="367" y="431"/>
                    <a:pt x="213" y="314"/>
                  </a:cubicBezTo>
                  <a:cubicBezTo>
                    <a:pt x="90" y="221"/>
                    <a:pt x="0" y="153"/>
                    <a:pt x="0" y="67"/>
                  </a:cubicBezTo>
                  <a:cubicBezTo>
                    <a:pt x="0" y="30"/>
                    <a:pt x="30" y="0"/>
                    <a:pt x="67" y="0"/>
                  </a:cubicBezTo>
                  <a:lnTo>
                    <a:pt x="67" y="0"/>
                  </a:lnTo>
                  <a:cubicBezTo>
                    <a:pt x="103" y="0"/>
                    <a:pt x="132" y="29"/>
                    <a:pt x="133" y="65"/>
                  </a:cubicBezTo>
                  <a:cubicBezTo>
                    <a:pt x="142" y="93"/>
                    <a:pt x="230" y="159"/>
                    <a:pt x="293" y="208"/>
                  </a:cubicBezTo>
                  <a:cubicBezTo>
                    <a:pt x="462" y="335"/>
                    <a:pt x="692" y="509"/>
                    <a:pt x="692" y="752"/>
                  </a:cubicBezTo>
                  <a:cubicBezTo>
                    <a:pt x="692" y="903"/>
                    <a:pt x="631" y="978"/>
                    <a:pt x="581" y="1014"/>
                  </a:cubicBezTo>
                  <a:cubicBezTo>
                    <a:pt x="523" y="1055"/>
                    <a:pt x="465" y="1056"/>
                    <a:pt x="458" y="1056"/>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51" name="Freeform 211">
              <a:extLst>
                <a:ext uri="{FF2B5EF4-FFF2-40B4-BE49-F238E27FC236}">
                  <a16:creationId xmlns:a16="http://schemas.microsoft.com/office/drawing/2014/main" id="{1E50A28F-3642-4737-ABB5-C241AACEE070}"/>
                </a:ext>
              </a:extLst>
            </p:cNvPr>
            <p:cNvSpPr>
              <a:spLocks noEditPoints="1"/>
            </p:cNvSpPr>
            <p:nvPr/>
          </p:nvSpPr>
          <p:spPr bwMode="auto">
            <a:xfrm>
              <a:off x="7146926" y="3805238"/>
              <a:ext cx="100013" cy="87313"/>
            </a:xfrm>
            <a:custGeom>
              <a:avLst/>
              <a:gdLst>
                <a:gd name="T0" fmla="*/ 183 w 879"/>
                <a:gd name="T1" fmla="*/ 638 h 771"/>
                <a:gd name="T2" fmla="*/ 695 w 879"/>
                <a:gd name="T3" fmla="*/ 638 h 771"/>
                <a:gd name="T4" fmla="*/ 745 w 879"/>
                <a:gd name="T5" fmla="*/ 538 h 771"/>
                <a:gd name="T6" fmla="*/ 519 w 879"/>
                <a:gd name="T7" fmla="*/ 255 h 771"/>
                <a:gd name="T8" fmla="*/ 438 w 879"/>
                <a:gd name="T9" fmla="*/ 191 h 771"/>
                <a:gd name="T10" fmla="*/ 360 w 879"/>
                <a:gd name="T11" fmla="*/ 253 h 771"/>
                <a:gd name="T12" fmla="*/ 133 w 879"/>
                <a:gd name="T13" fmla="*/ 538 h 771"/>
                <a:gd name="T14" fmla="*/ 183 w 879"/>
                <a:gd name="T15" fmla="*/ 638 h 771"/>
                <a:gd name="T16" fmla="*/ 699 w 879"/>
                <a:gd name="T17" fmla="*/ 771 h 771"/>
                <a:gd name="T18" fmla="*/ 181 w 879"/>
                <a:gd name="T19" fmla="*/ 771 h 771"/>
                <a:gd name="T20" fmla="*/ 177 w 879"/>
                <a:gd name="T21" fmla="*/ 771 h 771"/>
                <a:gd name="T22" fmla="*/ 0 w 879"/>
                <a:gd name="T23" fmla="*/ 538 h 771"/>
                <a:gd name="T24" fmla="*/ 279 w 879"/>
                <a:gd name="T25" fmla="*/ 147 h 771"/>
                <a:gd name="T26" fmla="*/ 366 w 879"/>
                <a:gd name="T27" fmla="*/ 76 h 771"/>
                <a:gd name="T28" fmla="*/ 366 w 879"/>
                <a:gd name="T29" fmla="*/ 69 h 771"/>
                <a:gd name="T30" fmla="*/ 427 w 879"/>
                <a:gd name="T31" fmla="*/ 3 h 771"/>
                <a:gd name="T32" fmla="*/ 447 w 879"/>
                <a:gd name="T33" fmla="*/ 0 h 771"/>
                <a:gd name="T34" fmla="*/ 447 w 879"/>
                <a:gd name="T35" fmla="*/ 0 h 771"/>
                <a:gd name="T36" fmla="*/ 513 w 879"/>
                <a:gd name="T37" fmla="*/ 67 h 771"/>
                <a:gd name="T38" fmla="*/ 513 w 879"/>
                <a:gd name="T39" fmla="*/ 78 h 771"/>
                <a:gd name="T40" fmla="*/ 600 w 879"/>
                <a:gd name="T41" fmla="*/ 149 h 771"/>
                <a:gd name="T42" fmla="*/ 879 w 879"/>
                <a:gd name="T43" fmla="*/ 538 h 771"/>
                <a:gd name="T44" fmla="*/ 702 w 879"/>
                <a:gd name="T45" fmla="*/ 771 h 771"/>
                <a:gd name="T46" fmla="*/ 699 w 879"/>
                <a:gd name="T47" fmla="*/ 77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9" h="771">
                  <a:moveTo>
                    <a:pt x="183" y="638"/>
                  </a:moveTo>
                  <a:lnTo>
                    <a:pt x="695" y="638"/>
                  </a:lnTo>
                  <a:cubicBezTo>
                    <a:pt x="709" y="636"/>
                    <a:pt x="745" y="622"/>
                    <a:pt x="745" y="538"/>
                  </a:cubicBezTo>
                  <a:cubicBezTo>
                    <a:pt x="745" y="428"/>
                    <a:pt x="620" y="332"/>
                    <a:pt x="519" y="255"/>
                  </a:cubicBezTo>
                  <a:cubicBezTo>
                    <a:pt x="489" y="232"/>
                    <a:pt x="461" y="211"/>
                    <a:pt x="438" y="191"/>
                  </a:cubicBezTo>
                  <a:cubicBezTo>
                    <a:pt x="416" y="210"/>
                    <a:pt x="389" y="231"/>
                    <a:pt x="360" y="253"/>
                  </a:cubicBezTo>
                  <a:cubicBezTo>
                    <a:pt x="259" y="331"/>
                    <a:pt x="133" y="428"/>
                    <a:pt x="133" y="538"/>
                  </a:cubicBezTo>
                  <a:cubicBezTo>
                    <a:pt x="133" y="628"/>
                    <a:pt x="177" y="637"/>
                    <a:pt x="183" y="638"/>
                  </a:cubicBezTo>
                  <a:close/>
                  <a:moveTo>
                    <a:pt x="699" y="771"/>
                  </a:moveTo>
                  <a:lnTo>
                    <a:pt x="181" y="771"/>
                  </a:lnTo>
                  <a:cubicBezTo>
                    <a:pt x="180" y="771"/>
                    <a:pt x="178" y="771"/>
                    <a:pt x="177" y="771"/>
                  </a:cubicBezTo>
                  <a:cubicBezTo>
                    <a:pt x="116" y="768"/>
                    <a:pt x="0" y="716"/>
                    <a:pt x="0" y="538"/>
                  </a:cubicBezTo>
                  <a:cubicBezTo>
                    <a:pt x="0" y="362"/>
                    <a:pt x="161" y="238"/>
                    <a:pt x="279" y="147"/>
                  </a:cubicBezTo>
                  <a:cubicBezTo>
                    <a:pt x="308" y="125"/>
                    <a:pt x="345" y="97"/>
                    <a:pt x="366" y="76"/>
                  </a:cubicBezTo>
                  <a:cubicBezTo>
                    <a:pt x="366" y="74"/>
                    <a:pt x="366" y="72"/>
                    <a:pt x="366" y="69"/>
                  </a:cubicBezTo>
                  <a:cubicBezTo>
                    <a:pt x="366" y="34"/>
                    <a:pt x="393" y="5"/>
                    <a:pt x="427" y="3"/>
                  </a:cubicBezTo>
                  <a:cubicBezTo>
                    <a:pt x="434" y="1"/>
                    <a:pt x="440" y="0"/>
                    <a:pt x="447" y="0"/>
                  </a:cubicBezTo>
                  <a:lnTo>
                    <a:pt x="447" y="0"/>
                  </a:lnTo>
                  <a:cubicBezTo>
                    <a:pt x="484" y="0"/>
                    <a:pt x="513" y="30"/>
                    <a:pt x="513" y="67"/>
                  </a:cubicBezTo>
                  <a:cubicBezTo>
                    <a:pt x="513" y="70"/>
                    <a:pt x="513" y="74"/>
                    <a:pt x="513" y="78"/>
                  </a:cubicBezTo>
                  <a:cubicBezTo>
                    <a:pt x="534" y="99"/>
                    <a:pt x="571" y="127"/>
                    <a:pt x="600" y="149"/>
                  </a:cubicBezTo>
                  <a:cubicBezTo>
                    <a:pt x="717" y="239"/>
                    <a:pt x="879" y="362"/>
                    <a:pt x="879" y="538"/>
                  </a:cubicBezTo>
                  <a:cubicBezTo>
                    <a:pt x="879" y="716"/>
                    <a:pt x="763" y="768"/>
                    <a:pt x="702" y="771"/>
                  </a:cubicBezTo>
                  <a:cubicBezTo>
                    <a:pt x="701" y="771"/>
                    <a:pt x="700" y="771"/>
                    <a:pt x="699" y="771"/>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52" name="Freeform 212">
              <a:extLst>
                <a:ext uri="{FF2B5EF4-FFF2-40B4-BE49-F238E27FC236}">
                  <a16:creationId xmlns:a16="http://schemas.microsoft.com/office/drawing/2014/main" id="{14BA2F73-9A29-437D-8FA2-B0C480B07519}"/>
                </a:ext>
              </a:extLst>
            </p:cNvPr>
            <p:cNvSpPr>
              <a:spLocks/>
            </p:cNvSpPr>
            <p:nvPr/>
          </p:nvSpPr>
          <p:spPr bwMode="auto">
            <a:xfrm>
              <a:off x="7340601" y="3733800"/>
              <a:ext cx="77788" cy="120650"/>
            </a:xfrm>
            <a:custGeom>
              <a:avLst/>
              <a:gdLst>
                <a:gd name="T0" fmla="*/ 234 w 692"/>
                <a:gd name="T1" fmla="*/ 1056 h 1056"/>
                <a:gd name="T2" fmla="*/ 111 w 692"/>
                <a:gd name="T3" fmla="*/ 1014 h 1056"/>
                <a:gd name="T4" fmla="*/ 0 w 692"/>
                <a:gd name="T5" fmla="*/ 752 h 1056"/>
                <a:gd name="T6" fmla="*/ 398 w 692"/>
                <a:gd name="T7" fmla="*/ 208 h 1056"/>
                <a:gd name="T8" fmla="*/ 559 w 692"/>
                <a:gd name="T9" fmla="*/ 65 h 1056"/>
                <a:gd name="T10" fmla="*/ 625 w 692"/>
                <a:gd name="T11" fmla="*/ 0 h 1056"/>
                <a:gd name="T12" fmla="*/ 625 w 692"/>
                <a:gd name="T13" fmla="*/ 0 h 1056"/>
                <a:gd name="T14" fmla="*/ 692 w 692"/>
                <a:gd name="T15" fmla="*/ 67 h 1056"/>
                <a:gd name="T16" fmla="*/ 479 w 692"/>
                <a:gd name="T17" fmla="*/ 314 h 1056"/>
                <a:gd name="T18" fmla="*/ 133 w 692"/>
                <a:gd name="T19" fmla="*/ 752 h 1056"/>
                <a:gd name="T20" fmla="*/ 235 w 692"/>
                <a:gd name="T21" fmla="*/ 922 h 1056"/>
                <a:gd name="T22" fmla="*/ 235 w 692"/>
                <a:gd name="T23" fmla="*/ 922 h 1056"/>
                <a:gd name="T24" fmla="*/ 301 w 692"/>
                <a:gd name="T25" fmla="*/ 989 h 1056"/>
                <a:gd name="T26" fmla="*/ 234 w 692"/>
                <a:gd name="T27" fmla="*/ 1056 h 1056"/>
                <a:gd name="T28" fmla="*/ 234 w 692"/>
                <a:gd name="T29"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56">
                  <a:moveTo>
                    <a:pt x="234" y="1056"/>
                  </a:moveTo>
                  <a:cubicBezTo>
                    <a:pt x="227" y="1056"/>
                    <a:pt x="169" y="1054"/>
                    <a:pt x="111" y="1014"/>
                  </a:cubicBezTo>
                  <a:cubicBezTo>
                    <a:pt x="60" y="978"/>
                    <a:pt x="0" y="903"/>
                    <a:pt x="0" y="752"/>
                  </a:cubicBezTo>
                  <a:cubicBezTo>
                    <a:pt x="0" y="509"/>
                    <a:pt x="230" y="335"/>
                    <a:pt x="398" y="208"/>
                  </a:cubicBezTo>
                  <a:cubicBezTo>
                    <a:pt x="463" y="159"/>
                    <a:pt x="550" y="93"/>
                    <a:pt x="559" y="65"/>
                  </a:cubicBezTo>
                  <a:cubicBezTo>
                    <a:pt x="559" y="29"/>
                    <a:pt x="589" y="0"/>
                    <a:pt x="625" y="0"/>
                  </a:cubicBezTo>
                  <a:lnTo>
                    <a:pt x="625" y="0"/>
                  </a:lnTo>
                  <a:cubicBezTo>
                    <a:pt x="662" y="0"/>
                    <a:pt x="692" y="30"/>
                    <a:pt x="692" y="67"/>
                  </a:cubicBezTo>
                  <a:cubicBezTo>
                    <a:pt x="692" y="153"/>
                    <a:pt x="602" y="220"/>
                    <a:pt x="479" y="314"/>
                  </a:cubicBezTo>
                  <a:cubicBezTo>
                    <a:pt x="325" y="430"/>
                    <a:pt x="133" y="575"/>
                    <a:pt x="133" y="752"/>
                  </a:cubicBezTo>
                  <a:cubicBezTo>
                    <a:pt x="133" y="910"/>
                    <a:pt x="218" y="922"/>
                    <a:pt x="235" y="922"/>
                  </a:cubicBezTo>
                  <a:lnTo>
                    <a:pt x="235" y="922"/>
                  </a:lnTo>
                  <a:cubicBezTo>
                    <a:pt x="272" y="922"/>
                    <a:pt x="301" y="952"/>
                    <a:pt x="301" y="989"/>
                  </a:cubicBezTo>
                  <a:cubicBezTo>
                    <a:pt x="301" y="1026"/>
                    <a:pt x="271" y="1056"/>
                    <a:pt x="234" y="1056"/>
                  </a:cubicBezTo>
                  <a:lnTo>
                    <a:pt x="234" y="105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53" name="Freeform 213">
              <a:extLst>
                <a:ext uri="{FF2B5EF4-FFF2-40B4-BE49-F238E27FC236}">
                  <a16:creationId xmlns:a16="http://schemas.microsoft.com/office/drawing/2014/main" id="{C95DE926-020D-448F-8DD0-AEB3D2AEC838}"/>
                </a:ext>
              </a:extLst>
            </p:cNvPr>
            <p:cNvSpPr>
              <a:spLocks/>
            </p:cNvSpPr>
            <p:nvPr/>
          </p:nvSpPr>
          <p:spPr bwMode="auto">
            <a:xfrm>
              <a:off x="7400926" y="3733800"/>
              <a:ext cx="79375" cy="123825"/>
            </a:xfrm>
            <a:custGeom>
              <a:avLst/>
              <a:gdLst>
                <a:gd name="T0" fmla="*/ 458 w 693"/>
                <a:gd name="T1" fmla="*/ 1089 h 1089"/>
                <a:gd name="T2" fmla="*/ 393 w 693"/>
                <a:gd name="T3" fmla="*/ 1035 h 1089"/>
                <a:gd name="T4" fmla="*/ 445 w 693"/>
                <a:gd name="T5" fmla="*/ 957 h 1089"/>
                <a:gd name="T6" fmla="*/ 559 w 693"/>
                <a:gd name="T7" fmla="*/ 752 h 1089"/>
                <a:gd name="T8" fmla="*/ 214 w 693"/>
                <a:gd name="T9" fmla="*/ 314 h 1089"/>
                <a:gd name="T10" fmla="*/ 0 w 693"/>
                <a:gd name="T11" fmla="*/ 67 h 1089"/>
                <a:gd name="T12" fmla="*/ 67 w 693"/>
                <a:gd name="T13" fmla="*/ 0 h 1089"/>
                <a:gd name="T14" fmla="*/ 67 w 693"/>
                <a:gd name="T15" fmla="*/ 0 h 1089"/>
                <a:gd name="T16" fmla="*/ 134 w 693"/>
                <a:gd name="T17" fmla="*/ 65 h 1089"/>
                <a:gd name="T18" fmla="*/ 294 w 693"/>
                <a:gd name="T19" fmla="*/ 208 h 1089"/>
                <a:gd name="T20" fmla="*/ 693 w 693"/>
                <a:gd name="T21" fmla="*/ 752 h 1089"/>
                <a:gd name="T22" fmla="*/ 472 w 693"/>
                <a:gd name="T23" fmla="*/ 1088 h 1089"/>
                <a:gd name="T24" fmla="*/ 458 w 693"/>
                <a:gd name="T25" fmla="*/ 1089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3" h="1089">
                  <a:moveTo>
                    <a:pt x="458" y="1089"/>
                  </a:moveTo>
                  <a:cubicBezTo>
                    <a:pt x="427" y="1089"/>
                    <a:pt x="399" y="1067"/>
                    <a:pt x="393" y="1035"/>
                  </a:cubicBezTo>
                  <a:cubicBezTo>
                    <a:pt x="386" y="999"/>
                    <a:pt x="409" y="964"/>
                    <a:pt x="445" y="957"/>
                  </a:cubicBezTo>
                  <a:cubicBezTo>
                    <a:pt x="456" y="955"/>
                    <a:pt x="559" y="925"/>
                    <a:pt x="559" y="752"/>
                  </a:cubicBezTo>
                  <a:cubicBezTo>
                    <a:pt x="559" y="575"/>
                    <a:pt x="368" y="430"/>
                    <a:pt x="214" y="314"/>
                  </a:cubicBezTo>
                  <a:cubicBezTo>
                    <a:pt x="90" y="220"/>
                    <a:pt x="0" y="153"/>
                    <a:pt x="0" y="67"/>
                  </a:cubicBezTo>
                  <a:cubicBezTo>
                    <a:pt x="0" y="30"/>
                    <a:pt x="30" y="0"/>
                    <a:pt x="67" y="0"/>
                  </a:cubicBezTo>
                  <a:lnTo>
                    <a:pt x="67" y="0"/>
                  </a:lnTo>
                  <a:cubicBezTo>
                    <a:pt x="103" y="0"/>
                    <a:pt x="133" y="29"/>
                    <a:pt x="134" y="65"/>
                  </a:cubicBezTo>
                  <a:cubicBezTo>
                    <a:pt x="142" y="93"/>
                    <a:pt x="230" y="159"/>
                    <a:pt x="294" y="208"/>
                  </a:cubicBezTo>
                  <a:cubicBezTo>
                    <a:pt x="462" y="335"/>
                    <a:pt x="693" y="509"/>
                    <a:pt x="693" y="752"/>
                  </a:cubicBezTo>
                  <a:cubicBezTo>
                    <a:pt x="692" y="983"/>
                    <a:pt x="548" y="1073"/>
                    <a:pt x="472" y="1088"/>
                  </a:cubicBezTo>
                  <a:cubicBezTo>
                    <a:pt x="467" y="1089"/>
                    <a:pt x="463" y="1089"/>
                    <a:pt x="458" y="108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54" name="Freeform 214">
              <a:extLst>
                <a:ext uri="{FF2B5EF4-FFF2-40B4-BE49-F238E27FC236}">
                  <a16:creationId xmlns:a16="http://schemas.microsoft.com/office/drawing/2014/main" id="{CBEC29E1-F266-4B95-8B63-1CDADBA9CEAF}"/>
                </a:ext>
              </a:extLst>
            </p:cNvPr>
            <p:cNvSpPr>
              <a:spLocks/>
            </p:cNvSpPr>
            <p:nvPr/>
          </p:nvSpPr>
          <p:spPr bwMode="auto">
            <a:xfrm>
              <a:off x="7173913" y="3708400"/>
              <a:ext cx="104775" cy="15875"/>
            </a:xfrm>
            <a:custGeom>
              <a:avLst/>
              <a:gdLst>
                <a:gd name="T0" fmla="*/ 857 w 924"/>
                <a:gd name="T1" fmla="*/ 136 h 136"/>
                <a:gd name="T2" fmla="*/ 857 w 924"/>
                <a:gd name="T3" fmla="*/ 136 h 136"/>
                <a:gd name="T4" fmla="*/ 66 w 924"/>
                <a:gd name="T5" fmla="*/ 134 h 136"/>
                <a:gd name="T6" fmla="*/ 0 w 924"/>
                <a:gd name="T7" fmla="*/ 67 h 136"/>
                <a:gd name="T8" fmla="*/ 67 w 924"/>
                <a:gd name="T9" fmla="*/ 0 h 136"/>
                <a:gd name="T10" fmla="*/ 67 w 924"/>
                <a:gd name="T11" fmla="*/ 0 h 136"/>
                <a:gd name="T12" fmla="*/ 857 w 924"/>
                <a:gd name="T13" fmla="*/ 3 h 136"/>
                <a:gd name="T14" fmla="*/ 924 w 924"/>
                <a:gd name="T15" fmla="*/ 70 h 136"/>
                <a:gd name="T16" fmla="*/ 857 w 924"/>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4" h="136">
                  <a:moveTo>
                    <a:pt x="857" y="136"/>
                  </a:moveTo>
                  <a:lnTo>
                    <a:pt x="857" y="136"/>
                  </a:lnTo>
                  <a:lnTo>
                    <a:pt x="66" y="134"/>
                  </a:lnTo>
                  <a:cubicBezTo>
                    <a:pt x="30" y="133"/>
                    <a:pt x="0" y="104"/>
                    <a:pt x="0" y="67"/>
                  </a:cubicBezTo>
                  <a:cubicBezTo>
                    <a:pt x="0" y="30"/>
                    <a:pt x="30" y="0"/>
                    <a:pt x="67" y="0"/>
                  </a:cubicBezTo>
                  <a:lnTo>
                    <a:pt x="67" y="0"/>
                  </a:lnTo>
                  <a:lnTo>
                    <a:pt x="857" y="3"/>
                  </a:lnTo>
                  <a:cubicBezTo>
                    <a:pt x="894" y="3"/>
                    <a:pt x="924" y="33"/>
                    <a:pt x="924" y="70"/>
                  </a:cubicBezTo>
                  <a:cubicBezTo>
                    <a:pt x="924" y="107"/>
                    <a:pt x="894" y="136"/>
                    <a:pt x="857" y="136"/>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55" name="Freeform 215">
              <a:extLst>
                <a:ext uri="{FF2B5EF4-FFF2-40B4-BE49-F238E27FC236}">
                  <a16:creationId xmlns:a16="http://schemas.microsoft.com/office/drawing/2014/main" id="{D5327A93-85FB-4DB8-8F81-2DEF37AB2B06}"/>
                </a:ext>
              </a:extLst>
            </p:cNvPr>
            <p:cNvSpPr>
              <a:spLocks/>
            </p:cNvSpPr>
            <p:nvPr/>
          </p:nvSpPr>
          <p:spPr bwMode="auto">
            <a:xfrm>
              <a:off x="7188201" y="3575050"/>
              <a:ext cx="96838" cy="149225"/>
            </a:xfrm>
            <a:custGeom>
              <a:avLst/>
              <a:gdLst>
                <a:gd name="T0" fmla="*/ 74 w 847"/>
                <a:gd name="T1" fmla="*/ 1319 h 1319"/>
                <a:gd name="T2" fmla="*/ 59 w 847"/>
                <a:gd name="T3" fmla="*/ 1317 h 1319"/>
                <a:gd name="T4" fmla="*/ 9 w 847"/>
                <a:gd name="T5" fmla="*/ 1237 h 1319"/>
                <a:gd name="T6" fmla="*/ 280 w 847"/>
                <a:gd name="T7" fmla="*/ 52 h 1319"/>
                <a:gd name="T8" fmla="*/ 345 w 847"/>
                <a:gd name="T9" fmla="*/ 0 h 1319"/>
                <a:gd name="T10" fmla="*/ 473 w 847"/>
                <a:gd name="T11" fmla="*/ 0 h 1319"/>
                <a:gd name="T12" fmla="*/ 538 w 847"/>
                <a:gd name="T13" fmla="*/ 50 h 1319"/>
                <a:gd name="T14" fmla="*/ 838 w 847"/>
                <a:gd name="T15" fmla="*/ 1173 h 1319"/>
                <a:gd name="T16" fmla="*/ 791 w 847"/>
                <a:gd name="T17" fmla="*/ 1255 h 1319"/>
                <a:gd name="T18" fmla="*/ 709 w 847"/>
                <a:gd name="T19" fmla="*/ 1208 h 1319"/>
                <a:gd name="T20" fmla="*/ 422 w 847"/>
                <a:gd name="T21" fmla="*/ 133 h 1319"/>
                <a:gd name="T22" fmla="*/ 398 w 847"/>
                <a:gd name="T23" fmla="*/ 133 h 1319"/>
                <a:gd name="T24" fmla="*/ 138 w 847"/>
                <a:gd name="T25" fmla="*/ 1267 h 1319"/>
                <a:gd name="T26" fmla="*/ 74 w 847"/>
                <a:gd name="T27" fmla="*/ 1319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7" h="1319">
                  <a:moveTo>
                    <a:pt x="74" y="1319"/>
                  </a:moveTo>
                  <a:cubicBezTo>
                    <a:pt x="69" y="1319"/>
                    <a:pt x="64" y="1318"/>
                    <a:pt x="59" y="1317"/>
                  </a:cubicBezTo>
                  <a:cubicBezTo>
                    <a:pt x="23" y="1309"/>
                    <a:pt x="0" y="1273"/>
                    <a:pt x="9" y="1237"/>
                  </a:cubicBezTo>
                  <a:lnTo>
                    <a:pt x="280" y="52"/>
                  </a:lnTo>
                  <a:cubicBezTo>
                    <a:pt x="287" y="22"/>
                    <a:pt x="313" y="0"/>
                    <a:pt x="345" y="0"/>
                  </a:cubicBezTo>
                  <a:lnTo>
                    <a:pt x="473" y="0"/>
                  </a:lnTo>
                  <a:cubicBezTo>
                    <a:pt x="503" y="0"/>
                    <a:pt x="530" y="20"/>
                    <a:pt x="538" y="50"/>
                  </a:cubicBezTo>
                  <a:lnTo>
                    <a:pt x="838" y="1173"/>
                  </a:lnTo>
                  <a:cubicBezTo>
                    <a:pt x="847" y="1209"/>
                    <a:pt x="826" y="1245"/>
                    <a:pt x="791" y="1255"/>
                  </a:cubicBezTo>
                  <a:cubicBezTo>
                    <a:pt x="755" y="1265"/>
                    <a:pt x="718" y="1243"/>
                    <a:pt x="709" y="1208"/>
                  </a:cubicBezTo>
                  <a:lnTo>
                    <a:pt x="422" y="133"/>
                  </a:lnTo>
                  <a:lnTo>
                    <a:pt x="398" y="133"/>
                  </a:lnTo>
                  <a:lnTo>
                    <a:pt x="138" y="1267"/>
                  </a:lnTo>
                  <a:cubicBezTo>
                    <a:pt x="131" y="1298"/>
                    <a:pt x="104" y="1319"/>
                    <a:pt x="74" y="131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56" name="Freeform 216">
              <a:extLst>
                <a:ext uri="{FF2B5EF4-FFF2-40B4-BE49-F238E27FC236}">
                  <a16:creationId xmlns:a16="http://schemas.microsoft.com/office/drawing/2014/main" id="{321DDAE0-D71B-4085-9FB3-1E6DD3F38585}"/>
                </a:ext>
              </a:extLst>
            </p:cNvPr>
            <p:cNvSpPr>
              <a:spLocks/>
            </p:cNvSpPr>
            <p:nvPr/>
          </p:nvSpPr>
          <p:spPr bwMode="auto">
            <a:xfrm>
              <a:off x="7189788" y="3727450"/>
              <a:ext cx="14288" cy="55563"/>
            </a:xfrm>
            <a:custGeom>
              <a:avLst/>
              <a:gdLst>
                <a:gd name="T0" fmla="*/ 67 w 134"/>
                <a:gd name="T1" fmla="*/ 483 h 483"/>
                <a:gd name="T2" fmla="*/ 0 w 134"/>
                <a:gd name="T3" fmla="*/ 416 h 483"/>
                <a:gd name="T4" fmla="*/ 0 w 134"/>
                <a:gd name="T5" fmla="*/ 66 h 483"/>
                <a:gd name="T6" fmla="*/ 67 w 134"/>
                <a:gd name="T7" fmla="*/ 0 h 483"/>
                <a:gd name="T8" fmla="*/ 134 w 134"/>
                <a:gd name="T9" fmla="*/ 66 h 483"/>
                <a:gd name="T10" fmla="*/ 134 w 134"/>
                <a:gd name="T11" fmla="*/ 416 h 483"/>
                <a:gd name="T12" fmla="*/ 67 w 134"/>
                <a:gd name="T13" fmla="*/ 483 h 483"/>
              </a:gdLst>
              <a:ahLst/>
              <a:cxnLst>
                <a:cxn ang="0">
                  <a:pos x="T0" y="T1"/>
                </a:cxn>
                <a:cxn ang="0">
                  <a:pos x="T2" y="T3"/>
                </a:cxn>
                <a:cxn ang="0">
                  <a:pos x="T4" y="T5"/>
                </a:cxn>
                <a:cxn ang="0">
                  <a:pos x="T6" y="T7"/>
                </a:cxn>
                <a:cxn ang="0">
                  <a:pos x="T8" y="T9"/>
                </a:cxn>
                <a:cxn ang="0">
                  <a:pos x="T10" y="T11"/>
                </a:cxn>
                <a:cxn ang="0">
                  <a:pos x="T12" y="T13"/>
                </a:cxn>
              </a:cxnLst>
              <a:rect l="0" t="0" r="r" b="b"/>
              <a:pathLst>
                <a:path w="134" h="483">
                  <a:moveTo>
                    <a:pt x="67" y="483"/>
                  </a:moveTo>
                  <a:cubicBezTo>
                    <a:pt x="30" y="483"/>
                    <a:pt x="0" y="453"/>
                    <a:pt x="0" y="416"/>
                  </a:cubicBezTo>
                  <a:lnTo>
                    <a:pt x="0" y="66"/>
                  </a:lnTo>
                  <a:cubicBezTo>
                    <a:pt x="0" y="29"/>
                    <a:pt x="30" y="0"/>
                    <a:pt x="67" y="0"/>
                  </a:cubicBezTo>
                  <a:cubicBezTo>
                    <a:pt x="104" y="0"/>
                    <a:pt x="134" y="29"/>
                    <a:pt x="134" y="66"/>
                  </a:cubicBezTo>
                  <a:lnTo>
                    <a:pt x="134" y="416"/>
                  </a:lnTo>
                  <a:cubicBezTo>
                    <a:pt x="134" y="453"/>
                    <a:pt x="104" y="483"/>
                    <a:pt x="67" y="48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57" name="Freeform 217">
              <a:extLst>
                <a:ext uri="{FF2B5EF4-FFF2-40B4-BE49-F238E27FC236}">
                  <a16:creationId xmlns:a16="http://schemas.microsoft.com/office/drawing/2014/main" id="{58415997-2974-4AE7-838A-235EDC19257E}"/>
                </a:ext>
              </a:extLst>
            </p:cNvPr>
            <p:cNvSpPr>
              <a:spLocks/>
            </p:cNvSpPr>
            <p:nvPr/>
          </p:nvSpPr>
          <p:spPr bwMode="auto">
            <a:xfrm>
              <a:off x="7227888" y="3489325"/>
              <a:ext cx="15875" cy="55563"/>
            </a:xfrm>
            <a:custGeom>
              <a:avLst/>
              <a:gdLst>
                <a:gd name="T0" fmla="*/ 67 w 139"/>
                <a:gd name="T1" fmla="*/ 483 h 483"/>
                <a:gd name="T2" fmla="*/ 66 w 139"/>
                <a:gd name="T3" fmla="*/ 483 h 483"/>
                <a:gd name="T4" fmla="*/ 0 w 139"/>
                <a:gd name="T5" fmla="*/ 415 h 483"/>
                <a:gd name="T6" fmla="*/ 5 w 139"/>
                <a:gd name="T7" fmla="*/ 65 h 483"/>
                <a:gd name="T8" fmla="*/ 72 w 139"/>
                <a:gd name="T9" fmla="*/ 0 h 483"/>
                <a:gd name="T10" fmla="*/ 73 w 139"/>
                <a:gd name="T11" fmla="*/ 0 h 483"/>
                <a:gd name="T12" fmla="*/ 139 w 139"/>
                <a:gd name="T13" fmla="*/ 67 h 483"/>
                <a:gd name="T14" fmla="*/ 133 w 139"/>
                <a:gd name="T15" fmla="*/ 417 h 483"/>
                <a:gd name="T16" fmla="*/ 67 w 139"/>
                <a:gd name="T17" fmla="*/ 48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483">
                  <a:moveTo>
                    <a:pt x="67" y="483"/>
                  </a:moveTo>
                  <a:lnTo>
                    <a:pt x="66" y="483"/>
                  </a:lnTo>
                  <a:cubicBezTo>
                    <a:pt x="29" y="482"/>
                    <a:pt x="0" y="452"/>
                    <a:pt x="0" y="415"/>
                  </a:cubicBezTo>
                  <a:lnTo>
                    <a:pt x="5" y="65"/>
                  </a:lnTo>
                  <a:cubicBezTo>
                    <a:pt x="6" y="29"/>
                    <a:pt x="36" y="0"/>
                    <a:pt x="72" y="0"/>
                  </a:cubicBezTo>
                  <a:lnTo>
                    <a:pt x="73" y="0"/>
                  </a:lnTo>
                  <a:cubicBezTo>
                    <a:pt x="110" y="0"/>
                    <a:pt x="139" y="30"/>
                    <a:pt x="139" y="67"/>
                  </a:cubicBezTo>
                  <a:lnTo>
                    <a:pt x="133" y="417"/>
                  </a:lnTo>
                  <a:cubicBezTo>
                    <a:pt x="133" y="454"/>
                    <a:pt x="103" y="483"/>
                    <a:pt x="67" y="48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58" name="Freeform 218">
              <a:extLst>
                <a:ext uri="{FF2B5EF4-FFF2-40B4-BE49-F238E27FC236}">
                  <a16:creationId xmlns:a16="http://schemas.microsoft.com/office/drawing/2014/main" id="{2E4F4C44-6C80-4547-8FB8-ABED88755739}"/>
                </a:ext>
              </a:extLst>
            </p:cNvPr>
            <p:cNvSpPr>
              <a:spLocks/>
            </p:cNvSpPr>
            <p:nvPr/>
          </p:nvSpPr>
          <p:spPr bwMode="auto">
            <a:xfrm>
              <a:off x="7210426" y="3505200"/>
              <a:ext cx="50800" cy="15875"/>
            </a:xfrm>
            <a:custGeom>
              <a:avLst/>
              <a:gdLst>
                <a:gd name="T0" fmla="*/ 376 w 444"/>
                <a:gd name="T1" fmla="*/ 139 h 139"/>
                <a:gd name="T2" fmla="*/ 375 w 444"/>
                <a:gd name="T3" fmla="*/ 139 h 139"/>
                <a:gd name="T4" fmla="*/ 67 w 444"/>
                <a:gd name="T5" fmla="*/ 133 h 139"/>
                <a:gd name="T6" fmla="*/ 1 w 444"/>
                <a:gd name="T7" fmla="*/ 65 h 139"/>
                <a:gd name="T8" fmla="*/ 68 w 444"/>
                <a:gd name="T9" fmla="*/ 0 h 139"/>
                <a:gd name="T10" fmla="*/ 69 w 444"/>
                <a:gd name="T11" fmla="*/ 0 h 139"/>
                <a:gd name="T12" fmla="*/ 377 w 444"/>
                <a:gd name="T13" fmla="*/ 6 h 139"/>
                <a:gd name="T14" fmla="*/ 443 w 444"/>
                <a:gd name="T15" fmla="*/ 74 h 139"/>
                <a:gd name="T16" fmla="*/ 376 w 444"/>
                <a:gd name="T17"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139">
                  <a:moveTo>
                    <a:pt x="376" y="139"/>
                  </a:moveTo>
                  <a:lnTo>
                    <a:pt x="375" y="139"/>
                  </a:lnTo>
                  <a:lnTo>
                    <a:pt x="67" y="133"/>
                  </a:lnTo>
                  <a:cubicBezTo>
                    <a:pt x="30" y="133"/>
                    <a:pt x="0" y="102"/>
                    <a:pt x="1" y="65"/>
                  </a:cubicBezTo>
                  <a:cubicBezTo>
                    <a:pt x="2" y="29"/>
                    <a:pt x="32" y="0"/>
                    <a:pt x="68" y="0"/>
                  </a:cubicBezTo>
                  <a:lnTo>
                    <a:pt x="69" y="0"/>
                  </a:lnTo>
                  <a:lnTo>
                    <a:pt x="377" y="6"/>
                  </a:lnTo>
                  <a:cubicBezTo>
                    <a:pt x="414" y="7"/>
                    <a:pt x="444" y="37"/>
                    <a:pt x="443" y="74"/>
                  </a:cubicBezTo>
                  <a:cubicBezTo>
                    <a:pt x="442" y="111"/>
                    <a:pt x="412" y="139"/>
                    <a:pt x="376" y="139"/>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59" name="Freeform 219">
              <a:extLst>
                <a:ext uri="{FF2B5EF4-FFF2-40B4-BE49-F238E27FC236}">
                  <a16:creationId xmlns:a16="http://schemas.microsoft.com/office/drawing/2014/main" id="{BAD70374-6B11-4ECB-92B2-C07E1D62CDBD}"/>
                </a:ext>
              </a:extLst>
            </p:cNvPr>
            <p:cNvSpPr>
              <a:spLocks/>
            </p:cNvSpPr>
            <p:nvPr/>
          </p:nvSpPr>
          <p:spPr bwMode="auto">
            <a:xfrm>
              <a:off x="7096126" y="3648075"/>
              <a:ext cx="15875" cy="50800"/>
            </a:xfrm>
            <a:custGeom>
              <a:avLst/>
              <a:gdLst>
                <a:gd name="T0" fmla="*/ 66 w 133"/>
                <a:gd name="T1" fmla="*/ 450 h 450"/>
                <a:gd name="T2" fmla="*/ 0 w 133"/>
                <a:gd name="T3" fmla="*/ 384 h 450"/>
                <a:gd name="T4" fmla="*/ 0 w 133"/>
                <a:gd name="T5" fmla="*/ 67 h 450"/>
                <a:gd name="T6" fmla="*/ 66 w 133"/>
                <a:gd name="T7" fmla="*/ 0 h 450"/>
                <a:gd name="T8" fmla="*/ 133 w 133"/>
                <a:gd name="T9" fmla="*/ 67 h 450"/>
                <a:gd name="T10" fmla="*/ 133 w 133"/>
                <a:gd name="T11" fmla="*/ 384 h 450"/>
                <a:gd name="T12" fmla="*/ 66 w 133"/>
                <a:gd name="T13" fmla="*/ 450 h 450"/>
              </a:gdLst>
              <a:ahLst/>
              <a:cxnLst>
                <a:cxn ang="0">
                  <a:pos x="T0" y="T1"/>
                </a:cxn>
                <a:cxn ang="0">
                  <a:pos x="T2" y="T3"/>
                </a:cxn>
                <a:cxn ang="0">
                  <a:pos x="T4" y="T5"/>
                </a:cxn>
                <a:cxn ang="0">
                  <a:pos x="T6" y="T7"/>
                </a:cxn>
                <a:cxn ang="0">
                  <a:pos x="T8" y="T9"/>
                </a:cxn>
                <a:cxn ang="0">
                  <a:pos x="T10" y="T11"/>
                </a:cxn>
                <a:cxn ang="0">
                  <a:pos x="T12" y="T13"/>
                </a:cxn>
              </a:cxnLst>
              <a:rect l="0" t="0" r="r" b="b"/>
              <a:pathLst>
                <a:path w="133" h="450">
                  <a:moveTo>
                    <a:pt x="66" y="450"/>
                  </a:moveTo>
                  <a:cubicBezTo>
                    <a:pt x="29" y="450"/>
                    <a:pt x="0" y="421"/>
                    <a:pt x="0" y="384"/>
                  </a:cubicBezTo>
                  <a:lnTo>
                    <a:pt x="0" y="67"/>
                  </a:lnTo>
                  <a:cubicBezTo>
                    <a:pt x="0" y="30"/>
                    <a:pt x="29" y="0"/>
                    <a:pt x="66" y="0"/>
                  </a:cubicBezTo>
                  <a:cubicBezTo>
                    <a:pt x="103" y="0"/>
                    <a:pt x="133" y="30"/>
                    <a:pt x="133" y="67"/>
                  </a:cubicBezTo>
                  <a:lnTo>
                    <a:pt x="133" y="384"/>
                  </a:lnTo>
                  <a:cubicBezTo>
                    <a:pt x="133" y="421"/>
                    <a:pt x="103" y="450"/>
                    <a:pt x="66" y="450"/>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60" name="Freeform 220">
              <a:extLst>
                <a:ext uri="{FF2B5EF4-FFF2-40B4-BE49-F238E27FC236}">
                  <a16:creationId xmlns:a16="http://schemas.microsoft.com/office/drawing/2014/main" id="{1E9BE45C-C6FA-4CAA-B8E6-5CA608F5F6AD}"/>
                </a:ext>
              </a:extLst>
            </p:cNvPr>
            <p:cNvSpPr>
              <a:spLocks/>
            </p:cNvSpPr>
            <p:nvPr/>
          </p:nvSpPr>
          <p:spPr bwMode="auto">
            <a:xfrm>
              <a:off x="7081838" y="3668713"/>
              <a:ext cx="47625" cy="15875"/>
            </a:xfrm>
            <a:custGeom>
              <a:avLst/>
              <a:gdLst>
                <a:gd name="T0" fmla="*/ 350 w 417"/>
                <a:gd name="T1" fmla="*/ 133 h 133"/>
                <a:gd name="T2" fmla="*/ 67 w 417"/>
                <a:gd name="T3" fmla="*/ 133 h 133"/>
                <a:gd name="T4" fmla="*/ 0 w 417"/>
                <a:gd name="T5" fmla="*/ 67 h 133"/>
                <a:gd name="T6" fmla="*/ 67 w 417"/>
                <a:gd name="T7" fmla="*/ 0 h 133"/>
                <a:gd name="T8" fmla="*/ 350 w 417"/>
                <a:gd name="T9" fmla="*/ 0 h 133"/>
                <a:gd name="T10" fmla="*/ 417 w 417"/>
                <a:gd name="T11" fmla="*/ 67 h 133"/>
                <a:gd name="T12" fmla="*/ 350 w 417"/>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417" h="133">
                  <a:moveTo>
                    <a:pt x="350" y="133"/>
                  </a:moveTo>
                  <a:lnTo>
                    <a:pt x="67" y="133"/>
                  </a:lnTo>
                  <a:cubicBezTo>
                    <a:pt x="30" y="133"/>
                    <a:pt x="0" y="103"/>
                    <a:pt x="0" y="67"/>
                  </a:cubicBezTo>
                  <a:cubicBezTo>
                    <a:pt x="0" y="30"/>
                    <a:pt x="30" y="0"/>
                    <a:pt x="67" y="0"/>
                  </a:cubicBezTo>
                  <a:lnTo>
                    <a:pt x="350" y="0"/>
                  </a:lnTo>
                  <a:cubicBezTo>
                    <a:pt x="387" y="0"/>
                    <a:pt x="417" y="30"/>
                    <a:pt x="417" y="67"/>
                  </a:cubicBezTo>
                  <a:cubicBezTo>
                    <a:pt x="417" y="103"/>
                    <a:pt x="387" y="133"/>
                    <a:pt x="350" y="13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61" name="Freeform 221">
              <a:extLst>
                <a:ext uri="{FF2B5EF4-FFF2-40B4-BE49-F238E27FC236}">
                  <a16:creationId xmlns:a16="http://schemas.microsoft.com/office/drawing/2014/main" id="{D5EBD653-BE07-4D4F-AB8C-DA5588DD3A6D}"/>
                </a:ext>
              </a:extLst>
            </p:cNvPr>
            <p:cNvSpPr>
              <a:spLocks/>
            </p:cNvSpPr>
            <p:nvPr/>
          </p:nvSpPr>
          <p:spPr bwMode="auto">
            <a:xfrm>
              <a:off x="7400926" y="3681413"/>
              <a:ext cx="15875" cy="49213"/>
            </a:xfrm>
            <a:custGeom>
              <a:avLst/>
              <a:gdLst>
                <a:gd name="T0" fmla="*/ 67 w 134"/>
                <a:gd name="T1" fmla="*/ 434 h 434"/>
                <a:gd name="T2" fmla="*/ 0 w 134"/>
                <a:gd name="T3" fmla="*/ 367 h 434"/>
                <a:gd name="T4" fmla="*/ 0 w 134"/>
                <a:gd name="T5" fmla="*/ 66 h 434"/>
                <a:gd name="T6" fmla="*/ 67 w 134"/>
                <a:gd name="T7" fmla="*/ 0 h 434"/>
                <a:gd name="T8" fmla="*/ 134 w 134"/>
                <a:gd name="T9" fmla="*/ 66 h 434"/>
                <a:gd name="T10" fmla="*/ 134 w 134"/>
                <a:gd name="T11" fmla="*/ 367 h 434"/>
                <a:gd name="T12" fmla="*/ 67 w 134"/>
                <a:gd name="T13" fmla="*/ 434 h 434"/>
              </a:gdLst>
              <a:ahLst/>
              <a:cxnLst>
                <a:cxn ang="0">
                  <a:pos x="T0" y="T1"/>
                </a:cxn>
                <a:cxn ang="0">
                  <a:pos x="T2" y="T3"/>
                </a:cxn>
                <a:cxn ang="0">
                  <a:pos x="T4" y="T5"/>
                </a:cxn>
                <a:cxn ang="0">
                  <a:pos x="T6" y="T7"/>
                </a:cxn>
                <a:cxn ang="0">
                  <a:pos x="T8" y="T9"/>
                </a:cxn>
                <a:cxn ang="0">
                  <a:pos x="T10" y="T11"/>
                </a:cxn>
                <a:cxn ang="0">
                  <a:pos x="T12" y="T13"/>
                </a:cxn>
              </a:cxnLst>
              <a:rect l="0" t="0" r="r" b="b"/>
              <a:pathLst>
                <a:path w="134" h="434">
                  <a:moveTo>
                    <a:pt x="67" y="434"/>
                  </a:moveTo>
                  <a:cubicBezTo>
                    <a:pt x="30" y="434"/>
                    <a:pt x="0" y="403"/>
                    <a:pt x="0" y="367"/>
                  </a:cubicBezTo>
                  <a:lnTo>
                    <a:pt x="0" y="66"/>
                  </a:lnTo>
                  <a:cubicBezTo>
                    <a:pt x="0" y="30"/>
                    <a:pt x="30" y="0"/>
                    <a:pt x="67" y="0"/>
                  </a:cubicBezTo>
                  <a:cubicBezTo>
                    <a:pt x="104" y="0"/>
                    <a:pt x="134" y="30"/>
                    <a:pt x="134" y="66"/>
                  </a:cubicBezTo>
                  <a:lnTo>
                    <a:pt x="134" y="367"/>
                  </a:lnTo>
                  <a:cubicBezTo>
                    <a:pt x="134" y="403"/>
                    <a:pt x="104" y="434"/>
                    <a:pt x="67" y="434"/>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62" name="Freeform 222">
              <a:extLst>
                <a:ext uri="{FF2B5EF4-FFF2-40B4-BE49-F238E27FC236}">
                  <a16:creationId xmlns:a16="http://schemas.microsoft.com/office/drawing/2014/main" id="{EA8E0BE3-0E58-4F37-BEDB-17FC511AFCF0}"/>
                </a:ext>
              </a:extLst>
            </p:cNvPr>
            <p:cNvSpPr>
              <a:spLocks/>
            </p:cNvSpPr>
            <p:nvPr/>
          </p:nvSpPr>
          <p:spPr bwMode="auto">
            <a:xfrm>
              <a:off x="7386638" y="3698875"/>
              <a:ext cx="46038" cy="15875"/>
            </a:xfrm>
            <a:custGeom>
              <a:avLst/>
              <a:gdLst>
                <a:gd name="T0" fmla="*/ 350 w 417"/>
                <a:gd name="T1" fmla="*/ 134 h 134"/>
                <a:gd name="T2" fmla="*/ 67 w 417"/>
                <a:gd name="T3" fmla="*/ 134 h 134"/>
                <a:gd name="T4" fmla="*/ 0 w 417"/>
                <a:gd name="T5" fmla="*/ 67 h 134"/>
                <a:gd name="T6" fmla="*/ 67 w 417"/>
                <a:gd name="T7" fmla="*/ 0 h 134"/>
                <a:gd name="T8" fmla="*/ 350 w 417"/>
                <a:gd name="T9" fmla="*/ 0 h 134"/>
                <a:gd name="T10" fmla="*/ 417 w 417"/>
                <a:gd name="T11" fmla="*/ 67 h 134"/>
                <a:gd name="T12" fmla="*/ 350 w 417"/>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417" h="134">
                  <a:moveTo>
                    <a:pt x="350" y="134"/>
                  </a:moveTo>
                  <a:lnTo>
                    <a:pt x="67" y="134"/>
                  </a:lnTo>
                  <a:cubicBezTo>
                    <a:pt x="30" y="134"/>
                    <a:pt x="0" y="104"/>
                    <a:pt x="0" y="67"/>
                  </a:cubicBezTo>
                  <a:cubicBezTo>
                    <a:pt x="0" y="30"/>
                    <a:pt x="30" y="0"/>
                    <a:pt x="67" y="0"/>
                  </a:cubicBezTo>
                  <a:lnTo>
                    <a:pt x="350" y="0"/>
                  </a:lnTo>
                  <a:cubicBezTo>
                    <a:pt x="387" y="0"/>
                    <a:pt x="417" y="30"/>
                    <a:pt x="417" y="67"/>
                  </a:cubicBezTo>
                  <a:cubicBezTo>
                    <a:pt x="417" y="104"/>
                    <a:pt x="387" y="134"/>
                    <a:pt x="350" y="134"/>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63" name="Freeform 223">
              <a:extLst>
                <a:ext uri="{FF2B5EF4-FFF2-40B4-BE49-F238E27FC236}">
                  <a16:creationId xmlns:a16="http://schemas.microsoft.com/office/drawing/2014/main" id="{0D333B3E-7F89-45E1-B397-9DABC5EF1A40}"/>
                </a:ext>
              </a:extLst>
            </p:cNvPr>
            <p:cNvSpPr>
              <a:spLocks/>
            </p:cNvSpPr>
            <p:nvPr/>
          </p:nvSpPr>
          <p:spPr bwMode="auto">
            <a:xfrm>
              <a:off x="7275513" y="3638550"/>
              <a:ext cx="15875" cy="50800"/>
            </a:xfrm>
            <a:custGeom>
              <a:avLst/>
              <a:gdLst>
                <a:gd name="T0" fmla="*/ 67 w 133"/>
                <a:gd name="T1" fmla="*/ 450 h 450"/>
                <a:gd name="T2" fmla="*/ 0 w 133"/>
                <a:gd name="T3" fmla="*/ 384 h 450"/>
                <a:gd name="T4" fmla="*/ 0 w 133"/>
                <a:gd name="T5" fmla="*/ 67 h 450"/>
                <a:gd name="T6" fmla="*/ 67 w 133"/>
                <a:gd name="T7" fmla="*/ 0 h 450"/>
                <a:gd name="T8" fmla="*/ 133 w 133"/>
                <a:gd name="T9" fmla="*/ 67 h 450"/>
                <a:gd name="T10" fmla="*/ 133 w 133"/>
                <a:gd name="T11" fmla="*/ 384 h 450"/>
                <a:gd name="T12" fmla="*/ 67 w 133"/>
                <a:gd name="T13" fmla="*/ 450 h 450"/>
              </a:gdLst>
              <a:ahLst/>
              <a:cxnLst>
                <a:cxn ang="0">
                  <a:pos x="T0" y="T1"/>
                </a:cxn>
                <a:cxn ang="0">
                  <a:pos x="T2" y="T3"/>
                </a:cxn>
                <a:cxn ang="0">
                  <a:pos x="T4" y="T5"/>
                </a:cxn>
                <a:cxn ang="0">
                  <a:pos x="T6" y="T7"/>
                </a:cxn>
                <a:cxn ang="0">
                  <a:pos x="T8" y="T9"/>
                </a:cxn>
                <a:cxn ang="0">
                  <a:pos x="T10" y="T11"/>
                </a:cxn>
                <a:cxn ang="0">
                  <a:pos x="T12" y="T13"/>
                </a:cxn>
              </a:cxnLst>
              <a:rect l="0" t="0" r="r" b="b"/>
              <a:pathLst>
                <a:path w="133" h="450">
                  <a:moveTo>
                    <a:pt x="67" y="450"/>
                  </a:moveTo>
                  <a:cubicBezTo>
                    <a:pt x="30" y="450"/>
                    <a:pt x="0" y="420"/>
                    <a:pt x="0" y="384"/>
                  </a:cubicBezTo>
                  <a:lnTo>
                    <a:pt x="0" y="67"/>
                  </a:lnTo>
                  <a:cubicBezTo>
                    <a:pt x="0" y="30"/>
                    <a:pt x="30" y="0"/>
                    <a:pt x="67" y="0"/>
                  </a:cubicBezTo>
                  <a:cubicBezTo>
                    <a:pt x="104" y="0"/>
                    <a:pt x="133" y="30"/>
                    <a:pt x="133" y="67"/>
                  </a:cubicBezTo>
                  <a:lnTo>
                    <a:pt x="133" y="384"/>
                  </a:lnTo>
                  <a:cubicBezTo>
                    <a:pt x="133" y="420"/>
                    <a:pt x="104" y="450"/>
                    <a:pt x="67" y="450"/>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64" name="Freeform 224">
              <a:extLst>
                <a:ext uri="{FF2B5EF4-FFF2-40B4-BE49-F238E27FC236}">
                  <a16:creationId xmlns:a16="http://schemas.microsoft.com/office/drawing/2014/main" id="{784BDA74-04E8-4E54-8A85-DD5BFDE8CB28}"/>
                </a:ext>
              </a:extLst>
            </p:cNvPr>
            <p:cNvSpPr>
              <a:spLocks/>
            </p:cNvSpPr>
            <p:nvPr/>
          </p:nvSpPr>
          <p:spPr bwMode="auto">
            <a:xfrm>
              <a:off x="7261226" y="3659188"/>
              <a:ext cx="47625" cy="15875"/>
            </a:xfrm>
            <a:custGeom>
              <a:avLst/>
              <a:gdLst>
                <a:gd name="T0" fmla="*/ 350 w 417"/>
                <a:gd name="T1" fmla="*/ 134 h 134"/>
                <a:gd name="T2" fmla="*/ 67 w 417"/>
                <a:gd name="T3" fmla="*/ 134 h 134"/>
                <a:gd name="T4" fmla="*/ 0 w 417"/>
                <a:gd name="T5" fmla="*/ 67 h 134"/>
                <a:gd name="T6" fmla="*/ 67 w 417"/>
                <a:gd name="T7" fmla="*/ 0 h 134"/>
                <a:gd name="T8" fmla="*/ 350 w 417"/>
                <a:gd name="T9" fmla="*/ 0 h 134"/>
                <a:gd name="T10" fmla="*/ 417 w 417"/>
                <a:gd name="T11" fmla="*/ 67 h 134"/>
                <a:gd name="T12" fmla="*/ 350 w 417"/>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417" h="134">
                  <a:moveTo>
                    <a:pt x="350" y="134"/>
                  </a:moveTo>
                  <a:lnTo>
                    <a:pt x="67" y="134"/>
                  </a:lnTo>
                  <a:cubicBezTo>
                    <a:pt x="30" y="134"/>
                    <a:pt x="0" y="104"/>
                    <a:pt x="0" y="67"/>
                  </a:cubicBezTo>
                  <a:cubicBezTo>
                    <a:pt x="0" y="30"/>
                    <a:pt x="30" y="0"/>
                    <a:pt x="67" y="0"/>
                  </a:cubicBezTo>
                  <a:lnTo>
                    <a:pt x="350" y="0"/>
                  </a:lnTo>
                  <a:cubicBezTo>
                    <a:pt x="387" y="0"/>
                    <a:pt x="417" y="30"/>
                    <a:pt x="417" y="67"/>
                  </a:cubicBezTo>
                  <a:cubicBezTo>
                    <a:pt x="417" y="104"/>
                    <a:pt x="387" y="134"/>
                    <a:pt x="350" y="134"/>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65" name="Freeform 225">
              <a:extLst>
                <a:ext uri="{FF2B5EF4-FFF2-40B4-BE49-F238E27FC236}">
                  <a16:creationId xmlns:a16="http://schemas.microsoft.com/office/drawing/2014/main" id="{5FC81960-C97A-42BB-8769-DE4F36D72ABC}"/>
                </a:ext>
              </a:extLst>
            </p:cNvPr>
            <p:cNvSpPr>
              <a:spLocks/>
            </p:cNvSpPr>
            <p:nvPr/>
          </p:nvSpPr>
          <p:spPr bwMode="auto">
            <a:xfrm>
              <a:off x="7053263" y="3727450"/>
              <a:ext cx="82550" cy="95250"/>
            </a:xfrm>
            <a:custGeom>
              <a:avLst/>
              <a:gdLst>
                <a:gd name="T0" fmla="*/ 125 w 724"/>
                <a:gd name="T1" fmla="*/ 833 h 833"/>
                <a:gd name="T2" fmla="*/ 62 w 724"/>
                <a:gd name="T3" fmla="*/ 790 h 833"/>
                <a:gd name="T4" fmla="*/ 230 w 724"/>
                <a:gd name="T5" fmla="*/ 296 h 833"/>
                <a:gd name="T6" fmla="*/ 444 w 724"/>
                <a:gd name="T7" fmla="*/ 139 h 833"/>
                <a:gd name="T8" fmla="*/ 606 w 724"/>
                <a:gd name="T9" fmla="*/ 25 h 833"/>
                <a:gd name="T10" fmla="*/ 700 w 724"/>
                <a:gd name="T11" fmla="*/ 32 h 833"/>
                <a:gd name="T12" fmla="*/ 693 w 724"/>
                <a:gd name="T13" fmla="*/ 126 h 833"/>
                <a:gd name="T14" fmla="*/ 515 w 724"/>
                <a:gd name="T15" fmla="*/ 251 h 833"/>
                <a:gd name="T16" fmla="*/ 323 w 724"/>
                <a:gd name="T17" fmla="*/ 392 h 833"/>
                <a:gd name="T18" fmla="*/ 187 w 724"/>
                <a:gd name="T19" fmla="*/ 744 h 833"/>
                <a:gd name="T20" fmla="*/ 147 w 724"/>
                <a:gd name="T21" fmla="*/ 830 h 833"/>
                <a:gd name="T22" fmla="*/ 125 w 724"/>
                <a:gd name="T23" fmla="*/ 833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4" h="833">
                  <a:moveTo>
                    <a:pt x="125" y="833"/>
                  </a:moveTo>
                  <a:cubicBezTo>
                    <a:pt x="97" y="833"/>
                    <a:pt x="72" y="817"/>
                    <a:pt x="62" y="790"/>
                  </a:cubicBezTo>
                  <a:cubicBezTo>
                    <a:pt x="0" y="622"/>
                    <a:pt x="106" y="416"/>
                    <a:pt x="230" y="296"/>
                  </a:cubicBezTo>
                  <a:cubicBezTo>
                    <a:pt x="296" y="232"/>
                    <a:pt x="371" y="185"/>
                    <a:pt x="444" y="139"/>
                  </a:cubicBezTo>
                  <a:cubicBezTo>
                    <a:pt x="502" y="102"/>
                    <a:pt x="557" y="66"/>
                    <a:pt x="606" y="25"/>
                  </a:cubicBezTo>
                  <a:cubicBezTo>
                    <a:pt x="634" y="0"/>
                    <a:pt x="676" y="4"/>
                    <a:pt x="700" y="32"/>
                  </a:cubicBezTo>
                  <a:cubicBezTo>
                    <a:pt x="724" y="60"/>
                    <a:pt x="721" y="102"/>
                    <a:pt x="693" y="126"/>
                  </a:cubicBezTo>
                  <a:cubicBezTo>
                    <a:pt x="637" y="174"/>
                    <a:pt x="575" y="213"/>
                    <a:pt x="515" y="251"/>
                  </a:cubicBezTo>
                  <a:cubicBezTo>
                    <a:pt x="445" y="295"/>
                    <a:pt x="379" y="337"/>
                    <a:pt x="323" y="392"/>
                  </a:cubicBezTo>
                  <a:cubicBezTo>
                    <a:pt x="227" y="485"/>
                    <a:pt x="149" y="642"/>
                    <a:pt x="187" y="744"/>
                  </a:cubicBezTo>
                  <a:cubicBezTo>
                    <a:pt x="200" y="778"/>
                    <a:pt x="182" y="817"/>
                    <a:pt x="147" y="830"/>
                  </a:cubicBezTo>
                  <a:cubicBezTo>
                    <a:pt x="140" y="832"/>
                    <a:pt x="132" y="833"/>
                    <a:pt x="125" y="833"/>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66" name="Freeform 226">
              <a:extLst>
                <a:ext uri="{FF2B5EF4-FFF2-40B4-BE49-F238E27FC236}">
                  <a16:creationId xmlns:a16="http://schemas.microsoft.com/office/drawing/2014/main" id="{16A621A7-0C45-4456-93F5-0BE41AC71B86}"/>
                </a:ext>
              </a:extLst>
            </p:cNvPr>
            <p:cNvSpPr>
              <a:spLocks/>
            </p:cNvSpPr>
            <p:nvPr/>
          </p:nvSpPr>
          <p:spPr bwMode="auto">
            <a:xfrm>
              <a:off x="7089776" y="3743325"/>
              <a:ext cx="68263" cy="77788"/>
            </a:xfrm>
            <a:custGeom>
              <a:avLst/>
              <a:gdLst>
                <a:gd name="T0" fmla="*/ 81 w 599"/>
                <a:gd name="T1" fmla="*/ 684 h 684"/>
                <a:gd name="T2" fmla="*/ 15 w 599"/>
                <a:gd name="T3" fmla="*/ 623 h 684"/>
                <a:gd name="T4" fmla="*/ 201 w 599"/>
                <a:gd name="T5" fmla="*/ 250 h 684"/>
                <a:gd name="T6" fmla="*/ 322 w 599"/>
                <a:gd name="T7" fmla="*/ 166 h 684"/>
                <a:gd name="T8" fmla="*/ 462 w 599"/>
                <a:gd name="T9" fmla="*/ 49 h 684"/>
                <a:gd name="T10" fmla="*/ 549 w 599"/>
                <a:gd name="T11" fmla="*/ 14 h 684"/>
                <a:gd name="T12" fmla="*/ 585 w 599"/>
                <a:gd name="T13" fmla="*/ 101 h 684"/>
                <a:gd name="T14" fmla="*/ 390 w 599"/>
                <a:gd name="T15" fmla="*/ 280 h 684"/>
                <a:gd name="T16" fmla="*/ 291 w 599"/>
                <a:gd name="T17" fmla="*/ 347 h 684"/>
                <a:gd name="T18" fmla="*/ 148 w 599"/>
                <a:gd name="T19" fmla="*/ 611 h 684"/>
                <a:gd name="T20" fmla="*/ 87 w 599"/>
                <a:gd name="T21" fmla="*/ 684 h 684"/>
                <a:gd name="T22" fmla="*/ 81 w 599"/>
                <a:gd name="T23" fmla="*/ 684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9" h="684">
                  <a:moveTo>
                    <a:pt x="81" y="684"/>
                  </a:moveTo>
                  <a:cubicBezTo>
                    <a:pt x="47" y="684"/>
                    <a:pt x="18" y="658"/>
                    <a:pt x="15" y="623"/>
                  </a:cubicBezTo>
                  <a:cubicBezTo>
                    <a:pt x="0" y="450"/>
                    <a:pt x="153" y="293"/>
                    <a:pt x="201" y="250"/>
                  </a:cubicBezTo>
                  <a:cubicBezTo>
                    <a:pt x="235" y="217"/>
                    <a:pt x="279" y="191"/>
                    <a:pt x="322" y="166"/>
                  </a:cubicBezTo>
                  <a:cubicBezTo>
                    <a:pt x="382" y="130"/>
                    <a:pt x="444" y="93"/>
                    <a:pt x="462" y="49"/>
                  </a:cubicBezTo>
                  <a:cubicBezTo>
                    <a:pt x="476" y="16"/>
                    <a:pt x="515" y="0"/>
                    <a:pt x="549" y="14"/>
                  </a:cubicBezTo>
                  <a:cubicBezTo>
                    <a:pt x="583" y="28"/>
                    <a:pt x="599" y="68"/>
                    <a:pt x="585" y="101"/>
                  </a:cubicBezTo>
                  <a:cubicBezTo>
                    <a:pt x="549" y="185"/>
                    <a:pt x="465" y="235"/>
                    <a:pt x="390" y="280"/>
                  </a:cubicBezTo>
                  <a:cubicBezTo>
                    <a:pt x="352" y="303"/>
                    <a:pt x="316" y="325"/>
                    <a:pt x="291" y="347"/>
                  </a:cubicBezTo>
                  <a:cubicBezTo>
                    <a:pt x="220" y="413"/>
                    <a:pt x="140" y="522"/>
                    <a:pt x="148" y="611"/>
                  </a:cubicBezTo>
                  <a:cubicBezTo>
                    <a:pt x="151" y="648"/>
                    <a:pt x="124" y="680"/>
                    <a:pt x="87" y="684"/>
                  </a:cubicBezTo>
                  <a:cubicBezTo>
                    <a:pt x="85" y="684"/>
                    <a:pt x="83" y="684"/>
                    <a:pt x="81" y="684"/>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67" name="Freeform 227">
              <a:extLst>
                <a:ext uri="{FF2B5EF4-FFF2-40B4-BE49-F238E27FC236}">
                  <a16:creationId xmlns:a16="http://schemas.microsoft.com/office/drawing/2014/main" id="{3CA88ED0-EAE7-4C75-A1F3-451A448225BB}"/>
                </a:ext>
              </a:extLst>
            </p:cNvPr>
            <p:cNvSpPr>
              <a:spLocks/>
            </p:cNvSpPr>
            <p:nvPr/>
          </p:nvSpPr>
          <p:spPr bwMode="auto">
            <a:xfrm>
              <a:off x="7127876" y="3770313"/>
              <a:ext cx="49213" cy="49213"/>
            </a:xfrm>
            <a:custGeom>
              <a:avLst/>
              <a:gdLst>
                <a:gd name="T0" fmla="*/ 89 w 440"/>
                <a:gd name="T1" fmla="*/ 434 h 434"/>
                <a:gd name="T2" fmla="*/ 23 w 440"/>
                <a:gd name="T3" fmla="*/ 375 h 434"/>
                <a:gd name="T4" fmla="*/ 325 w 440"/>
                <a:gd name="T5" fmla="*/ 21 h 434"/>
                <a:gd name="T6" fmla="*/ 337 w 440"/>
                <a:gd name="T7" fmla="*/ 15 h 434"/>
                <a:gd name="T8" fmla="*/ 425 w 440"/>
                <a:gd name="T9" fmla="*/ 49 h 434"/>
                <a:gd name="T10" fmla="*/ 392 w 440"/>
                <a:gd name="T11" fmla="*/ 137 h 434"/>
                <a:gd name="T12" fmla="*/ 379 w 440"/>
                <a:gd name="T13" fmla="*/ 143 h 434"/>
                <a:gd name="T14" fmla="*/ 155 w 440"/>
                <a:gd name="T15" fmla="*/ 360 h 434"/>
                <a:gd name="T16" fmla="*/ 97 w 440"/>
                <a:gd name="T17" fmla="*/ 434 h 434"/>
                <a:gd name="T18" fmla="*/ 89 w 440"/>
                <a:gd name="T19"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0" h="434">
                  <a:moveTo>
                    <a:pt x="89" y="434"/>
                  </a:moveTo>
                  <a:cubicBezTo>
                    <a:pt x="56" y="434"/>
                    <a:pt x="27" y="409"/>
                    <a:pt x="23" y="375"/>
                  </a:cubicBezTo>
                  <a:cubicBezTo>
                    <a:pt x="0" y="165"/>
                    <a:pt x="203" y="75"/>
                    <a:pt x="325" y="21"/>
                  </a:cubicBezTo>
                  <a:lnTo>
                    <a:pt x="337" y="15"/>
                  </a:lnTo>
                  <a:cubicBezTo>
                    <a:pt x="371" y="0"/>
                    <a:pt x="410" y="15"/>
                    <a:pt x="425" y="49"/>
                  </a:cubicBezTo>
                  <a:cubicBezTo>
                    <a:pt x="440" y="83"/>
                    <a:pt x="425" y="122"/>
                    <a:pt x="392" y="137"/>
                  </a:cubicBezTo>
                  <a:lnTo>
                    <a:pt x="379" y="143"/>
                  </a:lnTo>
                  <a:cubicBezTo>
                    <a:pt x="245" y="202"/>
                    <a:pt x="144" y="256"/>
                    <a:pt x="155" y="360"/>
                  </a:cubicBezTo>
                  <a:cubicBezTo>
                    <a:pt x="160" y="397"/>
                    <a:pt x="133" y="430"/>
                    <a:pt x="97" y="434"/>
                  </a:cubicBezTo>
                  <a:cubicBezTo>
                    <a:pt x="94" y="434"/>
                    <a:pt x="92" y="434"/>
                    <a:pt x="89" y="434"/>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68" name="Freeform 228">
              <a:extLst>
                <a:ext uri="{FF2B5EF4-FFF2-40B4-BE49-F238E27FC236}">
                  <a16:creationId xmlns:a16="http://schemas.microsoft.com/office/drawing/2014/main" id="{7EF88A2B-F78E-4165-A6F5-9F4B875ADECD}"/>
                </a:ext>
              </a:extLst>
            </p:cNvPr>
            <p:cNvSpPr>
              <a:spLocks/>
            </p:cNvSpPr>
            <p:nvPr/>
          </p:nvSpPr>
          <p:spPr bwMode="auto">
            <a:xfrm>
              <a:off x="7231063" y="3717925"/>
              <a:ext cx="77788" cy="88900"/>
            </a:xfrm>
            <a:custGeom>
              <a:avLst/>
              <a:gdLst>
                <a:gd name="T0" fmla="*/ 122 w 690"/>
                <a:gd name="T1" fmla="*/ 791 h 791"/>
                <a:gd name="T2" fmla="*/ 59 w 690"/>
                <a:gd name="T3" fmla="*/ 748 h 791"/>
                <a:gd name="T4" fmla="*/ 218 w 690"/>
                <a:gd name="T5" fmla="*/ 279 h 791"/>
                <a:gd name="T6" fmla="*/ 420 w 690"/>
                <a:gd name="T7" fmla="*/ 131 h 791"/>
                <a:gd name="T8" fmla="*/ 572 w 690"/>
                <a:gd name="T9" fmla="*/ 24 h 791"/>
                <a:gd name="T10" fmla="*/ 666 w 690"/>
                <a:gd name="T11" fmla="*/ 31 h 791"/>
                <a:gd name="T12" fmla="*/ 659 w 690"/>
                <a:gd name="T13" fmla="*/ 125 h 791"/>
                <a:gd name="T14" fmla="*/ 491 w 690"/>
                <a:gd name="T15" fmla="*/ 243 h 791"/>
                <a:gd name="T16" fmla="*/ 311 w 690"/>
                <a:gd name="T17" fmla="*/ 375 h 791"/>
                <a:gd name="T18" fmla="*/ 184 w 690"/>
                <a:gd name="T19" fmla="*/ 702 h 791"/>
                <a:gd name="T20" fmla="*/ 145 w 690"/>
                <a:gd name="T21" fmla="*/ 787 h 791"/>
                <a:gd name="T22" fmla="*/ 122 w 690"/>
                <a:gd name="T23" fmla="*/ 791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0" h="791">
                  <a:moveTo>
                    <a:pt x="122" y="791"/>
                  </a:moveTo>
                  <a:cubicBezTo>
                    <a:pt x="94" y="791"/>
                    <a:pt x="69" y="775"/>
                    <a:pt x="59" y="748"/>
                  </a:cubicBezTo>
                  <a:cubicBezTo>
                    <a:pt x="0" y="588"/>
                    <a:pt x="100" y="393"/>
                    <a:pt x="218" y="279"/>
                  </a:cubicBezTo>
                  <a:cubicBezTo>
                    <a:pt x="281" y="219"/>
                    <a:pt x="351" y="174"/>
                    <a:pt x="420" y="131"/>
                  </a:cubicBezTo>
                  <a:cubicBezTo>
                    <a:pt x="474" y="96"/>
                    <a:pt x="526" y="63"/>
                    <a:pt x="572" y="24"/>
                  </a:cubicBezTo>
                  <a:cubicBezTo>
                    <a:pt x="600" y="0"/>
                    <a:pt x="642" y="3"/>
                    <a:pt x="666" y="31"/>
                  </a:cubicBezTo>
                  <a:cubicBezTo>
                    <a:pt x="690" y="59"/>
                    <a:pt x="686" y="101"/>
                    <a:pt x="659" y="125"/>
                  </a:cubicBezTo>
                  <a:cubicBezTo>
                    <a:pt x="605" y="171"/>
                    <a:pt x="547" y="208"/>
                    <a:pt x="491" y="243"/>
                  </a:cubicBezTo>
                  <a:cubicBezTo>
                    <a:pt x="425" y="285"/>
                    <a:pt x="364" y="324"/>
                    <a:pt x="311" y="375"/>
                  </a:cubicBezTo>
                  <a:cubicBezTo>
                    <a:pt x="221" y="461"/>
                    <a:pt x="149" y="607"/>
                    <a:pt x="184" y="702"/>
                  </a:cubicBezTo>
                  <a:cubicBezTo>
                    <a:pt x="197" y="736"/>
                    <a:pt x="179" y="774"/>
                    <a:pt x="145" y="787"/>
                  </a:cubicBezTo>
                  <a:cubicBezTo>
                    <a:pt x="137" y="790"/>
                    <a:pt x="129" y="791"/>
                    <a:pt x="122" y="79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69" name="Freeform 229">
              <a:extLst>
                <a:ext uri="{FF2B5EF4-FFF2-40B4-BE49-F238E27FC236}">
                  <a16:creationId xmlns:a16="http://schemas.microsoft.com/office/drawing/2014/main" id="{26255BD1-C8F8-46D6-A5C9-AFEF290CF092}"/>
                </a:ext>
              </a:extLst>
            </p:cNvPr>
            <p:cNvSpPr>
              <a:spLocks/>
            </p:cNvSpPr>
            <p:nvPr/>
          </p:nvSpPr>
          <p:spPr bwMode="auto">
            <a:xfrm>
              <a:off x="7265988" y="3732213"/>
              <a:ext cx="63500" cy="73025"/>
            </a:xfrm>
            <a:custGeom>
              <a:avLst/>
              <a:gdLst>
                <a:gd name="T0" fmla="*/ 81 w 572"/>
                <a:gd name="T1" fmla="*/ 651 h 651"/>
                <a:gd name="T2" fmla="*/ 15 w 572"/>
                <a:gd name="T3" fmla="*/ 591 h 651"/>
                <a:gd name="T4" fmla="*/ 191 w 572"/>
                <a:gd name="T5" fmla="*/ 236 h 651"/>
                <a:gd name="T6" fmla="*/ 305 w 572"/>
                <a:gd name="T7" fmla="*/ 157 h 651"/>
                <a:gd name="T8" fmla="*/ 435 w 572"/>
                <a:gd name="T9" fmla="*/ 50 h 651"/>
                <a:gd name="T10" fmla="*/ 522 w 572"/>
                <a:gd name="T11" fmla="*/ 14 h 651"/>
                <a:gd name="T12" fmla="*/ 558 w 572"/>
                <a:gd name="T13" fmla="*/ 102 h 651"/>
                <a:gd name="T14" fmla="*/ 373 w 572"/>
                <a:gd name="T15" fmla="*/ 271 h 651"/>
                <a:gd name="T16" fmla="*/ 281 w 572"/>
                <a:gd name="T17" fmla="*/ 334 h 651"/>
                <a:gd name="T18" fmla="*/ 148 w 572"/>
                <a:gd name="T19" fmla="*/ 579 h 651"/>
                <a:gd name="T20" fmla="*/ 87 w 572"/>
                <a:gd name="T21" fmla="*/ 651 h 651"/>
                <a:gd name="T22" fmla="*/ 81 w 572"/>
                <a:gd name="T23" fmla="*/ 651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2" h="651">
                  <a:moveTo>
                    <a:pt x="81" y="651"/>
                  </a:moveTo>
                  <a:cubicBezTo>
                    <a:pt x="47" y="651"/>
                    <a:pt x="18" y="625"/>
                    <a:pt x="15" y="591"/>
                  </a:cubicBezTo>
                  <a:cubicBezTo>
                    <a:pt x="0" y="426"/>
                    <a:pt x="145" y="278"/>
                    <a:pt x="191" y="236"/>
                  </a:cubicBezTo>
                  <a:cubicBezTo>
                    <a:pt x="223" y="206"/>
                    <a:pt x="265" y="181"/>
                    <a:pt x="305" y="157"/>
                  </a:cubicBezTo>
                  <a:cubicBezTo>
                    <a:pt x="361" y="123"/>
                    <a:pt x="418" y="89"/>
                    <a:pt x="435" y="50"/>
                  </a:cubicBezTo>
                  <a:cubicBezTo>
                    <a:pt x="450" y="16"/>
                    <a:pt x="489" y="0"/>
                    <a:pt x="522" y="14"/>
                  </a:cubicBezTo>
                  <a:cubicBezTo>
                    <a:pt x="556" y="28"/>
                    <a:pt x="572" y="68"/>
                    <a:pt x="558" y="102"/>
                  </a:cubicBezTo>
                  <a:cubicBezTo>
                    <a:pt x="524" y="181"/>
                    <a:pt x="444" y="229"/>
                    <a:pt x="373" y="271"/>
                  </a:cubicBezTo>
                  <a:cubicBezTo>
                    <a:pt x="338" y="293"/>
                    <a:pt x="304" y="313"/>
                    <a:pt x="281" y="334"/>
                  </a:cubicBezTo>
                  <a:cubicBezTo>
                    <a:pt x="215" y="395"/>
                    <a:pt x="140" y="496"/>
                    <a:pt x="148" y="579"/>
                  </a:cubicBezTo>
                  <a:cubicBezTo>
                    <a:pt x="151" y="616"/>
                    <a:pt x="124" y="648"/>
                    <a:pt x="87" y="651"/>
                  </a:cubicBezTo>
                  <a:lnTo>
                    <a:pt x="81" y="651"/>
                  </a:ln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70" name="Freeform 230">
              <a:extLst>
                <a:ext uri="{FF2B5EF4-FFF2-40B4-BE49-F238E27FC236}">
                  <a16:creationId xmlns:a16="http://schemas.microsoft.com/office/drawing/2014/main" id="{550DD5A5-2835-46E2-86EC-2DB8123E69E2}"/>
                </a:ext>
              </a:extLst>
            </p:cNvPr>
            <p:cNvSpPr>
              <a:spLocks/>
            </p:cNvSpPr>
            <p:nvPr/>
          </p:nvSpPr>
          <p:spPr bwMode="auto">
            <a:xfrm>
              <a:off x="7300913" y="3757613"/>
              <a:ext cx="47625" cy="47625"/>
            </a:xfrm>
            <a:custGeom>
              <a:avLst/>
              <a:gdLst>
                <a:gd name="T0" fmla="*/ 88 w 423"/>
                <a:gd name="T1" fmla="*/ 417 h 417"/>
                <a:gd name="T2" fmla="*/ 22 w 423"/>
                <a:gd name="T3" fmla="*/ 357 h 417"/>
                <a:gd name="T4" fmla="*/ 308 w 423"/>
                <a:gd name="T5" fmla="*/ 20 h 417"/>
                <a:gd name="T6" fmla="*/ 319 w 423"/>
                <a:gd name="T7" fmla="*/ 15 h 417"/>
                <a:gd name="T8" fmla="*/ 408 w 423"/>
                <a:gd name="T9" fmla="*/ 49 h 417"/>
                <a:gd name="T10" fmla="*/ 374 w 423"/>
                <a:gd name="T11" fmla="*/ 137 h 417"/>
                <a:gd name="T12" fmla="*/ 362 w 423"/>
                <a:gd name="T13" fmla="*/ 142 h 417"/>
                <a:gd name="T14" fmla="*/ 155 w 423"/>
                <a:gd name="T15" fmla="*/ 343 h 417"/>
                <a:gd name="T16" fmla="*/ 95 w 423"/>
                <a:gd name="T17" fmla="*/ 416 h 417"/>
                <a:gd name="T18" fmla="*/ 88 w 423"/>
                <a:gd name="T1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17">
                  <a:moveTo>
                    <a:pt x="88" y="417"/>
                  </a:moveTo>
                  <a:cubicBezTo>
                    <a:pt x="54" y="417"/>
                    <a:pt x="26" y="391"/>
                    <a:pt x="22" y="357"/>
                  </a:cubicBezTo>
                  <a:cubicBezTo>
                    <a:pt x="0" y="157"/>
                    <a:pt x="193" y="72"/>
                    <a:pt x="308" y="20"/>
                  </a:cubicBezTo>
                  <a:lnTo>
                    <a:pt x="319" y="15"/>
                  </a:lnTo>
                  <a:cubicBezTo>
                    <a:pt x="353" y="0"/>
                    <a:pt x="393" y="15"/>
                    <a:pt x="408" y="49"/>
                  </a:cubicBezTo>
                  <a:cubicBezTo>
                    <a:pt x="423" y="82"/>
                    <a:pt x="408" y="122"/>
                    <a:pt x="374" y="137"/>
                  </a:cubicBezTo>
                  <a:lnTo>
                    <a:pt x="362" y="142"/>
                  </a:lnTo>
                  <a:cubicBezTo>
                    <a:pt x="238" y="197"/>
                    <a:pt x="144" y="247"/>
                    <a:pt x="155" y="343"/>
                  </a:cubicBezTo>
                  <a:cubicBezTo>
                    <a:pt x="159" y="379"/>
                    <a:pt x="132" y="412"/>
                    <a:pt x="95" y="416"/>
                  </a:cubicBezTo>
                  <a:cubicBezTo>
                    <a:pt x="93" y="416"/>
                    <a:pt x="91" y="417"/>
                    <a:pt x="88" y="417"/>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71" name="Freeform 231">
              <a:extLst>
                <a:ext uri="{FF2B5EF4-FFF2-40B4-BE49-F238E27FC236}">
                  <a16:creationId xmlns:a16="http://schemas.microsoft.com/office/drawing/2014/main" id="{030BEF10-593E-4A9A-9CD8-EA5860E7B80B}"/>
                </a:ext>
              </a:extLst>
            </p:cNvPr>
            <p:cNvSpPr>
              <a:spLocks/>
            </p:cNvSpPr>
            <p:nvPr/>
          </p:nvSpPr>
          <p:spPr bwMode="auto">
            <a:xfrm>
              <a:off x="7356476" y="3760788"/>
              <a:ext cx="77788" cy="90488"/>
            </a:xfrm>
            <a:custGeom>
              <a:avLst/>
              <a:gdLst>
                <a:gd name="T0" fmla="*/ 121 w 689"/>
                <a:gd name="T1" fmla="*/ 792 h 792"/>
                <a:gd name="T2" fmla="*/ 59 w 689"/>
                <a:gd name="T3" fmla="*/ 748 h 792"/>
                <a:gd name="T4" fmla="*/ 218 w 689"/>
                <a:gd name="T5" fmla="*/ 279 h 792"/>
                <a:gd name="T6" fmla="*/ 419 w 689"/>
                <a:gd name="T7" fmla="*/ 131 h 792"/>
                <a:gd name="T8" fmla="*/ 571 w 689"/>
                <a:gd name="T9" fmla="*/ 24 h 792"/>
                <a:gd name="T10" fmla="*/ 665 w 689"/>
                <a:gd name="T11" fmla="*/ 31 h 792"/>
                <a:gd name="T12" fmla="*/ 658 w 689"/>
                <a:gd name="T13" fmla="*/ 125 h 792"/>
                <a:gd name="T14" fmla="*/ 490 w 689"/>
                <a:gd name="T15" fmla="*/ 244 h 792"/>
                <a:gd name="T16" fmla="*/ 311 w 689"/>
                <a:gd name="T17" fmla="*/ 375 h 792"/>
                <a:gd name="T18" fmla="*/ 184 w 689"/>
                <a:gd name="T19" fmla="*/ 702 h 792"/>
                <a:gd name="T20" fmla="*/ 144 w 689"/>
                <a:gd name="T21" fmla="*/ 787 h 792"/>
                <a:gd name="T22" fmla="*/ 121 w 689"/>
                <a:gd name="T23" fmla="*/ 79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9" h="792">
                  <a:moveTo>
                    <a:pt x="121" y="792"/>
                  </a:moveTo>
                  <a:cubicBezTo>
                    <a:pt x="94" y="792"/>
                    <a:pt x="68" y="775"/>
                    <a:pt x="59" y="748"/>
                  </a:cubicBezTo>
                  <a:cubicBezTo>
                    <a:pt x="0" y="588"/>
                    <a:pt x="100" y="393"/>
                    <a:pt x="218" y="279"/>
                  </a:cubicBezTo>
                  <a:cubicBezTo>
                    <a:pt x="280" y="219"/>
                    <a:pt x="351" y="174"/>
                    <a:pt x="419" y="131"/>
                  </a:cubicBezTo>
                  <a:cubicBezTo>
                    <a:pt x="474" y="96"/>
                    <a:pt x="525" y="63"/>
                    <a:pt x="571" y="24"/>
                  </a:cubicBezTo>
                  <a:cubicBezTo>
                    <a:pt x="599" y="0"/>
                    <a:pt x="641" y="4"/>
                    <a:pt x="665" y="31"/>
                  </a:cubicBezTo>
                  <a:cubicBezTo>
                    <a:pt x="689" y="59"/>
                    <a:pt x="686" y="101"/>
                    <a:pt x="658" y="125"/>
                  </a:cubicBezTo>
                  <a:cubicBezTo>
                    <a:pt x="605" y="171"/>
                    <a:pt x="547" y="208"/>
                    <a:pt x="490" y="244"/>
                  </a:cubicBezTo>
                  <a:cubicBezTo>
                    <a:pt x="425" y="285"/>
                    <a:pt x="363" y="324"/>
                    <a:pt x="311" y="375"/>
                  </a:cubicBezTo>
                  <a:cubicBezTo>
                    <a:pt x="221" y="462"/>
                    <a:pt x="149" y="607"/>
                    <a:pt x="184" y="702"/>
                  </a:cubicBezTo>
                  <a:cubicBezTo>
                    <a:pt x="196" y="736"/>
                    <a:pt x="179" y="775"/>
                    <a:pt x="144" y="787"/>
                  </a:cubicBezTo>
                  <a:cubicBezTo>
                    <a:pt x="137" y="790"/>
                    <a:pt x="129" y="792"/>
                    <a:pt x="121" y="792"/>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72" name="Freeform 232">
              <a:extLst>
                <a:ext uri="{FF2B5EF4-FFF2-40B4-BE49-F238E27FC236}">
                  <a16:creationId xmlns:a16="http://schemas.microsoft.com/office/drawing/2014/main" id="{85456003-7A33-44EA-AFD6-89C9FAB23BFB}"/>
                </a:ext>
              </a:extLst>
            </p:cNvPr>
            <p:cNvSpPr>
              <a:spLocks/>
            </p:cNvSpPr>
            <p:nvPr/>
          </p:nvSpPr>
          <p:spPr bwMode="auto">
            <a:xfrm>
              <a:off x="7389813" y="3775075"/>
              <a:ext cx="65088" cy="74613"/>
            </a:xfrm>
            <a:custGeom>
              <a:avLst/>
              <a:gdLst>
                <a:gd name="T0" fmla="*/ 82 w 572"/>
                <a:gd name="T1" fmla="*/ 652 h 652"/>
                <a:gd name="T2" fmla="*/ 15 w 572"/>
                <a:gd name="T3" fmla="*/ 591 h 652"/>
                <a:gd name="T4" fmla="*/ 191 w 572"/>
                <a:gd name="T5" fmla="*/ 237 h 652"/>
                <a:gd name="T6" fmla="*/ 305 w 572"/>
                <a:gd name="T7" fmla="*/ 157 h 652"/>
                <a:gd name="T8" fmla="*/ 435 w 572"/>
                <a:gd name="T9" fmla="*/ 50 h 652"/>
                <a:gd name="T10" fmla="*/ 523 w 572"/>
                <a:gd name="T11" fmla="*/ 15 h 652"/>
                <a:gd name="T12" fmla="*/ 558 w 572"/>
                <a:gd name="T13" fmla="*/ 102 h 652"/>
                <a:gd name="T14" fmla="*/ 374 w 572"/>
                <a:gd name="T15" fmla="*/ 272 h 652"/>
                <a:gd name="T16" fmla="*/ 281 w 572"/>
                <a:gd name="T17" fmla="*/ 335 h 652"/>
                <a:gd name="T18" fmla="*/ 148 w 572"/>
                <a:gd name="T19" fmla="*/ 579 h 652"/>
                <a:gd name="T20" fmla="*/ 87 w 572"/>
                <a:gd name="T21" fmla="*/ 652 h 652"/>
                <a:gd name="T22" fmla="*/ 82 w 572"/>
                <a:gd name="T23" fmla="*/ 6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2" h="652">
                  <a:moveTo>
                    <a:pt x="82" y="652"/>
                  </a:moveTo>
                  <a:cubicBezTo>
                    <a:pt x="47" y="652"/>
                    <a:pt x="18" y="626"/>
                    <a:pt x="15" y="591"/>
                  </a:cubicBezTo>
                  <a:cubicBezTo>
                    <a:pt x="0" y="426"/>
                    <a:pt x="146" y="278"/>
                    <a:pt x="191" y="237"/>
                  </a:cubicBezTo>
                  <a:cubicBezTo>
                    <a:pt x="224" y="206"/>
                    <a:pt x="265" y="182"/>
                    <a:pt x="305" y="157"/>
                  </a:cubicBezTo>
                  <a:cubicBezTo>
                    <a:pt x="361" y="124"/>
                    <a:pt x="419" y="90"/>
                    <a:pt x="435" y="50"/>
                  </a:cubicBezTo>
                  <a:cubicBezTo>
                    <a:pt x="450" y="16"/>
                    <a:pt x="489" y="0"/>
                    <a:pt x="523" y="15"/>
                  </a:cubicBezTo>
                  <a:cubicBezTo>
                    <a:pt x="556" y="29"/>
                    <a:pt x="572" y="68"/>
                    <a:pt x="558" y="102"/>
                  </a:cubicBezTo>
                  <a:cubicBezTo>
                    <a:pt x="524" y="182"/>
                    <a:pt x="444" y="230"/>
                    <a:pt x="374" y="272"/>
                  </a:cubicBezTo>
                  <a:cubicBezTo>
                    <a:pt x="338" y="293"/>
                    <a:pt x="304" y="314"/>
                    <a:pt x="281" y="335"/>
                  </a:cubicBezTo>
                  <a:cubicBezTo>
                    <a:pt x="215" y="396"/>
                    <a:pt x="141" y="497"/>
                    <a:pt x="148" y="579"/>
                  </a:cubicBezTo>
                  <a:cubicBezTo>
                    <a:pt x="151" y="616"/>
                    <a:pt x="124" y="649"/>
                    <a:pt x="87" y="652"/>
                  </a:cubicBezTo>
                  <a:cubicBezTo>
                    <a:pt x="85" y="652"/>
                    <a:pt x="83" y="652"/>
                    <a:pt x="82" y="652"/>
                  </a:cubicBez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73" name="Freeform 233">
              <a:extLst>
                <a:ext uri="{FF2B5EF4-FFF2-40B4-BE49-F238E27FC236}">
                  <a16:creationId xmlns:a16="http://schemas.microsoft.com/office/drawing/2014/main" id="{17F173BB-FC5B-48C0-906C-8170747694CD}"/>
                </a:ext>
              </a:extLst>
            </p:cNvPr>
            <p:cNvSpPr>
              <a:spLocks/>
            </p:cNvSpPr>
            <p:nvPr/>
          </p:nvSpPr>
          <p:spPr bwMode="auto">
            <a:xfrm>
              <a:off x="7426326" y="3800475"/>
              <a:ext cx="47625" cy="47625"/>
            </a:xfrm>
            <a:custGeom>
              <a:avLst/>
              <a:gdLst>
                <a:gd name="T0" fmla="*/ 89 w 423"/>
                <a:gd name="T1" fmla="*/ 417 h 417"/>
                <a:gd name="T2" fmla="*/ 22 w 423"/>
                <a:gd name="T3" fmla="*/ 358 h 417"/>
                <a:gd name="T4" fmla="*/ 309 w 423"/>
                <a:gd name="T5" fmla="*/ 21 h 417"/>
                <a:gd name="T6" fmla="*/ 320 w 423"/>
                <a:gd name="T7" fmla="*/ 15 h 417"/>
                <a:gd name="T8" fmla="*/ 408 w 423"/>
                <a:gd name="T9" fmla="*/ 49 h 417"/>
                <a:gd name="T10" fmla="*/ 374 w 423"/>
                <a:gd name="T11" fmla="*/ 137 h 417"/>
                <a:gd name="T12" fmla="*/ 363 w 423"/>
                <a:gd name="T13" fmla="*/ 142 h 417"/>
                <a:gd name="T14" fmla="*/ 155 w 423"/>
                <a:gd name="T15" fmla="*/ 343 h 417"/>
                <a:gd name="T16" fmla="*/ 96 w 423"/>
                <a:gd name="T17" fmla="*/ 417 h 417"/>
                <a:gd name="T18" fmla="*/ 89 w 423"/>
                <a:gd name="T1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17">
                  <a:moveTo>
                    <a:pt x="89" y="417"/>
                  </a:moveTo>
                  <a:cubicBezTo>
                    <a:pt x="55" y="417"/>
                    <a:pt x="26" y="392"/>
                    <a:pt x="22" y="358"/>
                  </a:cubicBezTo>
                  <a:cubicBezTo>
                    <a:pt x="0" y="158"/>
                    <a:pt x="193" y="72"/>
                    <a:pt x="309" y="21"/>
                  </a:cubicBezTo>
                  <a:lnTo>
                    <a:pt x="320" y="15"/>
                  </a:lnTo>
                  <a:cubicBezTo>
                    <a:pt x="354" y="0"/>
                    <a:pt x="393" y="15"/>
                    <a:pt x="408" y="49"/>
                  </a:cubicBezTo>
                  <a:cubicBezTo>
                    <a:pt x="423" y="83"/>
                    <a:pt x="408" y="122"/>
                    <a:pt x="374" y="137"/>
                  </a:cubicBezTo>
                  <a:lnTo>
                    <a:pt x="363" y="142"/>
                  </a:lnTo>
                  <a:cubicBezTo>
                    <a:pt x="238" y="197"/>
                    <a:pt x="145" y="247"/>
                    <a:pt x="155" y="343"/>
                  </a:cubicBezTo>
                  <a:cubicBezTo>
                    <a:pt x="159" y="379"/>
                    <a:pt x="133" y="413"/>
                    <a:pt x="96" y="417"/>
                  </a:cubicBezTo>
                  <a:cubicBezTo>
                    <a:pt x="94" y="417"/>
                    <a:pt x="91" y="417"/>
                    <a:pt x="89" y="417"/>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74" name="Freeform 234">
              <a:extLst>
                <a:ext uri="{FF2B5EF4-FFF2-40B4-BE49-F238E27FC236}">
                  <a16:creationId xmlns:a16="http://schemas.microsoft.com/office/drawing/2014/main" id="{AD0FB1CD-A1EA-48D6-B072-54742FCAA2C3}"/>
                </a:ext>
              </a:extLst>
            </p:cNvPr>
            <p:cNvSpPr>
              <a:spLocks/>
            </p:cNvSpPr>
            <p:nvPr/>
          </p:nvSpPr>
          <p:spPr bwMode="auto">
            <a:xfrm>
              <a:off x="7118351" y="3854450"/>
              <a:ext cx="17463" cy="15875"/>
            </a:xfrm>
            <a:custGeom>
              <a:avLst/>
              <a:gdLst>
                <a:gd name="T0" fmla="*/ 100 w 166"/>
                <a:gd name="T1" fmla="*/ 134 h 134"/>
                <a:gd name="T2" fmla="*/ 66 w 166"/>
                <a:gd name="T3" fmla="*/ 134 h 134"/>
                <a:gd name="T4" fmla="*/ 0 w 166"/>
                <a:gd name="T5" fmla="*/ 67 h 134"/>
                <a:gd name="T6" fmla="*/ 66 w 166"/>
                <a:gd name="T7" fmla="*/ 0 h 134"/>
                <a:gd name="T8" fmla="*/ 100 w 166"/>
                <a:gd name="T9" fmla="*/ 0 h 134"/>
                <a:gd name="T10" fmla="*/ 166 w 166"/>
                <a:gd name="T11" fmla="*/ 67 h 134"/>
                <a:gd name="T12" fmla="*/ 100 w 166"/>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66" h="134">
                  <a:moveTo>
                    <a:pt x="100" y="134"/>
                  </a:moveTo>
                  <a:lnTo>
                    <a:pt x="66" y="134"/>
                  </a:lnTo>
                  <a:cubicBezTo>
                    <a:pt x="30" y="134"/>
                    <a:pt x="0" y="104"/>
                    <a:pt x="0" y="67"/>
                  </a:cubicBezTo>
                  <a:cubicBezTo>
                    <a:pt x="0" y="31"/>
                    <a:pt x="30" y="0"/>
                    <a:pt x="66" y="0"/>
                  </a:cubicBezTo>
                  <a:lnTo>
                    <a:pt x="100" y="0"/>
                  </a:lnTo>
                  <a:cubicBezTo>
                    <a:pt x="137" y="0"/>
                    <a:pt x="166" y="31"/>
                    <a:pt x="166" y="67"/>
                  </a:cubicBezTo>
                  <a:cubicBezTo>
                    <a:pt x="166" y="104"/>
                    <a:pt x="137" y="134"/>
                    <a:pt x="100" y="134"/>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75" name="Freeform 235">
              <a:extLst>
                <a:ext uri="{FF2B5EF4-FFF2-40B4-BE49-F238E27FC236}">
                  <a16:creationId xmlns:a16="http://schemas.microsoft.com/office/drawing/2014/main" id="{6C28666C-8C25-4E99-B6A0-43DE19149E63}"/>
                </a:ext>
              </a:extLst>
            </p:cNvPr>
            <p:cNvSpPr>
              <a:spLocks/>
            </p:cNvSpPr>
            <p:nvPr/>
          </p:nvSpPr>
          <p:spPr bwMode="auto">
            <a:xfrm>
              <a:off x="7054851" y="3854450"/>
              <a:ext cx="60325" cy="15875"/>
            </a:xfrm>
            <a:custGeom>
              <a:avLst/>
              <a:gdLst>
                <a:gd name="T0" fmla="*/ 466 w 533"/>
                <a:gd name="T1" fmla="*/ 134 h 134"/>
                <a:gd name="T2" fmla="*/ 66 w 533"/>
                <a:gd name="T3" fmla="*/ 134 h 134"/>
                <a:gd name="T4" fmla="*/ 0 w 533"/>
                <a:gd name="T5" fmla="*/ 67 h 134"/>
                <a:gd name="T6" fmla="*/ 66 w 533"/>
                <a:gd name="T7" fmla="*/ 0 h 134"/>
                <a:gd name="T8" fmla="*/ 466 w 533"/>
                <a:gd name="T9" fmla="*/ 0 h 134"/>
                <a:gd name="T10" fmla="*/ 533 w 533"/>
                <a:gd name="T11" fmla="*/ 67 h 134"/>
                <a:gd name="T12" fmla="*/ 466 w 533"/>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533" h="134">
                  <a:moveTo>
                    <a:pt x="466" y="134"/>
                  </a:moveTo>
                  <a:lnTo>
                    <a:pt x="66" y="134"/>
                  </a:lnTo>
                  <a:cubicBezTo>
                    <a:pt x="30" y="134"/>
                    <a:pt x="0" y="104"/>
                    <a:pt x="0" y="67"/>
                  </a:cubicBezTo>
                  <a:cubicBezTo>
                    <a:pt x="0" y="31"/>
                    <a:pt x="30" y="0"/>
                    <a:pt x="66" y="0"/>
                  </a:cubicBezTo>
                  <a:lnTo>
                    <a:pt x="466" y="0"/>
                  </a:lnTo>
                  <a:cubicBezTo>
                    <a:pt x="503" y="0"/>
                    <a:pt x="533" y="31"/>
                    <a:pt x="533" y="67"/>
                  </a:cubicBezTo>
                  <a:cubicBezTo>
                    <a:pt x="533" y="104"/>
                    <a:pt x="503" y="134"/>
                    <a:pt x="466" y="134"/>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76" name="Freeform 236">
              <a:extLst>
                <a:ext uri="{FF2B5EF4-FFF2-40B4-BE49-F238E27FC236}">
                  <a16:creationId xmlns:a16="http://schemas.microsoft.com/office/drawing/2014/main" id="{DC9F03EA-1D22-403F-84FF-F0E65207F7C0}"/>
                </a:ext>
              </a:extLst>
            </p:cNvPr>
            <p:cNvSpPr>
              <a:spLocks/>
            </p:cNvSpPr>
            <p:nvPr/>
          </p:nvSpPr>
          <p:spPr bwMode="auto">
            <a:xfrm>
              <a:off x="7426326" y="3873500"/>
              <a:ext cx="15875" cy="15875"/>
            </a:xfrm>
            <a:custGeom>
              <a:avLst/>
              <a:gdLst>
                <a:gd name="T0" fmla="*/ 83 w 150"/>
                <a:gd name="T1" fmla="*/ 134 h 134"/>
                <a:gd name="T2" fmla="*/ 67 w 150"/>
                <a:gd name="T3" fmla="*/ 134 h 134"/>
                <a:gd name="T4" fmla="*/ 0 w 150"/>
                <a:gd name="T5" fmla="*/ 67 h 134"/>
                <a:gd name="T6" fmla="*/ 67 w 150"/>
                <a:gd name="T7" fmla="*/ 0 h 134"/>
                <a:gd name="T8" fmla="*/ 83 w 150"/>
                <a:gd name="T9" fmla="*/ 0 h 134"/>
                <a:gd name="T10" fmla="*/ 150 w 150"/>
                <a:gd name="T11" fmla="*/ 67 h 134"/>
                <a:gd name="T12" fmla="*/ 83 w 150"/>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50" h="134">
                  <a:moveTo>
                    <a:pt x="83" y="134"/>
                  </a:moveTo>
                  <a:lnTo>
                    <a:pt x="67" y="134"/>
                  </a:lnTo>
                  <a:cubicBezTo>
                    <a:pt x="30" y="134"/>
                    <a:pt x="0" y="104"/>
                    <a:pt x="0" y="67"/>
                  </a:cubicBezTo>
                  <a:cubicBezTo>
                    <a:pt x="0" y="30"/>
                    <a:pt x="30" y="0"/>
                    <a:pt x="67" y="0"/>
                  </a:cubicBezTo>
                  <a:lnTo>
                    <a:pt x="83" y="0"/>
                  </a:lnTo>
                  <a:cubicBezTo>
                    <a:pt x="120" y="0"/>
                    <a:pt x="150" y="30"/>
                    <a:pt x="150" y="67"/>
                  </a:cubicBezTo>
                  <a:cubicBezTo>
                    <a:pt x="150" y="104"/>
                    <a:pt x="120" y="134"/>
                    <a:pt x="83" y="134"/>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77" name="Freeform 237">
              <a:extLst>
                <a:ext uri="{FF2B5EF4-FFF2-40B4-BE49-F238E27FC236}">
                  <a16:creationId xmlns:a16="http://schemas.microsoft.com/office/drawing/2014/main" id="{ECEDA154-52F1-4B74-8A7D-FD17F1F47BC5}"/>
                </a:ext>
              </a:extLst>
            </p:cNvPr>
            <p:cNvSpPr>
              <a:spLocks/>
            </p:cNvSpPr>
            <p:nvPr/>
          </p:nvSpPr>
          <p:spPr bwMode="auto">
            <a:xfrm>
              <a:off x="7362826" y="3873500"/>
              <a:ext cx="60325" cy="15875"/>
            </a:xfrm>
            <a:custGeom>
              <a:avLst/>
              <a:gdLst>
                <a:gd name="T0" fmla="*/ 467 w 534"/>
                <a:gd name="T1" fmla="*/ 134 h 134"/>
                <a:gd name="T2" fmla="*/ 67 w 534"/>
                <a:gd name="T3" fmla="*/ 134 h 134"/>
                <a:gd name="T4" fmla="*/ 0 w 534"/>
                <a:gd name="T5" fmla="*/ 67 h 134"/>
                <a:gd name="T6" fmla="*/ 67 w 534"/>
                <a:gd name="T7" fmla="*/ 0 h 134"/>
                <a:gd name="T8" fmla="*/ 467 w 534"/>
                <a:gd name="T9" fmla="*/ 0 h 134"/>
                <a:gd name="T10" fmla="*/ 534 w 534"/>
                <a:gd name="T11" fmla="*/ 67 h 134"/>
                <a:gd name="T12" fmla="*/ 467 w 534"/>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534" h="134">
                  <a:moveTo>
                    <a:pt x="467" y="134"/>
                  </a:moveTo>
                  <a:lnTo>
                    <a:pt x="67" y="134"/>
                  </a:lnTo>
                  <a:cubicBezTo>
                    <a:pt x="30" y="134"/>
                    <a:pt x="0" y="104"/>
                    <a:pt x="0" y="67"/>
                  </a:cubicBezTo>
                  <a:cubicBezTo>
                    <a:pt x="0" y="30"/>
                    <a:pt x="30" y="0"/>
                    <a:pt x="67" y="0"/>
                  </a:cubicBezTo>
                  <a:lnTo>
                    <a:pt x="467" y="0"/>
                  </a:lnTo>
                  <a:cubicBezTo>
                    <a:pt x="504" y="0"/>
                    <a:pt x="534" y="30"/>
                    <a:pt x="534" y="67"/>
                  </a:cubicBezTo>
                  <a:cubicBezTo>
                    <a:pt x="534" y="104"/>
                    <a:pt x="504" y="134"/>
                    <a:pt x="467" y="134"/>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78" name="Freeform 238">
              <a:extLst>
                <a:ext uri="{FF2B5EF4-FFF2-40B4-BE49-F238E27FC236}">
                  <a16:creationId xmlns:a16="http://schemas.microsoft.com/office/drawing/2014/main" id="{2AA1149E-B3A1-425F-AB7C-2DB71AA0BBAA}"/>
                </a:ext>
              </a:extLst>
            </p:cNvPr>
            <p:cNvSpPr>
              <a:spLocks/>
            </p:cNvSpPr>
            <p:nvPr/>
          </p:nvSpPr>
          <p:spPr bwMode="auto">
            <a:xfrm>
              <a:off x="7296151" y="3836988"/>
              <a:ext cx="17463" cy="15875"/>
            </a:xfrm>
            <a:custGeom>
              <a:avLst/>
              <a:gdLst>
                <a:gd name="T0" fmla="*/ 67 w 158"/>
                <a:gd name="T1" fmla="*/ 133 h 134"/>
                <a:gd name="T2" fmla="*/ 0 w 158"/>
                <a:gd name="T3" fmla="*/ 67 h 134"/>
                <a:gd name="T4" fmla="*/ 66 w 158"/>
                <a:gd name="T5" fmla="*/ 0 h 134"/>
                <a:gd name="T6" fmla="*/ 75 w 158"/>
                <a:gd name="T7" fmla="*/ 0 h 134"/>
                <a:gd name="T8" fmla="*/ 78 w 158"/>
                <a:gd name="T9" fmla="*/ 0 h 134"/>
                <a:gd name="T10" fmla="*/ 82 w 158"/>
                <a:gd name="T11" fmla="*/ 0 h 134"/>
                <a:gd name="T12" fmla="*/ 90 w 158"/>
                <a:gd name="T13" fmla="*/ 0 h 134"/>
                <a:gd name="T14" fmla="*/ 90 w 158"/>
                <a:gd name="T15" fmla="*/ 1 h 134"/>
                <a:gd name="T16" fmla="*/ 158 w 158"/>
                <a:gd name="T17" fmla="*/ 67 h 134"/>
                <a:gd name="T18" fmla="*/ 90 w 158"/>
                <a:gd name="T19" fmla="*/ 132 h 134"/>
                <a:gd name="T20" fmla="*/ 90 w 158"/>
                <a:gd name="T21" fmla="*/ 133 h 134"/>
                <a:gd name="T22" fmla="*/ 78 w 158"/>
                <a:gd name="T23" fmla="*/ 133 h 134"/>
                <a:gd name="T24" fmla="*/ 76 w 158"/>
                <a:gd name="T25" fmla="*/ 133 h 134"/>
                <a:gd name="T26" fmla="*/ 67 w 158"/>
                <a:gd name="T27" fmla="*/ 1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134">
                  <a:moveTo>
                    <a:pt x="67" y="133"/>
                  </a:moveTo>
                  <a:cubicBezTo>
                    <a:pt x="30" y="133"/>
                    <a:pt x="0" y="104"/>
                    <a:pt x="0" y="67"/>
                  </a:cubicBezTo>
                  <a:cubicBezTo>
                    <a:pt x="0" y="30"/>
                    <a:pt x="30" y="0"/>
                    <a:pt x="66" y="0"/>
                  </a:cubicBezTo>
                  <a:lnTo>
                    <a:pt x="75" y="0"/>
                  </a:lnTo>
                  <a:cubicBezTo>
                    <a:pt x="76" y="0"/>
                    <a:pt x="77" y="0"/>
                    <a:pt x="78" y="0"/>
                  </a:cubicBezTo>
                  <a:lnTo>
                    <a:pt x="82" y="0"/>
                  </a:lnTo>
                  <a:lnTo>
                    <a:pt x="90" y="0"/>
                  </a:lnTo>
                  <a:lnTo>
                    <a:pt x="90" y="1"/>
                  </a:lnTo>
                  <a:cubicBezTo>
                    <a:pt x="152" y="6"/>
                    <a:pt x="158" y="52"/>
                    <a:pt x="158" y="67"/>
                  </a:cubicBezTo>
                  <a:cubicBezTo>
                    <a:pt x="158" y="117"/>
                    <a:pt x="119" y="130"/>
                    <a:pt x="90" y="132"/>
                  </a:cubicBezTo>
                  <a:lnTo>
                    <a:pt x="90" y="133"/>
                  </a:lnTo>
                  <a:lnTo>
                    <a:pt x="78" y="133"/>
                  </a:lnTo>
                  <a:lnTo>
                    <a:pt x="76" y="133"/>
                  </a:lnTo>
                  <a:cubicBezTo>
                    <a:pt x="72" y="133"/>
                    <a:pt x="70" y="134"/>
                    <a:pt x="67" y="13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79" name="Freeform 239">
              <a:extLst>
                <a:ext uri="{FF2B5EF4-FFF2-40B4-BE49-F238E27FC236}">
                  <a16:creationId xmlns:a16="http://schemas.microsoft.com/office/drawing/2014/main" id="{EFF045DE-D46A-4564-8F86-1A8439E332F0}"/>
                </a:ext>
              </a:extLst>
            </p:cNvPr>
            <p:cNvSpPr>
              <a:spLocks/>
            </p:cNvSpPr>
            <p:nvPr/>
          </p:nvSpPr>
          <p:spPr bwMode="auto">
            <a:xfrm>
              <a:off x="7248526" y="3836988"/>
              <a:ext cx="44450" cy="15875"/>
            </a:xfrm>
            <a:custGeom>
              <a:avLst/>
              <a:gdLst>
                <a:gd name="T0" fmla="*/ 0 w 393"/>
                <a:gd name="T1" fmla="*/ 134 h 134"/>
                <a:gd name="T2" fmla="*/ 0 w 393"/>
                <a:gd name="T3" fmla="*/ 1 h 134"/>
                <a:gd name="T4" fmla="*/ 327 w 393"/>
                <a:gd name="T5" fmla="*/ 0 h 134"/>
                <a:gd name="T6" fmla="*/ 327 w 393"/>
                <a:gd name="T7" fmla="*/ 0 h 134"/>
                <a:gd name="T8" fmla="*/ 393 w 393"/>
                <a:gd name="T9" fmla="*/ 67 h 134"/>
                <a:gd name="T10" fmla="*/ 327 w 393"/>
                <a:gd name="T11" fmla="*/ 134 h 134"/>
                <a:gd name="T12" fmla="*/ 0 w 393"/>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393" h="134">
                  <a:moveTo>
                    <a:pt x="0" y="134"/>
                  </a:moveTo>
                  <a:lnTo>
                    <a:pt x="0" y="1"/>
                  </a:lnTo>
                  <a:lnTo>
                    <a:pt x="327" y="0"/>
                  </a:lnTo>
                  <a:lnTo>
                    <a:pt x="327" y="0"/>
                  </a:lnTo>
                  <a:cubicBezTo>
                    <a:pt x="363" y="0"/>
                    <a:pt x="393" y="30"/>
                    <a:pt x="393" y="67"/>
                  </a:cubicBezTo>
                  <a:cubicBezTo>
                    <a:pt x="393" y="104"/>
                    <a:pt x="363" y="134"/>
                    <a:pt x="327" y="134"/>
                  </a:cubicBezTo>
                  <a:lnTo>
                    <a:pt x="0" y="134"/>
                  </a:lnTo>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80" name="Freeform 240">
              <a:extLst>
                <a:ext uri="{FF2B5EF4-FFF2-40B4-BE49-F238E27FC236}">
                  <a16:creationId xmlns:a16="http://schemas.microsoft.com/office/drawing/2014/main" id="{FEDB3E56-3456-4273-9EB1-64F8B3B2F371}"/>
                </a:ext>
              </a:extLst>
            </p:cNvPr>
            <p:cNvSpPr>
              <a:spLocks/>
            </p:cNvSpPr>
            <p:nvPr/>
          </p:nvSpPr>
          <p:spPr bwMode="auto">
            <a:xfrm>
              <a:off x="7189788" y="3786188"/>
              <a:ext cx="15875" cy="15875"/>
            </a:xfrm>
            <a:custGeom>
              <a:avLst/>
              <a:gdLst>
                <a:gd name="T0" fmla="*/ 68 w 142"/>
                <a:gd name="T1" fmla="*/ 148 h 148"/>
                <a:gd name="T2" fmla="*/ 66 w 142"/>
                <a:gd name="T3" fmla="*/ 148 h 148"/>
                <a:gd name="T4" fmla="*/ 1 w 142"/>
                <a:gd name="T5" fmla="*/ 80 h 148"/>
                <a:gd name="T6" fmla="*/ 55 w 142"/>
                <a:gd name="T7" fmla="*/ 7 h 148"/>
                <a:gd name="T8" fmla="*/ 131 w 142"/>
                <a:gd name="T9" fmla="*/ 42 h 148"/>
                <a:gd name="T10" fmla="*/ 129 w 142"/>
                <a:gd name="T11" fmla="*/ 108 h 148"/>
                <a:gd name="T12" fmla="*/ 68 w 142"/>
                <a:gd name="T13" fmla="*/ 148 h 148"/>
              </a:gdLst>
              <a:ahLst/>
              <a:cxnLst>
                <a:cxn ang="0">
                  <a:pos x="T0" y="T1"/>
                </a:cxn>
                <a:cxn ang="0">
                  <a:pos x="T2" y="T3"/>
                </a:cxn>
                <a:cxn ang="0">
                  <a:pos x="T4" y="T5"/>
                </a:cxn>
                <a:cxn ang="0">
                  <a:pos x="T6" y="T7"/>
                </a:cxn>
                <a:cxn ang="0">
                  <a:pos x="T8" y="T9"/>
                </a:cxn>
                <a:cxn ang="0">
                  <a:pos x="T10" y="T11"/>
                </a:cxn>
                <a:cxn ang="0">
                  <a:pos x="T12" y="T13"/>
                </a:cxn>
              </a:cxnLst>
              <a:rect l="0" t="0" r="r" b="b"/>
              <a:pathLst>
                <a:path w="142" h="148">
                  <a:moveTo>
                    <a:pt x="68" y="148"/>
                  </a:moveTo>
                  <a:lnTo>
                    <a:pt x="66" y="148"/>
                  </a:lnTo>
                  <a:cubicBezTo>
                    <a:pt x="29" y="147"/>
                    <a:pt x="0" y="117"/>
                    <a:pt x="1" y="80"/>
                  </a:cubicBezTo>
                  <a:cubicBezTo>
                    <a:pt x="3" y="24"/>
                    <a:pt x="42" y="10"/>
                    <a:pt x="55" y="7"/>
                  </a:cubicBezTo>
                  <a:cubicBezTo>
                    <a:pt x="84" y="0"/>
                    <a:pt x="116" y="14"/>
                    <a:pt x="131" y="42"/>
                  </a:cubicBezTo>
                  <a:cubicBezTo>
                    <a:pt x="142" y="64"/>
                    <a:pt x="141" y="89"/>
                    <a:pt x="129" y="108"/>
                  </a:cubicBezTo>
                  <a:cubicBezTo>
                    <a:pt x="119" y="132"/>
                    <a:pt x="95" y="148"/>
                    <a:pt x="68" y="148"/>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81" name="Freeform 241">
              <a:extLst>
                <a:ext uri="{FF2B5EF4-FFF2-40B4-BE49-F238E27FC236}">
                  <a16:creationId xmlns:a16="http://schemas.microsoft.com/office/drawing/2014/main" id="{E8241088-12C8-4C70-B054-885CA3084B8C}"/>
                </a:ext>
              </a:extLst>
            </p:cNvPr>
            <p:cNvSpPr>
              <a:spLocks/>
            </p:cNvSpPr>
            <p:nvPr/>
          </p:nvSpPr>
          <p:spPr bwMode="auto">
            <a:xfrm>
              <a:off x="7086601" y="3986213"/>
              <a:ext cx="15875" cy="41275"/>
            </a:xfrm>
            <a:custGeom>
              <a:avLst/>
              <a:gdLst>
                <a:gd name="T0" fmla="*/ 67 w 134"/>
                <a:gd name="T1" fmla="*/ 367 h 367"/>
                <a:gd name="T2" fmla="*/ 0 w 134"/>
                <a:gd name="T3" fmla="*/ 300 h 367"/>
                <a:gd name="T4" fmla="*/ 0 w 134"/>
                <a:gd name="T5" fmla="*/ 67 h 367"/>
                <a:gd name="T6" fmla="*/ 67 w 134"/>
                <a:gd name="T7" fmla="*/ 0 h 367"/>
                <a:gd name="T8" fmla="*/ 134 w 134"/>
                <a:gd name="T9" fmla="*/ 67 h 367"/>
                <a:gd name="T10" fmla="*/ 134 w 134"/>
                <a:gd name="T11" fmla="*/ 300 h 367"/>
                <a:gd name="T12" fmla="*/ 67 w 134"/>
                <a:gd name="T13" fmla="*/ 367 h 367"/>
              </a:gdLst>
              <a:ahLst/>
              <a:cxnLst>
                <a:cxn ang="0">
                  <a:pos x="T0" y="T1"/>
                </a:cxn>
                <a:cxn ang="0">
                  <a:pos x="T2" y="T3"/>
                </a:cxn>
                <a:cxn ang="0">
                  <a:pos x="T4" y="T5"/>
                </a:cxn>
                <a:cxn ang="0">
                  <a:pos x="T6" y="T7"/>
                </a:cxn>
                <a:cxn ang="0">
                  <a:pos x="T8" y="T9"/>
                </a:cxn>
                <a:cxn ang="0">
                  <a:pos x="T10" y="T11"/>
                </a:cxn>
                <a:cxn ang="0">
                  <a:pos x="T12" y="T13"/>
                </a:cxn>
              </a:cxnLst>
              <a:rect l="0" t="0" r="r" b="b"/>
              <a:pathLst>
                <a:path w="134" h="367">
                  <a:moveTo>
                    <a:pt x="67" y="367"/>
                  </a:moveTo>
                  <a:cubicBezTo>
                    <a:pt x="30" y="367"/>
                    <a:pt x="0" y="337"/>
                    <a:pt x="0" y="300"/>
                  </a:cubicBezTo>
                  <a:lnTo>
                    <a:pt x="0" y="67"/>
                  </a:lnTo>
                  <a:cubicBezTo>
                    <a:pt x="0" y="30"/>
                    <a:pt x="30" y="0"/>
                    <a:pt x="67" y="0"/>
                  </a:cubicBezTo>
                  <a:cubicBezTo>
                    <a:pt x="103" y="0"/>
                    <a:pt x="134" y="30"/>
                    <a:pt x="134" y="67"/>
                  </a:cubicBezTo>
                  <a:lnTo>
                    <a:pt x="134" y="300"/>
                  </a:lnTo>
                  <a:cubicBezTo>
                    <a:pt x="134" y="337"/>
                    <a:pt x="103" y="367"/>
                    <a:pt x="67" y="367"/>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82" name="Freeform 242">
              <a:extLst>
                <a:ext uri="{FF2B5EF4-FFF2-40B4-BE49-F238E27FC236}">
                  <a16:creationId xmlns:a16="http://schemas.microsoft.com/office/drawing/2014/main" id="{D92E2B78-D439-4EFF-B05D-8B55980BE16A}"/>
                </a:ext>
              </a:extLst>
            </p:cNvPr>
            <p:cNvSpPr>
              <a:spLocks/>
            </p:cNvSpPr>
            <p:nvPr/>
          </p:nvSpPr>
          <p:spPr bwMode="auto">
            <a:xfrm>
              <a:off x="7129463" y="3986213"/>
              <a:ext cx="14288" cy="41275"/>
            </a:xfrm>
            <a:custGeom>
              <a:avLst/>
              <a:gdLst>
                <a:gd name="T0" fmla="*/ 67 w 133"/>
                <a:gd name="T1" fmla="*/ 367 h 367"/>
                <a:gd name="T2" fmla="*/ 0 w 133"/>
                <a:gd name="T3" fmla="*/ 300 h 367"/>
                <a:gd name="T4" fmla="*/ 0 w 133"/>
                <a:gd name="T5" fmla="*/ 66 h 367"/>
                <a:gd name="T6" fmla="*/ 67 w 133"/>
                <a:gd name="T7" fmla="*/ 0 h 367"/>
                <a:gd name="T8" fmla="*/ 133 w 133"/>
                <a:gd name="T9" fmla="*/ 66 h 367"/>
                <a:gd name="T10" fmla="*/ 133 w 133"/>
                <a:gd name="T11" fmla="*/ 300 h 367"/>
                <a:gd name="T12" fmla="*/ 67 w 133"/>
                <a:gd name="T13" fmla="*/ 367 h 367"/>
              </a:gdLst>
              <a:ahLst/>
              <a:cxnLst>
                <a:cxn ang="0">
                  <a:pos x="T0" y="T1"/>
                </a:cxn>
                <a:cxn ang="0">
                  <a:pos x="T2" y="T3"/>
                </a:cxn>
                <a:cxn ang="0">
                  <a:pos x="T4" y="T5"/>
                </a:cxn>
                <a:cxn ang="0">
                  <a:pos x="T6" y="T7"/>
                </a:cxn>
                <a:cxn ang="0">
                  <a:pos x="T8" y="T9"/>
                </a:cxn>
                <a:cxn ang="0">
                  <a:pos x="T10" y="T11"/>
                </a:cxn>
                <a:cxn ang="0">
                  <a:pos x="T12" y="T13"/>
                </a:cxn>
              </a:cxnLst>
              <a:rect l="0" t="0" r="r" b="b"/>
              <a:pathLst>
                <a:path w="133" h="367">
                  <a:moveTo>
                    <a:pt x="67" y="367"/>
                  </a:moveTo>
                  <a:cubicBezTo>
                    <a:pt x="30" y="367"/>
                    <a:pt x="0" y="337"/>
                    <a:pt x="0" y="300"/>
                  </a:cubicBezTo>
                  <a:lnTo>
                    <a:pt x="0" y="66"/>
                  </a:lnTo>
                  <a:cubicBezTo>
                    <a:pt x="0" y="30"/>
                    <a:pt x="30" y="0"/>
                    <a:pt x="67" y="0"/>
                  </a:cubicBezTo>
                  <a:cubicBezTo>
                    <a:pt x="103" y="0"/>
                    <a:pt x="133" y="30"/>
                    <a:pt x="133" y="66"/>
                  </a:cubicBezTo>
                  <a:lnTo>
                    <a:pt x="133" y="300"/>
                  </a:lnTo>
                  <a:cubicBezTo>
                    <a:pt x="133" y="337"/>
                    <a:pt x="103" y="367"/>
                    <a:pt x="67" y="367"/>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83" name="Freeform 243">
              <a:extLst>
                <a:ext uri="{FF2B5EF4-FFF2-40B4-BE49-F238E27FC236}">
                  <a16:creationId xmlns:a16="http://schemas.microsoft.com/office/drawing/2014/main" id="{1EBA2D0D-3E4F-410A-9200-AB10C2F69B5D}"/>
                </a:ext>
              </a:extLst>
            </p:cNvPr>
            <p:cNvSpPr>
              <a:spLocks/>
            </p:cNvSpPr>
            <p:nvPr/>
          </p:nvSpPr>
          <p:spPr bwMode="auto">
            <a:xfrm>
              <a:off x="7346951" y="3983038"/>
              <a:ext cx="14288" cy="42863"/>
            </a:xfrm>
            <a:custGeom>
              <a:avLst/>
              <a:gdLst>
                <a:gd name="T0" fmla="*/ 67 w 133"/>
                <a:gd name="T1" fmla="*/ 367 h 367"/>
                <a:gd name="T2" fmla="*/ 0 w 133"/>
                <a:gd name="T3" fmla="*/ 300 h 367"/>
                <a:gd name="T4" fmla="*/ 0 w 133"/>
                <a:gd name="T5" fmla="*/ 67 h 367"/>
                <a:gd name="T6" fmla="*/ 67 w 133"/>
                <a:gd name="T7" fmla="*/ 0 h 367"/>
                <a:gd name="T8" fmla="*/ 133 w 133"/>
                <a:gd name="T9" fmla="*/ 67 h 367"/>
                <a:gd name="T10" fmla="*/ 133 w 133"/>
                <a:gd name="T11" fmla="*/ 300 h 367"/>
                <a:gd name="T12" fmla="*/ 67 w 133"/>
                <a:gd name="T13" fmla="*/ 367 h 367"/>
              </a:gdLst>
              <a:ahLst/>
              <a:cxnLst>
                <a:cxn ang="0">
                  <a:pos x="T0" y="T1"/>
                </a:cxn>
                <a:cxn ang="0">
                  <a:pos x="T2" y="T3"/>
                </a:cxn>
                <a:cxn ang="0">
                  <a:pos x="T4" y="T5"/>
                </a:cxn>
                <a:cxn ang="0">
                  <a:pos x="T6" y="T7"/>
                </a:cxn>
                <a:cxn ang="0">
                  <a:pos x="T8" y="T9"/>
                </a:cxn>
                <a:cxn ang="0">
                  <a:pos x="T10" y="T11"/>
                </a:cxn>
                <a:cxn ang="0">
                  <a:pos x="T12" y="T13"/>
                </a:cxn>
              </a:cxnLst>
              <a:rect l="0" t="0" r="r" b="b"/>
              <a:pathLst>
                <a:path w="133" h="367">
                  <a:moveTo>
                    <a:pt x="67" y="367"/>
                  </a:moveTo>
                  <a:cubicBezTo>
                    <a:pt x="30" y="367"/>
                    <a:pt x="0" y="337"/>
                    <a:pt x="0" y="300"/>
                  </a:cubicBezTo>
                  <a:lnTo>
                    <a:pt x="0" y="67"/>
                  </a:lnTo>
                  <a:cubicBezTo>
                    <a:pt x="0" y="30"/>
                    <a:pt x="30" y="0"/>
                    <a:pt x="67" y="0"/>
                  </a:cubicBezTo>
                  <a:cubicBezTo>
                    <a:pt x="104" y="0"/>
                    <a:pt x="133" y="30"/>
                    <a:pt x="133" y="67"/>
                  </a:cubicBezTo>
                  <a:lnTo>
                    <a:pt x="133" y="300"/>
                  </a:lnTo>
                  <a:cubicBezTo>
                    <a:pt x="133" y="337"/>
                    <a:pt x="104" y="367"/>
                    <a:pt x="67" y="367"/>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84" name="Freeform 244">
              <a:extLst>
                <a:ext uri="{FF2B5EF4-FFF2-40B4-BE49-F238E27FC236}">
                  <a16:creationId xmlns:a16="http://schemas.microsoft.com/office/drawing/2014/main" id="{B23F21DD-8DBD-40A7-B89E-A80BC3AA4700}"/>
                </a:ext>
              </a:extLst>
            </p:cNvPr>
            <p:cNvSpPr>
              <a:spLocks/>
            </p:cNvSpPr>
            <p:nvPr/>
          </p:nvSpPr>
          <p:spPr bwMode="auto">
            <a:xfrm>
              <a:off x="7388226" y="3983038"/>
              <a:ext cx="14288" cy="42863"/>
            </a:xfrm>
            <a:custGeom>
              <a:avLst/>
              <a:gdLst>
                <a:gd name="T0" fmla="*/ 66 w 133"/>
                <a:gd name="T1" fmla="*/ 367 h 367"/>
                <a:gd name="T2" fmla="*/ 0 w 133"/>
                <a:gd name="T3" fmla="*/ 300 h 367"/>
                <a:gd name="T4" fmla="*/ 0 w 133"/>
                <a:gd name="T5" fmla="*/ 67 h 367"/>
                <a:gd name="T6" fmla="*/ 66 w 133"/>
                <a:gd name="T7" fmla="*/ 0 h 367"/>
                <a:gd name="T8" fmla="*/ 133 w 133"/>
                <a:gd name="T9" fmla="*/ 67 h 367"/>
                <a:gd name="T10" fmla="*/ 133 w 133"/>
                <a:gd name="T11" fmla="*/ 300 h 367"/>
                <a:gd name="T12" fmla="*/ 66 w 133"/>
                <a:gd name="T13" fmla="*/ 367 h 367"/>
              </a:gdLst>
              <a:ahLst/>
              <a:cxnLst>
                <a:cxn ang="0">
                  <a:pos x="T0" y="T1"/>
                </a:cxn>
                <a:cxn ang="0">
                  <a:pos x="T2" y="T3"/>
                </a:cxn>
                <a:cxn ang="0">
                  <a:pos x="T4" y="T5"/>
                </a:cxn>
                <a:cxn ang="0">
                  <a:pos x="T6" y="T7"/>
                </a:cxn>
                <a:cxn ang="0">
                  <a:pos x="T8" y="T9"/>
                </a:cxn>
                <a:cxn ang="0">
                  <a:pos x="T10" y="T11"/>
                </a:cxn>
                <a:cxn ang="0">
                  <a:pos x="T12" y="T13"/>
                </a:cxn>
              </a:cxnLst>
              <a:rect l="0" t="0" r="r" b="b"/>
              <a:pathLst>
                <a:path w="133" h="367">
                  <a:moveTo>
                    <a:pt x="66" y="367"/>
                  </a:moveTo>
                  <a:cubicBezTo>
                    <a:pt x="30" y="367"/>
                    <a:pt x="0" y="337"/>
                    <a:pt x="0" y="300"/>
                  </a:cubicBezTo>
                  <a:lnTo>
                    <a:pt x="0" y="67"/>
                  </a:lnTo>
                  <a:cubicBezTo>
                    <a:pt x="0" y="30"/>
                    <a:pt x="30" y="0"/>
                    <a:pt x="66" y="0"/>
                  </a:cubicBezTo>
                  <a:cubicBezTo>
                    <a:pt x="103" y="0"/>
                    <a:pt x="133" y="30"/>
                    <a:pt x="133" y="67"/>
                  </a:cubicBezTo>
                  <a:lnTo>
                    <a:pt x="133" y="300"/>
                  </a:lnTo>
                  <a:cubicBezTo>
                    <a:pt x="133" y="337"/>
                    <a:pt x="103" y="367"/>
                    <a:pt x="66" y="367"/>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sp>
          <p:nvSpPr>
            <p:cNvPr id="185" name="Freeform 245">
              <a:extLst>
                <a:ext uri="{FF2B5EF4-FFF2-40B4-BE49-F238E27FC236}">
                  <a16:creationId xmlns:a16="http://schemas.microsoft.com/office/drawing/2014/main" id="{E54EC756-0D8C-4905-80CA-A94890F340B4}"/>
                </a:ext>
              </a:extLst>
            </p:cNvPr>
            <p:cNvSpPr>
              <a:spLocks/>
            </p:cNvSpPr>
            <p:nvPr/>
          </p:nvSpPr>
          <p:spPr bwMode="auto">
            <a:xfrm>
              <a:off x="7204076" y="3981450"/>
              <a:ext cx="82550" cy="82550"/>
            </a:xfrm>
            <a:custGeom>
              <a:avLst/>
              <a:gdLst>
                <a:gd name="T0" fmla="*/ 657 w 724"/>
                <a:gd name="T1" fmla="*/ 718 h 718"/>
                <a:gd name="T2" fmla="*/ 591 w 724"/>
                <a:gd name="T3" fmla="*/ 651 h 718"/>
                <a:gd name="T4" fmla="*/ 362 w 724"/>
                <a:gd name="T5" fmla="*/ 134 h 718"/>
                <a:gd name="T6" fmla="*/ 134 w 724"/>
                <a:gd name="T7" fmla="*/ 651 h 718"/>
                <a:gd name="T8" fmla="*/ 67 w 724"/>
                <a:gd name="T9" fmla="*/ 718 h 718"/>
                <a:gd name="T10" fmla="*/ 0 w 724"/>
                <a:gd name="T11" fmla="*/ 651 h 718"/>
                <a:gd name="T12" fmla="*/ 362 w 724"/>
                <a:gd name="T13" fmla="*/ 0 h 718"/>
                <a:gd name="T14" fmla="*/ 724 w 724"/>
                <a:gd name="T15" fmla="*/ 651 h 718"/>
                <a:gd name="T16" fmla="*/ 657 w 724"/>
                <a:gd name="T17" fmla="*/ 718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718">
                  <a:moveTo>
                    <a:pt x="657" y="718"/>
                  </a:moveTo>
                  <a:cubicBezTo>
                    <a:pt x="620" y="718"/>
                    <a:pt x="591" y="688"/>
                    <a:pt x="591" y="651"/>
                  </a:cubicBezTo>
                  <a:cubicBezTo>
                    <a:pt x="591" y="134"/>
                    <a:pt x="464" y="134"/>
                    <a:pt x="362" y="134"/>
                  </a:cubicBezTo>
                  <a:cubicBezTo>
                    <a:pt x="211" y="134"/>
                    <a:pt x="134" y="308"/>
                    <a:pt x="134" y="651"/>
                  </a:cubicBezTo>
                  <a:cubicBezTo>
                    <a:pt x="134" y="688"/>
                    <a:pt x="104" y="718"/>
                    <a:pt x="67" y="718"/>
                  </a:cubicBezTo>
                  <a:cubicBezTo>
                    <a:pt x="30" y="718"/>
                    <a:pt x="0" y="688"/>
                    <a:pt x="0" y="651"/>
                  </a:cubicBezTo>
                  <a:cubicBezTo>
                    <a:pt x="0" y="219"/>
                    <a:pt x="122" y="0"/>
                    <a:pt x="362" y="0"/>
                  </a:cubicBezTo>
                  <a:cubicBezTo>
                    <a:pt x="622" y="0"/>
                    <a:pt x="724" y="183"/>
                    <a:pt x="724" y="651"/>
                  </a:cubicBezTo>
                  <a:cubicBezTo>
                    <a:pt x="724" y="688"/>
                    <a:pt x="694" y="718"/>
                    <a:pt x="657" y="718"/>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prstClr val="black"/>
                </a:solidFill>
                <a:latin typeface="Calibri" panose="020F0502020204030204"/>
                <a:ea typeface="+mn-ea"/>
                <a:cs typeface="+mn-cs"/>
              </a:endParaRPr>
            </a:p>
          </p:txBody>
        </p:sp>
      </p:grpSp>
      <p:grpSp>
        <p:nvGrpSpPr>
          <p:cNvPr id="3" name="Group 2"/>
          <p:cNvGrpSpPr>
            <a:grpSpLocks noChangeAspect="1"/>
          </p:cNvGrpSpPr>
          <p:nvPr>
            <p:custDataLst>
              <p:tags r:id="rId1"/>
            </p:custDataLst>
          </p:nvPr>
        </p:nvGrpSpPr>
        <p:grpSpPr>
          <a:xfrm>
            <a:off x="3143250" y="1433089"/>
            <a:ext cx="2857500" cy="2857500"/>
            <a:chOff x="4191000" y="1524000"/>
            <a:chExt cx="3810000" cy="3810000"/>
          </a:xfrm>
        </p:grpSpPr>
        <p:sp>
          <p:nvSpPr>
            <p:cNvPr id="4" name="Block Arc 3"/>
            <p:cNvSpPr/>
            <p:nvPr>
              <p:custDataLst>
                <p:tags r:id="rId2"/>
              </p:custDataLst>
            </p:nvPr>
          </p:nvSpPr>
          <p:spPr>
            <a:xfrm>
              <a:off x="4191000" y="1524000"/>
              <a:ext cx="3810000" cy="3810000"/>
            </a:xfrm>
            <a:prstGeom prst="blockArc">
              <a:avLst>
                <a:gd name="adj1" fmla="val 0"/>
                <a:gd name="adj2" fmla="val 7200000"/>
                <a:gd name="adj3" fmla="val 16500"/>
              </a:avLst>
            </a:prstGeom>
            <a:solidFill>
              <a:schemeClr val="accent3"/>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endParaRPr lang="en-US" sz="900" dirty="0">
                <a:solidFill>
                  <a:srgbClr val="FFFFFF"/>
                </a:solidFill>
                <a:effectLst>
                  <a:glow>
                    <a:scrgbClr r="0" g="0" b="0"/>
                  </a:glow>
                </a:effectLst>
              </a:endParaRPr>
            </a:p>
          </p:txBody>
        </p:sp>
        <p:sp>
          <p:nvSpPr>
            <p:cNvPr id="5" name="Block Arc 4"/>
            <p:cNvSpPr/>
            <p:nvPr>
              <p:custDataLst>
                <p:tags r:id="rId3"/>
              </p:custDataLst>
            </p:nvPr>
          </p:nvSpPr>
          <p:spPr>
            <a:xfrm>
              <a:off x="4191000" y="1524000"/>
              <a:ext cx="3810000" cy="3810000"/>
            </a:xfrm>
            <a:prstGeom prst="blockArc">
              <a:avLst>
                <a:gd name="adj1" fmla="val 7200000"/>
                <a:gd name="adj2" fmla="val 14400000"/>
                <a:gd name="adj3" fmla="val 16500"/>
              </a:avLst>
            </a:prstGeom>
            <a:solidFill>
              <a:schemeClr val="accent1"/>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endParaRPr lang="en-US" sz="900" dirty="0">
                <a:solidFill>
                  <a:srgbClr val="FFFFFF"/>
                </a:solidFill>
                <a:effectLst>
                  <a:glow>
                    <a:scrgbClr r="0" g="0" b="0"/>
                  </a:glow>
                </a:effectLst>
              </a:endParaRPr>
            </a:p>
          </p:txBody>
        </p:sp>
        <p:sp>
          <p:nvSpPr>
            <p:cNvPr id="6" name="Block Arc 5"/>
            <p:cNvSpPr/>
            <p:nvPr>
              <p:custDataLst>
                <p:tags r:id="rId4"/>
              </p:custDataLst>
            </p:nvPr>
          </p:nvSpPr>
          <p:spPr>
            <a:xfrm>
              <a:off x="4191000" y="1524000"/>
              <a:ext cx="3810000" cy="3810000"/>
            </a:xfrm>
            <a:prstGeom prst="blockArc">
              <a:avLst>
                <a:gd name="adj1" fmla="val 14400000"/>
                <a:gd name="adj2" fmla="val 0"/>
                <a:gd name="adj3" fmla="val 16500"/>
              </a:avLst>
            </a:prstGeom>
            <a:solidFill>
              <a:schemeClr val="accent2"/>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endParaRPr lang="en-US" sz="900" dirty="0">
                <a:solidFill>
                  <a:srgbClr val="FFFFFF"/>
                </a:solidFill>
                <a:effectLst>
                  <a:glow>
                    <a:scrgbClr r="0" g="0" b="0"/>
                  </a:glow>
                </a:effectLst>
              </a:endParaRPr>
            </a:p>
          </p:txBody>
        </p:sp>
        <p:sp>
          <p:nvSpPr>
            <p:cNvPr id="7" name="Block Arc 6" hidden="1"/>
            <p:cNvSpPr/>
            <p:nvPr>
              <p:custDataLst>
                <p:tags r:id="rId5"/>
              </p:custDataLst>
            </p:nvPr>
          </p:nvSpPr>
          <p:spPr>
            <a:xfrm>
              <a:off x="4191000" y="1524000"/>
              <a:ext cx="3810000" cy="3810000"/>
            </a:xfrm>
            <a:prstGeom prst="blockArc">
              <a:avLst>
                <a:gd name="adj1" fmla="val 16200000"/>
                <a:gd name="adj2" fmla="val 0"/>
                <a:gd name="adj3" fmla="val 16500"/>
              </a:avLst>
            </a:prstGeom>
            <a:solidFill>
              <a:schemeClr val="accent2">
                <a:lumMod val="60000"/>
                <a:lumOff val="40000"/>
              </a:schemeClr>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endParaRPr lang="en-US" sz="900" dirty="0">
                <a:solidFill>
                  <a:srgbClr val="FFFFFF"/>
                </a:solidFill>
                <a:effectLst>
                  <a:glow>
                    <a:scrgbClr r="0" g="0" b="0"/>
                  </a:glow>
                </a:effectLst>
              </a:endParaRPr>
            </a:p>
          </p:txBody>
        </p:sp>
        <p:sp>
          <p:nvSpPr>
            <p:cNvPr id="8" name="Block Arc 7" hidden="1"/>
            <p:cNvSpPr/>
            <p:nvPr>
              <p:custDataLst>
                <p:tags r:id="rId6"/>
              </p:custDataLst>
            </p:nvPr>
          </p:nvSpPr>
          <p:spPr>
            <a:xfrm>
              <a:off x="4191000" y="1524000"/>
              <a:ext cx="3810000" cy="3810000"/>
            </a:xfrm>
            <a:prstGeom prst="blockArc">
              <a:avLst>
                <a:gd name="adj1" fmla="val 17280000"/>
                <a:gd name="adj2" fmla="val 0"/>
                <a:gd name="adj3" fmla="val 16500"/>
              </a:avLst>
            </a:prstGeom>
            <a:solidFill>
              <a:srgbClr val="EB641B"/>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9" name="Block Arc 8" hidden="1"/>
            <p:cNvSpPr/>
            <p:nvPr>
              <p:custDataLst>
                <p:tags r:id="rId7"/>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10" name="Block Arc 9" hidden="1"/>
            <p:cNvSpPr/>
            <p:nvPr>
              <p:custDataLst>
                <p:tags r:id="rId8"/>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11" name="Block Arc 10" hidden="1"/>
            <p:cNvSpPr/>
            <p:nvPr>
              <p:custDataLst>
                <p:tags r:id="rId9"/>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12" name="Block Arc 11" hidden="1"/>
            <p:cNvSpPr/>
            <p:nvPr>
              <p:custDataLst>
                <p:tags r:id="rId10"/>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13" name="Block Arc 12" hidden="1"/>
            <p:cNvSpPr/>
            <p:nvPr>
              <p:custDataLst>
                <p:tags r:id="rId11"/>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14" name="Block Arc 13" hidden="1"/>
            <p:cNvSpPr/>
            <p:nvPr>
              <p:custDataLst>
                <p:tags r:id="rId12"/>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15" name="Block Arc 14" hidden="1"/>
            <p:cNvSpPr/>
            <p:nvPr>
              <p:custDataLst>
                <p:tags r:id="rId13"/>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16" name="Block Arc 15" hidden="1"/>
            <p:cNvSpPr/>
            <p:nvPr>
              <p:custDataLst>
                <p:tags r:id="rId14"/>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17" name="Block Arc 16" hidden="1"/>
            <p:cNvSpPr/>
            <p:nvPr>
              <p:custDataLst>
                <p:tags r:id="rId15"/>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18" name="Block Arc 17" hidden="1"/>
            <p:cNvSpPr/>
            <p:nvPr>
              <p:custDataLst>
                <p:tags r:id="rId16"/>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19" name="Block Arc 18" hidden="1"/>
            <p:cNvSpPr/>
            <p:nvPr>
              <p:custDataLst>
                <p:tags r:id="rId17"/>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20" name="Block Arc 19" hidden="1"/>
            <p:cNvSpPr/>
            <p:nvPr>
              <p:custDataLst>
                <p:tags r:id="rId18"/>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21" name="Block Arc 20" hidden="1"/>
            <p:cNvSpPr/>
            <p:nvPr>
              <p:custDataLst>
                <p:tags r:id="rId19"/>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22" name="Block Arc 21" hidden="1"/>
            <p:cNvSpPr/>
            <p:nvPr>
              <p:custDataLst>
                <p:tags r:id="rId20"/>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23" name="Block Arc 22" hidden="1"/>
            <p:cNvSpPr/>
            <p:nvPr>
              <p:custDataLst>
                <p:tags r:id="rId21"/>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24" name="Block Arc 23" hidden="1"/>
            <p:cNvSpPr/>
            <p:nvPr>
              <p:custDataLst>
                <p:tags r:id="rId22"/>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25" name="Block Arc 24" hidden="1"/>
            <p:cNvSpPr/>
            <p:nvPr>
              <p:custDataLst>
                <p:tags r:id="rId23"/>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26" name="Block Arc 25" hidden="1"/>
            <p:cNvSpPr/>
            <p:nvPr>
              <p:custDataLst>
                <p:tags r:id="rId24"/>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27" name="Block Arc 26" hidden="1"/>
            <p:cNvSpPr/>
            <p:nvPr>
              <p:custDataLst>
                <p:tags r:id="rId25"/>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28" name="Block Arc 27" hidden="1"/>
            <p:cNvSpPr/>
            <p:nvPr>
              <p:custDataLst>
                <p:tags r:id="rId26"/>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29" name="Block Arc 28" hidden="1"/>
            <p:cNvSpPr/>
            <p:nvPr>
              <p:custDataLst>
                <p:tags r:id="rId27"/>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30" name="Block Arc 29" hidden="1"/>
            <p:cNvSpPr/>
            <p:nvPr>
              <p:custDataLst>
                <p:tags r:id="rId28"/>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31" name="Block Arc 30" hidden="1"/>
            <p:cNvSpPr/>
            <p:nvPr>
              <p:custDataLst>
                <p:tags r:id="rId29"/>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32" name="Block Arc 31" hidden="1"/>
            <p:cNvSpPr/>
            <p:nvPr>
              <p:custDataLst>
                <p:tags r:id="rId30"/>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33" name="Block Arc 32" hidden="1"/>
            <p:cNvSpPr/>
            <p:nvPr>
              <p:custDataLst>
                <p:tags r:id="rId31"/>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34" name="Block Arc 33" hidden="1"/>
            <p:cNvSpPr/>
            <p:nvPr>
              <p:custDataLst>
                <p:tags r:id="rId32"/>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35" name="Block Arc 34" hidden="1"/>
            <p:cNvSpPr/>
            <p:nvPr>
              <p:custDataLst>
                <p:tags r:id="rId33"/>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36" name="Block Arc 35" hidden="1"/>
            <p:cNvSpPr/>
            <p:nvPr>
              <p:custDataLst>
                <p:tags r:id="rId34"/>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37" name="Block Arc 36" hidden="1"/>
            <p:cNvSpPr/>
            <p:nvPr>
              <p:custDataLst>
                <p:tags r:id="rId35"/>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38" name="Block Arc 37" hidden="1"/>
            <p:cNvSpPr/>
            <p:nvPr>
              <p:custDataLst>
                <p:tags r:id="rId36"/>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39" name="Block Arc 38" hidden="1"/>
            <p:cNvSpPr/>
            <p:nvPr>
              <p:custDataLst>
                <p:tags r:id="rId37"/>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40" name="Block Arc 39" hidden="1"/>
            <p:cNvSpPr/>
            <p:nvPr>
              <p:custDataLst>
                <p:tags r:id="rId38"/>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41" name="Block Arc 40" hidden="1"/>
            <p:cNvSpPr/>
            <p:nvPr>
              <p:custDataLst>
                <p:tags r:id="rId39"/>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42" name="Block Arc 41" hidden="1"/>
            <p:cNvSpPr/>
            <p:nvPr>
              <p:custDataLst>
                <p:tags r:id="rId40"/>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43" name="Block Arc 42" hidden="1"/>
            <p:cNvSpPr/>
            <p:nvPr>
              <p:custDataLst>
                <p:tags r:id="rId41"/>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44" name="Block Arc 43" hidden="1"/>
            <p:cNvSpPr/>
            <p:nvPr>
              <p:custDataLst>
                <p:tags r:id="rId42"/>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45" name="Block Arc 44" hidden="1"/>
            <p:cNvSpPr/>
            <p:nvPr>
              <p:custDataLst>
                <p:tags r:id="rId43"/>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46" name="Block Arc 45" hidden="1"/>
            <p:cNvSpPr/>
            <p:nvPr>
              <p:custDataLst>
                <p:tags r:id="rId44"/>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47" name="Block Arc 46" hidden="1"/>
            <p:cNvSpPr/>
            <p:nvPr>
              <p:custDataLst>
                <p:tags r:id="rId45"/>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48" name="Block Arc 47" hidden="1"/>
            <p:cNvSpPr/>
            <p:nvPr>
              <p:custDataLst>
                <p:tags r:id="rId46"/>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49" name="Block Arc 48" hidden="1"/>
            <p:cNvSpPr/>
            <p:nvPr>
              <p:custDataLst>
                <p:tags r:id="rId47"/>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50" name="Block Arc 49" hidden="1"/>
            <p:cNvSpPr/>
            <p:nvPr>
              <p:custDataLst>
                <p:tags r:id="rId48"/>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51" name="Block Arc 50" hidden="1"/>
            <p:cNvSpPr/>
            <p:nvPr>
              <p:custDataLst>
                <p:tags r:id="rId49"/>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52" name="Block Arc 51" hidden="1"/>
            <p:cNvSpPr/>
            <p:nvPr>
              <p:custDataLst>
                <p:tags r:id="rId50"/>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sp>
          <p:nvSpPr>
            <p:cNvPr id="53" name="Block Arc 52" hidden="1"/>
            <p:cNvSpPr/>
            <p:nvPr>
              <p:custDataLst>
                <p:tags r:id="rId51"/>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chemeClr val="lt1"/>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1" forceAA="0" compatLnSpc="1">
              <a:prstTxWarp prst="textNoShape">
                <a:avLst/>
              </a:prstTxWarp>
              <a:noAutofit/>
              <a:sp3d/>
            </a:bodyPr>
            <a:lstStyle/>
            <a:p>
              <a:pPr algn="ctr"/>
              <a:r>
                <a:rPr lang="en-US" sz="900" dirty="0">
                  <a:effectLst>
                    <a:glow>
                      <a:scrgbClr r="0" g="0" b="0"/>
                    </a:glow>
                  </a:effectLst>
                </a:rPr>
                <a:t>Text</a:t>
              </a:r>
            </a:p>
          </p:txBody>
        </p:sp>
      </p:grpSp>
      <p:sp>
        <p:nvSpPr>
          <p:cNvPr id="187" name="Rectangle 45">
            <a:extLst>
              <a:ext uri="{FF2B5EF4-FFF2-40B4-BE49-F238E27FC236}">
                <a16:creationId xmlns:a16="http://schemas.microsoft.com/office/drawing/2014/main" id="{84263FA8-2F37-442C-958C-29F2DCF6D4A2}"/>
              </a:ext>
            </a:extLst>
          </p:cNvPr>
          <p:cNvSpPr>
            <a:spLocks noChangeArrowheads="1"/>
          </p:cNvSpPr>
          <p:nvPr/>
        </p:nvSpPr>
        <p:spPr bwMode="gray">
          <a:xfrm>
            <a:off x="0" y="18732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188" name="Google Shape;412;p18">
            <a:extLst>
              <a:ext uri="{FF2B5EF4-FFF2-40B4-BE49-F238E27FC236}">
                <a16:creationId xmlns:a16="http://schemas.microsoft.com/office/drawing/2014/main" id="{98DF67F6-0952-4549-9F4A-5F15821C012C}"/>
              </a:ext>
            </a:extLst>
          </p:cNvPr>
          <p:cNvSpPr txBox="1">
            <a:spLocks/>
          </p:cNvSpPr>
          <p:nvPr/>
        </p:nvSpPr>
        <p:spPr>
          <a:xfrm>
            <a:off x="457200" y="31623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TẤN CÔNG BRUTE-FORCE</a:t>
            </a:r>
          </a:p>
        </p:txBody>
      </p:sp>
    </p:spTree>
    <p:extLst>
      <p:ext uri="{BB962C8B-B14F-4D97-AF65-F5344CB8AC3E}">
        <p14:creationId xmlns:p14="http://schemas.microsoft.com/office/powerpoint/2010/main" val="212157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wipe(left)">
                                      <p:cBhvr>
                                        <p:cTn id="7"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F6B3871A-6A7B-72DE-7B05-B02DDD5E8782}"/>
              </a:ext>
            </a:extLst>
          </p:cNvPr>
          <p:cNvGrpSpPr/>
          <p:nvPr/>
        </p:nvGrpSpPr>
        <p:grpSpPr>
          <a:xfrm>
            <a:off x="2145404" y="1294303"/>
            <a:ext cx="2956100" cy="2956100"/>
            <a:chOff x="1287759" y="1160891"/>
            <a:chExt cx="3967700" cy="3967700"/>
          </a:xfrm>
        </p:grpSpPr>
        <p:sp>
          <p:nvSpPr>
            <p:cNvPr id="4" name="Donut 2">
              <a:extLst>
                <a:ext uri="{FF2B5EF4-FFF2-40B4-BE49-F238E27FC236}">
                  <a16:creationId xmlns:a16="http://schemas.microsoft.com/office/drawing/2014/main" id="{9295176E-7571-A603-1D85-3BF58A9DEDD4}"/>
                </a:ext>
              </a:extLst>
            </p:cNvPr>
            <p:cNvSpPr/>
            <p:nvPr/>
          </p:nvSpPr>
          <p:spPr>
            <a:xfrm>
              <a:off x="1287759" y="1160891"/>
              <a:ext cx="3967700" cy="3967700"/>
            </a:xfrm>
            <a:prstGeom prst="donut">
              <a:avLst>
                <a:gd name="adj" fmla="val 9488"/>
              </a:avLst>
            </a:prstGeom>
            <a:solidFill>
              <a:schemeClr val="bg2">
                <a:lumMod val="90000"/>
              </a:schemeClr>
            </a:solidFill>
            <a:ln>
              <a:noFill/>
            </a:ln>
            <a:effectLst/>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5" name="Donut 12">
              <a:extLst>
                <a:ext uri="{FF2B5EF4-FFF2-40B4-BE49-F238E27FC236}">
                  <a16:creationId xmlns:a16="http://schemas.microsoft.com/office/drawing/2014/main" id="{BB276F50-17BD-9F7E-91CE-7FA14EF09EE8}"/>
                </a:ext>
              </a:extLst>
            </p:cNvPr>
            <p:cNvSpPr/>
            <p:nvPr/>
          </p:nvSpPr>
          <p:spPr>
            <a:xfrm>
              <a:off x="2026235" y="1899367"/>
              <a:ext cx="2490748" cy="2490748"/>
            </a:xfrm>
            <a:prstGeom prst="donut">
              <a:avLst>
                <a:gd name="adj" fmla="val 14681"/>
              </a:avLst>
            </a:prstGeom>
            <a:solidFill>
              <a:schemeClr val="bg2">
                <a:lumMod val="50000"/>
              </a:schemeClr>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sp>
          <p:nvSpPr>
            <p:cNvPr id="6" name="Oval 3">
              <a:extLst>
                <a:ext uri="{FF2B5EF4-FFF2-40B4-BE49-F238E27FC236}">
                  <a16:creationId xmlns:a16="http://schemas.microsoft.com/office/drawing/2014/main" id="{28161997-C3A2-0170-6087-48CCAF6583E2}"/>
                </a:ext>
              </a:extLst>
            </p:cNvPr>
            <p:cNvSpPr/>
            <p:nvPr/>
          </p:nvSpPr>
          <p:spPr>
            <a:xfrm>
              <a:off x="2849692" y="2722824"/>
              <a:ext cx="843833" cy="843833"/>
            </a:xfrm>
            <a:prstGeom prst="ellipse">
              <a:avLst/>
            </a:prstGeom>
            <a:solidFill>
              <a:schemeClr val="tx1">
                <a:lumMod val="75000"/>
                <a:lumOff val="25000"/>
              </a:schemeClr>
            </a:solidFill>
            <a:ln>
              <a:noFill/>
            </a:ln>
            <a:scene3d>
              <a:camera prst="perspectiveContrastingRightFacing">
                <a:rot lat="0" lon="18600000" rev="213211"/>
              </a:camera>
              <a:lightRig rig="threePt" dir="t"/>
            </a:scene3d>
            <a:sp3d extrusionH="7620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grpSp>
      <p:grpSp>
        <p:nvGrpSpPr>
          <p:cNvPr id="7" name="Group 31">
            <a:extLst>
              <a:ext uri="{FF2B5EF4-FFF2-40B4-BE49-F238E27FC236}">
                <a16:creationId xmlns:a16="http://schemas.microsoft.com/office/drawing/2014/main" id="{96615349-FC6E-43E5-1155-3FDC404F9150}"/>
              </a:ext>
            </a:extLst>
          </p:cNvPr>
          <p:cNvGrpSpPr/>
          <p:nvPr/>
        </p:nvGrpSpPr>
        <p:grpSpPr>
          <a:xfrm rot="2722540">
            <a:off x="4127084" y="949636"/>
            <a:ext cx="486926" cy="2083658"/>
            <a:chOff x="6139793" y="927098"/>
            <a:chExt cx="649234" cy="2778210"/>
          </a:xfrm>
        </p:grpSpPr>
        <p:cxnSp>
          <p:nvCxnSpPr>
            <p:cNvPr id="8" name="Straight Connector 7">
              <a:extLst>
                <a:ext uri="{FF2B5EF4-FFF2-40B4-BE49-F238E27FC236}">
                  <a16:creationId xmlns:a16="http://schemas.microsoft.com/office/drawing/2014/main" id="{02E46C6D-9C7E-F3C3-298E-DCB34B67F5AD}"/>
                </a:ext>
              </a:extLst>
            </p:cNvPr>
            <p:cNvCxnSpPr/>
            <p:nvPr/>
          </p:nvCxnSpPr>
          <p:spPr>
            <a:xfrm>
              <a:off x="6464410" y="1590261"/>
              <a:ext cx="0" cy="2115047"/>
            </a:xfrm>
            <a:prstGeom prst="line">
              <a:avLst/>
            </a:prstGeom>
            <a:ln w="666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grpSp>
          <p:nvGrpSpPr>
            <p:cNvPr id="9" name="Group 19">
              <a:extLst>
                <a:ext uri="{FF2B5EF4-FFF2-40B4-BE49-F238E27FC236}">
                  <a16:creationId xmlns:a16="http://schemas.microsoft.com/office/drawing/2014/main" id="{1AB1AEBF-6B0E-B39C-7E96-4D9D275E1D6E}"/>
                </a:ext>
              </a:extLst>
            </p:cNvPr>
            <p:cNvGrpSpPr/>
            <p:nvPr/>
          </p:nvGrpSpPr>
          <p:grpSpPr>
            <a:xfrm rot="10800000">
              <a:off x="6139793" y="927098"/>
              <a:ext cx="649234" cy="753357"/>
              <a:chOff x="8087056" y="897061"/>
              <a:chExt cx="1514476" cy="1386399"/>
            </a:xfrm>
          </p:grpSpPr>
          <p:sp>
            <p:nvSpPr>
              <p:cNvPr id="10" name="Freeform 30">
                <a:extLst>
                  <a:ext uri="{FF2B5EF4-FFF2-40B4-BE49-F238E27FC236}">
                    <a16:creationId xmlns:a16="http://schemas.microsoft.com/office/drawing/2014/main" id="{A0BEB242-161E-B340-EFA1-17C4B81A73E0}"/>
                  </a:ext>
                </a:extLst>
              </p:cNvPr>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1" name="Freeform 28">
                <a:extLst>
                  <a:ext uri="{FF2B5EF4-FFF2-40B4-BE49-F238E27FC236}">
                    <a16:creationId xmlns:a16="http://schemas.microsoft.com/office/drawing/2014/main" id="{9FADC78A-B38C-36B4-D358-DCB7E1C2EDD9}"/>
                  </a:ext>
                </a:extLst>
              </p:cNvPr>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grpSp>
      <p:grpSp>
        <p:nvGrpSpPr>
          <p:cNvPr id="12" name="Group 42">
            <a:extLst>
              <a:ext uri="{FF2B5EF4-FFF2-40B4-BE49-F238E27FC236}">
                <a16:creationId xmlns:a16="http://schemas.microsoft.com/office/drawing/2014/main" id="{CA88F62E-486F-D1C3-8C72-1BD5CE3DD80F}"/>
              </a:ext>
            </a:extLst>
          </p:cNvPr>
          <p:cNvGrpSpPr/>
          <p:nvPr/>
        </p:nvGrpSpPr>
        <p:grpSpPr>
          <a:xfrm rot="14846348" flipV="1">
            <a:off x="4346755" y="1328187"/>
            <a:ext cx="486926" cy="2083658"/>
            <a:chOff x="6139793" y="927098"/>
            <a:chExt cx="649234" cy="2778210"/>
          </a:xfrm>
        </p:grpSpPr>
        <p:cxnSp>
          <p:nvCxnSpPr>
            <p:cNvPr id="13" name="Straight Connector 43">
              <a:extLst>
                <a:ext uri="{FF2B5EF4-FFF2-40B4-BE49-F238E27FC236}">
                  <a16:creationId xmlns:a16="http://schemas.microsoft.com/office/drawing/2014/main" id="{5CF7AE79-BC4C-76B5-EE9D-39ED3FA31AFF}"/>
                </a:ext>
              </a:extLst>
            </p:cNvPr>
            <p:cNvCxnSpPr/>
            <p:nvPr/>
          </p:nvCxnSpPr>
          <p:spPr>
            <a:xfrm>
              <a:off x="6464410" y="1590261"/>
              <a:ext cx="0" cy="2115047"/>
            </a:xfrm>
            <a:prstGeom prst="line">
              <a:avLst/>
            </a:prstGeom>
            <a:ln w="666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grpSp>
          <p:nvGrpSpPr>
            <p:cNvPr id="14" name="Group 44">
              <a:extLst>
                <a:ext uri="{FF2B5EF4-FFF2-40B4-BE49-F238E27FC236}">
                  <a16:creationId xmlns:a16="http://schemas.microsoft.com/office/drawing/2014/main" id="{2CD86DFB-3EC2-8170-3104-254590CBFAA3}"/>
                </a:ext>
              </a:extLst>
            </p:cNvPr>
            <p:cNvGrpSpPr/>
            <p:nvPr/>
          </p:nvGrpSpPr>
          <p:grpSpPr>
            <a:xfrm rot="10800000">
              <a:off x="6139793" y="927098"/>
              <a:ext cx="649234" cy="753357"/>
              <a:chOff x="8087056" y="897061"/>
              <a:chExt cx="1514476" cy="1386399"/>
            </a:xfrm>
          </p:grpSpPr>
          <p:sp>
            <p:nvSpPr>
              <p:cNvPr id="15" name="Freeform 45">
                <a:extLst>
                  <a:ext uri="{FF2B5EF4-FFF2-40B4-BE49-F238E27FC236}">
                    <a16:creationId xmlns:a16="http://schemas.microsoft.com/office/drawing/2014/main" id="{4F35DC1E-786D-1767-2D93-CD89525809F9}"/>
                  </a:ext>
                </a:extLst>
              </p:cNvPr>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6" name="Freeform 46">
                <a:extLst>
                  <a:ext uri="{FF2B5EF4-FFF2-40B4-BE49-F238E27FC236}">
                    <a16:creationId xmlns:a16="http://schemas.microsoft.com/office/drawing/2014/main" id="{0BF47977-2E73-F144-7571-B1CF0CB88F8B}"/>
                  </a:ext>
                </a:extLst>
              </p:cNvPr>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grpSp>
      <p:grpSp>
        <p:nvGrpSpPr>
          <p:cNvPr id="17" name="Group 16">
            <a:extLst>
              <a:ext uri="{FF2B5EF4-FFF2-40B4-BE49-F238E27FC236}">
                <a16:creationId xmlns:a16="http://schemas.microsoft.com/office/drawing/2014/main" id="{4DBCCD30-A742-88F8-5956-856143D817FC}"/>
              </a:ext>
            </a:extLst>
          </p:cNvPr>
          <p:cNvGrpSpPr/>
          <p:nvPr/>
        </p:nvGrpSpPr>
        <p:grpSpPr>
          <a:xfrm rot="16200000" flipV="1">
            <a:off x="4437515" y="1740564"/>
            <a:ext cx="486926" cy="2083658"/>
            <a:chOff x="6139793" y="927098"/>
            <a:chExt cx="649234" cy="2778210"/>
          </a:xfrm>
        </p:grpSpPr>
        <p:cxnSp>
          <p:nvCxnSpPr>
            <p:cNvPr id="18" name="Straight Connector 17">
              <a:extLst>
                <a:ext uri="{FF2B5EF4-FFF2-40B4-BE49-F238E27FC236}">
                  <a16:creationId xmlns:a16="http://schemas.microsoft.com/office/drawing/2014/main" id="{31E487E1-C70A-C8AA-C2B8-65C3A994F5E9}"/>
                </a:ext>
              </a:extLst>
            </p:cNvPr>
            <p:cNvCxnSpPr/>
            <p:nvPr/>
          </p:nvCxnSpPr>
          <p:spPr>
            <a:xfrm>
              <a:off x="6464410" y="1590261"/>
              <a:ext cx="0" cy="2115047"/>
            </a:xfrm>
            <a:prstGeom prst="line">
              <a:avLst/>
            </a:prstGeom>
            <a:ln w="666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D572F68-0C54-1433-D139-AA0703A94BEE}"/>
                </a:ext>
              </a:extLst>
            </p:cNvPr>
            <p:cNvGrpSpPr/>
            <p:nvPr/>
          </p:nvGrpSpPr>
          <p:grpSpPr>
            <a:xfrm rot="10800000">
              <a:off x="6139793" y="927098"/>
              <a:ext cx="649234" cy="753357"/>
              <a:chOff x="8087056" y="897061"/>
              <a:chExt cx="1514476" cy="1386399"/>
            </a:xfrm>
          </p:grpSpPr>
          <p:sp>
            <p:nvSpPr>
              <p:cNvPr id="20" name="Freeform 40">
                <a:extLst>
                  <a:ext uri="{FF2B5EF4-FFF2-40B4-BE49-F238E27FC236}">
                    <a16:creationId xmlns:a16="http://schemas.microsoft.com/office/drawing/2014/main" id="{DFFD9469-EAED-7FC0-896E-D6EBD9BD7E27}"/>
                  </a:ext>
                </a:extLst>
              </p:cNvPr>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1" name="Freeform 41">
                <a:extLst>
                  <a:ext uri="{FF2B5EF4-FFF2-40B4-BE49-F238E27FC236}">
                    <a16:creationId xmlns:a16="http://schemas.microsoft.com/office/drawing/2014/main" id="{5D444680-C3BF-2BF2-C2D7-57664891F6EA}"/>
                  </a:ext>
                </a:extLst>
              </p:cNvPr>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grpSp>
      <p:grpSp>
        <p:nvGrpSpPr>
          <p:cNvPr id="22" name="Group 47">
            <a:extLst>
              <a:ext uri="{FF2B5EF4-FFF2-40B4-BE49-F238E27FC236}">
                <a16:creationId xmlns:a16="http://schemas.microsoft.com/office/drawing/2014/main" id="{A9211F50-1923-E964-BF2D-AC019F70AA02}"/>
              </a:ext>
            </a:extLst>
          </p:cNvPr>
          <p:cNvGrpSpPr/>
          <p:nvPr/>
        </p:nvGrpSpPr>
        <p:grpSpPr>
          <a:xfrm rot="17520086" flipV="1">
            <a:off x="4375270" y="2152940"/>
            <a:ext cx="486926" cy="2083658"/>
            <a:chOff x="6139793" y="927098"/>
            <a:chExt cx="649234" cy="2778210"/>
          </a:xfrm>
        </p:grpSpPr>
        <p:cxnSp>
          <p:nvCxnSpPr>
            <p:cNvPr id="23" name="Straight Connector 48">
              <a:extLst>
                <a:ext uri="{FF2B5EF4-FFF2-40B4-BE49-F238E27FC236}">
                  <a16:creationId xmlns:a16="http://schemas.microsoft.com/office/drawing/2014/main" id="{C0B98918-93AE-CD14-1741-826372DB2CFF}"/>
                </a:ext>
              </a:extLst>
            </p:cNvPr>
            <p:cNvCxnSpPr/>
            <p:nvPr/>
          </p:nvCxnSpPr>
          <p:spPr>
            <a:xfrm>
              <a:off x="6464410" y="1590261"/>
              <a:ext cx="0" cy="2115047"/>
            </a:xfrm>
            <a:prstGeom prst="line">
              <a:avLst/>
            </a:prstGeom>
            <a:ln w="666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grpSp>
          <p:nvGrpSpPr>
            <p:cNvPr id="24" name="Group 49">
              <a:extLst>
                <a:ext uri="{FF2B5EF4-FFF2-40B4-BE49-F238E27FC236}">
                  <a16:creationId xmlns:a16="http://schemas.microsoft.com/office/drawing/2014/main" id="{0B8A4B25-DACF-46D2-A48A-E2908127516E}"/>
                </a:ext>
              </a:extLst>
            </p:cNvPr>
            <p:cNvGrpSpPr/>
            <p:nvPr/>
          </p:nvGrpSpPr>
          <p:grpSpPr>
            <a:xfrm rot="10800000">
              <a:off x="6139793" y="927098"/>
              <a:ext cx="649234" cy="753357"/>
              <a:chOff x="8087056" y="897061"/>
              <a:chExt cx="1514476" cy="1386399"/>
            </a:xfrm>
          </p:grpSpPr>
          <p:sp>
            <p:nvSpPr>
              <p:cNvPr id="25" name="Freeform 50">
                <a:extLst>
                  <a:ext uri="{FF2B5EF4-FFF2-40B4-BE49-F238E27FC236}">
                    <a16:creationId xmlns:a16="http://schemas.microsoft.com/office/drawing/2014/main" id="{95FA1693-0553-30AF-1526-EF3144329E0F}"/>
                  </a:ext>
                </a:extLst>
              </p:cNvPr>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Freeform 51">
                <a:extLst>
                  <a:ext uri="{FF2B5EF4-FFF2-40B4-BE49-F238E27FC236}">
                    <a16:creationId xmlns:a16="http://schemas.microsoft.com/office/drawing/2014/main" id="{ACB1DCE1-31B5-508B-15AB-65662DD56977}"/>
                  </a:ext>
                </a:extLst>
              </p:cNvPr>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grpSp>
      <p:grpSp>
        <p:nvGrpSpPr>
          <p:cNvPr id="27" name="Group 32">
            <a:extLst>
              <a:ext uri="{FF2B5EF4-FFF2-40B4-BE49-F238E27FC236}">
                <a16:creationId xmlns:a16="http://schemas.microsoft.com/office/drawing/2014/main" id="{9D66FC31-7D89-2E37-669A-6CEE72B0316B}"/>
              </a:ext>
            </a:extLst>
          </p:cNvPr>
          <p:cNvGrpSpPr/>
          <p:nvPr/>
        </p:nvGrpSpPr>
        <p:grpSpPr>
          <a:xfrm rot="18877460" flipV="1">
            <a:off x="4124646" y="2529095"/>
            <a:ext cx="486926" cy="2083658"/>
            <a:chOff x="6139793" y="927098"/>
            <a:chExt cx="649234" cy="2778210"/>
          </a:xfrm>
        </p:grpSpPr>
        <p:cxnSp>
          <p:nvCxnSpPr>
            <p:cNvPr id="28" name="Straight Connector 33">
              <a:extLst>
                <a:ext uri="{FF2B5EF4-FFF2-40B4-BE49-F238E27FC236}">
                  <a16:creationId xmlns:a16="http://schemas.microsoft.com/office/drawing/2014/main" id="{1458748A-2978-2920-DEE3-41A5FE0A7412}"/>
                </a:ext>
              </a:extLst>
            </p:cNvPr>
            <p:cNvCxnSpPr/>
            <p:nvPr/>
          </p:nvCxnSpPr>
          <p:spPr>
            <a:xfrm>
              <a:off x="6464410" y="1590261"/>
              <a:ext cx="0" cy="2115047"/>
            </a:xfrm>
            <a:prstGeom prst="line">
              <a:avLst/>
            </a:prstGeom>
            <a:ln w="666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grpSp>
          <p:nvGrpSpPr>
            <p:cNvPr id="29" name="Group 34">
              <a:extLst>
                <a:ext uri="{FF2B5EF4-FFF2-40B4-BE49-F238E27FC236}">
                  <a16:creationId xmlns:a16="http://schemas.microsoft.com/office/drawing/2014/main" id="{DB16C66F-43CF-3111-A1F0-220525CEBBA1}"/>
                </a:ext>
              </a:extLst>
            </p:cNvPr>
            <p:cNvGrpSpPr/>
            <p:nvPr/>
          </p:nvGrpSpPr>
          <p:grpSpPr>
            <a:xfrm rot="10800000">
              <a:off x="6139793" y="927098"/>
              <a:ext cx="649234" cy="753357"/>
              <a:chOff x="8087056" y="897061"/>
              <a:chExt cx="1514476" cy="1386399"/>
            </a:xfrm>
          </p:grpSpPr>
          <p:sp>
            <p:nvSpPr>
              <p:cNvPr id="30" name="Freeform 35">
                <a:extLst>
                  <a:ext uri="{FF2B5EF4-FFF2-40B4-BE49-F238E27FC236}">
                    <a16:creationId xmlns:a16="http://schemas.microsoft.com/office/drawing/2014/main" id="{805AE571-90D7-46F2-9010-F2ECC69F6719}"/>
                  </a:ext>
                </a:extLst>
              </p:cNvPr>
              <p:cNvSpPr/>
              <p:nvPr/>
            </p:nvSpPr>
            <p:spPr>
              <a:xfrm>
                <a:off x="8087056" y="897061"/>
                <a:ext cx="757238" cy="1386399"/>
              </a:xfrm>
              <a:custGeom>
                <a:avLst/>
                <a:gdLst>
                  <a:gd name="connsiteX0" fmla="*/ 757238 w 757238"/>
                  <a:gd name="connsiteY0" fmla="*/ 0 h 1386399"/>
                  <a:gd name="connsiteX1" fmla="*/ 757238 w 757238"/>
                  <a:gd name="connsiteY1" fmla="*/ 1122466 h 1386399"/>
                  <a:gd name="connsiteX2" fmla="*/ 1 w 757238"/>
                  <a:gd name="connsiteY2" fmla="*/ 1386399 h 1386399"/>
                  <a:gd name="connsiteX3" fmla="*/ 1 w 757238"/>
                  <a:gd name="connsiteY3" fmla="*/ 537228 h 1386399"/>
                  <a:gd name="connsiteX4" fmla="*/ 0 w 757238"/>
                  <a:gd name="connsiteY4" fmla="*/ 537228 h 1386399"/>
                  <a:gd name="connsiteX5" fmla="*/ 757238 w 757238"/>
                  <a:gd name="connsiteY5"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238" h="1386399">
                    <a:moveTo>
                      <a:pt x="757238" y="0"/>
                    </a:moveTo>
                    <a:lnTo>
                      <a:pt x="757238" y="1122466"/>
                    </a:lnTo>
                    <a:lnTo>
                      <a:pt x="1" y="1386399"/>
                    </a:lnTo>
                    <a:lnTo>
                      <a:pt x="1" y="537228"/>
                    </a:lnTo>
                    <a:lnTo>
                      <a:pt x="0" y="537228"/>
                    </a:lnTo>
                    <a:lnTo>
                      <a:pt x="757238"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1" name="Freeform 36">
                <a:extLst>
                  <a:ext uri="{FF2B5EF4-FFF2-40B4-BE49-F238E27FC236}">
                    <a16:creationId xmlns:a16="http://schemas.microsoft.com/office/drawing/2014/main" id="{5BF0DAB9-D23E-EA0C-5445-0964DEE651C3}"/>
                  </a:ext>
                </a:extLst>
              </p:cNvPr>
              <p:cNvSpPr/>
              <p:nvPr/>
            </p:nvSpPr>
            <p:spPr>
              <a:xfrm>
                <a:off x="8844294" y="897061"/>
                <a:ext cx="757238" cy="1386399"/>
              </a:xfrm>
              <a:custGeom>
                <a:avLst/>
                <a:gdLst>
                  <a:gd name="connsiteX0" fmla="*/ 0 w 757238"/>
                  <a:gd name="connsiteY0" fmla="*/ 0 h 1386399"/>
                  <a:gd name="connsiteX1" fmla="*/ 757237 w 757238"/>
                  <a:gd name="connsiteY1" fmla="*/ 537228 h 1386399"/>
                  <a:gd name="connsiteX2" fmla="*/ 757238 w 757238"/>
                  <a:gd name="connsiteY2" fmla="*/ 537228 h 1386399"/>
                  <a:gd name="connsiteX3" fmla="*/ 757238 w 757238"/>
                  <a:gd name="connsiteY3" fmla="*/ 1386399 h 1386399"/>
                  <a:gd name="connsiteX4" fmla="*/ 757237 w 757238"/>
                  <a:gd name="connsiteY4" fmla="*/ 1386399 h 1386399"/>
                  <a:gd name="connsiteX5" fmla="*/ 0 w 757238"/>
                  <a:gd name="connsiteY5" fmla="*/ 1122466 h 1386399"/>
                  <a:gd name="connsiteX6" fmla="*/ 0 w 757238"/>
                  <a:gd name="connsiteY6" fmla="*/ 0 h 13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238" h="1386399">
                    <a:moveTo>
                      <a:pt x="0" y="0"/>
                    </a:moveTo>
                    <a:lnTo>
                      <a:pt x="757237" y="537228"/>
                    </a:lnTo>
                    <a:lnTo>
                      <a:pt x="757238" y="537228"/>
                    </a:lnTo>
                    <a:lnTo>
                      <a:pt x="757238" y="1386399"/>
                    </a:lnTo>
                    <a:lnTo>
                      <a:pt x="757237" y="1386399"/>
                    </a:lnTo>
                    <a:lnTo>
                      <a:pt x="0" y="1122466"/>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grpSp>
      <p:sp>
        <p:nvSpPr>
          <p:cNvPr id="32" name="TextBox 82">
            <a:extLst>
              <a:ext uri="{FF2B5EF4-FFF2-40B4-BE49-F238E27FC236}">
                <a16:creationId xmlns:a16="http://schemas.microsoft.com/office/drawing/2014/main" id="{9383D8DD-2907-E7BC-9BA3-D189A3B032F7}"/>
              </a:ext>
            </a:extLst>
          </p:cNvPr>
          <p:cNvSpPr txBox="1"/>
          <p:nvPr/>
        </p:nvSpPr>
        <p:spPr>
          <a:xfrm>
            <a:off x="5552318" y="792373"/>
            <a:ext cx="3319717" cy="646331"/>
          </a:xfrm>
          <a:prstGeom prst="rect">
            <a:avLst/>
          </a:prstGeom>
          <a:noFill/>
        </p:spPr>
        <p:txBody>
          <a:bodyPr wrap="square" lIns="0" rIns="0" rtlCol="0" anchor="ctr">
            <a:spAutoFit/>
          </a:bodyPr>
          <a:lstStyle/>
          <a:p>
            <a:pPr algn="just" defTabSz="685800">
              <a:buClrTx/>
              <a:defRPr/>
            </a:pPr>
            <a:r>
              <a:rPr lang="en-US" sz="1200" b="1" kern="1200">
                <a:solidFill>
                  <a:schemeClr val="accent1"/>
                </a:solidFill>
                <a:latin typeface="Tahoma" panose="020B0604030504040204" pitchFamily="34" charset="0"/>
                <a:ea typeface="Tahoma" panose="020B0604030504040204" pitchFamily="34" charset="0"/>
                <a:cs typeface="Tahoma" panose="020B0604030504040204" pitchFamily="34" charset="0"/>
              </a:rPr>
              <a:t>Mật khẩu yếu</a:t>
            </a:r>
          </a:p>
          <a:p>
            <a:pPr defTabSz="685800">
              <a:buClrTx/>
              <a:defRPr/>
            </a:pPr>
            <a:r>
              <a:rPr lang="vi-VN" sz="1200" kern="1200">
                <a:solidFill>
                  <a:prstClr val="black"/>
                </a:solidFill>
                <a:latin typeface="Tahoma" panose="020B0604030504040204" pitchFamily="34" charset="0"/>
                <a:ea typeface="Tahoma" panose="020B0604030504040204" pitchFamily="34" charset="0"/>
                <a:cs typeface="Tahoma" panose="020B0604030504040204" pitchFamily="34" charset="0"/>
              </a:rPr>
              <a:t>Mật khẩu ngắn (thường dưới 6 ký tự).Các chuỗi dễ đoán như "123456", "password", "qwerty".</a:t>
            </a:r>
            <a:endParaRPr lang="en-US" sz="1200" kern="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3" name="TextBox 82">
            <a:extLst>
              <a:ext uri="{FF2B5EF4-FFF2-40B4-BE49-F238E27FC236}">
                <a16:creationId xmlns:a16="http://schemas.microsoft.com/office/drawing/2014/main" id="{72F14210-CC86-F379-BAC0-B84726D0ED6B}"/>
              </a:ext>
            </a:extLst>
          </p:cNvPr>
          <p:cNvSpPr txBox="1"/>
          <p:nvPr/>
        </p:nvSpPr>
        <p:spPr>
          <a:xfrm>
            <a:off x="5918214" y="1600616"/>
            <a:ext cx="3034296" cy="646331"/>
          </a:xfrm>
          <a:prstGeom prst="rect">
            <a:avLst/>
          </a:prstGeom>
          <a:noFill/>
        </p:spPr>
        <p:txBody>
          <a:bodyPr wrap="square" lIns="0" rIns="0" rtlCol="0" anchor="ctr">
            <a:spAutoFit/>
          </a:bodyPr>
          <a:lstStyle/>
          <a:p>
            <a:pPr defTabSz="685800">
              <a:buClrTx/>
              <a:defRPr/>
            </a:pPr>
            <a:r>
              <a:rPr lang="en-US" sz="1200" b="1" kern="1200">
                <a:solidFill>
                  <a:schemeClr val="accent2"/>
                </a:solidFill>
                <a:latin typeface="Tahoma" panose="020B0604030504040204" pitchFamily="34" charset="0"/>
                <a:ea typeface="Tahoma" panose="020B0604030504040204" pitchFamily="34" charset="0"/>
                <a:cs typeface="Tahoma" panose="020B0604030504040204" pitchFamily="34" charset="0"/>
              </a:rPr>
              <a:t>Mật khẩu phổ biến</a:t>
            </a:r>
          </a:p>
          <a:p>
            <a:pPr algn="just" defTabSz="685800">
              <a:buClrTx/>
              <a:defRPr/>
            </a:pPr>
            <a:r>
              <a:rPr lang="vi-VN" sz="1200" kern="1200">
                <a:solidFill>
                  <a:prstClr val="black"/>
                </a:solidFill>
                <a:latin typeface="Tahoma" panose="020B0604030504040204" pitchFamily="34" charset="0"/>
                <a:ea typeface="Tahoma" panose="020B0604030504040204" pitchFamily="34" charset="0"/>
                <a:cs typeface="Tahoma" panose="020B0604030504040204" pitchFamily="34" charset="0"/>
              </a:rPr>
              <a:t>Mật khẩu được sử dụng rộng rãi</a:t>
            </a:r>
            <a:r>
              <a:rPr lang="en-US" sz="1200" kern="1200">
                <a:solidFill>
                  <a:prstClr val="black"/>
                </a:solidFill>
                <a:latin typeface="Tahoma" panose="020B0604030504040204" pitchFamily="34" charset="0"/>
                <a:ea typeface="Tahoma" panose="020B0604030504040204" pitchFamily="34" charset="0"/>
                <a:cs typeface="Tahoma" panose="020B0604030504040204" pitchFamily="34" charset="0"/>
              </a:rPr>
              <a:t>, dễ đoán như ngày tháng năm sinh, số đt, địa chỉ. </a:t>
            </a:r>
            <a:endParaRPr lang="en-US" sz="1200" kern="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4" name="TextBox 82">
            <a:extLst>
              <a:ext uri="{FF2B5EF4-FFF2-40B4-BE49-F238E27FC236}">
                <a16:creationId xmlns:a16="http://schemas.microsoft.com/office/drawing/2014/main" id="{02624F87-A481-691B-829C-1160860078E3}"/>
              </a:ext>
            </a:extLst>
          </p:cNvPr>
          <p:cNvSpPr txBox="1"/>
          <p:nvPr/>
        </p:nvSpPr>
        <p:spPr>
          <a:xfrm>
            <a:off x="6050430" y="2330671"/>
            <a:ext cx="3034296" cy="830997"/>
          </a:xfrm>
          <a:prstGeom prst="rect">
            <a:avLst/>
          </a:prstGeom>
          <a:noFill/>
        </p:spPr>
        <p:txBody>
          <a:bodyPr wrap="square" lIns="0" rIns="0" rtlCol="0" anchor="ctr">
            <a:spAutoFit/>
          </a:bodyPr>
          <a:lstStyle/>
          <a:p>
            <a:pPr defTabSz="685800">
              <a:buClrTx/>
              <a:defRPr/>
            </a:pPr>
            <a:r>
              <a:rPr lang="en-US" sz="1200" b="1" kern="1200">
                <a:solidFill>
                  <a:schemeClr val="accent3"/>
                </a:solidFill>
                <a:latin typeface="Tahoma" panose="020B0604030504040204" pitchFamily="34" charset="0"/>
                <a:ea typeface="Tahoma" panose="020B0604030504040204" pitchFamily="34" charset="0"/>
                <a:cs typeface="Tahoma" panose="020B0604030504040204" pitchFamily="34" charset="0"/>
              </a:rPr>
              <a:t>Mật khẩu không có độ phức tạp</a:t>
            </a:r>
          </a:p>
          <a:p>
            <a:pPr algn="just" defTabSz="685800">
              <a:buClrTx/>
              <a:defRPr/>
            </a:pPr>
            <a:r>
              <a:rPr lang="en-US" sz="1200">
                <a:latin typeface="Tahoma" panose="020B0604030504040204" pitchFamily="34" charset="0"/>
                <a:ea typeface="Tahoma" panose="020B0604030504040204" pitchFamily="34" charset="0"/>
                <a:cs typeface="Tahoma" panose="020B0604030504040204" pitchFamily="34" charset="0"/>
              </a:rPr>
              <a:t>Mật khẩu chỉ chứa một loại ký tự,</a:t>
            </a:r>
            <a:r>
              <a:rPr lang="en-US" sz="1200" b="1" kern="1200">
                <a:solidFill>
                  <a:schemeClr val="accent3"/>
                </a:solidFill>
                <a:latin typeface="Tahoma" panose="020B0604030504040204" pitchFamily="34" charset="0"/>
                <a:ea typeface="Tahoma" panose="020B0604030504040204" pitchFamily="34" charset="0"/>
                <a:cs typeface="Tahoma" panose="020B0604030504040204" pitchFamily="34" charset="0"/>
              </a:rPr>
              <a:t> </a:t>
            </a:r>
            <a:r>
              <a:rPr lang="vi-VN" sz="1200">
                <a:latin typeface="Tahoma" panose="020B0604030504040204" pitchFamily="34" charset="0"/>
                <a:ea typeface="Tahoma" panose="020B0604030504040204" pitchFamily="34" charset="0"/>
                <a:cs typeface="Tahoma" panose="020B0604030504040204" pitchFamily="34" charset="0"/>
              </a:rPr>
              <a:t>Thiếu sự đa dạng trong việc sử dụng chữ hoa, chữ thường, số và ký tự đặc biệt.</a:t>
            </a:r>
            <a:endParaRPr lang="en-US" sz="1200" kern="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5" name="TextBox 82">
            <a:extLst>
              <a:ext uri="{FF2B5EF4-FFF2-40B4-BE49-F238E27FC236}">
                <a16:creationId xmlns:a16="http://schemas.microsoft.com/office/drawing/2014/main" id="{8688A71C-440E-64A9-71C0-D6750D3A7E9A}"/>
              </a:ext>
            </a:extLst>
          </p:cNvPr>
          <p:cNvSpPr txBox="1"/>
          <p:nvPr/>
        </p:nvSpPr>
        <p:spPr>
          <a:xfrm>
            <a:off x="5836472" y="3339183"/>
            <a:ext cx="2953821" cy="646331"/>
          </a:xfrm>
          <a:prstGeom prst="rect">
            <a:avLst/>
          </a:prstGeom>
          <a:noFill/>
        </p:spPr>
        <p:txBody>
          <a:bodyPr wrap="square" lIns="0" rIns="0" rtlCol="0" anchor="ctr">
            <a:spAutoFit/>
          </a:bodyPr>
          <a:lstStyle/>
          <a:p>
            <a:pPr defTabSz="685800">
              <a:buClrTx/>
              <a:defRPr/>
            </a:pPr>
            <a:r>
              <a:rPr lang="en-US" sz="1200" b="1" kern="1200">
                <a:solidFill>
                  <a:schemeClr val="accent4"/>
                </a:solidFill>
                <a:latin typeface="Tahoma" panose="020B0604030504040204" pitchFamily="34" charset="0"/>
                <a:ea typeface="Tahoma" panose="020B0604030504040204" pitchFamily="34" charset="0"/>
                <a:cs typeface="Tahoma" panose="020B0604030504040204" pitchFamily="34" charset="0"/>
              </a:rPr>
              <a:t>Mật khẩu dựa trên từ điển</a:t>
            </a:r>
          </a:p>
          <a:p>
            <a:pPr algn="just" defTabSz="685800">
              <a:buClrTx/>
              <a:defRPr/>
            </a:pPr>
            <a:r>
              <a:rPr lang="en-US" sz="1200" kern="1200">
                <a:solidFill>
                  <a:prstClr val="black"/>
                </a:solidFill>
                <a:latin typeface="Tahoma" panose="020B0604030504040204" pitchFamily="34" charset="0"/>
                <a:ea typeface="Tahoma" panose="020B0604030504040204" pitchFamily="34" charset="0"/>
                <a:cs typeface="Tahoma" panose="020B0604030504040204" pitchFamily="34" charset="0"/>
              </a:rPr>
              <a:t> Mật khẩu là các câu nói phổ biến hoặc câu trích dẫn</a:t>
            </a:r>
            <a:endParaRPr lang="en-US" sz="1200" kern="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6" name="TextBox 82">
            <a:extLst>
              <a:ext uri="{FF2B5EF4-FFF2-40B4-BE49-F238E27FC236}">
                <a16:creationId xmlns:a16="http://schemas.microsoft.com/office/drawing/2014/main" id="{E1D9A34E-E2CD-603D-CFFC-7A32FF47D9AC}"/>
              </a:ext>
            </a:extLst>
          </p:cNvPr>
          <p:cNvSpPr txBox="1"/>
          <p:nvPr/>
        </p:nvSpPr>
        <p:spPr>
          <a:xfrm>
            <a:off x="5317226" y="4160226"/>
            <a:ext cx="3276352" cy="646331"/>
          </a:xfrm>
          <a:prstGeom prst="rect">
            <a:avLst/>
          </a:prstGeom>
          <a:noFill/>
        </p:spPr>
        <p:txBody>
          <a:bodyPr wrap="square" lIns="0" rIns="0" rtlCol="0" anchor="ctr">
            <a:spAutoFit/>
          </a:bodyPr>
          <a:lstStyle/>
          <a:p>
            <a:pPr defTabSz="685800">
              <a:buClrTx/>
              <a:defRPr/>
            </a:pPr>
            <a:r>
              <a:rPr lang="vi-VN" sz="1200" b="1" kern="1200">
                <a:solidFill>
                  <a:schemeClr val="accent5"/>
                </a:solidFill>
                <a:latin typeface="Tahoma" panose="020B0604030504040204" pitchFamily="34" charset="0"/>
                <a:ea typeface="Tahoma" panose="020B0604030504040204" pitchFamily="34" charset="0"/>
                <a:cs typeface="Tahoma" panose="020B0604030504040204" pitchFamily="34" charset="0"/>
              </a:rPr>
              <a:t>Mật khẩu theo khuynh hướng tạm thời</a:t>
            </a:r>
            <a:endParaRPr lang="en-US" sz="1200" b="1" kern="1200">
              <a:solidFill>
                <a:schemeClr val="accent5"/>
              </a:solidFill>
              <a:latin typeface="Tahoma" panose="020B0604030504040204" pitchFamily="34" charset="0"/>
              <a:ea typeface="Tahoma" panose="020B0604030504040204" pitchFamily="34" charset="0"/>
              <a:cs typeface="Tahoma" panose="020B0604030504040204" pitchFamily="34" charset="0"/>
            </a:endParaRPr>
          </a:p>
          <a:p>
            <a:pPr algn="just" defTabSz="685800">
              <a:buClrTx/>
              <a:defRPr/>
            </a:pPr>
            <a:r>
              <a:rPr lang="vi-VN" sz="1200" kern="1200">
                <a:solidFill>
                  <a:prstClr val="black"/>
                </a:solidFill>
                <a:latin typeface="Tahoma" panose="020B0604030504040204" pitchFamily="34" charset="0"/>
                <a:ea typeface="Tahoma" panose="020B0604030504040204" pitchFamily="34" charset="0"/>
                <a:cs typeface="Tahoma" panose="020B0604030504040204" pitchFamily="34" charset="0"/>
              </a:rPr>
              <a:t>Mật khẩu dễ bị đoán theo các sự kiện hiện tại hoặc xu hướng</a:t>
            </a:r>
            <a:endParaRPr lang="en-US" sz="1200" kern="12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pic>
        <p:nvPicPr>
          <p:cNvPr id="37" name="Picture 36">
            <a:extLst>
              <a:ext uri="{FF2B5EF4-FFF2-40B4-BE49-F238E27FC236}">
                <a16:creationId xmlns:a16="http://schemas.microsoft.com/office/drawing/2014/main" id="{A841F3AB-5C0A-4655-B94E-80C8D707E321}"/>
              </a:ext>
            </a:extLst>
          </p:cNvPr>
          <p:cNvPicPr>
            <a:picLocks noChangeAspect="1"/>
          </p:cNvPicPr>
          <p:nvPr/>
        </p:nvPicPr>
        <p:blipFill>
          <a:blip r:embed="rId3"/>
          <a:stretch>
            <a:fillRect/>
          </a:stretch>
        </p:blipFill>
        <p:spPr>
          <a:xfrm>
            <a:off x="2620" y="1784222"/>
            <a:ext cx="2467013" cy="1976263"/>
          </a:xfrm>
          <a:prstGeom prst="rect">
            <a:avLst/>
          </a:prstGeom>
        </p:spPr>
      </p:pic>
      <p:sp>
        <p:nvSpPr>
          <p:cNvPr id="40" name="Rectangle 45">
            <a:extLst>
              <a:ext uri="{FF2B5EF4-FFF2-40B4-BE49-F238E27FC236}">
                <a16:creationId xmlns:a16="http://schemas.microsoft.com/office/drawing/2014/main" id="{64B81149-C1EC-4616-B457-0A380741ED5B}"/>
              </a:ext>
            </a:extLst>
          </p:cNvPr>
          <p:cNvSpPr>
            <a:spLocks noChangeArrowheads="1"/>
          </p:cNvSpPr>
          <p:nvPr/>
        </p:nvSpPr>
        <p:spPr bwMode="gray">
          <a:xfrm>
            <a:off x="0" y="18732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41" name="Google Shape;412;p18">
            <a:extLst>
              <a:ext uri="{FF2B5EF4-FFF2-40B4-BE49-F238E27FC236}">
                <a16:creationId xmlns:a16="http://schemas.microsoft.com/office/drawing/2014/main" id="{B94944E4-C432-4D65-AFC8-5670D2A08763}"/>
              </a:ext>
            </a:extLst>
          </p:cNvPr>
          <p:cNvSpPr txBox="1">
            <a:spLocks/>
          </p:cNvSpPr>
          <p:nvPr/>
        </p:nvSpPr>
        <p:spPr>
          <a:xfrm>
            <a:off x="457200" y="31623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NGUYÊN NHÂN TẤN CÔNG BRUTE-FORCE</a:t>
            </a:r>
          </a:p>
        </p:txBody>
      </p:sp>
    </p:spTree>
    <p:extLst>
      <p:ext uri="{BB962C8B-B14F-4D97-AF65-F5344CB8AC3E}">
        <p14:creationId xmlns:p14="http://schemas.microsoft.com/office/powerpoint/2010/main" val="397526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5">
            <a:extLst>
              <a:ext uri="{FF2B5EF4-FFF2-40B4-BE49-F238E27FC236}">
                <a16:creationId xmlns:a16="http://schemas.microsoft.com/office/drawing/2014/main" id="{6D2BEE0A-9672-4C93-99DF-4FDC11D2AE90}"/>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29" name="Google Shape;412;p18">
            <a:extLst>
              <a:ext uri="{FF2B5EF4-FFF2-40B4-BE49-F238E27FC236}">
                <a16:creationId xmlns:a16="http://schemas.microsoft.com/office/drawing/2014/main" id="{0C7F5EF2-5A10-40AC-9759-AC01B71BFB93}"/>
              </a:ext>
            </a:extLst>
          </p:cNvPr>
          <p:cNvSpPr txBox="1">
            <a:spLocks/>
          </p:cNvSpPr>
          <p:nvPr/>
        </p:nvSpPr>
        <p:spPr>
          <a:xfrm>
            <a:off x="457200" y="30978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MỤC TIÊU CỦA NGHIÊN CỨU</a:t>
            </a:r>
          </a:p>
        </p:txBody>
      </p:sp>
      <p:sp>
        <p:nvSpPr>
          <p:cNvPr id="30" name="Rounded Rectangle 5 - 1">
            <a:extLst>
              <a:ext uri="{FF2B5EF4-FFF2-40B4-BE49-F238E27FC236}">
                <a16:creationId xmlns:a16="http://schemas.microsoft.com/office/drawing/2014/main" id="{F8EDCA45-C0DA-4290-AD87-55C9F534D67A}"/>
              </a:ext>
            </a:extLst>
          </p:cNvPr>
          <p:cNvSpPr>
            <a:spLocks/>
          </p:cNvSpPr>
          <p:nvPr/>
        </p:nvSpPr>
        <p:spPr>
          <a:xfrm>
            <a:off x="2250458" y="1125560"/>
            <a:ext cx="6406238" cy="1019189"/>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756000" bIns="34290" numCol="1" spcCol="0" rtlCol="0" fromWordArt="0" anchor="ctr" anchorCtr="0" forceAA="0" compatLnSpc="1">
            <a:prstTxWarp prst="textNoShape">
              <a:avLst/>
            </a:prstTxWarp>
            <a:noAutofit/>
          </a:bodyPr>
          <a:lstStyle/>
          <a:p>
            <a:r>
              <a:rPr lang="en-US" sz="1200" b="1">
                <a:solidFill>
                  <a:schemeClr val="accent1"/>
                </a:solidFill>
                <a:latin typeface="Tahoma" panose="020B0604030504040204" pitchFamily="34" charset="0"/>
                <a:ea typeface="Tahoma" panose="020B0604030504040204" pitchFamily="34" charset="0"/>
                <a:cs typeface="Tahoma" panose="020B0604030504040204" pitchFamily="34" charset="0"/>
              </a:rPr>
              <a:t>PHÁT HIỆN CÁC CUỘC TẤN CÔNG BRUTE-FORCE NHẮM VÀO GIAO THỨC SSH VÀ FTP.</a:t>
            </a:r>
          </a:p>
        </p:txBody>
      </p:sp>
      <p:grpSp>
        <p:nvGrpSpPr>
          <p:cNvPr id="31" name="Group 30">
            <a:extLst>
              <a:ext uri="{FF2B5EF4-FFF2-40B4-BE49-F238E27FC236}">
                <a16:creationId xmlns:a16="http://schemas.microsoft.com/office/drawing/2014/main" id="{DB9BF808-CD59-4318-BACB-40AEB923F2B6}"/>
              </a:ext>
            </a:extLst>
          </p:cNvPr>
          <p:cNvGrpSpPr>
            <a:grpSpLocks noChangeAspect="1"/>
          </p:cNvGrpSpPr>
          <p:nvPr/>
        </p:nvGrpSpPr>
        <p:grpSpPr>
          <a:xfrm rot="900000">
            <a:off x="697209" y="966485"/>
            <a:ext cx="1391677" cy="1391677"/>
            <a:chOff x="2955023" y="2855911"/>
            <a:chExt cx="2041126" cy="2041126"/>
          </a:xfrm>
          <a:effectLst>
            <a:outerShdw blurRad="50800" dist="38100" dir="2700000" sx="102000" sy="102000" algn="tl" rotWithShape="0">
              <a:prstClr val="black">
                <a:alpha val="40000"/>
              </a:prstClr>
            </a:outerShdw>
          </a:effectLst>
        </p:grpSpPr>
        <p:sp>
          <p:nvSpPr>
            <p:cNvPr id="32" name="Circle: Hollow 322">
              <a:extLst>
                <a:ext uri="{FF2B5EF4-FFF2-40B4-BE49-F238E27FC236}">
                  <a16:creationId xmlns:a16="http://schemas.microsoft.com/office/drawing/2014/main" id="{B5C8120E-BD14-479A-8A92-0100EAB08F15}"/>
                </a:ext>
              </a:extLst>
            </p:cNvPr>
            <p:cNvSpPr>
              <a:spLocks noChangeAspect="1"/>
            </p:cNvSpPr>
            <p:nvPr/>
          </p:nvSpPr>
          <p:spPr>
            <a:xfrm>
              <a:off x="3117231" y="3018119"/>
              <a:ext cx="1716710" cy="1716710"/>
            </a:xfrm>
            <a:prstGeom prst="donut">
              <a:avLst>
                <a:gd name="adj" fmla="val 71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prstClr val="black"/>
                </a:solidFill>
              </a:endParaRPr>
            </a:p>
          </p:txBody>
        </p:sp>
        <p:grpSp>
          <p:nvGrpSpPr>
            <p:cNvPr id="33" name="Group 32">
              <a:extLst>
                <a:ext uri="{FF2B5EF4-FFF2-40B4-BE49-F238E27FC236}">
                  <a16:creationId xmlns:a16="http://schemas.microsoft.com/office/drawing/2014/main" id="{17FB7817-F5B3-482E-87D2-C1DA1B8FF7B9}"/>
                </a:ext>
              </a:extLst>
            </p:cNvPr>
            <p:cNvGrpSpPr/>
            <p:nvPr/>
          </p:nvGrpSpPr>
          <p:grpSpPr>
            <a:xfrm>
              <a:off x="3888066" y="2855911"/>
              <a:ext cx="175040" cy="2041126"/>
              <a:chOff x="8229799" y="2768458"/>
              <a:chExt cx="175040" cy="2041126"/>
            </a:xfrm>
            <a:solidFill>
              <a:schemeClr val="accent1"/>
            </a:solidFill>
          </p:grpSpPr>
          <p:sp>
            <p:nvSpPr>
              <p:cNvPr id="50" name="Trapezoid 49">
                <a:extLst>
                  <a:ext uri="{FF2B5EF4-FFF2-40B4-BE49-F238E27FC236}">
                    <a16:creationId xmlns:a16="http://schemas.microsoft.com/office/drawing/2014/main" id="{CFD2C9AA-E2D9-40D9-B7BD-7FC46C7F9161}"/>
                  </a:ext>
                </a:extLst>
              </p:cNvPr>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sp>
            <p:nvSpPr>
              <p:cNvPr id="51" name="Trapezoid 50">
                <a:extLst>
                  <a:ext uri="{FF2B5EF4-FFF2-40B4-BE49-F238E27FC236}">
                    <a16:creationId xmlns:a16="http://schemas.microsoft.com/office/drawing/2014/main" id="{E69A8CCB-E704-4115-B607-F83E186A6218}"/>
                  </a:ext>
                </a:extLst>
              </p:cNvPr>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grpSp>
        <p:grpSp>
          <p:nvGrpSpPr>
            <p:cNvPr id="34" name="Group 33">
              <a:extLst>
                <a:ext uri="{FF2B5EF4-FFF2-40B4-BE49-F238E27FC236}">
                  <a16:creationId xmlns:a16="http://schemas.microsoft.com/office/drawing/2014/main" id="{88C331FB-1434-455F-AFC5-DD0F757DAE3B}"/>
                </a:ext>
              </a:extLst>
            </p:cNvPr>
            <p:cNvGrpSpPr/>
            <p:nvPr/>
          </p:nvGrpSpPr>
          <p:grpSpPr>
            <a:xfrm rot="5400000">
              <a:off x="3888066" y="2855911"/>
              <a:ext cx="175040" cy="2041126"/>
              <a:chOff x="8229799" y="2768458"/>
              <a:chExt cx="175040" cy="2041126"/>
            </a:xfrm>
            <a:solidFill>
              <a:schemeClr val="accent1"/>
            </a:solidFill>
          </p:grpSpPr>
          <p:sp>
            <p:nvSpPr>
              <p:cNvPr id="48" name="Trapezoid 47">
                <a:extLst>
                  <a:ext uri="{FF2B5EF4-FFF2-40B4-BE49-F238E27FC236}">
                    <a16:creationId xmlns:a16="http://schemas.microsoft.com/office/drawing/2014/main" id="{553B8ADB-2EA1-4345-8F80-4C6DF2C2AAEE}"/>
                  </a:ext>
                </a:extLst>
              </p:cNvPr>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sp>
            <p:nvSpPr>
              <p:cNvPr id="49" name="Trapezoid 48">
                <a:extLst>
                  <a:ext uri="{FF2B5EF4-FFF2-40B4-BE49-F238E27FC236}">
                    <a16:creationId xmlns:a16="http://schemas.microsoft.com/office/drawing/2014/main" id="{64C9026C-B5F8-48DA-B9DD-64C01A5661BA}"/>
                  </a:ext>
                </a:extLst>
              </p:cNvPr>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grpSp>
        <p:grpSp>
          <p:nvGrpSpPr>
            <p:cNvPr id="35" name="Group 34">
              <a:extLst>
                <a:ext uri="{FF2B5EF4-FFF2-40B4-BE49-F238E27FC236}">
                  <a16:creationId xmlns:a16="http://schemas.microsoft.com/office/drawing/2014/main" id="{512F058B-0A45-4C3E-859C-BA0AE6458B26}"/>
                </a:ext>
              </a:extLst>
            </p:cNvPr>
            <p:cNvGrpSpPr/>
            <p:nvPr/>
          </p:nvGrpSpPr>
          <p:grpSpPr>
            <a:xfrm rot="1800000">
              <a:off x="3888066" y="2855911"/>
              <a:ext cx="175040" cy="2041126"/>
              <a:chOff x="8229799" y="2768458"/>
              <a:chExt cx="175040" cy="2041126"/>
            </a:xfrm>
            <a:solidFill>
              <a:schemeClr val="accent1"/>
            </a:solidFill>
          </p:grpSpPr>
          <p:sp>
            <p:nvSpPr>
              <p:cNvPr id="46" name="Trapezoid 45">
                <a:extLst>
                  <a:ext uri="{FF2B5EF4-FFF2-40B4-BE49-F238E27FC236}">
                    <a16:creationId xmlns:a16="http://schemas.microsoft.com/office/drawing/2014/main" id="{D901447E-DFE9-484C-AF74-DE444965A94B}"/>
                  </a:ext>
                </a:extLst>
              </p:cNvPr>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sp>
            <p:nvSpPr>
              <p:cNvPr id="47" name="Trapezoid 46">
                <a:extLst>
                  <a:ext uri="{FF2B5EF4-FFF2-40B4-BE49-F238E27FC236}">
                    <a16:creationId xmlns:a16="http://schemas.microsoft.com/office/drawing/2014/main" id="{8552B7EF-C0A6-43CA-8146-9C4A62632D98}"/>
                  </a:ext>
                </a:extLst>
              </p:cNvPr>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grpSp>
        <p:grpSp>
          <p:nvGrpSpPr>
            <p:cNvPr id="36" name="Group 35">
              <a:extLst>
                <a:ext uri="{FF2B5EF4-FFF2-40B4-BE49-F238E27FC236}">
                  <a16:creationId xmlns:a16="http://schemas.microsoft.com/office/drawing/2014/main" id="{C83169E7-2FD5-4E08-A94C-642FC60C43C2}"/>
                </a:ext>
              </a:extLst>
            </p:cNvPr>
            <p:cNvGrpSpPr/>
            <p:nvPr/>
          </p:nvGrpSpPr>
          <p:grpSpPr>
            <a:xfrm rot="3600000">
              <a:off x="3888066" y="2855911"/>
              <a:ext cx="175040" cy="2041126"/>
              <a:chOff x="8229799" y="2768458"/>
              <a:chExt cx="175040" cy="2041126"/>
            </a:xfrm>
            <a:solidFill>
              <a:schemeClr val="accent1"/>
            </a:solidFill>
          </p:grpSpPr>
          <p:sp>
            <p:nvSpPr>
              <p:cNvPr id="44" name="Trapezoid 43">
                <a:extLst>
                  <a:ext uri="{FF2B5EF4-FFF2-40B4-BE49-F238E27FC236}">
                    <a16:creationId xmlns:a16="http://schemas.microsoft.com/office/drawing/2014/main" id="{9F4E2A1D-09C9-48ED-981E-1468672FEF31}"/>
                  </a:ext>
                </a:extLst>
              </p:cNvPr>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sp>
            <p:nvSpPr>
              <p:cNvPr id="45" name="Trapezoid 44">
                <a:extLst>
                  <a:ext uri="{FF2B5EF4-FFF2-40B4-BE49-F238E27FC236}">
                    <a16:creationId xmlns:a16="http://schemas.microsoft.com/office/drawing/2014/main" id="{83F3DC97-EA99-408A-B0F5-D1287A3DB953}"/>
                  </a:ext>
                </a:extLst>
              </p:cNvPr>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grpSp>
        <p:grpSp>
          <p:nvGrpSpPr>
            <p:cNvPr id="37" name="Group 36">
              <a:extLst>
                <a:ext uri="{FF2B5EF4-FFF2-40B4-BE49-F238E27FC236}">
                  <a16:creationId xmlns:a16="http://schemas.microsoft.com/office/drawing/2014/main" id="{F4A40890-2D28-4F6A-9BAC-FFAB0FE01E02}"/>
                </a:ext>
              </a:extLst>
            </p:cNvPr>
            <p:cNvGrpSpPr/>
            <p:nvPr/>
          </p:nvGrpSpPr>
          <p:grpSpPr>
            <a:xfrm rot="7200000">
              <a:off x="3888066" y="2855911"/>
              <a:ext cx="175040" cy="2041126"/>
              <a:chOff x="8229799" y="2768458"/>
              <a:chExt cx="175040" cy="2041126"/>
            </a:xfrm>
            <a:solidFill>
              <a:schemeClr val="accent1"/>
            </a:solidFill>
          </p:grpSpPr>
          <p:sp>
            <p:nvSpPr>
              <p:cNvPr id="42" name="Trapezoid 41">
                <a:extLst>
                  <a:ext uri="{FF2B5EF4-FFF2-40B4-BE49-F238E27FC236}">
                    <a16:creationId xmlns:a16="http://schemas.microsoft.com/office/drawing/2014/main" id="{B61884B1-E100-4F5C-BE55-B41C08678062}"/>
                  </a:ext>
                </a:extLst>
              </p:cNvPr>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sp>
            <p:nvSpPr>
              <p:cNvPr id="43" name="Trapezoid 42">
                <a:extLst>
                  <a:ext uri="{FF2B5EF4-FFF2-40B4-BE49-F238E27FC236}">
                    <a16:creationId xmlns:a16="http://schemas.microsoft.com/office/drawing/2014/main" id="{57A66963-3FA8-4273-8080-BD7B252ACDF6}"/>
                  </a:ext>
                </a:extLst>
              </p:cNvPr>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grpSp>
        <p:grpSp>
          <p:nvGrpSpPr>
            <p:cNvPr id="38" name="Group 37">
              <a:extLst>
                <a:ext uri="{FF2B5EF4-FFF2-40B4-BE49-F238E27FC236}">
                  <a16:creationId xmlns:a16="http://schemas.microsoft.com/office/drawing/2014/main" id="{3C052B2F-62FF-4520-BE58-D607000BDDB8}"/>
                </a:ext>
              </a:extLst>
            </p:cNvPr>
            <p:cNvGrpSpPr/>
            <p:nvPr/>
          </p:nvGrpSpPr>
          <p:grpSpPr>
            <a:xfrm rot="9000000">
              <a:off x="3888066" y="2855911"/>
              <a:ext cx="175040" cy="2041126"/>
              <a:chOff x="8229799" y="2768458"/>
              <a:chExt cx="175040" cy="2041126"/>
            </a:xfrm>
            <a:solidFill>
              <a:schemeClr val="accent1"/>
            </a:solidFill>
          </p:grpSpPr>
          <p:sp>
            <p:nvSpPr>
              <p:cNvPr id="40" name="Trapezoid 39">
                <a:extLst>
                  <a:ext uri="{FF2B5EF4-FFF2-40B4-BE49-F238E27FC236}">
                    <a16:creationId xmlns:a16="http://schemas.microsoft.com/office/drawing/2014/main" id="{B98C877A-87E8-4D21-B20B-347B611BC88A}"/>
                  </a:ext>
                </a:extLst>
              </p:cNvPr>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sp>
            <p:nvSpPr>
              <p:cNvPr id="41" name="Trapezoid 40">
                <a:extLst>
                  <a:ext uri="{FF2B5EF4-FFF2-40B4-BE49-F238E27FC236}">
                    <a16:creationId xmlns:a16="http://schemas.microsoft.com/office/drawing/2014/main" id="{831C96D3-7E01-4A14-8872-EA94A6AA7F8D}"/>
                  </a:ext>
                </a:extLst>
              </p:cNvPr>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grpSp>
        <p:sp>
          <p:nvSpPr>
            <p:cNvPr id="39" name="Oval 38">
              <a:extLst>
                <a:ext uri="{FF2B5EF4-FFF2-40B4-BE49-F238E27FC236}">
                  <a16:creationId xmlns:a16="http://schemas.microsoft.com/office/drawing/2014/main" id="{454FB859-9005-42CD-AD3E-050FD53462B8}"/>
                </a:ext>
              </a:extLst>
            </p:cNvPr>
            <p:cNvSpPr>
              <a:spLocks noChangeAspect="1"/>
            </p:cNvSpPr>
            <p:nvPr/>
          </p:nvSpPr>
          <p:spPr>
            <a:xfrm rot="20700000">
              <a:off x="3269172" y="3175844"/>
              <a:ext cx="1408186" cy="1408186"/>
            </a:xfrm>
            <a:prstGeom prst="ellipse">
              <a:avLst/>
            </a:prstGeom>
            <a:solidFill>
              <a:schemeClr val="lt1"/>
            </a:solid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r>
                <a:rPr lang="en-US" sz="3600" b="1" dirty="0">
                  <a:solidFill>
                    <a:schemeClr val="accent1"/>
                  </a:solidFill>
                </a:rPr>
                <a:t>1</a:t>
              </a:r>
            </a:p>
          </p:txBody>
        </p:sp>
      </p:grpSp>
      <p:grpSp>
        <p:nvGrpSpPr>
          <p:cNvPr id="52" name="Group 51">
            <a:extLst>
              <a:ext uri="{FF2B5EF4-FFF2-40B4-BE49-F238E27FC236}">
                <a16:creationId xmlns:a16="http://schemas.microsoft.com/office/drawing/2014/main" id="{3E5235DB-0A35-4C26-B2B1-0502C76157FA}"/>
              </a:ext>
            </a:extLst>
          </p:cNvPr>
          <p:cNvGrpSpPr>
            <a:grpSpLocks noChangeAspect="1"/>
          </p:cNvGrpSpPr>
          <p:nvPr/>
        </p:nvGrpSpPr>
        <p:grpSpPr>
          <a:xfrm>
            <a:off x="1361833" y="2108405"/>
            <a:ext cx="1391677" cy="1391677"/>
            <a:chOff x="5517577" y="2855912"/>
            <a:chExt cx="2041126" cy="2041126"/>
          </a:xfrm>
          <a:effectLst>
            <a:outerShdw blurRad="50800" dist="38100" dir="2700000" sx="102000" sy="102000" algn="tl" rotWithShape="0">
              <a:prstClr val="black">
                <a:alpha val="40000"/>
              </a:prstClr>
            </a:outerShdw>
          </a:effectLst>
        </p:grpSpPr>
        <p:sp>
          <p:nvSpPr>
            <p:cNvPr id="53" name="Circle: Hollow 342">
              <a:extLst>
                <a:ext uri="{FF2B5EF4-FFF2-40B4-BE49-F238E27FC236}">
                  <a16:creationId xmlns:a16="http://schemas.microsoft.com/office/drawing/2014/main" id="{F97C2CD1-06DA-4268-9E31-F7BB3114EC44}"/>
                </a:ext>
              </a:extLst>
            </p:cNvPr>
            <p:cNvSpPr>
              <a:spLocks noChangeAspect="1"/>
            </p:cNvSpPr>
            <p:nvPr/>
          </p:nvSpPr>
          <p:spPr>
            <a:xfrm>
              <a:off x="5679785" y="3018120"/>
              <a:ext cx="1716710" cy="1716710"/>
            </a:xfrm>
            <a:prstGeom prst="donut">
              <a:avLst>
                <a:gd name="adj" fmla="val 71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prstClr val="black"/>
                </a:solidFill>
              </a:endParaRPr>
            </a:p>
          </p:txBody>
        </p:sp>
        <p:grpSp>
          <p:nvGrpSpPr>
            <p:cNvPr id="54" name="Group 53">
              <a:extLst>
                <a:ext uri="{FF2B5EF4-FFF2-40B4-BE49-F238E27FC236}">
                  <a16:creationId xmlns:a16="http://schemas.microsoft.com/office/drawing/2014/main" id="{3D262F39-FF8C-4F91-8CFD-E371253CB501}"/>
                </a:ext>
              </a:extLst>
            </p:cNvPr>
            <p:cNvGrpSpPr/>
            <p:nvPr/>
          </p:nvGrpSpPr>
          <p:grpSpPr>
            <a:xfrm>
              <a:off x="6450620" y="2855912"/>
              <a:ext cx="175040" cy="2041126"/>
              <a:chOff x="8229799" y="2768458"/>
              <a:chExt cx="175040" cy="2041126"/>
            </a:xfrm>
            <a:solidFill>
              <a:schemeClr val="accent2"/>
            </a:solidFill>
          </p:grpSpPr>
          <p:sp>
            <p:nvSpPr>
              <p:cNvPr id="71" name="Trapezoid 70">
                <a:extLst>
                  <a:ext uri="{FF2B5EF4-FFF2-40B4-BE49-F238E27FC236}">
                    <a16:creationId xmlns:a16="http://schemas.microsoft.com/office/drawing/2014/main" id="{071577A9-99A4-45E5-AC7E-2BA357D2A7ED}"/>
                  </a:ext>
                </a:extLst>
              </p:cNvPr>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sp>
            <p:nvSpPr>
              <p:cNvPr id="72" name="Trapezoid 71">
                <a:extLst>
                  <a:ext uri="{FF2B5EF4-FFF2-40B4-BE49-F238E27FC236}">
                    <a16:creationId xmlns:a16="http://schemas.microsoft.com/office/drawing/2014/main" id="{CB363F9D-045D-4F63-9CC7-F2888440500A}"/>
                  </a:ext>
                </a:extLst>
              </p:cNvPr>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grpSp>
        <p:grpSp>
          <p:nvGrpSpPr>
            <p:cNvPr id="55" name="Group 54">
              <a:extLst>
                <a:ext uri="{FF2B5EF4-FFF2-40B4-BE49-F238E27FC236}">
                  <a16:creationId xmlns:a16="http://schemas.microsoft.com/office/drawing/2014/main" id="{3D37F2B5-82D8-4C01-B20F-52DA77A9D884}"/>
                </a:ext>
              </a:extLst>
            </p:cNvPr>
            <p:cNvGrpSpPr/>
            <p:nvPr/>
          </p:nvGrpSpPr>
          <p:grpSpPr>
            <a:xfrm rot="5400000">
              <a:off x="6450620" y="2855912"/>
              <a:ext cx="175040" cy="2041126"/>
              <a:chOff x="8229799" y="2768458"/>
              <a:chExt cx="175040" cy="2041126"/>
            </a:xfrm>
            <a:solidFill>
              <a:schemeClr val="accent2"/>
            </a:solidFill>
          </p:grpSpPr>
          <p:sp>
            <p:nvSpPr>
              <p:cNvPr id="69" name="Trapezoid 68">
                <a:extLst>
                  <a:ext uri="{FF2B5EF4-FFF2-40B4-BE49-F238E27FC236}">
                    <a16:creationId xmlns:a16="http://schemas.microsoft.com/office/drawing/2014/main" id="{2EA27089-3D2A-41B7-B391-6188D37F3AD0}"/>
                  </a:ext>
                </a:extLst>
              </p:cNvPr>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sp>
            <p:nvSpPr>
              <p:cNvPr id="70" name="Trapezoid 69">
                <a:extLst>
                  <a:ext uri="{FF2B5EF4-FFF2-40B4-BE49-F238E27FC236}">
                    <a16:creationId xmlns:a16="http://schemas.microsoft.com/office/drawing/2014/main" id="{3E3BF890-812E-426A-B0AF-8F0B090EC15F}"/>
                  </a:ext>
                </a:extLst>
              </p:cNvPr>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grpSp>
        <p:grpSp>
          <p:nvGrpSpPr>
            <p:cNvPr id="56" name="Group 55">
              <a:extLst>
                <a:ext uri="{FF2B5EF4-FFF2-40B4-BE49-F238E27FC236}">
                  <a16:creationId xmlns:a16="http://schemas.microsoft.com/office/drawing/2014/main" id="{6F1E3126-6088-4FF9-9205-3332A46E3C62}"/>
                </a:ext>
              </a:extLst>
            </p:cNvPr>
            <p:cNvGrpSpPr/>
            <p:nvPr/>
          </p:nvGrpSpPr>
          <p:grpSpPr>
            <a:xfrm rot="1800000">
              <a:off x="6450620" y="2855912"/>
              <a:ext cx="175040" cy="2041126"/>
              <a:chOff x="8229799" y="2768458"/>
              <a:chExt cx="175040" cy="2041126"/>
            </a:xfrm>
            <a:solidFill>
              <a:schemeClr val="accent2"/>
            </a:solidFill>
          </p:grpSpPr>
          <p:sp>
            <p:nvSpPr>
              <p:cNvPr id="67" name="Trapezoid 66">
                <a:extLst>
                  <a:ext uri="{FF2B5EF4-FFF2-40B4-BE49-F238E27FC236}">
                    <a16:creationId xmlns:a16="http://schemas.microsoft.com/office/drawing/2014/main" id="{3E1849D8-2990-4AC3-9B3E-D2E6A14F88FE}"/>
                  </a:ext>
                </a:extLst>
              </p:cNvPr>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sp>
            <p:nvSpPr>
              <p:cNvPr id="68" name="Trapezoid 67">
                <a:extLst>
                  <a:ext uri="{FF2B5EF4-FFF2-40B4-BE49-F238E27FC236}">
                    <a16:creationId xmlns:a16="http://schemas.microsoft.com/office/drawing/2014/main" id="{F9AEE133-6894-410F-BFC3-AF8944072789}"/>
                  </a:ext>
                </a:extLst>
              </p:cNvPr>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grpSp>
        <p:grpSp>
          <p:nvGrpSpPr>
            <p:cNvPr id="57" name="Group 56">
              <a:extLst>
                <a:ext uri="{FF2B5EF4-FFF2-40B4-BE49-F238E27FC236}">
                  <a16:creationId xmlns:a16="http://schemas.microsoft.com/office/drawing/2014/main" id="{9C0E670D-1F88-4875-8151-4190D68AF777}"/>
                </a:ext>
              </a:extLst>
            </p:cNvPr>
            <p:cNvGrpSpPr/>
            <p:nvPr/>
          </p:nvGrpSpPr>
          <p:grpSpPr>
            <a:xfrm rot="3600000">
              <a:off x="6450620" y="2855912"/>
              <a:ext cx="175040" cy="2041126"/>
              <a:chOff x="8229799" y="2768458"/>
              <a:chExt cx="175040" cy="2041126"/>
            </a:xfrm>
            <a:solidFill>
              <a:schemeClr val="accent2"/>
            </a:solidFill>
          </p:grpSpPr>
          <p:sp>
            <p:nvSpPr>
              <p:cNvPr id="65" name="Trapezoid 64">
                <a:extLst>
                  <a:ext uri="{FF2B5EF4-FFF2-40B4-BE49-F238E27FC236}">
                    <a16:creationId xmlns:a16="http://schemas.microsoft.com/office/drawing/2014/main" id="{4803BB15-E104-4476-9AB8-45792AFDEEBF}"/>
                  </a:ext>
                </a:extLst>
              </p:cNvPr>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sp>
            <p:nvSpPr>
              <p:cNvPr id="66" name="Trapezoid 65">
                <a:extLst>
                  <a:ext uri="{FF2B5EF4-FFF2-40B4-BE49-F238E27FC236}">
                    <a16:creationId xmlns:a16="http://schemas.microsoft.com/office/drawing/2014/main" id="{EB4E8CB9-0E17-4FBD-85A8-55ACC3550180}"/>
                  </a:ext>
                </a:extLst>
              </p:cNvPr>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grpSp>
        <p:grpSp>
          <p:nvGrpSpPr>
            <p:cNvPr id="58" name="Group 57">
              <a:extLst>
                <a:ext uri="{FF2B5EF4-FFF2-40B4-BE49-F238E27FC236}">
                  <a16:creationId xmlns:a16="http://schemas.microsoft.com/office/drawing/2014/main" id="{9A3F019F-784A-4F2B-AD6F-C423E8FD13F6}"/>
                </a:ext>
              </a:extLst>
            </p:cNvPr>
            <p:cNvGrpSpPr/>
            <p:nvPr/>
          </p:nvGrpSpPr>
          <p:grpSpPr>
            <a:xfrm rot="7200000">
              <a:off x="6450620" y="2855912"/>
              <a:ext cx="175040" cy="2041126"/>
              <a:chOff x="8229799" y="2768458"/>
              <a:chExt cx="175040" cy="2041126"/>
            </a:xfrm>
            <a:solidFill>
              <a:schemeClr val="accent2"/>
            </a:solidFill>
          </p:grpSpPr>
          <p:sp>
            <p:nvSpPr>
              <p:cNvPr id="63" name="Trapezoid 62">
                <a:extLst>
                  <a:ext uri="{FF2B5EF4-FFF2-40B4-BE49-F238E27FC236}">
                    <a16:creationId xmlns:a16="http://schemas.microsoft.com/office/drawing/2014/main" id="{FF5B337D-EFFB-41C7-A9A5-8745AD1BABD1}"/>
                  </a:ext>
                </a:extLst>
              </p:cNvPr>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sp>
            <p:nvSpPr>
              <p:cNvPr id="64" name="Trapezoid 63">
                <a:extLst>
                  <a:ext uri="{FF2B5EF4-FFF2-40B4-BE49-F238E27FC236}">
                    <a16:creationId xmlns:a16="http://schemas.microsoft.com/office/drawing/2014/main" id="{AC7675DB-4C54-4C8E-9945-04A8B141AF98}"/>
                  </a:ext>
                </a:extLst>
              </p:cNvPr>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grpSp>
        <p:grpSp>
          <p:nvGrpSpPr>
            <p:cNvPr id="59" name="Group 58">
              <a:extLst>
                <a:ext uri="{FF2B5EF4-FFF2-40B4-BE49-F238E27FC236}">
                  <a16:creationId xmlns:a16="http://schemas.microsoft.com/office/drawing/2014/main" id="{09B3EF16-68A7-4FA9-863E-76E47CB02EB5}"/>
                </a:ext>
              </a:extLst>
            </p:cNvPr>
            <p:cNvGrpSpPr/>
            <p:nvPr/>
          </p:nvGrpSpPr>
          <p:grpSpPr>
            <a:xfrm rot="9000000">
              <a:off x="6450620" y="2855912"/>
              <a:ext cx="175040" cy="2041126"/>
              <a:chOff x="8229799" y="2768458"/>
              <a:chExt cx="175040" cy="2041126"/>
            </a:xfrm>
            <a:solidFill>
              <a:schemeClr val="accent2"/>
            </a:solidFill>
          </p:grpSpPr>
          <p:sp>
            <p:nvSpPr>
              <p:cNvPr id="61" name="Trapezoid 60">
                <a:extLst>
                  <a:ext uri="{FF2B5EF4-FFF2-40B4-BE49-F238E27FC236}">
                    <a16:creationId xmlns:a16="http://schemas.microsoft.com/office/drawing/2014/main" id="{907449AD-8C35-4A74-80C0-3C3FEA703CFA}"/>
                  </a:ext>
                </a:extLst>
              </p:cNvPr>
              <p:cNvSpPr/>
              <p:nvPr/>
            </p:nvSpPr>
            <p:spPr>
              <a:xfrm>
                <a:off x="8229799" y="2768458"/>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sp>
            <p:nvSpPr>
              <p:cNvPr id="62" name="Trapezoid 61">
                <a:extLst>
                  <a:ext uri="{FF2B5EF4-FFF2-40B4-BE49-F238E27FC236}">
                    <a16:creationId xmlns:a16="http://schemas.microsoft.com/office/drawing/2014/main" id="{71F523F9-5563-4A63-9505-3D10A253B0E1}"/>
                  </a:ext>
                </a:extLst>
              </p:cNvPr>
              <p:cNvSpPr/>
              <p:nvPr/>
            </p:nvSpPr>
            <p:spPr>
              <a:xfrm rot="10800000">
                <a:off x="8229799" y="4634676"/>
                <a:ext cx="175040" cy="174908"/>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1500" dirty="0">
                  <a:solidFill>
                    <a:sysClr val="windowText" lastClr="000000"/>
                  </a:solidFill>
                </a:endParaRPr>
              </a:p>
            </p:txBody>
          </p:sp>
        </p:grpSp>
        <p:sp>
          <p:nvSpPr>
            <p:cNvPr id="60" name="Oval 59">
              <a:extLst>
                <a:ext uri="{FF2B5EF4-FFF2-40B4-BE49-F238E27FC236}">
                  <a16:creationId xmlns:a16="http://schemas.microsoft.com/office/drawing/2014/main" id="{1A1938B2-9D33-421A-8717-6FC8F9DEA424}"/>
                </a:ext>
              </a:extLst>
            </p:cNvPr>
            <p:cNvSpPr>
              <a:spLocks noChangeAspect="1"/>
            </p:cNvSpPr>
            <p:nvPr/>
          </p:nvSpPr>
          <p:spPr>
            <a:xfrm>
              <a:off x="5831726" y="3175845"/>
              <a:ext cx="1408186" cy="1408186"/>
            </a:xfrm>
            <a:prstGeom prst="ellipse">
              <a:avLst/>
            </a:prstGeom>
            <a:solidFill>
              <a:schemeClr val="lt1"/>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r>
                <a:rPr lang="en-US" sz="3600" b="1" dirty="0">
                  <a:solidFill>
                    <a:schemeClr val="accent2"/>
                  </a:solidFill>
                </a:rPr>
                <a:t>2</a:t>
              </a:r>
            </a:p>
          </p:txBody>
        </p:sp>
      </p:grpSp>
      <p:grpSp>
        <p:nvGrpSpPr>
          <p:cNvPr id="73" name="Group 72">
            <a:extLst>
              <a:ext uri="{FF2B5EF4-FFF2-40B4-BE49-F238E27FC236}">
                <a16:creationId xmlns:a16="http://schemas.microsoft.com/office/drawing/2014/main" id="{8BECDC1B-BA39-4EFE-8E7C-F5DEE9C36EFA}"/>
              </a:ext>
            </a:extLst>
          </p:cNvPr>
          <p:cNvGrpSpPr>
            <a:grpSpLocks noChangeAspect="1"/>
          </p:cNvGrpSpPr>
          <p:nvPr/>
        </p:nvGrpSpPr>
        <p:grpSpPr>
          <a:xfrm>
            <a:off x="698792" y="3250326"/>
            <a:ext cx="1391677" cy="1391677"/>
            <a:chOff x="601033" y="2855912"/>
            <a:chExt cx="2041126" cy="2041126"/>
          </a:xfrm>
          <a:effectLst>
            <a:outerShdw blurRad="50800" dist="38100" dir="2700000" sx="102000" sy="102000" algn="tl" rotWithShape="0">
              <a:prstClr val="black">
                <a:alpha val="40000"/>
              </a:prstClr>
            </a:outerShdw>
          </a:effectLst>
        </p:grpSpPr>
        <p:sp>
          <p:nvSpPr>
            <p:cNvPr id="74" name="Circle: Hollow 151">
              <a:extLst>
                <a:ext uri="{FF2B5EF4-FFF2-40B4-BE49-F238E27FC236}">
                  <a16:creationId xmlns:a16="http://schemas.microsoft.com/office/drawing/2014/main" id="{056F72DE-E587-4543-87F5-5D25A863D5DF}"/>
                </a:ext>
              </a:extLst>
            </p:cNvPr>
            <p:cNvSpPr>
              <a:spLocks noChangeAspect="1"/>
            </p:cNvSpPr>
            <p:nvPr/>
          </p:nvSpPr>
          <p:spPr>
            <a:xfrm>
              <a:off x="763241" y="3018120"/>
              <a:ext cx="1716710" cy="1716710"/>
            </a:xfrm>
            <a:prstGeom prst="donut">
              <a:avLst>
                <a:gd name="adj" fmla="val 713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3600" b="1" dirty="0">
                <a:solidFill>
                  <a:schemeClr val="tx2"/>
                </a:solidFill>
              </a:endParaRPr>
            </a:p>
          </p:txBody>
        </p:sp>
        <p:grpSp>
          <p:nvGrpSpPr>
            <p:cNvPr id="75" name="Group 74">
              <a:extLst>
                <a:ext uri="{FF2B5EF4-FFF2-40B4-BE49-F238E27FC236}">
                  <a16:creationId xmlns:a16="http://schemas.microsoft.com/office/drawing/2014/main" id="{2D518BF2-A548-47A2-B85B-EE71122EB9A3}"/>
                </a:ext>
              </a:extLst>
            </p:cNvPr>
            <p:cNvGrpSpPr/>
            <p:nvPr/>
          </p:nvGrpSpPr>
          <p:grpSpPr>
            <a:xfrm>
              <a:off x="1534076" y="2855912"/>
              <a:ext cx="175040" cy="2041126"/>
              <a:chOff x="8229799" y="2768458"/>
              <a:chExt cx="175040" cy="2041126"/>
            </a:xfrm>
            <a:solidFill>
              <a:schemeClr val="tx2"/>
            </a:solidFill>
          </p:grpSpPr>
          <p:sp>
            <p:nvSpPr>
              <p:cNvPr id="92" name="Trapezoid 91">
                <a:extLst>
                  <a:ext uri="{FF2B5EF4-FFF2-40B4-BE49-F238E27FC236}">
                    <a16:creationId xmlns:a16="http://schemas.microsoft.com/office/drawing/2014/main" id="{7BBAAB80-8EFB-48F7-8A6D-AA0F5980AAEE}"/>
                  </a:ext>
                </a:extLst>
              </p:cNvPr>
              <p:cNvSpPr/>
              <p:nvPr/>
            </p:nvSpPr>
            <p:spPr>
              <a:xfrm>
                <a:off x="8229799" y="2768458"/>
                <a:ext cx="175040" cy="174908"/>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3600" b="1" dirty="0">
                  <a:solidFill>
                    <a:schemeClr val="tx2"/>
                  </a:solidFill>
                </a:endParaRPr>
              </a:p>
            </p:txBody>
          </p:sp>
          <p:sp>
            <p:nvSpPr>
              <p:cNvPr id="93" name="Trapezoid 92">
                <a:extLst>
                  <a:ext uri="{FF2B5EF4-FFF2-40B4-BE49-F238E27FC236}">
                    <a16:creationId xmlns:a16="http://schemas.microsoft.com/office/drawing/2014/main" id="{06A546BB-776C-4D02-BD25-863857B36ED1}"/>
                  </a:ext>
                </a:extLst>
              </p:cNvPr>
              <p:cNvSpPr/>
              <p:nvPr/>
            </p:nvSpPr>
            <p:spPr>
              <a:xfrm rot="10800000">
                <a:off x="8229799" y="4634676"/>
                <a:ext cx="175040" cy="174908"/>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3600" b="1" dirty="0">
                  <a:solidFill>
                    <a:schemeClr val="tx2"/>
                  </a:solidFill>
                </a:endParaRPr>
              </a:p>
            </p:txBody>
          </p:sp>
        </p:grpSp>
        <p:grpSp>
          <p:nvGrpSpPr>
            <p:cNvPr id="76" name="Group 75">
              <a:extLst>
                <a:ext uri="{FF2B5EF4-FFF2-40B4-BE49-F238E27FC236}">
                  <a16:creationId xmlns:a16="http://schemas.microsoft.com/office/drawing/2014/main" id="{9E6606E7-BF39-4B1A-BDA5-3A7502A11E47}"/>
                </a:ext>
              </a:extLst>
            </p:cNvPr>
            <p:cNvGrpSpPr/>
            <p:nvPr/>
          </p:nvGrpSpPr>
          <p:grpSpPr>
            <a:xfrm rot="5400000">
              <a:off x="1534076" y="2855912"/>
              <a:ext cx="175040" cy="2041126"/>
              <a:chOff x="8229799" y="2768458"/>
              <a:chExt cx="175040" cy="2041126"/>
            </a:xfrm>
            <a:solidFill>
              <a:schemeClr val="tx2"/>
            </a:solidFill>
          </p:grpSpPr>
          <p:sp>
            <p:nvSpPr>
              <p:cNvPr id="90" name="Trapezoid 89">
                <a:extLst>
                  <a:ext uri="{FF2B5EF4-FFF2-40B4-BE49-F238E27FC236}">
                    <a16:creationId xmlns:a16="http://schemas.microsoft.com/office/drawing/2014/main" id="{1477C1E6-7EE2-4A10-A004-BD20881D1492}"/>
                  </a:ext>
                </a:extLst>
              </p:cNvPr>
              <p:cNvSpPr/>
              <p:nvPr/>
            </p:nvSpPr>
            <p:spPr>
              <a:xfrm>
                <a:off x="8229799" y="2768458"/>
                <a:ext cx="175040" cy="174908"/>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3600" b="1" dirty="0">
                  <a:solidFill>
                    <a:schemeClr val="tx2"/>
                  </a:solidFill>
                </a:endParaRPr>
              </a:p>
            </p:txBody>
          </p:sp>
          <p:sp>
            <p:nvSpPr>
              <p:cNvPr id="91" name="Trapezoid 90">
                <a:extLst>
                  <a:ext uri="{FF2B5EF4-FFF2-40B4-BE49-F238E27FC236}">
                    <a16:creationId xmlns:a16="http://schemas.microsoft.com/office/drawing/2014/main" id="{15F92C65-ECC6-45AC-8AAD-FC32199C4B72}"/>
                  </a:ext>
                </a:extLst>
              </p:cNvPr>
              <p:cNvSpPr/>
              <p:nvPr/>
            </p:nvSpPr>
            <p:spPr>
              <a:xfrm rot="10800000">
                <a:off x="8229799" y="4634676"/>
                <a:ext cx="175040" cy="174908"/>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3600" b="1" dirty="0">
                  <a:solidFill>
                    <a:schemeClr val="tx2"/>
                  </a:solidFill>
                </a:endParaRPr>
              </a:p>
            </p:txBody>
          </p:sp>
        </p:grpSp>
        <p:grpSp>
          <p:nvGrpSpPr>
            <p:cNvPr id="77" name="Group 76">
              <a:extLst>
                <a:ext uri="{FF2B5EF4-FFF2-40B4-BE49-F238E27FC236}">
                  <a16:creationId xmlns:a16="http://schemas.microsoft.com/office/drawing/2014/main" id="{9B02E365-BAA2-4D37-A62C-C872778C645A}"/>
                </a:ext>
              </a:extLst>
            </p:cNvPr>
            <p:cNvGrpSpPr/>
            <p:nvPr/>
          </p:nvGrpSpPr>
          <p:grpSpPr>
            <a:xfrm rot="1800000">
              <a:off x="1534076" y="2855912"/>
              <a:ext cx="175040" cy="2041126"/>
              <a:chOff x="8229799" y="2768458"/>
              <a:chExt cx="175040" cy="2041126"/>
            </a:xfrm>
            <a:solidFill>
              <a:schemeClr val="tx2"/>
            </a:solidFill>
          </p:grpSpPr>
          <p:sp>
            <p:nvSpPr>
              <p:cNvPr id="88" name="Trapezoid 87">
                <a:extLst>
                  <a:ext uri="{FF2B5EF4-FFF2-40B4-BE49-F238E27FC236}">
                    <a16:creationId xmlns:a16="http://schemas.microsoft.com/office/drawing/2014/main" id="{F88B0035-2584-4A3E-98E3-33E2158B6126}"/>
                  </a:ext>
                </a:extLst>
              </p:cNvPr>
              <p:cNvSpPr/>
              <p:nvPr/>
            </p:nvSpPr>
            <p:spPr>
              <a:xfrm>
                <a:off x="8229799" y="2768458"/>
                <a:ext cx="175040" cy="174908"/>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3600" b="1" dirty="0">
                  <a:solidFill>
                    <a:schemeClr val="tx2"/>
                  </a:solidFill>
                </a:endParaRPr>
              </a:p>
            </p:txBody>
          </p:sp>
          <p:sp>
            <p:nvSpPr>
              <p:cNvPr id="89" name="Trapezoid 88">
                <a:extLst>
                  <a:ext uri="{FF2B5EF4-FFF2-40B4-BE49-F238E27FC236}">
                    <a16:creationId xmlns:a16="http://schemas.microsoft.com/office/drawing/2014/main" id="{F0953384-E67F-4763-96C9-1DAC0807028D}"/>
                  </a:ext>
                </a:extLst>
              </p:cNvPr>
              <p:cNvSpPr/>
              <p:nvPr/>
            </p:nvSpPr>
            <p:spPr>
              <a:xfrm rot="10800000">
                <a:off x="8229799" y="4634676"/>
                <a:ext cx="175040" cy="174908"/>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3600" b="1" dirty="0">
                  <a:solidFill>
                    <a:schemeClr val="tx2"/>
                  </a:solidFill>
                </a:endParaRPr>
              </a:p>
            </p:txBody>
          </p:sp>
        </p:grpSp>
        <p:grpSp>
          <p:nvGrpSpPr>
            <p:cNvPr id="78" name="Group 77">
              <a:extLst>
                <a:ext uri="{FF2B5EF4-FFF2-40B4-BE49-F238E27FC236}">
                  <a16:creationId xmlns:a16="http://schemas.microsoft.com/office/drawing/2014/main" id="{2812A57F-1333-4284-B7B4-DF5018F2F736}"/>
                </a:ext>
              </a:extLst>
            </p:cNvPr>
            <p:cNvGrpSpPr/>
            <p:nvPr/>
          </p:nvGrpSpPr>
          <p:grpSpPr>
            <a:xfrm rot="3600000">
              <a:off x="1534076" y="2855912"/>
              <a:ext cx="175040" cy="2041126"/>
              <a:chOff x="8229799" y="2768458"/>
              <a:chExt cx="175040" cy="2041126"/>
            </a:xfrm>
            <a:solidFill>
              <a:schemeClr val="tx2"/>
            </a:solidFill>
          </p:grpSpPr>
          <p:sp>
            <p:nvSpPr>
              <p:cNvPr id="86" name="Trapezoid 85">
                <a:extLst>
                  <a:ext uri="{FF2B5EF4-FFF2-40B4-BE49-F238E27FC236}">
                    <a16:creationId xmlns:a16="http://schemas.microsoft.com/office/drawing/2014/main" id="{434B1E65-9864-44A0-9B03-2FC77E5C434F}"/>
                  </a:ext>
                </a:extLst>
              </p:cNvPr>
              <p:cNvSpPr/>
              <p:nvPr/>
            </p:nvSpPr>
            <p:spPr>
              <a:xfrm>
                <a:off x="8229799" y="2768458"/>
                <a:ext cx="175040" cy="174908"/>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3600" b="1" dirty="0">
                  <a:solidFill>
                    <a:schemeClr val="tx2"/>
                  </a:solidFill>
                </a:endParaRPr>
              </a:p>
            </p:txBody>
          </p:sp>
          <p:sp>
            <p:nvSpPr>
              <p:cNvPr id="87" name="Trapezoid 86">
                <a:extLst>
                  <a:ext uri="{FF2B5EF4-FFF2-40B4-BE49-F238E27FC236}">
                    <a16:creationId xmlns:a16="http://schemas.microsoft.com/office/drawing/2014/main" id="{3FBB4344-7BBE-4220-9A19-260F42D8B3A9}"/>
                  </a:ext>
                </a:extLst>
              </p:cNvPr>
              <p:cNvSpPr/>
              <p:nvPr/>
            </p:nvSpPr>
            <p:spPr>
              <a:xfrm rot="10800000">
                <a:off x="8229799" y="4634676"/>
                <a:ext cx="175040" cy="174908"/>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3600" b="1" dirty="0">
                  <a:solidFill>
                    <a:schemeClr val="tx2"/>
                  </a:solidFill>
                </a:endParaRPr>
              </a:p>
            </p:txBody>
          </p:sp>
        </p:grpSp>
        <p:grpSp>
          <p:nvGrpSpPr>
            <p:cNvPr id="79" name="Group 78">
              <a:extLst>
                <a:ext uri="{FF2B5EF4-FFF2-40B4-BE49-F238E27FC236}">
                  <a16:creationId xmlns:a16="http://schemas.microsoft.com/office/drawing/2014/main" id="{34D81A3C-DB79-4C84-9633-9EE0751A72FE}"/>
                </a:ext>
              </a:extLst>
            </p:cNvPr>
            <p:cNvGrpSpPr/>
            <p:nvPr/>
          </p:nvGrpSpPr>
          <p:grpSpPr>
            <a:xfrm rot="7200000">
              <a:off x="1534076" y="2855912"/>
              <a:ext cx="175040" cy="2041126"/>
              <a:chOff x="8229799" y="2768458"/>
              <a:chExt cx="175040" cy="2041126"/>
            </a:xfrm>
            <a:solidFill>
              <a:schemeClr val="tx2"/>
            </a:solidFill>
          </p:grpSpPr>
          <p:sp>
            <p:nvSpPr>
              <p:cNvPr id="84" name="Trapezoid 83">
                <a:extLst>
                  <a:ext uri="{FF2B5EF4-FFF2-40B4-BE49-F238E27FC236}">
                    <a16:creationId xmlns:a16="http://schemas.microsoft.com/office/drawing/2014/main" id="{A932783B-45EC-4BFF-A1EA-E832C0E53F9F}"/>
                  </a:ext>
                </a:extLst>
              </p:cNvPr>
              <p:cNvSpPr/>
              <p:nvPr/>
            </p:nvSpPr>
            <p:spPr>
              <a:xfrm>
                <a:off x="8229799" y="2768458"/>
                <a:ext cx="175040" cy="174908"/>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3600" b="1" dirty="0">
                  <a:solidFill>
                    <a:schemeClr val="tx2"/>
                  </a:solidFill>
                </a:endParaRPr>
              </a:p>
            </p:txBody>
          </p:sp>
          <p:sp>
            <p:nvSpPr>
              <p:cNvPr id="85" name="Trapezoid 84">
                <a:extLst>
                  <a:ext uri="{FF2B5EF4-FFF2-40B4-BE49-F238E27FC236}">
                    <a16:creationId xmlns:a16="http://schemas.microsoft.com/office/drawing/2014/main" id="{025DEA0F-B280-4279-AC1E-70F7F0BEAB8B}"/>
                  </a:ext>
                </a:extLst>
              </p:cNvPr>
              <p:cNvSpPr/>
              <p:nvPr/>
            </p:nvSpPr>
            <p:spPr>
              <a:xfrm rot="10800000">
                <a:off x="8229799" y="4634676"/>
                <a:ext cx="175040" cy="174908"/>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3600" b="1" dirty="0">
                  <a:solidFill>
                    <a:schemeClr val="tx2"/>
                  </a:solidFill>
                </a:endParaRPr>
              </a:p>
            </p:txBody>
          </p:sp>
        </p:grpSp>
        <p:grpSp>
          <p:nvGrpSpPr>
            <p:cNvPr id="80" name="Group 79">
              <a:extLst>
                <a:ext uri="{FF2B5EF4-FFF2-40B4-BE49-F238E27FC236}">
                  <a16:creationId xmlns:a16="http://schemas.microsoft.com/office/drawing/2014/main" id="{808D34F4-4B69-4F41-B650-06968FB2C6E5}"/>
                </a:ext>
              </a:extLst>
            </p:cNvPr>
            <p:cNvGrpSpPr/>
            <p:nvPr/>
          </p:nvGrpSpPr>
          <p:grpSpPr>
            <a:xfrm rot="9000000">
              <a:off x="1534076" y="2855912"/>
              <a:ext cx="175040" cy="2041126"/>
              <a:chOff x="8229799" y="2768458"/>
              <a:chExt cx="175040" cy="2041126"/>
            </a:xfrm>
            <a:solidFill>
              <a:schemeClr val="tx2"/>
            </a:solidFill>
          </p:grpSpPr>
          <p:sp>
            <p:nvSpPr>
              <p:cNvPr id="82" name="Trapezoid 81">
                <a:extLst>
                  <a:ext uri="{FF2B5EF4-FFF2-40B4-BE49-F238E27FC236}">
                    <a16:creationId xmlns:a16="http://schemas.microsoft.com/office/drawing/2014/main" id="{BC67AD6B-2768-4A28-AD89-1B2D97F6E5ED}"/>
                  </a:ext>
                </a:extLst>
              </p:cNvPr>
              <p:cNvSpPr/>
              <p:nvPr/>
            </p:nvSpPr>
            <p:spPr>
              <a:xfrm>
                <a:off x="8229799" y="2768458"/>
                <a:ext cx="175040" cy="174908"/>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3600" b="1" dirty="0">
                  <a:solidFill>
                    <a:schemeClr val="tx2"/>
                  </a:solidFill>
                </a:endParaRPr>
              </a:p>
            </p:txBody>
          </p:sp>
          <p:sp>
            <p:nvSpPr>
              <p:cNvPr id="83" name="Trapezoid 82">
                <a:extLst>
                  <a:ext uri="{FF2B5EF4-FFF2-40B4-BE49-F238E27FC236}">
                    <a16:creationId xmlns:a16="http://schemas.microsoft.com/office/drawing/2014/main" id="{9A280AD7-E0FE-4A1F-BF22-7FB9EB1EF74A}"/>
                  </a:ext>
                </a:extLst>
              </p:cNvPr>
              <p:cNvSpPr/>
              <p:nvPr/>
            </p:nvSpPr>
            <p:spPr>
              <a:xfrm rot="10800000">
                <a:off x="8229799" y="4634676"/>
                <a:ext cx="175040" cy="174908"/>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endParaRPr lang="en-US" sz="3600" b="1" dirty="0">
                  <a:solidFill>
                    <a:schemeClr val="tx2"/>
                  </a:solidFill>
                </a:endParaRPr>
              </a:p>
            </p:txBody>
          </p:sp>
        </p:grpSp>
        <p:sp>
          <p:nvSpPr>
            <p:cNvPr id="81" name="Oval 80">
              <a:extLst>
                <a:ext uri="{FF2B5EF4-FFF2-40B4-BE49-F238E27FC236}">
                  <a16:creationId xmlns:a16="http://schemas.microsoft.com/office/drawing/2014/main" id="{991F53E7-8AD5-400A-92B4-6D09ED8A5F50}"/>
                </a:ext>
              </a:extLst>
            </p:cNvPr>
            <p:cNvSpPr>
              <a:spLocks noChangeAspect="1"/>
            </p:cNvSpPr>
            <p:nvPr/>
          </p:nvSpPr>
          <p:spPr>
            <a:xfrm>
              <a:off x="915182" y="3175845"/>
              <a:ext cx="1408186" cy="1408186"/>
            </a:xfrm>
            <a:prstGeom prst="ellipse">
              <a:avLst/>
            </a:prstGeom>
            <a:solidFill>
              <a:schemeClr val="lt1"/>
            </a:solidFill>
            <a:ln w="762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defRPr/>
              </a:pPr>
              <a:r>
                <a:rPr lang="en-US" sz="3600" b="1" dirty="0">
                  <a:solidFill>
                    <a:schemeClr val="accent3"/>
                  </a:solidFill>
                </a:rPr>
                <a:t>3</a:t>
              </a:r>
            </a:p>
          </p:txBody>
        </p:sp>
      </p:grpSp>
      <p:sp>
        <p:nvSpPr>
          <p:cNvPr id="94" name="Rounded Rectangle 5">
            <a:extLst>
              <a:ext uri="{FF2B5EF4-FFF2-40B4-BE49-F238E27FC236}">
                <a16:creationId xmlns:a16="http://schemas.microsoft.com/office/drawing/2014/main" id="{9DD065A6-C5B3-4BA0-8CBA-D5A814A56868}"/>
              </a:ext>
            </a:extLst>
          </p:cNvPr>
          <p:cNvSpPr>
            <a:spLocks/>
          </p:cNvSpPr>
          <p:nvPr/>
        </p:nvSpPr>
        <p:spPr>
          <a:xfrm>
            <a:off x="2250458" y="3409400"/>
            <a:ext cx="6406238" cy="1019189"/>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756000" bIns="34290" numCol="1" spcCol="0" rtlCol="0" fromWordArt="0" anchor="ctr" anchorCtr="0" forceAA="0" compatLnSpc="1">
            <a:prstTxWarp prst="textNoShape">
              <a:avLst/>
            </a:prstTxWarp>
            <a:noAutofit/>
          </a:bodyPr>
          <a:lstStyle/>
          <a:p>
            <a:r>
              <a:rPr lang="en-US" sz="1200" b="1">
                <a:solidFill>
                  <a:schemeClr val="accent3"/>
                </a:solidFill>
                <a:latin typeface="Tahoma" panose="020B0604030504040204" pitchFamily="34" charset="0"/>
                <a:ea typeface="Tahoma" panose="020B0604030504040204" pitchFamily="34" charset="0"/>
                <a:cs typeface="Tahoma" panose="020B0604030504040204" pitchFamily="34" charset="0"/>
              </a:rPr>
              <a:t>XÂY DỰNG MỘT HỆ THỐNG PHÁT HIỆN XÂM NHẬP (IDS) DỰA TRÊN HỌC MÁY CÓ KHẢ NĂNG PHÁT HIỆN KỊP THỜI VÀ NGĂN CHẶN CÁC CUỘC TẤN CÔNG BRUTE-FORCE.</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5" name="Rounded Rectangle 5 - 2">
            <a:extLst>
              <a:ext uri="{FF2B5EF4-FFF2-40B4-BE49-F238E27FC236}">
                <a16:creationId xmlns:a16="http://schemas.microsoft.com/office/drawing/2014/main" id="{7AC021FB-A23F-45B3-90D8-FBFFE37CB357}"/>
              </a:ext>
            </a:extLst>
          </p:cNvPr>
          <p:cNvSpPr>
            <a:spLocks/>
          </p:cNvSpPr>
          <p:nvPr/>
        </p:nvSpPr>
        <p:spPr>
          <a:xfrm>
            <a:off x="2977202" y="2267480"/>
            <a:ext cx="5843801" cy="1019189"/>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756000" bIns="34290" numCol="1" spcCol="0" rtlCol="0" fromWordArt="0" anchor="ctr" anchorCtr="0" forceAA="0" compatLnSpc="1">
            <a:prstTxWarp prst="textNoShape">
              <a:avLst/>
            </a:prstTxWarp>
            <a:noAutofit/>
          </a:bodyPr>
          <a:lstStyle/>
          <a:p>
            <a:r>
              <a:rPr lang="en-US" sz="1200" b="1">
                <a:solidFill>
                  <a:schemeClr val="accent2"/>
                </a:solidFill>
                <a:latin typeface="Tahoma" panose="020B0604030504040204" pitchFamily="34" charset="0"/>
                <a:ea typeface="Tahoma" panose="020B0604030504040204" pitchFamily="34" charset="0"/>
                <a:cs typeface="Tahoma" panose="020B0604030504040204" pitchFamily="34" charset="0"/>
              </a:rPr>
              <a:t>ĐÁNH GIÁ HIỆU QUẢ CỦA CÁC THUẬT TOÁN HỌC MÁY TRONG VIỆC PHÁT HIỆN CÁC CUỘC TẤN CÔNG BRUTE-FORCE.</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4323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173A54CB-7560-4EE9-C258-0E1E586A5A76}"/>
              </a:ext>
            </a:extLst>
          </p:cNvPr>
          <p:cNvSpPr/>
          <p:nvPr/>
        </p:nvSpPr>
        <p:spPr>
          <a:xfrm flipH="1">
            <a:off x="961402" y="1133517"/>
            <a:ext cx="149204" cy="2398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4" name="Right Triangle 3">
            <a:extLst>
              <a:ext uri="{FF2B5EF4-FFF2-40B4-BE49-F238E27FC236}">
                <a16:creationId xmlns:a16="http://schemas.microsoft.com/office/drawing/2014/main" id="{8BDB2573-AAF4-5BD6-0F80-E9A27CE91484}"/>
              </a:ext>
            </a:extLst>
          </p:cNvPr>
          <p:cNvSpPr/>
          <p:nvPr/>
        </p:nvSpPr>
        <p:spPr>
          <a:xfrm flipH="1">
            <a:off x="961401" y="2314070"/>
            <a:ext cx="149204" cy="243277"/>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5" name="Right Triangle 4">
            <a:extLst>
              <a:ext uri="{FF2B5EF4-FFF2-40B4-BE49-F238E27FC236}">
                <a16:creationId xmlns:a16="http://schemas.microsoft.com/office/drawing/2014/main" id="{BBFA8E16-D970-B86E-A5E3-02C61C6E2960}"/>
              </a:ext>
            </a:extLst>
          </p:cNvPr>
          <p:cNvSpPr/>
          <p:nvPr/>
        </p:nvSpPr>
        <p:spPr>
          <a:xfrm flipH="1">
            <a:off x="965556" y="3484595"/>
            <a:ext cx="145049" cy="255618"/>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6" name="Right Triangle 5">
            <a:extLst>
              <a:ext uri="{FF2B5EF4-FFF2-40B4-BE49-F238E27FC236}">
                <a16:creationId xmlns:a16="http://schemas.microsoft.com/office/drawing/2014/main" id="{86285C84-033E-D24B-9371-474E66E3D2FD}"/>
              </a:ext>
            </a:extLst>
          </p:cNvPr>
          <p:cNvSpPr/>
          <p:nvPr/>
        </p:nvSpPr>
        <p:spPr>
          <a:xfrm flipH="1">
            <a:off x="5037127" y="1122312"/>
            <a:ext cx="157930" cy="254483"/>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7" name="Right Triangle 6">
            <a:extLst>
              <a:ext uri="{FF2B5EF4-FFF2-40B4-BE49-F238E27FC236}">
                <a16:creationId xmlns:a16="http://schemas.microsoft.com/office/drawing/2014/main" id="{D35060F3-FCF9-CA01-75D9-5A16782FD121}"/>
              </a:ext>
            </a:extLst>
          </p:cNvPr>
          <p:cNvSpPr/>
          <p:nvPr/>
        </p:nvSpPr>
        <p:spPr>
          <a:xfrm flipH="1">
            <a:off x="5037128" y="2296064"/>
            <a:ext cx="157930" cy="261283"/>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8" name="Right Triangle 7">
            <a:extLst>
              <a:ext uri="{FF2B5EF4-FFF2-40B4-BE49-F238E27FC236}">
                <a16:creationId xmlns:a16="http://schemas.microsoft.com/office/drawing/2014/main" id="{DAEB8161-55CA-E535-D244-35779BB0EDE9}"/>
              </a:ext>
            </a:extLst>
          </p:cNvPr>
          <p:cNvSpPr/>
          <p:nvPr/>
        </p:nvSpPr>
        <p:spPr>
          <a:xfrm flipH="1">
            <a:off x="5037128" y="3475891"/>
            <a:ext cx="159617" cy="260693"/>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9" name="Rounded Rectangle 125">
            <a:extLst>
              <a:ext uri="{FF2B5EF4-FFF2-40B4-BE49-F238E27FC236}">
                <a16:creationId xmlns:a16="http://schemas.microsoft.com/office/drawing/2014/main" id="{C4D45DFE-675B-AD06-6F7D-646A9320338D}"/>
              </a:ext>
            </a:extLst>
          </p:cNvPr>
          <p:cNvSpPr/>
          <p:nvPr/>
        </p:nvSpPr>
        <p:spPr>
          <a:xfrm>
            <a:off x="689342" y="1390784"/>
            <a:ext cx="3680865" cy="633210"/>
          </a:xfrm>
          <a:prstGeom prst="roundRect">
            <a:avLst>
              <a:gd name="adj" fmla="val 50000"/>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10" name="Rectangle 9">
            <a:extLst>
              <a:ext uri="{FF2B5EF4-FFF2-40B4-BE49-F238E27FC236}">
                <a16:creationId xmlns:a16="http://schemas.microsoft.com/office/drawing/2014/main" id="{E027012A-EBE2-0B7F-D087-4CA936566988}"/>
              </a:ext>
            </a:extLst>
          </p:cNvPr>
          <p:cNvSpPr/>
          <p:nvPr/>
        </p:nvSpPr>
        <p:spPr>
          <a:xfrm>
            <a:off x="1110609" y="1133518"/>
            <a:ext cx="664200" cy="66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bg1"/>
                </a:solidFill>
                <a:ea typeface="Lato Heavy" charset="0"/>
                <a:cs typeface="Poppins" pitchFamily="2" charset="77"/>
              </a:rPr>
              <a:t>01</a:t>
            </a:r>
          </a:p>
        </p:txBody>
      </p:sp>
      <p:sp>
        <p:nvSpPr>
          <p:cNvPr id="12" name="Rounded Rectangle 111">
            <a:extLst>
              <a:ext uri="{FF2B5EF4-FFF2-40B4-BE49-F238E27FC236}">
                <a16:creationId xmlns:a16="http://schemas.microsoft.com/office/drawing/2014/main" id="{AE394AB3-61F4-696E-16B4-303A28E30601}"/>
              </a:ext>
            </a:extLst>
          </p:cNvPr>
          <p:cNvSpPr/>
          <p:nvPr/>
        </p:nvSpPr>
        <p:spPr>
          <a:xfrm>
            <a:off x="689342" y="2574762"/>
            <a:ext cx="3680865" cy="666940"/>
          </a:xfrm>
          <a:prstGeom prst="roundRect">
            <a:avLst>
              <a:gd name="adj" fmla="val 50000"/>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13" name="Rectangle 12">
            <a:extLst>
              <a:ext uri="{FF2B5EF4-FFF2-40B4-BE49-F238E27FC236}">
                <a16:creationId xmlns:a16="http://schemas.microsoft.com/office/drawing/2014/main" id="{8BA9D407-FE26-2819-5915-39875554C5E5}"/>
              </a:ext>
            </a:extLst>
          </p:cNvPr>
          <p:cNvSpPr/>
          <p:nvPr/>
        </p:nvSpPr>
        <p:spPr>
          <a:xfrm>
            <a:off x="1110608" y="2314070"/>
            <a:ext cx="664200" cy="664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bg1"/>
                </a:solidFill>
                <a:ea typeface="Lato Heavy" charset="0"/>
                <a:cs typeface="Poppins" pitchFamily="2" charset="77"/>
              </a:rPr>
              <a:t>02</a:t>
            </a:r>
          </a:p>
        </p:txBody>
      </p:sp>
      <p:sp>
        <p:nvSpPr>
          <p:cNvPr id="15" name="Rounded Rectangle 118">
            <a:extLst>
              <a:ext uri="{FF2B5EF4-FFF2-40B4-BE49-F238E27FC236}">
                <a16:creationId xmlns:a16="http://schemas.microsoft.com/office/drawing/2014/main" id="{2D55825A-77DA-0364-09EE-1E8081C04CE6}"/>
              </a:ext>
            </a:extLst>
          </p:cNvPr>
          <p:cNvSpPr/>
          <p:nvPr/>
        </p:nvSpPr>
        <p:spPr>
          <a:xfrm>
            <a:off x="689342" y="3753999"/>
            <a:ext cx="3680865" cy="626953"/>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16" name="Rectangle 15">
            <a:extLst>
              <a:ext uri="{FF2B5EF4-FFF2-40B4-BE49-F238E27FC236}">
                <a16:creationId xmlns:a16="http://schemas.microsoft.com/office/drawing/2014/main" id="{E09EB3BC-6447-F6E2-B2AF-C5034E7FC78C}"/>
              </a:ext>
            </a:extLst>
          </p:cNvPr>
          <p:cNvSpPr/>
          <p:nvPr/>
        </p:nvSpPr>
        <p:spPr>
          <a:xfrm>
            <a:off x="1110608" y="3493307"/>
            <a:ext cx="664200" cy="664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bg1"/>
                </a:solidFill>
                <a:ea typeface="Lato Heavy" charset="0"/>
                <a:cs typeface="Poppins" pitchFamily="2" charset="77"/>
              </a:rPr>
              <a:t>03</a:t>
            </a:r>
            <a:endParaRPr lang="en-US" sz="2700" dirty="0"/>
          </a:p>
        </p:txBody>
      </p:sp>
      <p:sp>
        <p:nvSpPr>
          <p:cNvPr id="18" name="Rounded Rectangle 125">
            <a:extLst>
              <a:ext uri="{FF2B5EF4-FFF2-40B4-BE49-F238E27FC236}">
                <a16:creationId xmlns:a16="http://schemas.microsoft.com/office/drawing/2014/main" id="{78D20147-B0F9-3F5F-0C8E-9C914C335E9F}"/>
              </a:ext>
            </a:extLst>
          </p:cNvPr>
          <p:cNvSpPr/>
          <p:nvPr/>
        </p:nvSpPr>
        <p:spPr>
          <a:xfrm>
            <a:off x="4773793" y="1394210"/>
            <a:ext cx="3680865" cy="633210"/>
          </a:xfrm>
          <a:prstGeom prst="roundRect">
            <a:avLst>
              <a:gd name="adj" fmla="val 50000"/>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19" name="Rectangle 18">
            <a:extLst>
              <a:ext uri="{FF2B5EF4-FFF2-40B4-BE49-F238E27FC236}">
                <a16:creationId xmlns:a16="http://schemas.microsoft.com/office/drawing/2014/main" id="{AB2513D9-9F0B-0240-E530-90B2E56E66B0}"/>
              </a:ext>
            </a:extLst>
          </p:cNvPr>
          <p:cNvSpPr/>
          <p:nvPr/>
        </p:nvSpPr>
        <p:spPr>
          <a:xfrm>
            <a:off x="5195060" y="1125155"/>
            <a:ext cx="664200" cy="664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bg1"/>
                </a:solidFill>
                <a:ea typeface="Lato Heavy" charset="0"/>
                <a:cs typeface="Poppins" pitchFamily="2" charset="77"/>
              </a:rPr>
              <a:t>04</a:t>
            </a:r>
            <a:endParaRPr lang="en-US" sz="2700" dirty="0"/>
          </a:p>
        </p:txBody>
      </p:sp>
      <p:sp>
        <p:nvSpPr>
          <p:cNvPr id="21" name="Rounded Rectangle 132">
            <a:extLst>
              <a:ext uri="{FF2B5EF4-FFF2-40B4-BE49-F238E27FC236}">
                <a16:creationId xmlns:a16="http://schemas.microsoft.com/office/drawing/2014/main" id="{78E4DA78-5DA2-1D54-EB0E-2C4418B71BA9}"/>
              </a:ext>
            </a:extLst>
          </p:cNvPr>
          <p:cNvSpPr/>
          <p:nvPr/>
        </p:nvSpPr>
        <p:spPr>
          <a:xfrm>
            <a:off x="4773793" y="2574762"/>
            <a:ext cx="3680865" cy="666940"/>
          </a:xfrm>
          <a:prstGeom prst="roundRect">
            <a:avLst>
              <a:gd name="adj" fmla="val 50000"/>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22" name="Rectangle 21">
            <a:extLst>
              <a:ext uri="{FF2B5EF4-FFF2-40B4-BE49-F238E27FC236}">
                <a16:creationId xmlns:a16="http://schemas.microsoft.com/office/drawing/2014/main" id="{CB810995-0D3E-4B30-9FB7-A73F8F0E988D}"/>
              </a:ext>
            </a:extLst>
          </p:cNvPr>
          <p:cNvSpPr/>
          <p:nvPr/>
        </p:nvSpPr>
        <p:spPr>
          <a:xfrm>
            <a:off x="5195060" y="2305707"/>
            <a:ext cx="664200" cy="664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bg1"/>
                </a:solidFill>
                <a:ea typeface="Lato Heavy" charset="0"/>
                <a:cs typeface="Poppins" pitchFamily="2" charset="77"/>
              </a:rPr>
              <a:t>05</a:t>
            </a:r>
            <a:endParaRPr lang="en-US" sz="2700" dirty="0"/>
          </a:p>
        </p:txBody>
      </p:sp>
      <p:sp>
        <p:nvSpPr>
          <p:cNvPr id="24" name="Rounded Rectangle 139">
            <a:extLst>
              <a:ext uri="{FF2B5EF4-FFF2-40B4-BE49-F238E27FC236}">
                <a16:creationId xmlns:a16="http://schemas.microsoft.com/office/drawing/2014/main" id="{25E3D4C7-F79F-B134-A173-F4791A0193E9}"/>
              </a:ext>
            </a:extLst>
          </p:cNvPr>
          <p:cNvSpPr/>
          <p:nvPr/>
        </p:nvSpPr>
        <p:spPr>
          <a:xfrm>
            <a:off x="4773793" y="3753999"/>
            <a:ext cx="3680865" cy="626953"/>
          </a:xfrm>
          <a:prstGeom prst="roundRect">
            <a:avLst>
              <a:gd name="adj" fmla="val 50000"/>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25" name="Rectangle 24">
            <a:extLst>
              <a:ext uri="{FF2B5EF4-FFF2-40B4-BE49-F238E27FC236}">
                <a16:creationId xmlns:a16="http://schemas.microsoft.com/office/drawing/2014/main" id="{C6D4E8AA-A990-CC5A-C540-8E36320C789E}"/>
              </a:ext>
            </a:extLst>
          </p:cNvPr>
          <p:cNvSpPr/>
          <p:nvPr/>
        </p:nvSpPr>
        <p:spPr>
          <a:xfrm>
            <a:off x="5195060" y="3484944"/>
            <a:ext cx="664200" cy="664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bg1"/>
                </a:solidFill>
                <a:ea typeface="Lato Heavy" charset="0"/>
                <a:cs typeface="Poppins" pitchFamily="2" charset="77"/>
              </a:rPr>
              <a:t>06</a:t>
            </a:r>
            <a:endParaRPr lang="en-US" sz="2700" dirty="0"/>
          </a:p>
        </p:txBody>
      </p:sp>
      <p:sp>
        <p:nvSpPr>
          <p:cNvPr id="27" name="TextBox 26">
            <a:extLst>
              <a:ext uri="{FF2B5EF4-FFF2-40B4-BE49-F238E27FC236}">
                <a16:creationId xmlns:a16="http://schemas.microsoft.com/office/drawing/2014/main" id="{1291F4FA-1743-1302-F859-5E17EB3E846E}"/>
              </a:ext>
            </a:extLst>
          </p:cNvPr>
          <p:cNvSpPr txBox="1"/>
          <p:nvPr/>
        </p:nvSpPr>
        <p:spPr>
          <a:xfrm>
            <a:off x="1924016" y="1478917"/>
            <a:ext cx="2201055" cy="461665"/>
          </a:xfrm>
          <a:prstGeom prst="rect">
            <a:avLst/>
          </a:prstGeom>
          <a:noFill/>
        </p:spPr>
        <p:txBody>
          <a:bodyPr wrap="square">
            <a:spAutoFit/>
          </a:bodyPr>
          <a:lstStyle/>
          <a:p>
            <a:pPr algn="just"/>
            <a:r>
              <a:rPr lang="en-US" sz="1200" kern="1200">
                <a:solidFill>
                  <a:prstClr val="black"/>
                </a:solidFill>
                <a:ea typeface="+mn-ea"/>
                <a:cs typeface="+mn-cs"/>
              </a:rPr>
              <a:t>Nghiên cứu lý thuyết về tấn công brute-force và bảo mật.</a:t>
            </a:r>
            <a:endParaRPr lang="en-US" sz="1200" dirty="0"/>
          </a:p>
        </p:txBody>
      </p:sp>
      <p:sp>
        <p:nvSpPr>
          <p:cNvPr id="28" name="TextBox 27">
            <a:extLst>
              <a:ext uri="{FF2B5EF4-FFF2-40B4-BE49-F238E27FC236}">
                <a16:creationId xmlns:a16="http://schemas.microsoft.com/office/drawing/2014/main" id="{6C1A761C-FADA-85E0-BF69-B6F6C00A87DC}"/>
              </a:ext>
            </a:extLst>
          </p:cNvPr>
          <p:cNvSpPr txBox="1"/>
          <p:nvPr/>
        </p:nvSpPr>
        <p:spPr>
          <a:xfrm>
            <a:off x="1838242" y="2591794"/>
            <a:ext cx="2468287" cy="646331"/>
          </a:xfrm>
          <a:prstGeom prst="rect">
            <a:avLst/>
          </a:prstGeom>
          <a:noFill/>
        </p:spPr>
        <p:txBody>
          <a:bodyPr wrap="square">
            <a:spAutoFit/>
          </a:bodyPr>
          <a:lstStyle/>
          <a:p>
            <a:pPr algn="just"/>
            <a:r>
              <a:rPr lang="en-US" sz="1200" kern="1200">
                <a:solidFill>
                  <a:prstClr val="black"/>
                </a:solidFill>
                <a:ea typeface="+mn-ea"/>
                <a:cs typeface="+mn-cs"/>
              </a:rPr>
              <a:t>Sử dụng bộ dữ liệu CSE-CIC-IDS2018 cho phân tích và thử nghiệm</a:t>
            </a:r>
            <a:endParaRPr lang="en-US" sz="1200" dirty="0"/>
          </a:p>
        </p:txBody>
      </p:sp>
      <p:sp>
        <p:nvSpPr>
          <p:cNvPr id="29" name="TextBox 28">
            <a:extLst>
              <a:ext uri="{FF2B5EF4-FFF2-40B4-BE49-F238E27FC236}">
                <a16:creationId xmlns:a16="http://schemas.microsoft.com/office/drawing/2014/main" id="{8F5B1B46-46B9-AC36-3794-B1D496369CE3}"/>
              </a:ext>
            </a:extLst>
          </p:cNvPr>
          <p:cNvSpPr txBox="1"/>
          <p:nvPr/>
        </p:nvSpPr>
        <p:spPr>
          <a:xfrm>
            <a:off x="1833763" y="3848184"/>
            <a:ext cx="2406398" cy="461665"/>
          </a:xfrm>
          <a:prstGeom prst="rect">
            <a:avLst/>
          </a:prstGeom>
          <a:noFill/>
        </p:spPr>
        <p:txBody>
          <a:bodyPr wrap="square">
            <a:spAutoFit/>
          </a:bodyPr>
          <a:lstStyle/>
          <a:p>
            <a:pPr algn="just"/>
            <a:r>
              <a:rPr lang="vi-VN" sz="1200" kern="1200">
                <a:solidFill>
                  <a:prstClr val="black"/>
                </a:solidFill>
                <a:ea typeface="+mn-ea"/>
                <a:cs typeface="+mn-cs"/>
              </a:rPr>
              <a:t>Làm sạch, trích xuất đặc trưng và chuẩn hóa dữ liệu</a:t>
            </a:r>
            <a:endParaRPr lang="en-US" sz="1200" dirty="0"/>
          </a:p>
        </p:txBody>
      </p:sp>
      <p:sp>
        <p:nvSpPr>
          <p:cNvPr id="30" name="TextBox 29">
            <a:extLst>
              <a:ext uri="{FF2B5EF4-FFF2-40B4-BE49-F238E27FC236}">
                <a16:creationId xmlns:a16="http://schemas.microsoft.com/office/drawing/2014/main" id="{A75ACF56-4A68-5030-DB14-393A3D969F75}"/>
              </a:ext>
            </a:extLst>
          </p:cNvPr>
          <p:cNvSpPr txBox="1"/>
          <p:nvPr/>
        </p:nvSpPr>
        <p:spPr>
          <a:xfrm>
            <a:off x="5855027" y="1398504"/>
            <a:ext cx="2437470" cy="646331"/>
          </a:xfrm>
          <a:prstGeom prst="rect">
            <a:avLst/>
          </a:prstGeom>
          <a:noFill/>
        </p:spPr>
        <p:txBody>
          <a:bodyPr wrap="square">
            <a:spAutoFit/>
          </a:bodyPr>
          <a:lstStyle/>
          <a:p>
            <a:pPr algn="just"/>
            <a:r>
              <a:rPr lang="en-US" sz="1200" kern="1200">
                <a:solidFill>
                  <a:prstClr val="black"/>
                </a:solidFill>
                <a:ea typeface="+mn-ea"/>
                <a:cs typeface="+mn-cs"/>
              </a:rPr>
              <a:t>Lựa chọn mô hình huấn uyện </a:t>
            </a:r>
            <a:r>
              <a:rPr lang="vi-VN" sz="1200" kern="1200">
                <a:solidFill>
                  <a:prstClr val="black"/>
                </a:solidFill>
                <a:ea typeface="+mn-ea"/>
                <a:cs typeface="+mn-cs"/>
              </a:rPr>
              <a:t>Random Forest và Support Vector Machine</a:t>
            </a:r>
            <a:r>
              <a:rPr lang="en-US" sz="1200" kern="1200">
                <a:solidFill>
                  <a:prstClr val="black"/>
                </a:solidFill>
                <a:ea typeface="+mn-ea"/>
                <a:cs typeface="+mn-cs"/>
              </a:rPr>
              <a:t> để phát hiện</a:t>
            </a:r>
            <a:endParaRPr lang="en-US" sz="1200" dirty="0"/>
          </a:p>
        </p:txBody>
      </p:sp>
      <p:sp>
        <p:nvSpPr>
          <p:cNvPr id="31" name="TextBox 30">
            <a:extLst>
              <a:ext uri="{FF2B5EF4-FFF2-40B4-BE49-F238E27FC236}">
                <a16:creationId xmlns:a16="http://schemas.microsoft.com/office/drawing/2014/main" id="{CA71D2EF-16EE-2A6D-D669-6F20A3ABD52A}"/>
              </a:ext>
            </a:extLst>
          </p:cNvPr>
          <p:cNvSpPr txBox="1"/>
          <p:nvPr/>
        </p:nvSpPr>
        <p:spPr>
          <a:xfrm>
            <a:off x="5855027" y="2593809"/>
            <a:ext cx="2468286" cy="646331"/>
          </a:xfrm>
          <a:prstGeom prst="rect">
            <a:avLst/>
          </a:prstGeom>
          <a:noFill/>
        </p:spPr>
        <p:txBody>
          <a:bodyPr wrap="square">
            <a:spAutoFit/>
          </a:bodyPr>
          <a:lstStyle/>
          <a:p>
            <a:pPr algn="just"/>
            <a:r>
              <a:rPr lang="vi-VN" sz="1200" kern="1200">
                <a:solidFill>
                  <a:prstClr val="black"/>
                </a:solidFill>
                <a:ea typeface="+mn-ea"/>
                <a:cs typeface="+mn-cs"/>
              </a:rPr>
              <a:t>Sử dụng các chỉ số như độ chính xác và F1-score để đánh giá hiệu suất.</a:t>
            </a:r>
            <a:endParaRPr lang="en-US" sz="1200" dirty="0"/>
          </a:p>
        </p:txBody>
      </p:sp>
      <p:sp>
        <p:nvSpPr>
          <p:cNvPr id="32" name="TextBox 31">
            <a:extLst>
              <a:ext uri="{FF2B5EF4-FFF2-40B4-BE49-F238E27FC236}">
                <a16:creationId xmlns:a16="http://schemas.microsoft.com/office/drawing/2014/main" id="{44F5434A-05A6-7A9F-A0BA-42DA86D65B1D}"/>
              </a:ext>
            </a:extLst>
          </p:cNvPr>
          <p:cNvSpPr txBox="1"/>
          <p:nvPr/>
        </p:nvSpPr>
        <p:spPr>
          <a:xfrm>
            <a:off x="5918215" y="3780582"/>
            <a:ext cx="2405098" cy="646331"/>
          </a:xfrm>
          <a:prstGeom prst="rect">
            <a:avLst/>
          </a:prstGeom>
          <a:noFill/>
        </p:spPr>
        <p:txBody>
          <a:bodyPr wrap="square">
            <a:spAutoFit/>
          </a:bodyPr>
          <a:lstStyle/>
          <a:p>
            <a:pPr algn="just"/>
            <a:r>
              <a:rPr lang="en-US" sz="1200" kern="1200">
                <a:solidFill>
                  <a:prstClr val="black"/>
                </a:solidFill>
                <a:ea typeface="+mn-ea"/>
                <a:cs typeface="+mn-cs"/>
              </a:rPr>
              <a:t>Đánh giá mô hình, so sánh và rút ra kết luận về hiệu quả của các mô hình</a:t>
            </a:r>
            <a:endParaRPr lang="en-US" sz="1200" dirty="0"/>
          </a:p>
        </p:txBody>
      </p:sp>
      <p:sp>
        <p:nvSpPr>
          <p:cNvPr id="33" name="Rectangle 32">
            <a:extLst>
              <a:ext uri="{FF2B5EF4-FFF2-40B4-BE49-F238E27FC236}">
                <a16:creationId xmlns:a16="http://schemas.microsoft.com/office/drawing/2014/main" id="{DF659501-04D7-80B5-0A07-ADCC8455EAF9}"/>
              </a:ext>
            </a:extLst>
          </p:cNvPr>
          <p:cNvSpPr/>
          <p:nvPr/>
        </p:nvSpPr>
        <p:spPr>
          <a:xfrm>
            <a:off x="1162291" y="1192380"/>
            <a:ext cx="554410" cy="55441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34" name="Rectangle 33">
            <a:extLst>
              <a:ext uri="{FF2B5EF4-FFF2-40B4-BE49-F238E27FC236}">
                <a16:creationId xmlns:a16="http://schemas.microsoft.com/office/drawing/2014/main" id="{0339826F-BDB4-115F-2F77-98E7C227BBCC}"/>
              </a:ext>
            </a:extLst>
          </p:cNvPr>
          <p:cNvSpPr/>
          <p:nvPr/>
        </p:nvSpPr>
        <p:spPr>
          <a:xfrm>
            <a:off x="1169857" y="2359180"/>
            <a:ext cx="554410" cy="55441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35" name="Rectangle 34">
            <a:extLst>
              <a:ext uri="{FF2B5EF4-FFF2-40B4-BE49-F238E27FC236}">
                <a16:creationId xmlns:a16="http://schemas.microsoft.com/office/drawing/2014/main" id="{5F1E8AC0-AEC7-4FB6-F62D-189D5E8E930F}"/>
              </a:ext>
            </a:extLst>
          </p:cNvPr>
          <p:cNvSpPr/>
          <p:nvPr/>
        </p:nvSpPr>
        <p:spPr>
          <a:xfrm>
            <a:off x="1169857" y="3549338"/>
            <a:ext cx="554410" cy="55441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36" name="Rectangle 35">
            <a:extLst>
              <a:ext uri="{FF2B5EF4-FFF2-40B4-BE49-F238E27FC236}">
                <a16:creationId xmlns:a16="http://schemas.microsoft.com/office/drawing/2014/main" id="{7E4B4C97-C59E-C3BA-7941-590B9434DE2A}"/>
              </a:ext>
            </a:extLst>
          </p:cNvPr>
          <p:cNvSpPr/>
          <p:nvPr/>
        </p:nvSpPr>
        <p:spPr>
          <a:xfrm>
            <a:off x="5249955" y="1190322"/>
            <a:ext cx="554410" cy="55441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37" name="Rectangle 36">
            <a:extLst>
              <a:ext uri="{FF2B5EF4-FFF2-40B4-BE49-F238E27FC236}">
                <a16:creationId xmlns:a16="http://schemas.microsoft.com/office/drawing/2014/main" id="{E624CA39-AE87-6D44-724F-2CB975E73A8C}"/>
              </a:ext>
            </a:extLst>
          </p:cNvPr>
          <p:cNvSpPr/>
          <p:nvPr/>
        </p:nvSpPr>
        <p:spPr>
          <a:xfrm>
            <a:off x="5249954" y="2359180"/>
            <a:ext cx="554410" cy="55441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38" name="Rectangle 37">
            <a:extLst>
              <a:ext uri="{FF2B5EF4-FFF2-40B4-BE49-F238E27FC236}">
                <a16:creationId xmlns:a16="http://schemas.microsoft.com/office/drawing/2014/main" id="{9DC7C1C7-56EE-0D0D-5AFE-5F2E1EEAA79E}"/>
              </a:ext>
            </a:extLst>
          </p:cNvPr>
          <p:cNvSpPr/>
          <p:nvPr/>
        </p:nvSpPr>
        <p:spPr>
          <a:xfrm>
            <a:off x="5255700" y="3538417"/>
            <a:ext cx="554410" cy="55441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8" dirty="0"/>
          </a:p>
        </p:txBody>
      </p:sp>
      <p:sp>
        <p:nvSpPr>
          <p:cNvPr id="39" name="Rectangle 45">
            <a:extLst>
              <a:ext uri="{FF2B5EF4-FFF2-40B4-BE49-F238E27FC236}">
                <a16:creationId xmlns:a16="http://schemas.microsoft.com/office/drawing/2014/main" id="{96576328-F66E-42A3-A34D-C4E2D93693AA}"/>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40" name="Google Shape;412;p18">
            <a:extLst>
              <a:ext uri="{FF2B5EF4-FFF2-40B4-BE49-F238E27FC236}">
                <a16:creationId xmlns:a16="http://schemas.microsoft.com/office/drawing/2014/main" id="{FEF748D5-5527-4224-959F-ADA99819545F}"/>
              </a:ext>
            </a:extLst>
          </p:cNvPr>
          <p:cNvSpPr txBox="1">
            <a:spLocks/>
          </p:cNvSpPr>
          <p:nvPr/>
        </p:nvSpPr>
        <p:spPr>
          <a:xfrm>
            <a:off x="457200" y="30978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PHƯƠNG PHÁP CỦA NGHIÊN CỨU</a:t>
            </a:r>
          </a:p>
        </p:txBody>
      </p:sp>
    </p:spTree>
    <p:extLst>
      <p:ext uri="{BB962C8B-B14F-4D97-AF65-F5344CB8AC3E}">
        <p14:creationId xmlns:p14="http://schemas.microsoft.com/office/powerpoint/2010/main" val="26614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grpSp>
        <p:nvGrpSpPr>
          <p:cNvPr id="937" name="Google Shape;937;p26"/>
          <p:cNvGrpSpPr/>
          <p:nvPr/>
        </p:nvGrpSpPr>
        <p:grpSpPr>
          <a:xfrm>
            <a:off x="5743674" y="1692888"/>
            <a:ext cx="2943318" cy="3039142"/>
            <a:chOff x="5449625" y="1389325"/>
            <a:chExt cx="3237261" cy="3342655"/>
          </a:xfrm>
        </p:grpSpPr>
        <p:sp>
          <p:nvSpPr>
            <p:cNvPr id="938" name="Google Shape;938;p26"/>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26"/>
          <p:cNvGrpSpPr/>
          <p:nvPr/>
        </p:nvGrpSpPr>
        <p:grpSpPr>
          <a:xfrm>
            <a:off x="165185" y="1191038"/>
            <a:ext cx="3688565" cy="604500"/>
            <a:chOff x="438547" y="1191038"/>
            <a:chExt cx="3415203" cy="604500"/>
          </a:xfrm>
        </p:grpSpPr>
        <p:sp>
          <p:nvSpPr>
            <p:cNvPr id="979" name="Google Shape;979;p26"/>
            <p:cNvSpPr/>
            <p:nvPr/>
          </p:nvSpPr>
          <p:spPr>
            <a:xfrm>
              <a:off x="3294050" y="1191038"/>
              <a:ext cx="559700" cy="604500"/>
            </a:xfrm>
            <a:prstGeom prst="ellipse">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Tahoma" panose="020B0604030504040204" pitchFamily="34" charset="0"/>
                  <a:cs typeface="Tahoma" panose="020B0604030504040204" pitchFamily="34" charset="0"/>
                  <a:sym typeface="Fira Sans Extra Condensed"/>
                </a:rPr>
                <a:t>01</a:t>
              </a:r>
              <a:endParaRPr sz="1800" b="1">
                <a:solidFill>
                  <a:schemeClr val="lt1"/>
                </a:solidFill>
                <a:latin typeface="Fira Sans Extra Condensed"/>
                <a:ea typeface="Tahoma" panose="020B0604030504040204" pitchFamily="34" charset="0"/>
                <a:cs typeface="Tahoma" panose="020B0604030504040204" pitchFamily="34" charset="0"/>
                <a:sym typeface="Fira Sans Extra Condensed"/>
              </a:endParaRPr>
            </a:p>
          </p:txBody>
        </p:sp>
        <p:sp>
          <p:nvSpPr>
            <p:cNvPr id="981" name="Google Shape;981;p26"/>
            <p:cNvSpPr txBox="1"/>
            <p:nvPr/>
          </p:nvSpPr>
          <p:spPr>
            <a:xfrm>
              <a:off x="438547" y="1323553"/>
              <a:ext cx="2810604"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b="1">
                  <a:latin typeface="Tahoma" panose="020B0604030504040204" pitchFamily="34" charset="0"/>
                  <a:ea typeface="Tahoma" panose="020B0604030504040204" pitchFamily="34" charset="0"/>
                  <a:cs typeface="Tahoma" panose="020B0604030504040204" pitchFamily="34" charset="0"/>
                  <a:sym typeface="Roboto"/>
                </a:rPr>
                <a:t>Bao gồm 7 kịch bản tấn công khác nhau</a:t>
              </a:r>
              <a:endParaRPr b="1">
                <a:latin typeface="Tahoma" panose="020B0604030504040204" pitchFamily="34" charset="0"/>
                <a:ea typeface="Tahoma" panose="020B0604030504040204" pitchFamily="34" charset="0"/>
                <a:cs typeface="Tahoma" panose="020B0604030504040204" pitchFamily="34" charset="0"/>
                <a:sym typeface="Roboto"/>
              </a:endParaRPr>
            </a:p>
          </p:txBody>
        </p:sp>
      </p:grpSp>
      <p:grpSp>
        <p:nvGrpSpPr>
          <p:cNvPr id="982" name="Google Shape;982;p26"/>
          <p:cNvGrpSpPr/>
          <p:nvPr/>
        </p:nvGrpSpPr>
        <p:grpSpPr>
          <a:xfrm>
            <a:off x="202021" y="2156825"/>
            <a:ext cx="3651729" cy="604500"/>
            <a:chOff x="202021" y="2156825"/>
            <a:chExt cx="3651729" cy="604500"/>
          </a:xfrm>
        </p:grpSpPr>
        <p:sp>
          <p:nvSpPr>
            <p:cNvPr id="983" name="Google Shape;983;p26"/>
            <p:cNvSpPr/>
            <p:nvPr/>
          </p:nvSpPr>
          <p:spPr>
            <a:xfrm>
              <a:off x="3249250" y="215682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Tahoma" panose="020B0604030504040204" pitchFamily="34" charset="0"/>
                  <a:cs typeface="Tahoma" panose="020B0604030504040204" pitchFamily="34" charset="0"/>
                  <a:sym typeface="Fira Sans Extra Condensed"/>
                </a:rPr>
                <a:t>02</a:t>
              </a:r>
              <a:endParaRPr sz="1800" b="1">
                <a:solidFill>
                  <a:schemeClr val="lt1"/>
                </a:solidFill>
                <a:latin typeface="Fira Sans Extra Condensed"/>
                <a:ea typeface="Tahoma" panose="020B0604030504040204" pitchFamily="34" charset="0"/>
                <a:cs typeface="Tahoma" panose="020B0604030504040204" pitchFamily="34" charset="0"/>
                <a:sym typeface="Fira Sans Extra Condensed"/>
              </a:endParaRPr>
            </a:p>
          </p:txBody>
        </p:sp>
        <p:sp>
          <p:nvSpPr>
            <p:cNvPr id="985" name="Google Shape;985;p26"/>
            <p:cNvSpPr txBox="1"/>
            <p:nvPr/>
          </p:nvSpPr>
          <p:spPr>
            <a:xfrm>
              <a:off x="202021" y="2285099"/>
              <a:ext cx="3052800"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b="1">
                  <a:latin typeface="Tahoma" panose="020B0604030504040204" pitchFamily="34" charset="0"/>
                  <a:ea typeface="Tahoma" panose="020B0604030504040204" pitchFamily="34" charset="0"/>
                  <a:cs typeface="Tahoma" panose="020B0604030504040204" pitchFamily="34" charset="0"/>
                  <a:sym typeface="Roboto"/>
                </a:rPr>
                <a:t>Dữ liệu thu thập từ 50 máy tấn công và 420 máy tính cùng 30 máy chủ nạn nhân.</a:t>
              </a:r>
              <a:endParaRPr b="1">
                <a:latin typeface="Tahoma" panose="020B0604030504040204" pitchFamily="34" charset="0"/>
                <a:ea typeface="Tahoma" panose="020B0604030504040204" pitchFamily="34" charset="0"/>
                <a:cs typeface="Tahoma" panose="020B0604030504040204" pitchFamily="34" charset="0"/>
                <a:sym typeface="Roboto"/>
              </a:endParaRPr>
            </a:p>
          </p:txBody>
        </p:sp>
      </p:grpSp>
      <p:grpSp>
        <p:nvGrpSpPr>
          <p:cNvPr id="986" name="Google Shape;986;p26"/>
          <p:cNvGrpSpPr/>
          <p:nvPr/>
        </p:nvGrpSpPr>
        <p:grpSpPr>
          <a:xfrm>
            <a:off x="175826" y="3122613"/>
            <a:ext cx="3677924" cy="604500"/>
            <a:chOff x="175826" y="3122613"/>
            <a:chExt cx="3677924" cy="604500"/>
          </a:xfrm>
        </p:grpSpPr>
        <p:sp>
          <p:nvSpPr>
            <p:cNvPr id="987" name="Google Shape;987;p26"/>
            <p:cNvSpPr/>
            <p:nvPr/>
          </p:nvSpPr>
          <p:spPr>
            <a:xfrm>
              <a:off x="3249250" y="3122613"/>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Tahoma" panose="020B0604030504040204" pitchFamily="34" charset="0"/>
                  <a:cs typeface="Tahoma" panose="020B0604030504040204" pitchFamily="34" charset="0"/>
                  <a:sym typeface="Fira Sans Extra Condensed"/>
                </a:rPr>
                <a:t>03</a:t>
              </a:r>
              <a:endParaRPr sz="1800" b="1">
                <a:solidFill>
                  <a:schemeClr val="lt1"/>
                </a:solidFill>
                <a:latin typeface="Fira Sans Extra Condensed"/>
                <a:ea typeface="Tahoma" panose="020B0604030504040204" pitchFamily="34" charset="0"/>
                <a:cs typeface="Tahoma" panose="020B0604030504040204" pitchFamily="34" charset="0"/>
                <a:sym typeface="Fira Sans Extra Condensed"/>
              </a:endParaRPr>
            </a:p>
          </p:txBody>
        </p:sp>
        <p:sp>
          <p:nvSpPr>
            <p:cNvPr id="989" name="Google Shape;989;p26"/>
            <p:cNvSpPr txBox="1"/>
            <p:nvPr/>
          </p:nvSpPr>
          <p:spPr>
            <a:xfrm>
              <a:off x="175826" y="3355827"/>
              <a:ext cx="3035572"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b="1">
                  <a:latin typeface="Tahoma" panose="020B0604030504040204" pitchFamily="34" charset="0"/>
                  <a:ea typeface="Tahoma" panose="020B0604030504040204" pitchFamily="34" charset="0"/>
                  <a:cs typeface="Tahoma" panose="020B0604030504040204" pitchFamily="34" charset="0"/>
                </a:rPr>
                <a:t>Chứa 80 tính năng lưu lượng mạng được trích xuất bằng CICFlowMeter-V3.</a:t>
              </a:r>
              <a:endParaRPr b="1">
                <a:latin typeface="Tahoma" panose="020B0604030504040204" pitchFamily="34" charset="0"/>
                <a:ea typeface="Tahoma" panose="020B0604030504040204" pitchFamily="34" charset="0"/>
                <a:cs typeface="Tahoma" panose="020B0604030504040204" pitchFamily="34" charset="0"/>
                <a:sym typeface="Roboto"/>
              </a:endParaRPr>
            </a:p>
          </p:txBody>
        </p:sp>
      </p:grpSp>
      <p:grpSp>
        <p:nvGrpSpPr>
          <p:cNvPr id="990" name="Google Shape;990;p26"/>
          <p:cNvGrpSpPr/>
          <p:nvPr/>
        </p:nvGrpSpPr>
        <p:grpSpPr>
          <a:xfrm>
            <a:off x="196133" y="4088400"/>
            <a:ext cx="3657617" cy="604500"/>
            <a:chOff x="196133" y="4088400"/>
            <a:chExt cx="3657617" cy="604500"/>
          </a:xfrm>
        </p:grpSpPr>
        <p:sp>
          <p:nvSpPr>
            <p:cNvPr id="991" name="Google Shape;991;p26"/>
            <p:cNvSpPr/>
            <p:nvPr/>
          </p:nvSpPr>
          <p:spPr>
            <a:xfrm>
              <a:off x="3249250" y="4088400"/>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Tahoma" panose="020B0604030504040204" pitchFamily="34" charset="0"/>
                  <a:cs typeface="Tahoma" panose="020B0604030504040204" pitchFamily="34" charset="0"/>
                  <a:sym typeface="Fira Sans Extra Condensed"/>
                </a:rPr>
                <a:t>04</a:t>
              </a:r>
              <a:endParaRPr sz="1800" b="1">
                <a:solidFill>
                  <a:schemeClr val="lt1"/>
                </a:solidFill>
                <a:latin typeface="Fira Sans Extra Condensed"/>
                <a:ea typeface="Tahoma" panose="020B0604030504040204" pitchFamily="34" charset="0"/>
                <a:cs typeface="Tahoma" panose="020B0604030504040204" pitchFamily="34" charset="0"/>
                <a:sym typeface="Fira Sans Extra Condensed"/>
              </a:endParaRPr>
            </a:p>
          </p:txBody>
        </p:sp>
        <p:sp>
          <p:nvSpPr>
            <p:cNvPr id="993" name="Google Shape;993;p26"/>
            <p:cNvSpPr txBox="1"/>
            <p:nvPr/>
          </p:nvSpPr>
          <p:spPr>
            <a:xfrm>
              <a:off x="196133" y="4312321"/>
              <a:ext cx="2879829"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b="1">
                  <a:latin typeface="Tahoma" panose="020B0604030504040204" pitchFamily="34" charset="0"/>
                  <a:ea typeface="Tahoma" panose="020B0604030504040204" pitchFamily="34" charset="0"/>
                  <a:cs typeface="Tahoma" panose="020B0604030504040204" pitchFamily="34" charset="0"/>
                  <a:sym typeface="Roboto"/>
                </a:rPr>
                <a:t>Mô phỏng môi trường mạng thực tế, cung cấp dữ liệu đa chiều và phong phú, hỗ trợ nghiên cứu bảo mật hiệu quả.</a:t>
              </a:r>
              <a:endParaRPr b="1">
                <a:latin typeface="Tahoma" panose="020B0604030504040204" pitchFamily="34" charset="0"/>
                <a:ea typeface="Tahoma" panose="020B0604030504040204" pitchFamily="34" charset="0"/>
                <a:cs typeface="Tahoma" panose="020B0604030504040204" pitchFamily="34" charset="0"/>
                <a:sym typeface="Roboto"/>
              </a:endParaRPr>
            </a:p>
          </p:txBody>
        </p:sp>
      </p:grpSp>
      <p:sp>
        <p:nvSpPr>
          <p:cNvPr id="994" name="Google Shape;994;p26"/>
          <p:cNvSpPr txBox="1"/>
          <p:nvPr/>
        </p:nvSpPr>
        <p:spPr>
          <a:xfrm>
            <a:off x="3853750" y="864486"/>
            <a:ext cx="5125065" cy="5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a:latin typeface="Fira Sans Extra Condensed"/>
                <a:ea typeface="Fira Sans Extra Condensed"/>
                <a:cs typeface="Fira Sans Extra Condensed"/>
                <a:sym typeface="Fira Sans Extra Condensed"/>
              </a:rPr>
              <a:t>Communications Security Establishment (CSE) và Canadian Institute for Cybersecurity (CIC)</a:t>
            </a:r>
            <a:endParaRPr sz="2100" b="1">
              <a:solidFill>
                <a:srgbClr val="000000"/>
              </a:solidFill>
              <a:latin typeface="Fira Sans Extra Condensed"/>
              <a:ea typeface="Fira Sans Extra Condensed"/>
              <a:cs typeface="Fira Sans Extra Condensed"/>
              <a:sym typeface="Fira Sans Extra Condensed"/>
            </a:endParaRPr>
          </a:p>
        </p:txBody>
      </p:sp>
      <p:sp>
        <p:nvSpPr>
          <p:cNvPr id="995" name="Google Shape;995;p26"/>
          <p:cNvSpPr/>
          <p:nvPr/>
        </p:nvSpPr>
        <p:spPr>
          <a:xfrm>
            <a:off x="690665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6" name="Google Shape;996;p26"/>
          <p:cNvCxnSpPr>
            <a:cxnSpLocks/>
            <a:stCxn id="995" idx="2"/>
            <a:endCxn id="979" idx="6"/>
          </p:cNvCxnSpPr>
          <p:nvPr/>
        </p:nvCxnSpPr>
        <p:spPr>
          <a:xfrm flipH="1" flipV="1">
            <a:off x="3853750" y="1493288"/>
            <a:ext cx="3052900" cy="965787"/>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26"/>
          <p:cNvCxnSpPr>
            <a:stCxn id="995" idx="2"/>
            <a:endCxn id="983" idx="6"/>
          </p:cNvCxnSpPr>
          <p:nvPr/>
        </p:nvCxnSpPr>
        <p:spPr>
          <a:xfrm rot="10800000">
            <a:off x="3853850" y="2459075"/>
            <a:ext cx="3052800" cy="0"/>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26"/>
          <p:cNvCxnSpPr>
            <a:stCxn id="995" idx="2"/>
            <a:endCxn id="987" idx="6"/>
          </p:cNvCxnSpPr>
          <p:nvPr/>
        </p:nvCxnSpPr>
        <p:spPr>
          <a:xfrm flipH="1">
            <a:off x="3853850" y="2459075"/>
            <a:ext cx="3052800" cy="965700"/>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26"/>
          <p:cNvCxnSpPr>
            <a:stCxn id="995" idx="2"/>
            <a:endCxn id="991" idx="6"/>
          </p:cNvCxnSpPr>
          <p:nvPr/>
        </p:nvCxnSpPr>
        <p:spPr>
          <a:xfrm flipH="1">
            <a:off x="3853850" y="2459075"/>
            <a:ext cx="3052800" cy="1931700"/>
          </a:xfrm>
          <a:prstGeom prst="straightConnector1">
            <a:avLst/>
          </a:prstGeom>
          <a:noFill/>
          <a:ln w="9525" cap="flat" cmpd="sng">
            <a:solidFill>
              <a:schemeClr val="lt2"/>
            </a:solidFill>
            <a:prstDash val="solid"/>
            <a:round/>
            <a:headEnd type="none" w="med" len="med"/>
            <a:tailEnd type="none" w="med" len="med"/>
          </a:ln>
        </p:spPr>
      </p:cxnSp>
      <p:sp>
        <p:nvSpPr>
          <p:cNvPr id="68" name="Rectangle 45">
            <a:extLst>
              <a:ext uri="{FF2B5EF4-FFF2-40B4-BE49-F238E27FC236}">
                <a16:creationId xmlns:a16="http://schemas.microsoft.com/office/drawing/2014/main" id="{349D19BE-D97F-4030-B2C9-A18329F62499}"/>
              </a:ext>
            </a:extLst>
          </p:cNvPr>
          <p:cNvSpPr>
            <a:spLocks noChangeArrowheads="1"/>
          </p:cNvSpPr>
          <p:nvPr/>
        </p:nvSpPr>
        <p:spPr bwMode="gray">
          <a:xfrm>
            <a:off x="0" y="180875"/>
            <a:ext cx="9144000" cy="603250"/>
          </a:xfrm>
          <a:prstGeom prst="rect">
            <a:avLst/>
          </a:prstGeom>
          <a:gradFill rotWithShape="1">
            <a:gsLst>
              <a:gs pos="0">
                <a:srgbClr val="3167D3">
                  <a:gamma/>
                  <a:shade val="46275"/>
                  <a:invGamma/>
                </a:srgbClr>
              </a:gs>
              <a:gs pos="100000">
                <a:srgbClr val="3167D3"/>
              </a:gs>
            </a:gsLst>
            <a:lin ang="0" scaled="1"/>
          </a:gradFill>
          <a:ln w="9525">
            <a:solidFill>
              <a:srgbClr val="3167D3"/>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A1A70"/>
              </a:solidFill>
              <a:effectLst/>
              <a:uLnTx/>
              <a:uFillTx/>
              <a:latin typeface="Arial" charset="0"/>
              <a:ea typeface="+mn-ea"/>
              <a:cs typeface="+mn-cs"/>
            </a:endParaRPr>
          </a:p>
        </p:txBody>
      </p:sp>
      <p:sp>
        <p:nvSpPr>
          <p:cNvPr id="69" name="Google Shape;412;p18">
            <a:extLst>
              <a:ext uri="{FF2B5EF4-FFF2-40B4-BE49-F238E27FC236}">
                <a16:creationId xmlns:a16="http://schemas.microsoft.com/office/drawing/2014/main" id="{0882B46C-5591-45F1-B948-E255CCECFB27}"/>
              </a:ext>
            </a:extLst>
          </p:cNvPr>
          <p:cNvSpPr txBox="1">
            <a:spLocks/>
          </p:cNvSpPr>
          <p:nvPr/>
        </p:nvSpPr>
        <p:spPr>
          <a:xfrm>
            <a:off x="457200" y="309787"/>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a:solidFill>
                  <a:schemeClr val="bg1"/>
                </a:solidFill>
              </a:rPr>
              <a:t>TẬP DỮ LIỆU NGHIÊN CỨU CSE-CIC-IDS2018 </a:t>
            </a:r>
          </a:p>
        </p:txBody>
      </p:sp>
      <p:sp>
        <p:nvSpPr>
          <p:cNvPr id="64" name="TextBox 63">
            <a:extLst>
              <a:ext uri="{FF2B5EF4-FFF2-40B4-BE49-F238E27FC236}">
                <a16:creationId xmlns:a16="http://schemas.microsoft.com/office/drawing/2014/main" id="{74E769F4-8E9F-42E4-9F3A-CA49E97ABEFB}"/>
              </a:ext>
            </a:extLst>
          </p:cNvPr>
          <p:cNvSpPr txBox="1"/>
          <p:nvPr/>
        </p:nvSpPr>
        <p:spPr>
          <a:xfrm>
            <a:off x="4441014" y="4808736"/>
            <a:ext cx="4575490" cy="307777"/>
          </a:xfrm>
          <a:prstGeom prst="rect">
            <a:avLst/>
          </a:prstGeom>
          <a:noFill/>
        </p:spPr>
        <p:txBody>
          <a:bodyPr wrap="square">
            <a:spAutoFit/>
          </a:bodyPr>
          <a:lstStyle/>
          <a:p>
            <a:r>
              <a:rPr lang="en-US" sz="1400" b="1" u="sng">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3"/>
              </a:rPr>
              <a:t>https://registry.opendata.aws/cse-cic-ids2018/</a:t>
            </a:r>
            <a:endParaRPr lang="en-US" b="1">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OWER_USER_CONTEXTUAL_SHAPES_TAG" val="POWER_USER_CONTEXTUAL_SHAPES_DIAGRAMS_CIRCULAR"/>
</p:tagLst>
</file>

<file path=ppt/tags/tag10.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9"/>
</p:tagLst>
</file>

<file path=ppt/tags/tag11.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0"/>
</p:tagLst>
</file>

<file path=ppt/tags/tag12.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1"/>
</p:tagLst>
</file>

<file path=ppt/tags/tag13.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2"/>
</p:tagLst>
</file>

<file path=ppt/tags/tag14.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3"/>
</p:tagLst>
</file>

<file path=ppt/tags/tag15.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4"/>
</p:tagLst>
</file>

<file path=ppt/tags/tag16.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5"/>
</p:tagLst>
</file>

<file path=ppt/tags/tag17.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6"/>
</p:tagLst>
</file>

<file path=ppt/tags/tag18.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7"/>
</p:tagLst>
</file>

<file path=ppt/tags/tag19.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8"/>
</p:tagLst>
</file>

<file path=ppt/tags/tag2.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
</p:tagLst>
</file>

<file path=ppt/tags/tag20.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9"/>
</p:tagLst>
</file>

<file path=ppt/tags/tag21.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0"/>
</p:tagLst>
</file>

<file path=ppt/tags/tag22.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1"/>
</p:tagLst>
</file>

<file path=ppt/tags/tag23.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2"/>
</p:tagLst>
</file>

<file path=ppt/tags/tag24.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3"/>
</p:tagLst>
</file>

<file path=ppt/tags/tag25.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4"/>
</p:tagLst>
</file>

<file path=ppt/tags/tag26.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5"/>
</p:tagLst>
</file>

<file path=ppt/tags/tag27.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6"/>
</p:tagLst>
</file>

<file path=ppt/tags/tag28.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7"/>
</p:tagLst>
</file>

<file path=ppt/tags/tag29.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8"/>
</p:tagLst>
</file>

<file path=ppt/tags/tag3.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
</p:tagLst>
</file>

<file path=ppt/tags/tag30.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9"/>
</p:tagLst>
</file>

<file path=ppt/tags/tag31.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0"/>
</p:tagLst>
</file>

<file path=ppt/tags/tag32.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1"/>
</p:tagLst>
</file>

<file path=ppt/tags/tag33.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2"/>
</p:tagLst>
</file>

<file path=ppt/tags/tag34.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3"/>
</p:tagLst>
</file>

<file path=ppt/tags/tag35.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4"/>
</p:tagLst>
</file>

<file path=ppt/tags/tag36.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5"/>
</p:tagLst>
</file>

<file path=ppt/tags/tag37.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6"/>
</p:tagLst>
</file>

<file path=ppt/tags/tag38.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7"/>
</p:tagLst>
</file>

<file path=ppt/tags/tag39.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8"/>
</p:tagLst>
</file>

<file path=ppt/tags/tag4.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
</p:tagLst>
</file>

<file path=ppt/tags/tag40.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9"/>
</p:tagLst>
</file>

<file path=ppt/tags/tag41.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0"/>
</p:tagLst>
</file>

<file path=ppt/tags/tag42.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1"/>
</p:tagLst>
</file>

<file path=ppt/tags/tag43.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2"/>
</p:tagLst>
</file>

<file path=ppt/tags/tag44.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3"/>
</p:tagLst>
</file>

<file path=ppt/tags/tag45.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4"/>
</p:tagLst>
</file>

<file path=ppt/tags/tag46.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5"/>
</p:tagLst>
</file>

<file path=ppt/tags/tag47.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6"/>
</p:tagLst>
</file>

<file path=ppt/tags/tag48.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7"/>
</p:tagLst>
</file>

<file path=ppt/tags/tag49.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8"/>
</p:tagLst>
</file>

<file path=ppt/tags/tag5.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
</p:tagLst>
</file>

<file path=ppt/tags/tag50.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9"/>
</p:tagLst>
</file>

<file path=ppt/tags/tag51.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50"/>
</p:tagLst>
</file>

<file path=ppt/tags/tag52.xml><?xml version="1.0" encoding="utf-8"?>
<p:tagLst xmlns:a="http://schemas.openxmlformats.org/drawingml/2006/main" xmlns:r="http://schemas.openxmlformats.org/officeDocument/2006/relationships" xmlns:p="http://schemas.openxmlformats.org/presentationml/2006/main">
  <p:tag name="POWER_USER_ID_TEMPLATES" val="Key_points_5"/>
</p:tagLst>
</file>

<file path=ppt/tags/tag53.xml><?xml version="1.0" encoding="utf-8"?>
<p:tagLst xmlns:a="http://schemas.openxmlformats.org/drawingml/2006/main" xmlns:r="http://schemas.openxmlformats.org/officeDocument/2006/relationships" xmlns:p="http://schemas.openxmlformats.org/presentationml/2006/main">
  <p:tag name="POWER_USER_ID_TEMPLATES" val="Competitive_Advantage_Matrix__Michael_E__Porter_1980_"/>
</p:tagLst>
</file>

<file path=ppt/tags/tag54.xml><?xml version="1.0" encoding="utf-8"?>
<p:tagLst xmlns:a="http://schemas.openxmlformats.org/drawingml/2006/main" xmlns:r="http://schemas.openxmlformats.org/officeDocument/2006/relationships" xmlns:p="http://schemas.openxmlformats.org/presentationml/2006/main">
  <p:tag name="POWER_USER_TAGS_ICONS" val=""/>
  <p:tag name="POWER-USER ICON" val="Power-user icon"/>
</p:tagLst>
</file>

<file path=ppt/tags/tag55.xml><?xml version="1.0" encoding="utf-8"?>
<p:tagLst xmlns:a="http://schemas.openxmlformats.org/drawingml/2006/main" xmlns:r="http://schemas.openxmlformats.org/officeDocument/2006/relationships" xmlns:p="http://schemas.openxmlformats.org/presentationml/2006/main">
  <p:tag name="POWER_USER_TAGS_ICONS" val=""/>
  <p:tag name="POWER-USER ICON" val="Power-user icon"/>
</p:tagLst>
</file>

<file path=ppt/tags/tag56.xml><?xml version="1.0" encoding="utf-8"?>
<p:tagLst xmlns:a="http://schemas.openxmlformats.org/drawingml/2006/main" xmlns:r="http://schemas.openxmlformats.org/officeDocument/2006/relationships" xmlns:p="http://schemas.openxmlformats.org/presentationml/2006/main">
  <p:tag name="POWER_USER_TAGS_ICONS" val=""/>
  <p:tag name="POWER-USER ICON" val="Power-user icon"/>
</p:tagLst>
</file>

<file path=ppt/tags/tag57.xml><?xml version="1.0" encoding="utf-8"?>
<p:tagLst xmlns:a="http://schemas.openxmlformats.org/drawingml/2006/main" xmlns:r="http://schemas.openxmlformats.org/officeDocument/2006/relationships" xmlns:p="http://schemas.openxmlformats.org/presentationml/2006/main">
  <p:tag name="POWER_USER_TAGS_ICONS" val=""/>
  <p:tag name="POWER-USER ICON" val="Power-user icon"/>
</p:tagLst>
</file>

<file path=ppt/tags/tag58.xml><?xml version="1.0" encoding="utf-8"?>
<p:tagLst xmlns:a="http://schemas.openxmlformats.org/drawingml/2006/main" xmlns:r="http://schemas.openxmlformats.org/officeDocument/2006/relationships" xmlns:p="http://schemas.openxmlformats.org/presentationml/2006/main">
  <p:tag name="POWER_USER_TAGS_ICONS" val=""/>
  <p:tag name="POWER-USER ICON" val="Power-user icon"/>
</p:tagLst>
</file>

<file path=ppt/tags/tag59.xml><?xml version="1.0" encoding="utf-8"?>
<p:tagLst xmlns:a="http://schemas.openxmlformats.org/drawingml/2006/main" xmlns:r="http://schemas.openxmlformats.org/officeDocument/2006/relationships" xmlns:p="http://schemas.openxmlformats.org/presentationml/2006/main">
  <p:tag name="POWER_USER_ID_TEMPLATES" val="Paper_clips"/>
</p:tagLst>
</file>

<file path=ppt/tags/tag6.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5"/>
</p:tagLst>
</file>

<file path=ppt/tags/tag60.xml><?xml version="1.0" encoding="utf-8"?>
<p:tagLst xmlns:a="http://schemas.openxmlformats.org/drawingml/2006/main" xmlns:r="http://schemas.openxmlformats.org/officeDocument/2006/relationships" xmlns:p="http://schemas.openxmlformats.org/presentationml/2006/main">
  <p:tag name="POWER_USER_TAGS_ICONS" val="clipboard_POWER_USER_SEPARATOR_ICONS_clip-board"/>
</p:tagLst>
</file>

<file path=ppt/tags/tag61.xml><?xml version="1.0" encoding="utf-8"?>
<p:tagLst xmlns:a="http://schemas.openxmlformats.org/drawingml/2006/main" xmlns:r="http://schemas.openxmlformats.org/officeDocument/2006/relationships" xmlns:p="http://schemas.openxmlformats.org/presentationml/2006/main">
  <p:tag name="POWER_USER_TAGS_ICONS" val="clipboard_POWER_USER_SEPARATOR_ICONS_clip-board"/>
</p:tagLst>
</file>

<file path=ppt/tags/tag62.xml><?xml version="1.0" encoding="utf-8"?>
<p:tagLst xmlns:a="http://schemas.openxmlformats.org/drawingml/2006/main" xmlns:r="http://schemas.openxmlformats.org/officeDocument/2006/relationships" xmlns:p="http://schemas.openxmlformats.org/presentationml/2006/main">
  <p:tag name="POWER_USER_TAGS_ICONS" val="clipboard_POWER_USER_SEPARATOR_ICONS_clip-board"/>
</p:tagLst>
</file>

<file path=ppt/tags/tag63.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64.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65.xml><?xml version="1.0" encoding="utf-8"?>
<p:tagLst xmlns:a="http://schemas.openxmlformats.org/drawingml/2006/main" xmlns:r="http://schemas.openxmlformats.org/officeDocument/2006/relationships" xmlns:p="http://schemas.openxmlformats.org/presentationml/2006/main">
  <p:tag name="POWER_USER_ID_TEMPLATES" val="Corridor"/>
</p:tagLst>
</file>

<file path=ppt/tags/tag7.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6"/>
</p:tagLst>
</file>

<file path=ppt/tags/tag8.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7"/>
</p:tagLst>
</file>

<file path=ppt/tags/tag9.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8"/>
</p:tagLst>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wer-user">
  <a:themeElements>
    <a:clrScheme name="Custom 18">
      <a:dk1>
        <a:sysClr val="windowText" lastClr="000000"/>
      </a:dk1>
      <a:lt1>
        <a:sysClr val="window" lastClr="FFFFFF"/>
      </a:lt1>
      <a:dk2>
        <a:srgbClr val="595959"/>
      </a:dk2>
      <a:lt2>
        <a:srgbClr val="E7E6E6"/>
      </a:lt2>
      <a:accent1>
        <a:srgbClr val="EA6D49"/>
      </a:accent1>
      <a:accent2>
        <a:srgbClr val="33C481"/>
      </a:accent2>
      <a:accent3>
        <a:srgbClr val="41A5EE"/>
      </a:accent3>
      <a:accent4>
        <a:srgbClr val="FFCF4A"/>
      </a:accent4>
      <a:accent5>
        <a:srgbClr val="7B83EB"/>
      </a:accent5>
      <a:accent6>
        <a:srgbClr val="CA65EA"/>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user" id="{A54D1E12-06FB-4C56-B9A2-5CDFDBAAC4F9}" vid="{A6DC06BC-0042-450D-8E4D-D79A79C963EF}"/>
    </a:ext>
  </a:extLst>
</a:theme>
</file>

<file path=ppt/theme/theme3.xml><?xml version="1.0" encoding="utf-8"?>
<a:theme xmlns:a="http://schemas.openxmlformats.org/drawingml/2006/main" name="1_Power-user">
  <a:themeElements>
    <a:clrScheme name="Custom 18">
      <a:dk1>
        <a:sysClr val="windowText" lastClr="000000"/>
      </a:dk1>
      <a:lt1>
        <a:sysClr val="window" lastClr="FFFFFF"/>
      </a:lt1>
      <a:dk2>
        <a:srgbClr val="595959"/>
      </a:dk2>
      <a:lt2>
        <a:srgbClr val="E7E6E6"/>
      </a:lt2>
      <a:accent1>
        <a:srgbClr val="EA6D49"/>
      </a:accent1>
      <a:accent2>
        <a:srgbClr val="33C481"/>
      </a:accent2>
      <a:accent3>
        <a:srgbClr val="41A5EE"/>
      </a:accent3>
      <a:accent4>
        <a:srgbClr val="FFCF4A"/>
      </a:accent4>
      <a:accent5>
        <a:srgbClr val="7B83EB"/>
      </a:accent5>
      <a:accent6>
        <a:srgbClr val="CA65EA"/>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user" id="{A54D1E12-06FB-4C56-B9A2-5CDFDBAAC4F9}" vid="{A6DC06BC-0042-450D-8E4D-D79A79C963EF}"/>
    </a:ext>
  </a:extLst>
</a:theme>
</file>

<file path=ppt/theme/theme4.xml><?xml version="1.0" encoding="utf-8"?>
<a:theme xmlns:a="http://schemas.openxmlformats.org/drawingml/2006/main" name="2_Power-user">
  <a:themeElements>
    <a:clrScheme name="Custom 18">
      <a:dk1>
        <a:sysClr val="windowText" lastClr="000000"/>
      </a:dk1>
      <a:lt1>
        <a:sysClr val="window" lastClr="FFFFFF"/>
      </a:lt1>
      <a:dk2>
        <a:srgbClr val="595959"/>
      </a:dk2>
      <a:lt2>
        <a:srgbClr val="E7E6E6"/>
      </a:lt2>
      <a:accent1>
        <a:srgbClr val="EA6D49"/>
      </a:accent1>
      <a:accent2>
        <a:srgbClr val="33C481"/>
      </a:accent2>
      <a:accent3>
        <a:srgbClr val="41A5EE"/>
      </a:accent3>
      <a:accent4>
        <a:srgbClr val="FFCF4A"/>
      </a:accent4>
      <a:accent5>
        <a:srgbClr val="7B83EB"/>
      </a:accent5>
      <a:accent6>
        <a:srgbClr val="CA65EA"/>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user" id="{A54D1E12-06FB-4C56-B9A2-5CDFDBAAC4F9}" vid="{A6DC06BC-0042-450D-8E4D-D79A79C963EF}"/>
    </a:ext>
  </a:extLst>
</a:theme>
</file>

<file path=ppt/theme/theme5.xml><?xml version="1.0" encoding="utf-8"?>
<a:theme xmlns:a="http://schemas.openxmlformats.org/drawingml/2006/main" name="3_Power-user">
  <a:themeElements>
    <a:clrScheme name="Custom 18">
      <a:dk1>
        <a:sysClr val="windowText" lastClr="000000"/>
      </a:dk1>
      <a:lt1>
        <a:sysClr val="window" lastClr="FFFFFF"/>
      </a:lt1>
      <a:dk2>
        <a:srgbClr val="595959"/>
      </a:dk2>
      <a:lt2>
        <a:srgbClr val="E7E6E6"/>
      </a:lt2>
      <a:accent1>
        <a:srgbClr val="EA6D49"/>
      </a:accent1>
      <a:accent2>
        <a:srgbClr val="33C481"/>
      </a:accent2>
      <a:accent3>
        <a:srgbClr val="41A5EE"/>
      </a:accent3>
      <a:accent4>
        <a:srgbClr val="FFCF4A"/>
      </a:accent4>
      <a:accent5>
        <a:srgbClr val="7B83EB"/>
      </a:accent5>
      <a:accent6>
        <a:srgbClr val="CA65EA"/>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user" id="{A54D1E12-06FB-4C56-B9A2-5CDFDBAAC4F9}" vid="{A6DC06BC-0042-450D-8E4D-D79A79C963EF}"/>
    </a:ext>
  </a:extLst>
</a:theme>
</file>

<file path=ppt/theme/theme6.xml><?xml version="1.0" encoding="utf-8"?>
<a:theme xmlns:a="http://schemas.openxmlformats.org/drawingml/2006/main" name="4_Power-user">
  <a:themeElements>
    <a:clrScheme name="Custom 18">
      <a:dk1>
        <a:sysClr val="windowText" lastClr="000000"/>
      </a:dk1>
      <a:lt1>
        <a:sysClr val="window" lastClr="FFFFFF"/>
      </a:lt1>
      <a:dk2>
        <a:srgbClr val="595959"/>
      </a:dk2>
      <a:lt2>
        <a:srgbClr val="E7E6E6"/>
      </a:lt2>
      <a:accent1>
        <a:srgbClr val="EA6D49"/>
      </a:accent1>
      <a:accent2>
        <a:srgbClr val="33C481"/>
      </a:accent2>
      <a:accent3>
        <a:srgbClr val="41A5EE"/>
      </a:accent3>
      <a:accent4>
        <a:srgbClr val="FFCF4A"/>
      </a:accent4>
      <a:accent5>
        <a:srgbClr val="7B83EB"/>
      </a:accent5>
      <a:accent6>
        <a:srgbClr val="CA65EA"/>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user" id="{A54D1E12-06FB-4C56-B9A2-5CDFDBAAC4F9}" vid="{A6DC06BC-0042-450D-8E4D-D79A79C963EF}"/>
    </a:ext>
  </a:extLst>
</a:theme>
</file>

<file path=ppt/theme/theme7.xml><?xml version="1.0" encoding="utf-8"?>
<a:theme xmlns:a="http://schemas.openxmlformats.org/drawingml/2006/main" name="5_Power-user">
  <a:themeElements>
    <a:clrScheme name="Custom 18">
      <a:dk1>
        <a:sysClr val="windowText" lastClr="000000"/>
      </a:dk1>
      <a:lt1>
        <a:sysClr val="window" lastClr="FFFFFF"/>
      </a:lt1>
      <a:dk2>
        <a:srgbClr val="595959"/>
      </a:dk2>
      <a:lt2>
        <a:srgbClr val="E7E6E6"/>
      </a:lt2>
      <a:accent1>
        <a:srgbClr val="EA6D49"/>
      </a:accent1>
      <a:accent2>
        <a:srgbClr val="33C481"/>
      </a:accent2>
      <a:accent3>
        <a:srgbClr val="41A5EE"/>
      </a:accent3>
      <a:accent4>
        <a:srgbClr val="FFCF4A"/>
      </a:accent4>
      <a:accent5>
        <a:srgbClr val="7B83EB"/>
      </a:accent5>
      <a:accent6>
        <a:srgbClr val="CA65EA"/>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user" id="{A54D1E12-06FB-4C56-B9A2-5CDFDBAAC4F9}" vid="{A6DC06BC-0042-450D-8E4D-D79A79C963EF}"/>
    </a:ext>
  </a:ext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1749</Words>
  <Application>Microsoft Office PowerPoint</Application>
  <PresentationFormat>On-screen Show (16:9)</PresentationFormat>
  <Paragraphs>271</Paragraphs>
  <Slides>23</Slides>
  <Notes>23</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23</vt:i4>
      </vt:variant>
    </vt:vector>
  </HeadingPairs>
  <TitlesOfParts>
    <vt:vector size="39" baseType="lpstr">
      <vt:lpstr>Calibri Light</vt:lpstr>
      <vt:lpstr>Anton</vt:lpstr>
      <vt:lpstr>Calibri</vt:lpstr>
      <vt:lpstr>Roboto</vt:lpstr>
      <vt:lpstr>Fira Sans Extra Condensed</vt:lpstr>
      <vt:lpstr>Fira Sans Extra Condensed SemiBold</vt:lpstr>
      <vt:lpstr>Barlow</vt:lpstr>
      <vt:lpstr>Arial</vt:lpstr>
      <vt:lpstr>Tahoma</vt:lpstr>
      <vt:lpstr>Machine Learning Infographics by Slidesgo</vt:lpstr>
      <vt:lpstr>Power-user</vt:lpstr>
      <vt:lpstr>1_Power-user</vt:lpstr>
      <vt:lpstr>2_Power-user</vt:lpstr>
      <vt:lpstr>3_Power-user</vt:lpstr>
      <vt:lpstr>4_Power-user</vt:lpstr>
      <vt:lpstr>5_Power-user</vt:lpstr>
      <vt:lpstr>PHÁT HIỆN TẤN CÔNG  BRUTE-FORCE BẰNG HỌC MÁY</vt:lpstr>
      <vt:lpstr>NỘI DUNG</vt:lpstr>
      <vt:lpstr>ĐẶT VẤN ĐỀ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GIỚI THIỆU</vt:lpstr>
      <vt:lpstr>QUÁ TRÌNH TRAINING</vt:lpstr>
      <vt:lpstr>KẾT QUẢ</vt:lpstr>
      <vt:lpstr>KẾT LUẬN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HIỆN TẤN CÔNG  BRUTE-FORCE BẰNG HỌC MÁY</dc:title>
  <dc:creator>QuocCuong</dc:creator>
  <cp:lastModifiedBy>Admin</cp:lastModifiedBy>
  <cp:revision>25</cp:revision>
  <dcterms:modified xsi:type="dcterms:W3CDTF">2025-01-10T07:21:27Z</dcterms:modified>
</cp:coreProperties>
</file>