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Proxima Nova"/>
      <p:regular r:id="rId42"/>
      <p:bold r:id="rId43"/>
      <p:italic r:id="rId44"/>
      <p:boldItalic r:id="rId45"/>
    </p:embeddedFont>
    <p:embeddedFont>
      <p:font typeface="Alfa Slab One"/>
      <p:regular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76A46EF-208A-40FF-A536-C001B598B2AB}">
  <a:tblStyle styleId="{D76A46EF-208A-40FF-A536-C001B598B2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ProximaNova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ProximaNova-italic.fntdata"/><Relationship Id="rId21" Type="http://schemas.openxmlformats.org/officeDocument/2006/relationships/slide" Target="slides/slide16.xml"/><Relationship Id="rId43" Type="http://schemas.openxmlformats.org/officeDocument/2006/relationships/font" Target="fonts/ProximaNova-bold.fntdata"/><Relationship Id="rId24" Type="http://schemas.openxmlformats.org/officeDocument/2006/relationships/slide" Target="slides/slide19.xml"/><Relationship Id="rId46" Type="http://schemas.openxmlformats.org/officeDocument/2006/relationships/font" Target="fonts/AlfaSlabOne-regular.fntdata"/><Relationship Id="rId23" Type="http://schemas.openxmlformats.org/officeDocument/2006/relationships/slide" Target="slides/slide18.xml"/><Relationship Id="rId45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fc505838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fc505838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fc505838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fc505838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fc505838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fc505838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fc505838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fc505838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fc505838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fc505838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fc505838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fc505838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fc505838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fc505838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fc505838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fc505838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fc505838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fc505838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fc505838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fc505838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fc50583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fc50583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fc505838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fc505838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fc505838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fc505838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fc505838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fc505838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fc505838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fc505838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fc505838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fc505838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fc505838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fc505838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fc505838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fc505838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fc505838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fc505838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fc505838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fc505838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fc505838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fc505838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fc505838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fc505838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fc505838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fc505838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fc505838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fc505838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fc505838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fc505838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fc505838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fc505838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fc505838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fc505838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fc5058386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fc5058386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fc505838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fc505838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fc505838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fc505838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fa447aa8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fa447aa8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fc505838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fc505838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fc505838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fc505838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fc505838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fc505838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fc505838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fc505838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Формы компьютерного представления двумерных изображений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Форматы растровых изображений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BMP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GIF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JPEG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PNG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TIFF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PSD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Характеристики растровых форматов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Глубина цвета - количество бит на цвет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Цветовая палитра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Поддержка сжатия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ru" sz="1900"/>
              <a:t>Алгоритмы без потери качества (RLE, LZW и др.)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ru" sz="1900"/>
              <a:t>Алгоритмы с потерей качества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Наличие альфа-канала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Поддержка анимации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Постепенная загрузка изображений</a:t>
            </a:r>
            <a:endParaRPr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BMP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Поддерживает: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/>
              <a:t>Цветовую палитру (индексированные цвета):</a:t>
            </a:r>
            <a:br>
              <a:rPr lang="ru" sz="2400"/>
            </a:br>
            <a:r>
              <a:rPr lang="ru" sz="2400"/>
              <a:t>1 бит - чёрно-белое битовое изображение</a:t>
            </a:r>
            <a:br>
              <a:rPr lang="ru" sz="2400"/>
            </a:br>
            <a:r>
              <a:rPr lang="ru" sz="2400"/>
              <a:t>2, 4, 8 бит - цветное изображение (4, 16, 256 цветов с глубиной 24 бита)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400"/>
              <a:t>Полноценный растр:</a:t>
            </a:r>
            <a:br>
              <a:rPr lang="ru" sz="2400"/>
            </a:br>
            <a:r>
              <a:rPr lang="ru" sz="2400"/>
              <a:t>глубина цвета 16, 24, 32, 48, 64 бита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GIF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Поддерживает только: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/>
              <a:t>Цветовую палитру (индексированные цвета):</a:t>
            </a:r>
            <a:br>
              <a:rPr lang="ru" sz="2400"/>
            </a:br>
            <a:r>
              <a:rPr lang="ru" sz="2400"/>
              <a:t>1, 2, 4, 8 бит - цветное изображение (от 2 до 256 цветов с глубиной 24 бита)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400"/>
              <a:t>Только он поддерживает </a:t>
            </a:r>
            <a:r>
              <a:rPr b="1" lang="ru" sz="2400"/>
              <a:t>анимацию</a:t>
            </a:r>
            <a:endParaRPr b="1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JPEG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Поддерживает только: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/>
              <a:t>Полноценный растр:</a:t>
            </a:r>
            <a:br>
              <a:rPr lang="ru" sz="2400"/>
            </a:br>
            <a:r>
              <a:rPr lang="ru" sz="2400"/>
              <a:t>глубина цвета 24 бита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400"/>
              <a:t>Имеет ограничение на размер изображения: максимум 65536 на 65536 пикселей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PNG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Поддерживает: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200"/>
              <a:t>Цветовую палитру (индексированные цвета):</a:t>
            </a:r>
            <a:br>
              <a:rPr lang="ru" sz="2200"/>
            </a:br>
            <a:r>
              <a:rPr lang="ru" sz="2200"/>
              <a:t>8 бит - изображение в градациях серого (глубина цвета до 16 бит)</a:t>
            </a:r>
            <a:br>
              <a:rPr lang="ru" sz="2200"/>
            </a:br>
            <a:r>
              <a:rPr lang="ru" sz="2200"/>
              <a:t>8 бит - цветное изображение (до 256 цветов с глубиной 24 бита)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200"/>
              <a:t>Полноценный растр:</a:t>
            </a:r>
            <a:br>
              <a:rPr lang="ru" sz="2200"/>
            </a:br>
            <a:r>
              <a:rPr lang="ru" sz="2200"/>
              <a:t>глубина цвета 48 бит</a:t>
            </a: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TIFF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Поддерживает: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200"/>
              <a:t>Цветовую палитру (индексированные цвета):</a:t>
            </a:r>
            <a:br>
              <a:rPr lang="ru" sz="2200"/>
            </a:br>
            <a:r>
              <a:rPr lang="ru" sz="2200"/>
              <a:t>1 бит - двухцветное изображение</a:t>
            </a:r>
            <a:br>
              <a:rPr lang="ru" sz="2200"/>
            </a:br>
            <a:r>
              <a:rPr lang="ru" sz="2200"/>
              <a:t>8 бит - цветное изображение (до 256 цветов)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200"/>
              <a:t>Полноценный растр:</a:t>
            </a:r>
            <a:br>
              <a:rPr lang="ru" sz="2200"/>
            </a:br>
            <a:r>
              <a:rPr lang="ru" sz="2200"/>
              <a:t>глубина цвета 64 бит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200"/>
              <a:t>Поддерживает многослойные изображения</a:t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Алгоритмы сжатия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BMP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RLE (только для индексных цветов с 4 и 8 битами на пиксель, т.е. 16-ти и 256-ти цветными изображениями) - без потерь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GIF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LZW - без потерь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JPEG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одноимённый алгоритм сжатия - с потерями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Deflate - без потерь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TIFF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RLE, LZW, ZIP и др. - без потерь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JPEG - с потерями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Алгоритмы сжатия</a:t>
            </a:r>
            <a:endParaRPr/>
          </a:p>
        </p:txBody>
      </p:sp>
      <p:graphicFrame>
        <p:nvGraphicFramePr>
          <p:cNvPr id="157" name="Google Shape;157;p30"/>
          <p:cNvGraphicFramePr/>
          <p:nvPr/>
        </p:nvGraphicFramePr>
        <p:xfrm>
          <a:off x="494250" y="112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{D76A46EF-208A-40FF-A536-C001B598B2AB}</a:tableStyleId>
              </a:tblPr>
              <a:tblGrid>
                <a:gridCol w="1011450"/>
                <a:gridCol w="5722750"/>
                <a:gridCol w="1484275"/>
              </a:tblGrid>
              <a:tr h="779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200"/>
                        <a:t>BMP</a:t>
                      </a:r>
                      <a:endParaRPr sz="2200"/>
                    </a:p>
                  </a:txBody>
                  <a:tcPr marT="54000" marB="54000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16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RLE (только для индексных цветов с 4 и 8 битами на пиксель, т.е. для 16-ти и 256-ти цветов)</a:t>
                      </a:r>
                      <a:endParaRPr sz="1600"/>
                    </a:p>
                  </a:txBody>
                  <a:tcPr marT="54000" marB="54000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16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без потерь</a:t>
                      </a:r>
                      <a:endParaRPr sz="1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54000" marB="54000" marR="91425" marL="91425">
                    <a:solidFill>
                      <a:schemeClr val="lt2"/>
                    </a:solidFill>
                  </a:tcPr>
                </a:tc>
              </a:tr>
              <a:tr h="559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200"/>
                        <a:t>GIF</a:t>
                      </a:r>
                      <a:endParaRPr sz="2200"/>
                    </a:p>
                  </a:txBody>
                  <a:tcPr marT="54000" marB="54000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16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LZW</a:t>
                      </a:r>
                      <a:endParaRPr sz="1600"/>
                    </a:p>
                  </a:txBody>
                  <a:tcPr marT="54000" marB="54000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16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без потерь</a:t>
                      </a:r>
                      <a:endParaRPr sz="1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54000" marB="54000" marR="91425" marL="91425">
                    <a:solidFill>
                      <a:srgbClr val="CFE2F3"/>
                    </a:solidFill>
                  </a:tcPr>
                </a:tc>
              </a:tr>
              <a:tr h="559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200"/>
                        <a:t>JPEG</a:t>
                      </a:r>
                      <a:endParaRPr sz="2200"/>
                    </a:p>
                  </a:txBody>
                  <a:tcPr marT="54000" marB="54000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16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одноимённый алгоритм сжатия</a:t>
                      </a:r>
                      <a:endParaRPr sz="1600"/>
                    </a:p>
                  </a:txBody>
                  <a:tcPr marT="54000" marB="54000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16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с потерями</a:t>
                      </a:r>
                      <a:endParaRPr sz="1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54000" marB="54000" marR="91425" marL="91425">
                    <a:solidFill>
                      <a:schemeClr val="lt2"/>
                    </a:solidFill>
                  </a:tcPr>
                </a:tc>
              </a:tr>
              <a:tr h="559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200"/>
                        <a:t>PNG</a:t>
                      </a:r>
                      <a:endParaRPr sz="2200"/>
                    </a:p>
                  </a:txBody>
                  <a:tcPr marT="54000" marB="54000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16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Deflate</a:t>
                      </a:r>
                      <a:endParaRPr sz="1600"/>
                    </a:p>
                  </a:txBody>
                  <a:tcPr marT="54000" marB="54000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16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без потерь</a:t>
                      </a:r>
                      <a:endParaRPr sz="1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54000" marB="54000" marR="91425" marL="91425">
                    <a:solidFill>
                      <a:srgbClr val="CFE2F3"/>
                    </a:solidFill>
                  </a:tcPr>
                </a:tc>
              </a:tr>
              <a:tr h="559750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200"/>
                        <a:t>TIFF</a:t>
                      </a:r>
                      <a:endParaRPr sz="2200"/>
                    </a:p>
                  </a:txBody>
                  <a:tcPr marT="54000" marB="54000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16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RLE, LZW, ZIP и др.</a:t>
                      </a:r>
                      <a:endParaRPr sz="1600"/>
                    </a:p>
                  </a:txBody>
                  <a:tcPr marT="54000" marB="54000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16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без потерь</a:t>
                      </a:r>
                      <a:endParaRPr sz="1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54000" marB="54000" marR="91425" marL="91425">
                    <a:solidFill>
                      <a:schemeClr val="lt2"/>
                    </a:solidFill>
                  </a:tcPr>
                </a:tc>
              </a:tr>
              <a:tr h="5597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16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JPEG</a:t>
                      </a:r>
                      <a:endParaRPr sz="1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54000" marB="54000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16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с потерями</a:t>
                      </a:r>
                      <a:endParaRPr sz="1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54000" marB="54000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Поддержка альфа-канала</a:t>
            </a:r>
            <a:endParaRPr/>
          </a:p>
        </p:txBody>
      </p:sp>
      <p:graphicFrame>
        <p:nvGraphicFramePr>
          <p:cNvPr id="163" name="Google Shape;163;p31"/>
          <p:cNvGraphicFramePr/>
          <p:nvPr/>
        </p:nvGraphicFramePr>
        <p:xfrm>
          <a:off x="494250" y="112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{D76A46EF-208A-40FF-A536-C001B598B2AB}</a:tableStyleId>
              </a:tblPr>
              <a:tblGrid>
                <a:gridCol w="1234250"/>
                <a:gridCol w="6983425"/>
              </a:tblGrid>
              <a:tr h="779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200"/>
                        <a:t>BMP</a:t>
                      </a:r>
                      <a:endParaRPr sz="2200"/>
                    </a:p>
                  </a:txBody>
                  <a:tcPr marT="54000" marB="54000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24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 бит</a:t>
                      </a:r>
                      <a:endParaRPr sz="2400"/>
                    </a:p>
                  </a:txBody>
                  <a:tcPr marT="54000" marB="54000" marR="91425" marL="91425">
                    <a:solidFill>
                      <a:schemeClr val="lt2"/>
                    </a:solidFill>
                  </a:tcPr>
                </a:tc>
              </a:tr>
              <a:tr h="559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200"/>
                        <a:t>GIF</a:t>
                      </a:r>
                      <a:endParaRPr sz="2200"/>
                    </a:p>
                  </a:txBody>
                  <a:tcPr marT="54000" marB="54000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24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 бит</a:t>
                      </a:r>
                      <a:endParaRPr sz="2400"/>
                    </a:p>
                  </a:txBody>
                  <a:tcPr marT="54000" marB="54000" marR="91425" marL="91425">
                    <a:solidFill>
                      <a:srgbClr val="CFE2F3"/>
                    </a:solidFill>
                  </a:tcPr>
                </a:tc>
              </a:tr>
              <a:tr h="559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200"/>
                        <a:t>JPEG</a:t>
                      </a:r>
                      <a:endParaRPr sz="2200"/>
                    </a:p>
                  </a:txBody>
                  <a:tcPr marT="54000" marB="54000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24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нет</a:t>
                      </a:r>
                      <a:endParaRPr sz="2400"/>
                    </a:p>
                  </a:txBody>
                  <a:tcPr marT="54000" marB="54000" marR="91425" marL="91425">
                    <a:solidFill>
                      <a:schemeClr val="lt2"/>
                    </a:solidFill>
                  </a:tcPr>
                </a:tc>
              </a:tr>
              <a:tr h="559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200"/>
                        <a:t>PNG</a:t>
                      </a:r>
                      <a:endParaRPr sz="2200"/>
                    </a:p>
                  </a:txBody>
                  <a:tcPr marT="54000" marB="54000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24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 бит</a:t>
                      </a:r>
                      <a:endParaRPr sz="2400"/>
                    </a:p>
                  </a:txBody>
                  <a:tcPr marT="54000" marB="54000" marR="91425" marL="91425">
                    <a:solidFill>
                      <a:srgbClr val="CFE2F3"/>
                    </a:solidFill>
                  </a:tcPr>
                </a:tc>
              </a:tr>
              <a:tr h="559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200"/>
                        <a:t>TIFF</a:t>
                      </a:r>
                      <a:endParaRPr sz="2200"/>
                    </a:p>
                  </a:txBody>
                  <a:tcPr marT="54000" marB="54000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24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нет</a:t>
                      </a:r>
                      <a:endParaRPr sz="2400"/>
                    </a:p>
                  </a:txBody>
                  <a:tcPr marT="54000" marB="54000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компьютерной графики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/>
              <a:t>По способу формирования изображения в памяти</a:t>
            </a:r>
            <a:endParaRPr b="1" sz="3000"/>
          </a:p>
          <a:p>
            <a:pPr indent="-419100" lvl="0" marL="457200" rtl="0" algn="l">
              <a:spcBef>
                <a:spcPts val="1600"/>
              </a:spcBef>
              <a:spcAft>
                <a:spcPts val="0"/>
              </a:spcAft>
              <a:buSzPts val="3000"/>
              <a:buAutoNum type="arabicPeriod"/>
            </a:pPr>
            <a:r>
              <a:rPr lang="ru" sz="3000"/>
              <a:t>растровая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ru" sz="3000"/>
              <a:t>векторная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ru" sz="3000"/>
              <a:t>фрактальная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Постепенная загрузка изображения</a:t>
            </a:r>
            <a:endParaRPr/>
          </a:p>
        </p:txBody>
      </p:sp>
      <p:graphicFrame>
        <p:nvGraphicFramePr>
          <p:cNvPr id="169" name="Google Shape;169;p32"/>
          <p:cNvGraphicFramePr/>
          <p:nvPr/>
        </p:nvGraphicFramePr>
        <p:xfrm>
          <a:off x="494250" y="112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{D76A46EF-208A-40FF-A536-C001B598B2AB}</a:tableStyleId>
              </a:tblPr>
              <a:tblGrid>
                <a:gridCol w="1234250"/>
                <a:gridCol w="6983425"/>
              </a:tblGrid>
              <a:tr h="779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200"/>
                        <a:t>BMP</a:t>
                      </a:r>
                      <a:endParaRPr sz="2200"/>
                    </a:p>
                  </a:txBody>
                  <a:tcPr marT="54000" marB="54000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24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нет</a:t>
                      </a:r>
                      <a:endParaRPr sz="2400"/>
                    </a:p>
                  </a:txBody>
                  <a:tcPr marT="54000" marB="54000" marR="91425" marL="91425">
                    <a:solidFill>
                      <a:schemeClr val="lt2"/>
                    </a:solidFill>
                  </a:tcPr>
                </a:tc>
              </a:tr>
              <a:tr h="559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200"/>
                        <a:t>GIF</a:t>
                      </a:r>
                      <a:endParaRPr sz="2200"/>
                    </a:p>
                  </a:txBody>
                  <a:tcPr marT="54000" marB="54000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24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черезстрочное хранение (каждая 8 строка)</a:t>
                      </a:r>
                      <a:endParaRPr sz="2400"/>
                    </a:p>
                  </a:txBody>
                  <a:tcPr marT="54000" marB="54000" marR="91425" marL="91425">
                    <a:solidFill>
                      <a:srgbClr val="CFE2F3"/>
                    </a:solidFill>
                  </a:tcPr>
                </a:tc>
              </a:tr>
              <a:tr h="559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200"/>
                        <a:t>JPEG</a:t>
                      </a:r>
                      <a:endParaRPr sz="2200"/>
                    </a:p>
                  </a:txBody>
                  <a:tcPr marT="54000" marB="54000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24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алгоритм прогрессивного сжатия</a:t>
                      </a:r>
                      <a:endParaRPr sz="2400"/>
                    </a:p>
                  </a:txBody>
                  <a:tcPr marT="54000" marB="54000" marR="91425" marL="91425">
                    <a:solidFill>
                      <a:schemeClr val="lt2"/>
                    </a:solidFill>
                  </a:tcPr>
                </a:tc>
              </a:tr>
              <a:tr h="559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200"/>
                        <a:t>PNG</a:t>
                      </a:r>
                      <a:endParaRPr sz="2200"/>
                    </a:p>
                  </a:txBody>
                  <a:tcPr marT="54000" marB="54000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24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черезстрочное хранение</a:t>
                      </a:r>
                      <a:endParaRPr sz="2400"/>
                    </a:p>
                  </a:txBody>
                  <a:tcPr marT="54000" marB="54000" marR="91425" marL="91425">
                    <a:solidFill>
                      <a:srgbClr val="CFE2F3"/>
                    </a:solidFill>
                  </a:tcPr>
                </a:tc>
              </a:tr>
              <a:tr h="559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200"/>
                        <a:t>TIFF</a:t>
                      </a:r>
                      <a:endParaRPr sz="2200"/>
                    </a:p>
                  </a:txBody>
                  <a:tcPr marT="54000" marB="54000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24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нет</a:t>
                      </a:r>
                      <a:endParaRPr sz="2400"/>
                    </a:p>
                  </a:txBody>
                  <a:tcPr marT="54000" marB="54000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файла формата BMP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ru" sz="2400"/>
              <a:t>Заголовок </a:t>
            </a:r>
            <a:r>
              <a:rPr lang="ru" sz="2400">
                <a:latin typeface="Consolas"/>
                <a:ea typeface="Consolas"/>
                <a:cs typeface="Consolas"/>
                <a:sym typeface="Consolas"/>
              </a:rPr>
              <a:t>BITMAPFILEHEADER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ru" sz="2400"/>
              <a:t>Блок </a:t>
            </a:r>
            <a:r>
              <a:rPr lang="ru" sz="2400">
                <a:latin typeface="Consolas"/>
                <a:ea typeface="Consolas"/>
                <a:cs typeface="Consolas"/>
                <a:sym typeface="Consolas"/>
              </a:rPr>
              <a:t>BITMAPINFO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ru" sz="2400"/>
              <a:t>Информационные поля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i="1" lang="ru" sz="2400"/>
              <a:t>Битовые маски (необязательно)</a:t>
            </a:r>
            <a:endParaRPr i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i="1" lang="ru" sz="2400"/>
              <a:t>Таблица (палитра) цветов (необязательно)</a:t>
            </a:r>
            <a:endParaRPr i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i="1" lang="ru" sz="2400"/>
              <a:t>Цветовой профиль (необязательно)</a:t>
            </a:r>
            <a:endParaRPr i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ru" sz="2400"/>
              <a:t>Данные о пикселях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файла формата BMP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Consolas"/>
                <a:ea typeface="Consolas"/>
                <a:cs typeface="Consolas"/>
                <a:sym typeface="Consolas"/>
              </a:rPr>
              <a:t>BITMAPFILEHEADER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/>
              <a:t>всегда 14 байт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ru" sz="2400"/>
              <a:t>Сигнатура формата (2 байта) </a:t>
            </a:r>
            <a:r>
              <a:rPr b="1" lang="ru" sz="2400">
                <a:latin typeface="Consolas"/>
                <a:ea typeface="Consolas"/>
                <a:cs typeface="Consolas"/>
                <a:sym typeface="Consolas"/>
              </a:rPr>
              <a:t>0x4D42</a:t>
            </a:r>
            <a:r>
              <a:rPr lang="ru" sz="2400"/>
              <a:t> или </a:t>
            </a:r>
            <a:r>
              <a:rPr lang="ru" sz="2400">
                <a:latin typeface="Consolas"/>
                <a:ea typeface="Consolas"/>
                <a:cs typeface="Consolas"/>
                <a:sym typeface="Consolas"/>
              </a:rPr>
              <a:t>0x424D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ru" sz="2400"/>
              <a:t>Размер файла (4 байта)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ru" sz="2400"/>
              <a:t>Зарезервировано (4 байта) - должен быть </a:t>
            </a:r>
            <a:r>
              <a:rPr lang="ru" sz="24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ru" sz="2400"/>
              <a:t>Смещение относительно начала файла первого байта массива данных о пикселях (4 байта)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файла формата BMP</a:t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информационные поля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поддерживается несколько версий формата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размер информационных полей отличается в зависимости от версии формата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файла формата BMP</a:t>
            </a:r>
            <a:endParaRPr/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информационные поля для версии с размером 40-байт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/>
              <a:t>в этой версии отсутствуют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битовые маски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цветовой профиль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файла формата BMP</a:t>
            </a:r>
            <a:endParaRPr/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информационные поля для версии с размером 40-байт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ru" sz="2400"/>
              <a:t>размер структуры (4 байт) - должно быть равно </a:t>
            </a:r>
            <a:r>
              <a:rPr lang="ru" sz="2400">
                <a:latin typeface="Consolas"/>
                <a:ea typeface="Consolas"/>
                <a:cs typeface="Consolas"/>
                <a:sym typeface="Consolas"/>
              </a:rPr>
              <a:t>40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ru" sz="2400"/>
              <a:t>ширина изображения в пикселях (4 байта)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ru" sz="2400"/>
              <a:t>высота изображения в пикселях (4 байта)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ru" sz="2400"/>
              <a:t>спец. значение (2 байта) - должно быть равно </a:t>
            </a:r>
            <a:r>
              <a:rPr lang="ru" sz="24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ru" sz="2400"/>
              <a:t>количество бит на пиксель (2 байта) - может быть равно </a:t>
            </a:r>
            <a:r>
              <a:rPr lang="ru" sz="24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2400"/>
              <a:t>, </a:t>
            </a:r>
            <a:r>
              <a:rPr lang="ru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ru" sz="2400"/>
              <a:t>, </a:t>
            </a:r>
            <a:r>
              <a:rPr lang="ru" sz="2400"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ru" sz="2400"/>
              <a:t>, </a:t>
            </a:r>
            <a:r>
              <a:rPr b="1" lang="ru" sz="2400"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ru" sz="2400"/>
              <a:t>, </a:t>
            </a:r>
            <a:r>
              <a:rPr lang="ru" sz="2400"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ru" sz="2400"/>
              <a:t>, </a:t>
            </a:r>
            <a:r>
              <a:rPr b="1" lang="ru" sz="2400">
                <a:latin typeface="Consolas"/>
                <a:ea typeface="Consolas"/>
                <a:cs typeface="Consolas"/>
                <a:sym typeface="Consolas"/>
              </a:rPr>
              <a:t>24</a:t>
            </a:r>
            <a:r>
              <a:rPr lang="ru" sz="2400"/>
              <a:t>, </a:t>
            </a:r>
            <a:r>
              <a:rPr lang="ru" sz="2400"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lang="ru" sz="2400"/>
              <a:t>, </a:t>
            </a:r>
            <a:r>
              <a:rPr lang="ru" sz="2400">
                <a:latin typeface="Consolas"/>
                <a:ea typeface="Consolas"/>
                <a:cs typeface="Consolas"/>
                <a:sym typeface="Consolas"/>
              </a:rPr>
              <a:t>48</a:t>
            </a:r>
            <a:r>
              <a:rPr lang="ru" sz="2400"/>
              <a:t> и </a:t>
            </a:r>
            <a:r>
              <a:rPr lang="ru" sz="2400">
                <a:latin typeface="Consolas"/>
                <a:ea typeface="Consolas"/>
                <a:cs typeface="Consolas"/>
                <a:sym typeface="Consolas"/>
              </a:rPr>
              <a:t>64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файла формата BMP</a:t>
            </a:r>
            <a:endParaRPr/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информационные поля для версии с размером 40-байт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 startAt="6"/>
            </a:pPr>
            <a:r>
              <a:rPr lang="ru" sz="2400"/>
              <a:t>способ хранения пикселей (4 байта), значение зависит от количества бит на пиксель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ru" sz="1800"/>
              <a:t>значение </a:t>
            </a: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800"/>
              <a:t> - несжатый двумерный массив (поддерживается для любого количества бит на пиксель)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ru" sz="1800"/>
              <a:t>значение </a:t>
            </a: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1800"/>
              <a:t> - RLE сжатие для 8 бит на пиксель (индексированные цвета)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6"/>
            </a:pPr>
            <a:r>
              <a:rPr lang="ru" sz="2400"/>
              <a:t>размер данных о пикселях в байтах</a:t>
            </a:r>
            <a:r>
              <a:rPr lang="ru" sz="2400"/>
              <a:t> (4 байта)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файла формата BMP</a:t>
            </a:r>
            <a:endParaRPr/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информационные поля для версии с размером 40-байт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 startAt="8"/>
            </a:pPr>
            <a:r>
              <a:rPr lang="ru" sz="2400"/>
              <a:t>разрешение изображения по горизонтали в пикселях на метр (4 байта)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8"/>
            </a:pPr>
            <a:r>
              <a:rPr lang="ru" sz="2400"/>
              <a:t>разрешение изображения по вертикали в пикселях на метр (4 байта)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файла формата BMP</a:t>
            </a:r>
            <a:endParaRPr/>
          </a:p>
        </p:txBody>
      </p:sp>
      <p:sp>
        <p:nvSpPr>
          <p:cNvPr id="217" name="Google Shape;21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информационные поля для версии с размером 40-байт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 startAt="10"/>
            </a:pPr>
            <a:r>
              <a:rPr lang="ru" sz="2400"/>
              <a:t>размер таблицы (палитры) цветов (4 байта) - количество ячеек в палитре (см. ниже) или </a:t>
            </a:r>
            <a:r>
              <a:rPr lang="ru" sz="2400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2400"/>
              <a:t>, если палитра не используется или её размер должен быть вычислен автоматически (на основе количества бит на пиксель) и должен быть равен максимальному значению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файла формата BMP</a:t>
            </a:r>
            <a:endParaRPr/>
          </a:p>
        </p:txBody>
      </p:sp>
      <p:sp>
        <p:nvSpPr>
          <p:cNvPr id="223" name="Google Shape;22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информационные поля для версии с размером 40-байт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 startAt="11"/>
            </a:pPr>
            <a:r>
              <a:rPr lang="ru" sz="2400"/>
              <a:t>количество используемых ячеек в таблице (палитре) цветов (4 байта) - равно </a:t>
            </a:r>
            <a:r>
              <a:rPr lang="ru" sz="2400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2400"/>
              <a:t>, если вся палитра используется или количество, если палитра используется не вся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компьютерной графики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/>
              <a:t>По используемой размерности</a:t>
            </a:r>
            <a:endParaRPr b="1" sz="3000"/>
          </a:p>
          <a:p>
            <a:pPr indent="-419100" lvl="0" marL="457200" rtl="0" algn="l">
              <a:spcBef>
                <a:spcPts val="1600"/>
              </a:spcBef>
              <a:spcAft>
                <a:spcPts val="0"/>
              </a:spcAft>
              <a:buSzPts val="3000"/>
              <a:buAutoNum type="arabicPeriod"/>
            </a:pPr>
            <a:r>
              <a:rPr lang="ru" sz="3000"/>
              <a:t>2D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ru" sz="3000"/>
              <a:t>3D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файла формата BMP</a:t>
            </a:r>
            <a:endParaRPr/>
          </a:p>
        </p:txBody>
      </p:sp>
      <p:sp>
        <p:nvSpPr>
          <p:cNvPr id="229" name="Google Shape;22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таблица цветов (если используется) для изображений с 8 битами на пиксель: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400"/>
              <a:t>массив 4-х байтных ячеек, каждая ячейка хранит 3 байта с цветом в формате </a:t>
            </a:r>
            <a:r>
              <a:rPr b="1" lang="ru" sz="2400"/>
              <a:t>BGR</a:t>
            </a:r>
            <a:r>
              <a:rPr lang="ru" sz="2400"/>
              <a:t> и 4-м байтом зарезервированным (должен быть равен </a:t>
            </a:r>
            <a:r>
              <a:rPr lang="ru" sz="2400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2400"/>
              <a:t>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файла формата BMP</a:t>
            </a:r>
            <a:endParaRPr/>
          </a:p>
        </p:txBody>
      </p:sp>
      <p:sp>
        <p:nvSpPr>
          <p:cNvPr id="235" name="Google Shape;23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данные о пикселях</a:t>
            </a:r>
            <a:r>
              <a:rPr lang="ru" sz="2400"/>
              <a:t>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ru" sz="2400"/>
              <a:t>массив 4-х байтных ячеек, каждая ячейка хранит 3 байта с цветом в формате </a:t>
            </a:r>
            <a:r>
              <a:rPr b="1" lang="ru" sz="2400"/>
              <a:t>BGR</a:t>
            </a:r>
            <a:r>
              <a:rPr lang="ru" sz="2400"/>
              <a:t> и 4-м байтом зарезервированным (должен быть равен </a:t>
            </a:r>
            <a:r>
              <a:rPr lang="ru" sz="2400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2400"/>
              <a:t>) - для формата 24 бит на пиксель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ru" sz="2400"/>
              <a:t>массив 1 байтных ячеек, каждая ячейка хранит индекс в массиве цветов - для формата 8 бит на пиксель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файла формата BMP</a:t>
            </a:r>
            <a:endParaRPr/>
          </a:p>
        </p:txBody>
      </p:sp>
      <p:sp>
        <p:nvSpPr>
          <p:cNvPr id="241" name="Google Shape;24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данные о пикселях: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400"/>
              <a:t>количество байт в каждом ряду должно быть выровнено на границу 4 байта (дополнено нулями)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5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Векторная</a:t>
            </a:r>
            <a:r>
              <a:rPr lang="ru"/>
              <a:t> графика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Графические примитивы - линии</a:t>
            </a:r>
            <a:endParaRPr/>
          </a:p>
        </p:txBody>
      </p:sp>
      <p:sp>
        <p:nvSpPr>
          <p:cNvPr id="252" name="Google Shape;25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ru" sz="3000" strike="sngStrike"/>
              <a:t>Точка</a:t>
            </a:r>
            <a:endParaRPr sz="3000" strike="sngStrike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ru" sz="3000"/>
              <a:t>Отрезок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ru" sz="3000"/>
              <a:t>Прямоугольник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ru" sz="3000"/>
              <a:t>Овал (окружность)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ru" sz="3000"/>
              <a:t>Кривые Безье</a:t>
            </a:r>
            <a:endParaRPr sz="3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Графические примитивы - заливки</a:t>
            </a:r>
            <a:endParaRPr/>
          </a:p>
        </p:txBody>
      </p:sp>
      <p:sp>
        <p:nvSpPr>
          <p:cNvPr id="258" name="Google Shape;25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ru" sz="3000"/>
              <a:t>Сплошной цвет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ru" sz="3000"/>
              <a:t>Градиент (плавные переходы нескольких цветов)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lang="ru" sz="3000"/>
              <a:t>Линейный градиент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lang="ru" sz="3000"/>
              <a:t>Радиальный градиент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ru" sz="3000"/>
              <a:t>Шаблон (паттерн)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ru" sz="3000"/>
              <a:t>Растровое изображение</a:t>
            </a:r>
            <a:endParaRPr sz="3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Форматы векторных изображений</a:t>
            </a:r>
            <a:endParaRPr/>
          </a:p>
        </p:txBody>
      </p:sp>
      <p:sp>
        <p:nvSpPr>
          <p:cNvPr id="264" name="Google Shape;264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ru" sz="3000"/>
              <a:t>WMF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ru" sz="3000"/>
              <a:t>EPS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ru" sz="3000"/>
              <a:t>SVG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ru" sz="3000"/>
              <a:t>CDR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компьютерной графики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/>
              <a:t>По временной протяжённости</a:t>
            </a:r>
            <a:endParaRPr b="1" sz="3000"/>
          </a:p>
          <a:p>
            <a:pPr indent="-419100" lvl="0" marL="457200" rtl="0" algn="l">
              <a:spcBef>
                <a:spcPts val="1600"/>
              </a:spcBef>
              <a:spcAft>
                <a:spcPts val="0"/>
              </a:spcAft>
              <a:buSzPts val="3000"/>
              <a:buAutoNum type="arabicPeriod"/>
            </a:pPr>
            <a:r>
              <a:rPr lang="ru" sz="3000"/>
              <a:t>статическая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ru" sz="3000"/>
              <a:t>динамическая (анимация)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Области применения компьютерной графики</a:t>
            </a:r>
            <a:endParaRPr sz="2400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ru" sz="2400"/>
              <a:t>Научная графика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ru" sz="2400"/>
              <a:t>Деловая графика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ru" sz="2400"/>
              <a:t>Конструкторская графика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ru" sz="2400"/>
              <a:t>Иллюстративная графика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ru" sz="2400"/>
              <a:t>Художественная графика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ru" sz="2400"/>
              <a:t>Пиксель арт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ru" sz="2400"/>
              <a:t>Компьютерная анимация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ru" sz="2400"/>
              <a:t>Мультимедиа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Растровая графика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растра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ru" sz="3000"/>
              <a:t>Треугольный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ru" sz="3000"/>
              <a:t>Гексагональный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ru" sz="3000"/>
              <a:t>Квадратный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Характеристики растровых изображений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ru" sz="3000"/>
              <a:t>Размер изображения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ru" sz="3000"/>
              <a:t>Разрешение (в точках на дюйм, точках на метр)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ru" sz="3000"/>
              <a:t>Цвет каждого пикселя в одной из цветовых моделей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ru" sz="3000"/>
              <a:t>Глубина цвета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растрового изображения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Изображение N на M пикселей с глубиной цвета K байт требует K × N × M байт памяти для хранения.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/>
              <a:t>Пример: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/>
              <a:t>FullHD изображение</a:t>
            </a:r>
            <a:br>
              <a:rPr lang="ru" sz="2400"/>
            </a:br>
            <a:r>
              <a:rPr lang="ru" sz="2400"/>
              <a:t>1920 × 1080 × 3 = 6 220 800 B ≈ 5,93 MiB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400"/>
              <a:t>1 час видео с частотой 25 кадров в секунду занимает 521,42 GiB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