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78" r:id="rId4"/>
    <p:sldId id="279" r:id="rId5"/>
    <p:sldId id="280" r:id="rId6"/>
    <p:sldId id="281" r:id="rId7"/>
    <p:sldId id="276" r:id="rId8"/>
    <p:sldId id="264" r:id="rId9"/>
    <p:sldId id="265" r:id="rId10"/>
    <p:sldId id="266" r:id="rId11"/>
    <p:sldId id="260" r:id="rId12"/>
    <p:sldId id="267" r:id="rId13"/>
    <p:sldId id="268" r:id="rId14"/>
    <p:sldId id="269" r:id="rId15"/>
    <p:sldId id="261" r:id="rId16"/>
    <p:sldId id="272" r:id="rId17"/>
    <p:sldId id="285" r:id="rId18"/>
    <p:sldId id="283" r:id="rId19"/>
    <p:sldId id="286" r:id="rId20"/>
    <p:sldId id="287" r:id="rId21"/>
    <p:sldId id="288" r:id="rId22"/>
    <p:sldId id="289" r:id="rId23"/>
    <p:sldId id="290" r:id="rId24"/>
    <p:sldId id="291" r:id="rId25"/>
    <p:sldId id="262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263" r:id="rId35"/>
    <p:sldId id="300" r:id="rId36"/>
    <p:sldId id="301" r:id="rId37"/>
    <p:sldId id="302" r:id="rId38"/>
    <p:sldId id="303" r:id="rId39"/>
    <p:sldId id="304" r:id="rId4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0066"/>
    <a:srgbClr val="993300"/>
    <a:srgbClr val="99FF33"/>
    <a:srgbClr val="008080"/>
    <a:srgbClr val="800080"/>
    <a:srgbClr val="008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880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880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007B9F-81EF-42CD-A919-4F1668C650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40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CE383-2535-4ABD-B064-15E77B8AB4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14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251B6-EC7D-41AB-ACA2-E7268247375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897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CEBBF-D196-4FB6-91CC-39A93891ADB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88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C34F9-E556-441B-9F1F-9F025B2E4F7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25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D422C-811F-420F-B3BD-560DA8B0A7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4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28DE2-F867-4DAD-8BC6-FCCC81198F6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49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233E5-58B6-4BDF-AA69-EB9A488D11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45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47B3B-CAE7-4C01-AAF0-63C14EEC59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30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50124-7965-48D3-AE71-5425BF2DB4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08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D3114-3A48-47C3-9F29-DDF242F4B19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17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18CA7-4B11-4264-94F2-3E83BD596B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99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1DE7C79D-D964-4D19-A0D8-0E5FCC036FB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870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4" r:id="rId2"/>
    <p:sldLayoutId id="2147483743" r:id="rId3"/>
    <p:sldLayoutId id="2147483742" r:id="rId4"/>
    <p:sldLayoutId id="2147483741" r:id="rId5"/>
    <p:sldLayoutId id="2147483740" r:id="rId6"/>
    <p:sldLayoutId id="2147483739" r:id="rId7"/>
    <p:sldLayoutId id="2147483738" r:id="rId8"/>
    <p:sldLayoutId id="2147483737" r:id="rId9"/>
    <p:sldLayoutId id="2147483736" r:id="rId10"/>
    <p:sldLayoutId id="2147483735" r:id="rId11"/>
    <p:sldLayoutId id="214748373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ru-RU" sz="4600" smtClean="0"/>
              <a:t>Принципы объектно-ориентированного проектирования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164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 smtClean="0">
                <a:solidFill>
                  <a:srgbClr val="990099"/>
                </a:solidFill>
                <a:latin typeface="DejaVu Sans Mono" pitchFamily="49" charset="0"/>
              </a:rPr>
              <a:t>class</a:t>
            </a:r>
            <a:r>
              <a:rPr lang="en-US" altLang="ru-RU" sz="1800" b="1" smtClean="0">
                <a:latin typeface="DejaVu Sans Mono" pitchFamily="49" charset="0"/>
              </a:rPr>
              <a:t> TcpNetworkReceiver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 smtClean="0">
                <a:solidFill>
                  <a:srgbClr val="990099"/>
                </a:solidFill>
                <a:latin typeface="DejaVu Sans Mono" pitchFamily="49" charset="0"/>
              </a:rPr>
              <a:t>    byte</a:t>
            </a:r>
            <a:r>
              <a:rPr lang="en-US" altLang="ru-RU" sz="1800" b="1" smtClean="0">
                <a:latin typeface="DejaVu Sans Mono" pitchFamily="49" charset="0"/>
              </a:rPr>
              <a:t>[] receive()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DejaVu Sans Mono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DejaVu Sans Mono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 smtClean="0">
                <a:solidFill>
                  <a:srgbClr val="990099"/>
                </a:solidFill>
                <a:latin typeface="DejaVu Sans Mono" pitchFamily="49" charset="0"/>
              </a:rPr>
              <a:t>class</a:t>
            </a:r>
            <a:r>
              <a:rPr lang="en-US" altLang="ru-RU" sz="1800" b="1" smtClean="0">
                <a:latin typeface="DejaVu Sans Mono" pitchFamily="49" charset="0"/>
              </a:rPr>
              <a:t> TcpNetworkSender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 smtClean="0">
                <a:solidFill>
                  <a:srgbClr val="990099"/>
                </a:solidFill>
                <a:latin typeface="DejaVu Sans Mono" pitchFamily="49" charset="0"/>
              </a:rPr>
              <a:t>    void</a:t>
            </a:r>
            <a:r>
              <a:rPr lang="en-US" altLang="ru-RU" sz="1800" b="1" smtClean="0">
                <a:latin typeface="DejaVu Sans Mono" pitchFamily="49" charset="0"/>
              </a:rPr>
              <a:t> send(</a:t>
            </a:r>
            <a:r>
              <a:rPr lang="en-US" altLang="ru-RU" sz="1800" b="1" smtClean="0">
                <a:solidFill>
                  <a:srgbClr val="990099"/>
                </a:solidFill>
                <a:latin typeface="DejaVu Sans Mono" pitchFamily="49" charset="0"/>
              </a:rPr>
              <a:t>byte</a:t>
            </a:r>
            <a:r>
              <a:rPr lang="en-US" altLang="ru-RU" sz="1800" b="1" smtClean="0">
                <a:latin typeface="DejaVu Sans Mono" pitchFamily="49" charset="0"/>
              </a:rPr>
              <a:t>[] data)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DejaVu Sans Mono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DejaVu Sans Mono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 smtClean="0">
                <a:solidFill>
                  <a:srgbClr val="990099"/>
                </a:solidFill>
                <a:latin typeface="DejaVu Sans Mono" pitchFamily="49" charset="0"/>
              </a:rPr>
              <a:t>class</a:t>
            </a:r>
            <a:r>
              <a:rPr lang="en-US" altLang="ru-RU" sz="1800" b="1" smtClean="0">
                <a:latin typeface="DejaVu Sans Mono" pitchFamily="49" charset="0"/>
              </a:rPr>
              <a:t> UdpNetworkReceiver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 smtClean="0">
                <a:solidFill>
                  <a:srgbClr val="990099"/>
                </a:solidFill>
                <a:latin typeface="DejaVu Sans Mono" pitchFamily="49" charset="0"/>
              </a:rPr>
              <a:t>    byte</a:t>
            </a:r>
            <a:r>
              <a:rPr lang="en-US" altLang="ru-RU" sz="1800" b="1" smtClean="0">
                <a:latin typeface="DejaVu Sans Mono" pitchFamily="49" charset="0"/>
              </a:rPr>
              <a:t>[] receive()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DejaVu Sans Mono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DejaVu Sans Mono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 smtClean="0">
                <a:solidFill>
                  <a:srgbClr val="990099"/>
                </a:solidFill>
                <a:latin typeface="DejaVu Sans Mono" pitchFamily="49" charset="0"/>
              </a:rPr>
              <a:t>class</a:t>
            </a:r>
            <a:r>
              <a:rPr lang="en-US" altLang="ru-RU" sz="1800" b="1" smtClean="0">
                <a:latin typeface="DejaVu Sans Mono" pitchFamily="49" charset="0"/>
              </a:rPr>
              <a:t> UdpNetworkSender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 smtClean="0">
                <a:solidFill>
                  <a:srgbClr val="990099"/>
                </a:solidFill>
                <a:latin typeface="DejaVu Sans Mono" pitchFamily="49" charset="0"/>
              </a:rPr>
              <a:t>    void</a:t>
            </a:r>
            <a:r>
              <a:rPr lang="en-US" altLang="ru-RU" sz="1800" b="1" smtClean="0">
                <a:latin typeface="DejaVu Sans Mono" pitchFamily="49" charset="0"/>
              </a:rPr>
              <a:t> send(</a:t>
            </a:r>
            <a:r>
              <a:rPr lang="en-US" altLang="ru-RU" sz="1800" b="1" smtClean="0">
                <a:solidFill>
                  <a:srgbClr val="990099"/>
                </a:solidFill>
                <a:latin typeface="DejaVu Sans Mono" pitchFamily="49" charset="0"/>
              </a:rPr>
              <a:t>byte</a:t>
            </a:r>
            <a:r>
              <a:rPr lang="en-US" altLang="ru-RU" sz="1800" b="1" smtClean="0">
                <a:latin typeface="DejaVu Sans Mono" pitchFamily="49" charset="0"/>
              </a:rPr>
              <a:t>[] data)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DejaVu Sans Mono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DejaVu Sans Mono" pitchFamily="49" charset="0"/>
              </a:rPr>
              <a:t>}</a:t>
            </a:r>
            <a:endParaRPr lang="ru-RU" altLang="ru-RU" sz="1800" b="1" smtClean="0">
              <a:latin typeface="DejaVu Sans Mono" pitchFamily="49" charset="0"/>
            </a:endParaRP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Пример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smtClean="0"/>
              <a:t>Принцип открытости\закрытости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8313" y="5734050"/>
            <a:ext cx="8229600" cy="78105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400" smtClean="0"/>
              <a:t>Для того, чтобы одеть пальто, не нужно вскрывать грудную клетку</a:t>
            </a:r>
          </a:p>
        </p:txBody>
      </p:sp>
      <p:pic>
        <p:nvPicPr>
          <p:cNvPr id="819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07"/>
          <a:stretch>
            <a:fillRect/>
          </a:stretch>
        </p:blipFill>
        <p:spPr bwMode="auto">
          <a:xfrm>
            <a:off x="1692275" y="1628775"/>
            <a:ext cx="5903913" cy="404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WordArt 9" descr="Коричневый мрамор"/>
          <p:cNvSpPr>
            <a:spLocks noChangeArrowheads="1" noChangeShapeType="1" noTextEdit="1"/>
          </p:cNvSpPr>
          <p:nvPr/>
        </p:nvSpPr>
        <p:spPr bwMode="auto">
          <a:xfrm>
            <a:off x="8027988" y="2708275"/>
            <a:ext cx="796925" cy="1368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blipFill dpi="0" rotWithShape="1">
                  <a:blip r:embed="rId3"/>
                  <a:srcRect/>
                  <a:tile tx="0" ty="0" sx="100000" sy="100000" flip="none" algn="tl"/>
                </a:blipFill>
                <a:latin typeface="Times New Roman"/>
                <a:cs typeface="Times New Roman"/>
              </a:rPr>
              <a:t>O</a:t>
            </a:r>
            <a:endParaRPr lang="ru-RU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blipFill dpi="0" rotWithShape="1">
                <a:blip r:embed="rId3"/>
                <a:srcRect/>
                <a:tile tx="0" ty="0" sx="100000" sy="100000" flip="none" algn="tl"/>
              </a:blip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164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990099"/>
                </a:solidFill>
                <a:latin typeface="DejaVu Sans Mono" pitchFamily="49" charset="0"/>
              </a:rPr>
              <a:t>class</a:t>
            </a:r>
            <a:r>
              <a:rPr lang="en-US" altLang="ru-RU" sz="2000" b="1" smtClean="0">
                <a:latin typeface="DejaVu Sans Mono" pitchFamily="49" charset="0"/>
              </a:rPr>
              <a:t> TcpNetwork {</a:t>
            </a:r>
          </a:p>
          <a:p>
            <a:pPr eaLnBrk="1" hangingPunct="1">
              <a:buFont typeface="Wingdings" pitchFamily="2" charset="2"/>
              <a:buNone/>
            </a:pPr>
            <a:endParaRPr lang="en-US" altLang="ru-RU" sz="2000" b="1" smtClean="0">
              <a:solidFill>
                <a:srgbClr val="990099"/>
              </a:solidFill>
              <a:latin typeface="DejaVu Sans Mono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990099"/>
                </a:solidFill>
                <a:latin typeface="DejaVu Sans Mono" pitchFamily="49" charset="0"/>
              </a:rPr>
              <a:t>    byte</a:t>
            </a:r>
            <a:r>
              <a:rPr lang="en-US" altLang="ru-RU" sz="2000" b="1" smtClean="0">
                <a:latin typeface="DejaVu Sans Mono" pitchFamily="49" charset="0"/>
              </a:rPr>
              <a:t>[] receive()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}</a:t>
            </a:r>
          </a:p>
          <a:p>
            <a:pPr eaLnBrk="1" hangingPunct="1">
              <a:buFont typeface="Wingdings" pitchFamily="2" charset="2"/>
              <a:buNone/>
            </a:pPr>
            <a:endParaRPr lang="en-US" altLang="ru-RU" sz="2000" b="1" smtClean="0">
              <a:solidFill>
                <a:srgbClr val="990099"/>
              </a:solidFill>
              <a:latin typeface="DejaVu Sans Mono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990099"/>
                </a:solidFill>
                <a:latin typeface="DejaVu Sans Mono" pitchFamily="49" charset="0"/>
              </a:rPr>
              <a:t>    void</a:t>
            </a:r>
            <a:r>
              <a:rPr lang="en-US" altLang="ru-RU" sz="2000" b="1" smtClean="0">
                <a:latin typeface="DejaVu Sans Mono" pitchFamily="49" charset="0"/>
              </a:rPr>
              <a:t> send(</a:t>
            </a:r>
            <a:r>
              <a:rPr lang="en-US" altLang="ru-RU" sz="2000" b="1" smtClean="0">
                <a:solidFill>
                  <a:srgbClr val="990099"/>
                </a:solidFill>
                <a:latin typeface="DejaVu Sans Mono" pitchFamily="49" charset="0"/>
              </a:rPr>
              <a:t>byte</a:t>
            </a:r>
            <a:r>
              <a:rPr lang="en-US" altLang="ru-RU" sz="2000" b="1" smtClean="0">
                <a:latin typeface="DejaVu Sans Mono" pitchFamily="49" charset="0"/>
              </a:rPr>
              <a:t>[] data)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}</a:t>
            </a:r>
          </a:p>
          <a:p>
            <a:pPr eaLnBrk="1" hangingPunct="1">
              <a:buFont typeface="Wingdings" pitchFamily="2" charset="2"/>
              <a:buNone/>
            </a:pPr>
            <a:endParaRPr lang="en-US" altLang="ru-RU" sz="2000" b="1" smtClean="0">
              <a:latin typeface="DejaVu Sans Mono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}</a:t>
            </a:r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solidFill>
            <a:srgbClr val="008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Пример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164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990099"/>
                </a:solidFill>
                <a:latin typeface="DejaVu Sans Mono" pitchFamily="49" charset="0"/>
              </a:rPr>
              <a:t>class</a:t>
            </a:r>
            <a:r>
              <a:rPr lang="en-US" altLang="ru-RU" sz="2000" b="1" smtClean="0">
                <a:latin typeface="DejaVu Sans Mono" pitchFamily="49" charset="0"/>
              </a:rPr>
              <a:t> TcpNetwork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en-US" altLang="ru-RU" sz="2000" b="1" smtClean="0">
                <a:solidFill>
                  <a:srgbClr val="990099"/>
                </a:solidFill>
                <a:latin typeface="DejaVu Sans Mono" pitchFamily="49" charset="0"/>
              </a:rPr>
              <a:t>byte</a:t>
            </a:r>
            <a:r>
              <a:rPr lang="en-US" altLang="ru-RU" sz="2000" b="1" smtClean="0">
                <a:latin typeface="DejaVu Sans Mono" pitchFamily="49" charset="0"/>
              </a:rPr>
              <a:t>[] receive()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2000" b="1" smtClean="0">
              <a:solidFill>
                <a:srgbClr val="990099"/>
              </a:solidFill>
              <a:latin typeface="DejaVu Sans Mono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990099"/>
                </a:solidFill>
                <a:latin typeface="DejaVu Sans Mono" pitchFamily="49" charset="0"/>
              </a:rPr>
              <a:t>    void</a:t>
            </a:r>
            <a:r>
              <a:rPr lang="en-US" altLang="ru-RU" sz="2000" b="1" smtClean="0">
                <a:latin typeface="DejaVu Sans Mono" pitchFamily="49" charset="0"/>
              </a:rPr>
              <a:t> send(</a:t>
            </a:r>
            <a:r>
              <a:rPr lang="en-US" altLang="ru-RU" sz="2000" b="1" smtClean="0">
                <a:solidFill>
                  <a:srgbClr val="990099"/>
                </a:solidFill>
                <a:latin typeface="DejaVu Sans Mono" pitchFamily="49" charset="0"/>
              </a:rPr>
              <a:t>byte</a:t>
            </a:r>
            <a:r>
              <a:rPr lang="en-US" altLang="ru-RU" sz="2000" b="1" smtClean="0">
                <a:latin typeface="DejaVu Sans Mono" pitchFamily="49" charset="0"/>
              </a:rPr>
              <a:t>[] data)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2000" b="1" smtClean="0">
              <a:latin typeface="DejaVu Sans Mono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String receiveString()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</a:t>
            </a:r>
            <a:r>
              <a:rPr lang="en-US" altLang="ru-RU" sz="2000" b="1" smtClean="0">
                <a:solidFill>
                  <a:srgbClr val="990099"/>
                </a:solidFill>
                <a:latin typeface="DejaVu Sans Mono" pitchFamily="49" charset="0"/>
              </a:rPr>
              <a:t>return new</a:t>
            </a:r>
            <a:r>
              <a:rPr lang="en-US" altLang="ru-RU" sz="2000" b="1" smtClean="0">
                <a:latin typeface="DejaVu Sans Mono" pitchFamily="49" charset="0"/>
              </a:rPr>
              <a:t> String(receive(), </a:t>
            </a:r>
            <a:r>
              <a:rPr lang="en-US" altLang="ru-RU" sz="2000" b="1" smtClean="0">
                <a:solidFill>
                  <a:srgbClr val="0033CC"/>
                </a:solidFill>
                <a:latin typeface="DejaVu Sans Mono" pitchFamily="49" charset="0"/>
              </a:rPr>
              <a:t>“UTF-8”</a:t>
            </a:r>
            <a:r>
              <a:rPr lang="en-US" altLang="ru-RU" sz="2000" b="1" smtClean="0">
                <a:latin typeface="DejaVu Sans Mono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2000" b="1" smtClean="0">
              <a:solidFill>
                <a:srgbClr val="990099"/>
              </a:solidFill>
              <a:latin typeface="DejaVu Sans Mono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990099"/>
                </a:solidFill>
                <a:latin typeface="DejaVu Sans Mono" pitchFamily="49" charset="0"/>
              </a:rPr>
              <a:t>    void</a:t>
            </a:r>
            <a:r>
              <a:rPr lang="en-US" altLang="ru-RU" sz="2000" b="1" smtClean="0">
                <a:latin typeface="DejaVu Sans Mono" pitchFamily="49" charset="0"/>
              </a:rPr>
              <a:t> send(String data)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send(data.getBytes(</a:t>
            </a:r>
            <a:r>
              <a:rPr lang="en-US" altLang="ru-RU" sz="2000" b="1" smtClean="0">
                <a:solidFill>
                  <a:srgbClr val="0033CC"/>
                </a:solidFill>
                <a:latin typeface="DejaVu Sans Mono" pitchFamily="49" charset="0"/>
              </a:rPr>
              <a:t>“UTF-8”</a:t>
            </a:r>
            <a:r>
              <a:rPr lang="en-US" altLang="ru-RU" sz="2000" b="1" smtClean="0">
                <a:latin typeface="DejaVu Sans Mono" pitchFamily="49" charset="0"/>
              </a:rPr>
              <a:t>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}</a:t>
            </a:r>
          </a:p>
        </p:txBody>
      </p:sp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Пример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164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990099"/>
                </a:solidFill>
                <a:latin typeface="DejaVu Sans Mono" pitchFamily="49" charset="0"/>
              </a:rPr>
              <a:t>class</a:t>
            </a:r>
            <a:r>
              <a:rPr lang="en-US" altLang="ru-RU" sz="2000" b="1" smtClean="0">
                <a:latin typeface="DejaVu Sans Mono" pitchFamily="49" charset="0"/>
              </a:rPr>
              <a:t> StringTcpNetwork </a:t>
            </a:r>
            <a:r>
              <a:rPr lang="en-US" altLang="ru-RU" sz="2000" b="1" smtClean="0">
                <a:solidFill>
                  <a:srgbClr val="990099"/>
                </a:solidFill>
                <a:latin typeface="DejaVu Sans Mono" pitchFamily="49" charset="0"/>
              </a:rPr>
              <a:t>extends</a:t>
            </a:r>
            <a:r>
              <a:rPr lang="en-US" altLang="ru-RU" sz="2000" b="1" smtClean="0">
                <a:latin typeface="DejaVu Sans Mono" pitchFamily="49" charset="0"/>
              </a:rPr>
              <a:t> TcpNetwork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2000" b="1" smtClean="0">
              <a:latin typeface="DejaVu Sans Mono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String receiveString()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</a:t>
            </a:r>
            <a:r>
              <a:rPr lang="en-US" altLang="ru-RU" sz="2000" b="1" smtClean="0">
                <a:solidFill>
                  <a:srgbClr val="990099"/>
                </a:solidFill>
                <a:latin typeface="DejaVu Sans Mono" pitchFamily="49" charset="0"/>
              </a:rPr>
              <a:t>return new</a:t>
            </a:r>
            <a:r>
              <a:rPr lang="en-US" altLang="ru-RU" sz="2000" b="1" smtClean="0">
                <a:latin typeface="DejaVu Sans Mono" pitchFamily="49" charset="0"/>
              </a:rPr>
              <a:t> String(receive(), </a:t>
            </a:r>
            <a:r>
              <a:rPr lang="en-US" altLang="ru-RU" sz="2000" b="1" smtClean="0">
                <a:solidFill>
                  <a:srgbClr val="0033CC"/>
                </a:solidFill>
                <a:latin typeface="DejaVu Sans Mono" pitchFamily="49" charset="0"/>
              </a:rPr>
              <a:t>“UTF-8”</a:t>
            </a:r>
            <a:r>
              <a:rPr lang="en-US" altLang="ru-RU" sz="2000" b="1" smtClean="0">
                <a:latin typeface="DejaVu Sans Mono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2000" b="1" smtClean="0">
              <a:solidFill>
                <a:srgbClr val="990099"/>
              </a:solidFill>
              <a:latin typeface="DejaVu Sans Mono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990099"/>
                </a:solidFill>
                <a:latin typeface="DejaVu Sans Mono" pitchFamily="49" charset="0"/>
              </a:rPr>
              <a:t>    void</a:t>
            </a:r>
            <a:r>
              <a:rPr lang="en-US" altLang="ru-RU" sz="2000" b="1" smtClean="0">
                <a:latin typeface="DejaVu Sans Mono" pitchFamily="49" charset="0"/>
              </a:rPr>
              <a:t> send(String data)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send(data.getBytes(</a:t>
            </a:r>
            <a:r>
              <a:rPr lang="en-US" altLang="ru-RU" sz="2000" b="1" smtClean="0">
                <a:solidFill>
                  <a:srgbClr val="0033CC"/>
                </a:solidFill>
                <a:latin typeface="DejaVu Sans Mono" pitchFamily="49" charset="0"/>
              </a:rPr>
              <a:t>“UTF-8”</a:t>
            </a:r>
            <a:r>
              <a:rPr lang="en-US" altLang="ru-RU" sz="2000" b="1" smtClean="0">
                <a:latin typeface="DejaVu Sans Mono" pitchFamily="49" charset="0"/>
              </a:rPr>
              <a:t>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2000" b="1" smtClean="0">
              <a:latin typeface="DejaVu Sans Mono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}</a:t>
            </a:r>
          </a:p>
        </p:txBody>
      </p: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solidFill>
            <a:srgbClr val="008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Пример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Принцип подстановки Лисков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8313" y="5805488"/>
            <a:ext cx="8229600" cy="709612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smtClean="0"/>
              <a:t>Если оно выглядит, как утка, квакает, как утка, но требует батарейки, возможно, у Вас проблема с абстракцией</a:t>
            </a: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24"/>
          <a:stretch>
            <a:fillRect/>
          </a:stretch>
        </p:blipFill>
        <p:spPr bwMode="auto">
          <a:xfrm>
            <a:off x="1476375" y="1700213"/>
            <a:ext cx="5975350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3" name="WordArt 6" descr="Коричневый мрамор"/>
          <p:cNvSpPr>
            <a:spLocks noChangeArrowheads="1" noChangeShapeType="1" noTextEdit="1"/>
          </p:cNvSpPr>
          <p:nvPr/>
        </p:nvSpPr>
        <p:spPr bwMode="auto">
          <a:xfrm>
            <a:off x="8027988" y="2708275"/>
            <a:ext cx="796925" cy="1368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blipFill dpi="0" rotWithShape="1">
                  <a:blip r:embed="rId3"/>
                  <a:srcRect/>
                  <a:tile tx="0" ty="0" sx="100000" sy="100000" flip="none" algn="tl"/>
                </a:blipFill>
                <a:latin typeface="Times New Roman"/>
                <a:cs typeface="Times New Roman"/>
              </a:rPr>
              <a:t>L</a:t>
            </a:r>
            <a:endParaRPr lang="ru-RU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blipFill dpi="0" rotWithShape="1">
                <a:blip r:embed="rId3"/>
                <a:srcRect/>
                <a:tile tx="0" ty="0" sx="100000" sy="100000" flip="none" algn="tl"/>
              </a:blip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164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990099"/>
                </a:solidFill>
                <a:latin typeface="DejaVu Sans Mono" pitchFamily="49" charset="0"/>
              </a:rPr>
              <a:t>public class</a:t>
            </a:r>
            <a:r>
              <a:rPr lang="en-US" altLang="ru-RU" sz="2000" b="1" smtClean="0">
                <a:latin typeface="DejaVu Sans Mono" pitchFamily="49" charset="0"/>
              </a:rPr>
              <a:t> Fibonacci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2000" b="1" smtClean="0">
              <a:latin typeface="DejaVu Sans Mono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a</a:t>
            </a:r>
            <a:r>
              <a:rPr lang="en-US" altLang="ru-RU" sz="2000" b="1" smtClean="0">
                <a:latin typeface="DejaVu Sans Mono" pitchFamily="49" charset="0"/>
              </a:rPr>
              <a:t> =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b</a:t>
            </a:r>
            <a:r>
              <a:rPr lang="en-US" altLang="ru-RU" sz="2000" b="1" smtClean="0">
                <a:latin typeface="DejaVu Sans Mono" pitchFamily="49" charset="0"/>
              </a:rPr>
              <a:t> =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2000" b="1" smtClean="0">
              <a:latin typeface="DejaVu Sans Mono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getNumber()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c =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a</a:t>
            </a:r>
            <a:r>
              <a:rPr lang="en-US" altLang="ru-RU" sz="2000" b="1" smtClean="0">
                <a:latin typeface="DejaVu Sans Mono" pitchFamily="49" charset="0"/>
              </a:rPr>
              <a:t> +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b</a:t>
            </a:r>
            <a:r>
              <a:rPr lang="en-US" altLang="ru-RU" sz="2000" b="1" smtClean="0">
                <a:latin typeface="DejaVu Sans Mono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a</a:t>
            </a:r>
            <a:r>
              <a:rPr lang="en-US" altLang="ru-RU" sz="2000" b="1" smtClean="0">
                <a:latin typeface="DejaVu Sans Mono" pitchFamily="49" charset="0"/>
              </a:rPr>
              <a:t> =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b</a:t>
            </a:r>
            <a:r>
              <a:rPr lang="en-US" altLang="ru-RU" sz="2000" b="1" smtClean="0">
                <a:latin typeface="DejaVu Sans Mono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b</a:t>
            </a:r>
            <a:r>
              <a:rPr lang="en-US" altLang="ru-RU" sz="2000" b="1" smtClean="0">
                <a:latin typeface="DejaVu Sans Mono" pitchFamily="49" charset="0"/>
              </a:rPr>
              <a:t> = c;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return</a:t>
            </a:r>
            <a:r>
              <a:rPr lang="en-US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b</a:t>
            </a:r>
            <a:r>
              <a:rPr lang="en-US" altLang="ru-RU" sz="2000" b="1" smtClean="0">
                <a:latin typeface="DejaVu Sans Mono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2000" b="1" smtClean="0">
              <a:latin typeface="DejaVu Sans Mono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}</a:t>
            </a:r>
          </a:p>
        </p:txBody>
      </p:sp>
      <p:sp>
        <p:nvSpPr>
          <p:cNvPr id="13319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Пример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229600" cy="46164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990099"/>
                </a:solidFill>
                <a:latin typeface="DejaVu Sans Mono" pitchFamily="49" charset="0"/>
              </a:rPr>
              <a:t>public class</a:t>
            </a:r>
            <a:r>
              <a:rPr lang="en-US" altLang="ru-RU" sz="2000" b="1" smtClean="0">
                <a:latin typeface="DejaVu Sans Mono" pitchFamily="49" charset="0"/>
              </a:rPr>
              <a:t> Main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2000" b="1" smtClean="0">
              <a:latin typeface="DejaVu Sans Mono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public static vois</a:t>
            </a:r>
            <a:r>
              <a:rPr lang="en-US" altLang="ru-RU" sz="2000" b="1" smtClean="0">
                <a:latin typeface="DejaVu Sans Mono" pitchFamily="49" charset="0"/>
              </a:rPr>
              <a:t> main(String[] args)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2000" b="1" smtClean="0">
              <a:latin typeface="DejaVu Sans Mono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Fibonacci f =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new</a:t>
            </a:r>
            <a:r>
              <a:rPr lang="en-US" altLang="ru-RU" sz="2000" b="1" smtClean="0">
                <a:latin typeface="DejaVu Sans Mono" pitchFamily="49" charset="0"/>
              </a:rPr>
              <a:t> Fibonacci();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2000" b="1" smtClean="0">
              <a:latin typeface="DejaVu Sans Mono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for</a:t>
            </a:r>
            <a:r>
              <a:rPr lang="en-US" altLang="ru-RU" sz="2000" b="1" smtClean="0">
                <a:latin typeface="DejaVu Sans Mono" pitchFamily="49" charset="0"/>
              </a:rPr>
              <a:t>(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n = 1; n &lt;= 50; n++)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m = f.getNumber();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    System.</a:t>
            </a:r>
            <a:r>
              <a:rPr lang="en-US" altLang="ru-RU" sz="2000" b="1" i="1" smtClean="0">
                <a:solidFill>
                  <a:srgbClr val="0000CC"/>
                </a:solidFill>
                <a:latin typeface="DejaVu Sans Mono" pitchFamily="49" charset="0"/>
              </a:rPr>
              <a:t>out</a:t>
            </a:r>
            <a:r>
              <a:rPr lang="en-US" altLang="ru-RU" sz="2000" b="1" smtClean="0">
                <a:latin typeface="DejaVu Sans Mono" pitchFamily="49" charset="0"/>
              </a:rPr>
              <a:t>.println(m);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2000" b="1" smtClean="0">
              <a:latin typeface="DejaVu Sans Mono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2000" b="1" smtClean="0">
              <a:latin typeface="DejaVu Sans Mono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}</a:t>
            </a:r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Пример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229600" cy="46164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990099"/>
                </a:solidFill>
                <a:latin typeface="DejaVu Sans Mono" pitchFamily="49" charset="0"/>
              </a:rPr>
              <a:t>public class</a:t>
            </a:r>
            <a:r>
              <a:rPr lang="en-US" altLang="ru-RU" sz="2000" b="1" smtClean="0">
                <a:latin typeface="DejaVu Sans Mono" pitchFamily="49" charset="0"/>
              </a:rPr>
              <a:t> Fibonacci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implements</a:t>
            </a:r>
            <a:r>
              <a:rPr lang="en-US" altLang="ru-RU" sz="2000" b="1" smtClean="0">
                <a:latin typeface="DejaVu Sans Mono" pitchFamily="49" charset="0"/>
              </a:rPr>
              <a:t> Iterator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ru-RU" sz="2000" b="1" smtClean="0">
              <a:latin typeface="DejaVu Sans Mono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a</a:t>
            </a:r>
            <a:r>
              <a:rPr lang="en-US" altLang="ru-RU" sz="2000" b="1" smtClean="0">
                <a:latin typeface="DejaVu Sans Mono" pitchFamily="49" charset="0"/>
              </a:rPr>
              <a:t> =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b</a:t>
            </a:r>
            <a:r>
              <a:rPr lang="en-US" altLang="ru-RU" sz="2000" b="1" smtClean="0">
                <a:latin typeface="DejaVu Sans Mono" pitchFamily="49" charset="0"/>
              </a:rPr>
              <a:t> = 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ru-RU" sz="2000" b="1" smtClean="0">
              <a:latin typeface="DejaVu Sans Mono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next()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c =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a</a:t>
            </a:r>
            <a:r>
              <a:rPr lang="en-US" altLang="ru-RU" sz="2000" b="1" smtClean="0">
                <a:latin typeface="DejaVu Sans Mono" pitchFamily="49" charset="0"/>
              </a:rPr>
              <a:t> +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b</a:t>
            </a:r>
            <a:r>
              <a:rPr lang="en-US" altLang="ru-RU" sz="2000" b="1" smtClean="0">
                <a:latin typeface="DejaVu Sans Mono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a</a:t>
            </a:r>
            <a:r>
              <a:rPr lang="en-US" altLang="ru-RU" sz="2000" b="1" smtClean="0">
                <a:latin typeface="DejaVu Sans Mono" pitchFamily="49" charset="0"/>
              </a:rPr>
              <a:t> =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b</a:t>
            </a:r>
            <a:r>
              <a:rPr lang="en-US" altLang="ru-RU" sz="2000" b="1" smtClean="0">
                <a:latin typeface="DejaVu Sans Mono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b</a:t>
            </a:r>
            <a:r>
              <a:rPr lang="en-US" altLang="ru-RU" sz="2000" b="1" smtClean="0">
                <a:latin typeface="DejaVu Sans Mono" pitchFamily="49" charset="0"/>
              </a:rPr>
              <a:t> = c;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return</a:t>
            </a:r>
            <a:r>
              <a:rPr lang="en-US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b</a:t>
            </a:r>
            <a:r>
              <a:rPr lang="en-US" altLang="ru-RU" sz="2000" b="1" smtClean="0">
                <a:latin typeface="DejaVu Sans Mono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ru-RU" sz="2000" b="1" smtClean="0">
              <a:latin typeface="DejaVu Sans Mono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}</a:t>
            </a:r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Пример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229600" cy="46164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990099"/>
                </a:solidFill>
                <a:latin typeface="DejaVu Sans Mono" pitchFamily="49" charset="0"/>
              </a:rPr>
              <a:t>public class</a:t>
            </a:r>
            <a:r>
              <a:rPr lang="en-US" altLang="ru-RU" sz="2000" b="1" smtClean="0">
                <a:latin typeface="DejaVu Sans Mono" pitchFamily="49" charset="0"/>
              </a:rPr>
              <a:t> Main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2000" b="1" smtClean="0">
              <a:latin typeface="DejaVu Sans Mono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public static vois</a:t>
            </a:r>
            <a:r>
              <a:rPr lang="en-US" altLang="ru-RU" sz="2000" b="1" smtClean="0">
                <a:latin typeface="DejaVu Sans Mono" pitchFamily="49" charset="0"/>
              </a:rPr>
              <a:t> main(String[] args)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2000" b="1" smtClean="0">
              <a:latin typeface="DejaVu Sans Mono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Fibonacci f =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new</a:t>
            </a:r>
            <a:r>
              <a:rPr lang="en-US" altLang="ru-RU" sz="2000" b="1" smtClean="0">
                <a:latin typeface="DejaVu Sans Mono" pitchFamily="49" charset="0"/>
              </a:rPr>
              <a:t> Fibonacci();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2000" b="1" smtClean="0">
              <a:latin typeface="DejaVu Sans Mono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while</a:t>
            </a:r>
            <a:r>
              <a:rPr lang="en-US" altLang="ru-RU" sz="2000" b="1" smtClean="0">
                <a:latin typeface="DejaVu Sans Mono" pitchFamily="49" charset="0"/>
              </a:rPr>
              <a:t>(f.hasNext())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m = f.next();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    System.</a:t>
            </a:r>
            <a:r>
              <a:rPr lang="en-US" altLang="ru-RU" sz="2000" b="1" i="1" smtClean="0">
                <a:solidFill>
                  <a:srgbClr val="0000CC"/>
                </a:solidFill>
                <a:latin typeface="DejaVu Sans Mono" pitchFamily="49" charset="0"/>
              </a:rPr>
              <a:t>out</a:t>
            </a:r>
            <a:r>
              <a:rPr lang="en-US" altLang="ru-RU" sz="2000" b="1" smtClean="0">
                <a:latin typeface="DejaVu Sans Mono" pitchFamily="49" charset="0"/>
              </a:rPr>
              <a:t>.println(m);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2000" b="1" smtClean="0">
              <a:latin typeface="DejaVu Sans Mono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2000" b="1" smtClean="0">
              <a:latin typeface="DejaVu Sans Mono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}</a:t>
            </a:r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Пример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1403350" y="2205038"/>
            <a:ext cx="1254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 b="1">
                <a:solidFill>
                  <a:srgbClr val="006600"/>
                </a:solidFill>
                <a:latin typeface="DejaVu Sans" pitchFamily="34" charset="0"/>
              </a:rPr>
              <a:t>C/C++</a:t>
            </a:r>
            <a:endParaRPr lang="ru-RU" altLang="ru-RU" sz="2400" b="1">
              <a:solidFill>
                <a:srgbClr val="006600"/>
              </a:solidFill>
              <a:latin typeface="DejaVu Sans" pitchFamily="34" charset="0"/>
            </a:endParaRP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3059113" y="1052513"/>
            <a:ext cx="1985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 b="1">
                <a:solidFill>
                  <a:srgbClr val="669900"/>
                </a:solidFill>
                <a:latin typeface="DejaVu Sans" pitchFamily="34" charset="0"/>
              </a:rPr>
              <a:t>Assembler</a:t>
            </a:r>
            <a:endParaRPr lang="ru-RU" altLang="ru-RU" sz="2400" b="1">
              <a:solidFill>
                <a:srgbClr val="669900"/>
              </a:solidFill>
              <a:latin typeface="DejaVu Sans" pitchFamily="34" charset="0"/>
            </a:endParaRP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5292725" y="3429000"/>
            <a:ext cx="908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 b="1">
                <a:solidFill>
                  <a:srgbClr val="800080"/>
                </a:solidFill>
                <a:latin typeface="DejaVu Sans" pitchFamily="34" charset="0"/>
              </a:rPr>
              <a:t>Java</a:t>
            </a:r>
            <a:endParaRPr lang="ru-RU" altLang="ru-RU" sz="2400" b="1">
              <a:solidFill>
                <a:srgbClr val="800080"/>
              </a:solidFill>
              <a:latin typeface="DejaVu Sans" pitchFamily="34" charset="0"/>
            </a:endParaRP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1979613" y="6021388"/>
            <a:ext cx="1144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 b="1">
                <a:solidFill>
                  <a:srgbClr val="00CC00"/>
                </a:solidFill>
                <a:latin typeface="DejaVu Sans" pitchFamily="34" charset="0"/>
              </a:rPr>
              <a:t>HTML</a:t>
            </a:r>
            <a:endParaRPr lang="ru-RU" altLang="ru-RU" sz="2400" b="1">
              <a:solidFill>
                <a:srgbClr val="00CC00"/>
              </a:solidFill>
              <a:latin typeface="DejaVu Sans" pitchFamily="34" charset="0"/>
            </a:endParaRPr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7092950" y="2276475"/>
            <a:ext cx="846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 b="1">
                <a:solidFill>
                  <a:srgbClr val="993300"/>
                </a:solidFill>
                <a:latin typeface="DejaVu Sans" pitchFamily="34" charset="0"/>
              </a:rPr>
              <a:t>CSS</a:t>
            </a:r>
            <a:endParaRPr lang="ru-RU" altLang="ru-RU" sz="2400" b="1">
              <a:solidFill>
                <a:srgbClr val="993300"/>
              </a:solidFill>
              <a:latin typeface="DejaVu Sans" pitchFamily="34" charset="0"/>
            </a:endParaRPr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755650" y="3141663"/>
            <a:ext cx="915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 b="1">
                <a:solidFill>
                  <a:srgbClr val="003366"/>
                </a:solidFill>
                <a:latin typeface="DejaVu Sans" pitchFamily="34" charset="0"/>
              </a:rPr>
              <a:t>XML</a:t>
            </a:r>
            <a:endParaRPr lang="ru-RU" altLang="ru-RU" sz="2400" b="1">
              <a:solidFill>
                <a:srgbClr val="003366"/>
              </a:solidFill>
              <a:latin typeface="DejaVu Sans" pitchFamily="34" charset="0"/>
            </a:endParaRP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6516688" y="5084763"/>
            <a:ext cx="192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 b="1">
                <a:solidFill>
                  <a:srgbClr val="FF0066"/>
                </a:solidFill>
                <a:latin typeface="DejaVu Sans" pitchFamily="34" charset="0"/>
              </a:rPr>
              <a:t>JavaScript</a:t>
            </a:r>
            <a:endParaRPr lang="ru-RU" altLang="ru-RU" sz="2400" b="1">
              <a:solidFill>
                <a:srgbClr val="FF0066"/>
              </a:solidFill>
              <a:latin typeface="DejaVu Sans" pitchFamily="34" charset="0"/>
            </a:endParaRPr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2411413" y="4868863"/>
            <a:ext cx="887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 b="1">
                <a:solidFill>
                  <a:srgbClr val="CC0000"/>
                </a:solidFill>
                <a:latin typeface="DejaVu Sans" pitchFamily="34" charset="0"/>
              </a:rPr>
              <a:t>PHP</a:t>
            </a:r>
            <a:endParaRPr lang="ru-RU" altLang="ru-RU" sz="2400" b="1">
              <a:solidFill>
                <a:srgbClr val="CC0000"/>
              </a:solidFill>
              <a:latin typeface="DejaVu Sans" pitchFamily="34" charset="0"/>
            </a:endParaRPr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3995738" y="2492375"/>
            <a:ext cx="855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 b="1">
                <a:solidFill>
                  <a:srgbClr val="FFCC00"/>
                </a:solidFill>
                <a:latin typeface="DejaVu Sans" pitchFamily="34" charset="0"/>
              </a:rPr>
              <a:t>SQL</a:t>
            </a:r>
            <a:endParaRPr lang="ru-RU" altLang="ru-RU" sz="2400" b="1">
              <a:solidFill>
                <a:srgbClr val="FFCC00"/>
              </a:solidFill>
              <a:latin typeface="DejaVu Sans" pitchFamily="34" charset="0"/>
            </a:endParaRPr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5219700" y="1916113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 b="1">
                <a:solidFill>
                  <a:srgbClr val="FF6600"/>
                </a:solidFill>
                <a:latin typeface="DejaVu Sans" pitchFamily="34" charset="0"/>
              </a:rPr>
              <a:t>HTTP</a:t>
            </a:r>
            <a:endParaRPr lang="ru-RU" altLang="ru-RU" sz="2400" b="1">
              <a:solidFill>
                <a:srgbClr val="FF6600"/>
              </a:solidFill>
              <a:latin typeface="DejaVu Sans" pitchFamily="34" charset="0"/>
            </a:endParaRPr>
          </a:p>
        </p:txBody>
      </p:sp>
      <p:sp>
        <p:nvSpPr>
          <p:cNvPr id="4115" name="Text Box 19"/>
          <p:cNvSpPr txBox="1">
            <a:spLocks noChangeArrowheads="1"/>
          </p:cNvSpPr>
          <p:nvPr/>
        </p:nvSpPr>
        <p:spPr bwMode="auto">
          <a:xfrm>
            <a:off x="4284663" y="4868863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 b="1">
                <a:solidFill>
                  <a:srgbClr val="6600CC"/>
                </a:solidFill>
                <a:latin typeface="DejaVu Sans" pitchFamily="34" charset="0"/>
              </a:rPr>
              <a:t>VCL</a:t>
            </a:r>
            <a:endParaRPr lang="ru-RU" altLang="ru-RU" sz="2400" b="1">
              <a:solidFill>
                <a:srgbClr val="6600CC"/>
              </a:solidFill>
              <a:latin typeface="DejaVu Sans" pitchFamily="34" charset="0"/>
            </a:endParaRPr>
          </a:p>
        </p:txBody>
      </p:sp>
      <p:sp>
        <p:nvSpPr>
          <p:cNvPr id="4116" name="Text Box 20"/>
          <p:cNvSpPr txBox="1">
            <a:spLocks noChangeArrowheads="1"/>
          </p:cNvSpPr>
          <p:nvPr/>
        </p:nvSpPr>
        <p:spPr bwMode="auto">
          <a:xfrm>
            <a:off x="6804025" y="3644900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 b="1">
                <a:solidFill>
                  <a:srgbClr val="99FF33"/>
                </a:solidFill>
                <a:latin typeface="DejaVu Sans" pitchFamily="34" charset="0"/>
              </a:rPr>
              <a:t>WinAPI</a:t>
            </a:r>
            <a:endParaRPr lang="ru-RU" altLang="ru-RU" sz="2400" b="1">
              <a:solidFill>
                <a:srgbClr val="99FF33"/>
              </a:solidFill>
              <a:latin typeface="DejaVu Sans" pitchFamily="34" charset="0"/>
            </a:endParaRPr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6300788" y="836613"/>
            <a:ext cx="1233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 b="1">
                <a:solidFill>
                  <a:srgbClr val="008080"/>
                </a:solidFill>
                <a:latin typeface="DejaVu Sans" pitchFamily="34" charset="0"/>
              </a:rPr>
              <a:t>POSIX</a:t>
            </a:r>
            <a:endParaRPr lang="ru-RU" altLang="ru-RU" sz="2400" b="1">
              <a:solidFill>
                <a:srgbClr val="008080"/>
              </a:solidFill>
              <a:latin typeface="DejaVu Sans" pitchFamily="34" charset="0"/>
            </a:endParaRPr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755650" y="5157788"/>
            <a:ext cx="823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 b="1">
                <a:solidFill>
                  <a:srgbClr val="CC00CC"/>
                </a:solidFill>
                <a:latin typeface="DejaVu Sans" pitchFamily="34" charset="0"/>
              </a:rPr>
              <a:t>FTP</a:t>
            </a:r>
            <a:endParaRPr lang="ru-RU" altLang="ru-RU" sz="2400" b="1">
              <a:solidFill>
                <a:srgbClr val="CC00CC"/>
              </a:solidFill>
              <a:latin typeface="DejaVu Sans" pitchFamily="34" charset="0"/>
            </a:endParaRPr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971550" y="908050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 b="1">
                <a:solidFill>
                  <a:srgbClr val="FF0000"/>
                </a:solidFill>
                <a:latin typeface="DejaVu Sans" pitchFamily="34" charset="0"/>
              </a:rPr>
              <a:t>POP3</a:t>
            </a:r>
            <a:endParaRPr lang="ru-RU" altLang="ru-RU" sz="2400" b="1">
              <a:solidFill>
                <a:srgbClr val="FF0000"/>
              </a:solidFill>
              <a:latin typeface="DejaVu Sans" pitchFamily="34" charset="0"/>
            </a:endParaRPr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2627313" y="2997200"/>
            <a:ext cx="1138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 b="1">
                <a:solidFill>
                  <a:srgbClr val="0000FF"/>
                </a:solidFill>
                <a:latin typeface="DejaVu Sans" pitchFamily="34" charset="0"/>
              </a:rPr>
              <a:t>SMTP</a:t>
            </a:r>
            <a:endParaRPr lang="ru-RU" altLang="ru-RU" sz="2400" b="1">
              <a:solidFill>
                <a:srgbClr val="0000FF"/>
              </a:solidFill>
              <a:latin typeface="DejaVu Sans" pitchFamily="34" charset="0"/>
            </a:endParaRPr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1763713" y="4005263"/>
            <a:ext cx="2298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 b="1">
                <a:solidFill>
                  <a:srgbClr val="996600"/>
                </a:solidFill>
                <a:latin typeface="DejaVu Sans" pitchFamily="34" charset="0"/>
              </a:rPr>
              <a:t>ActionScript</a:t>
            </a:r>
            <a:endParaRPr lang="ru-RU" altLang="ru-RU" sz="2400" b="1">
              <a:solidFill>
                <a:srgbClr val="996600"/>
              </a:solidFill>
              <a:latin typeface="DejaVu Sans" pitchFamily="34" charset="0"/>
            </a:endParaRPr>
          </a:p>
        </p:txBody>
      </p:sp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5219700" y="5734050"/>
            <a:ext cx="88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 b="1">
                <a:solidFill>
                  <a:srgbClr val="00CCFF"/>
                </a:solidFill>
                <a:latin typeface="DejaVu Sans" pitchFamily="34" charset="0"/>
              </a:rPr>
              <a:t>VBA</a:t>
            </a:r>
            <a:endParaRPr lang="ru-RU" altLang="ru-RU" sz="2400" b="1">
              <a:solidFill>
                <a:srgbClr val="00CCFF"/>
              </a:solidFill>
              <a:latin typeface="DejaVu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5" grpId="0"/>
      <p:bldP spid="4106" grpId="0"/>
      <p:bldP spid="4107" grpId="0"/>
      <p:bldP spid="4108" grpId="0"/>
      <p:bldP spid="4109" grpId="0"/>
      <p:bldP spid="4110" grpId="0"/>
      <p:bldP spid="4111" grpId="0"/>
      <p:bldP spid="4112" grpId="0"/>
      <p:bldP spid="4113" grpId="0"/>
      <p:bldP spid="4114" grpId="0"/>
      <p:bldP spid="4115" grpId="0"/>
      <p:bldP spid="4116" grpId="0"/>
      <p:bldP spid="4117" grpId="0"/>
      <p:bldP spid="4118" grpId="0"/>
      <p:bldP spid="4119" grpId="0"/>
      <p:bldP spid="4120" grpId="0"/>
      <p:bldP spid="4121" grpId="0"/>
      <p:bldP spid="4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229600" cy="46164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990099"/>
                </a:solidFill>
                <a:latin typeface="DejaVu Sans Mono" pitchFamily="49" charset="0"/>
              </a:rPr>
              <a:t>public class</a:t>
            </a:r>
            <a:r>
              <a:rPr lang="en-US" altLang="ru-RU" sz="2000" b="1" smtClean="0">
                <a:latin typeface="DejaVu Sans Mono" pitchFamily="49" charset="0"/>
              </a:rPr>
              <a:t> Fibonacci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implements</a:t>
            </a:r>
            <a:r>
              <a:rPr lang="en-US" altLang="ru-RU" sz="2000" b="1" smtClean="0">
                <a:latin typeface="DejaVu Sans Mono" pitchFamily="49" charset="0"/>
              </a:rPr>
              <a:t> Iterator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en-US" altLang="ru-RU" sz="2000" b="1" smtClean="0">
                <a:solidFill>
                  <a:srgbClr val="008000"/>
                </a:solidFill>
                <a:latin typeface="DejaVu Sans Mono" pitchFamily="49" charset="0"/>
              </a:rPr>
              <a:t>/*...*/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    int</a:t>
            </a:r>
            <a:r>
              <a:rPr lang="en-US" altLang="ru-RU" sz="2000" b="1" smtClean="0">
                <a:latin typeface="DejaVu Sans Mono" pitchFamily="49" charset="0"/>
              </a:rPr>
              <a:t> next() { </a:t>
            </a:r>
            <a:r>
              <a:rPr lang="en-US" altLang="ru-RU" sz="2000" b="1" smtClean="0">
                <a:solidFill>
                  <a:srgbClr val="008000"/>
                </a:solidFill>
                <a:latin typeface="DejaVu Sans Mono" pitchFamily="49" charset="0"/>
              </a:rPr>
              <a:t>/*...*/</a:t>
            </a:r>
            <a:r>
              <a:rPr lang="en-US" altLang="ru-RU" sz="2000" b="1" smtClean="0">
                <a:latin typeface="DejaVu Sans Mono" pitchFamily="49" charset="0"/>
              </a:rPr>
              <a:t>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boolean</a:t>
            </a:r>
            <a:r>
              <a:rPr lang="en-US" altLang="ru-RU" sz="2000" b="1" smtClean="0">
                <a:latin typeface="DejaVu Sans Mono" pitchFamily="49" charset="0"/>
              </a:rPr>
              <a:t> hasNext() { </a:t>
            </a:r>
            <a:r>
              <a:rPr lang="en-US" altLang="ru-RU" sz="2000" b="1" smtClean="0">
                <a:solidFill>
                  <a:srgbClr val="008000"/>
                </a:solidFill>
                <a:latin typeface="DejaVu Sans Mono" pitchFamily="49" charset="0"/>
              </a:rPr>
              <a:t>/*...*/</a:t>
            </a:r>
            <a:r>
              <a:rPr lang="en-US" altLang="ru-RU" sz="2000" b="1" smtClean="0">
                <a:latin typeface="DejaVu Sans Mono" pitchFamily="49" charset="0"/>
              </a:rPr>
              <a:t>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void</a:t>
            </a:r>
            <a:r>
              <a:rPr lang="en-US" altLang="ru-RU" sz="2000" b="1" smtClean="0">
                <a:latin typeface="DejaVu Sans Mono" pitchFamily="49" charset="0"/>
              </a:rPr>
              <a:t> setAmount(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n) { </a:t>
            </a:r>
            <a:r>
              <a:rPr lang="en-US" altLang="ru-RU" sz="2000" b="1" smtClean="0">
                <a:solidFill>
                  <a:srgbClr val="008000"/>
                </a:solidFill>
                <a:latin typeface="DejaVu Sans Mono" pitchFamily="49" charset="0"/>
              </a:rPr>
              <a:t>/*...*/</a:t>
            </a:r>
            <a:r>
              <a:rPr lang="en-US" altLang="ru-RU" sz="2000" b="1" smtClean="0">
                <a:latin typeface="DejaVu Sans Mono" pitchFamily="49" charset="0"/>
              </a:rPr>
              <a:t>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}</a:t>
            </a:r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Пример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229600" cy="46164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990099"/>
                </a:solidFill>
                <a:latin typeface="DejaVu Sans Mono" pitchFamily="49" charset="0"/>
              </a:rPr>
              <a:t>public class</a:t>
            </a:r>
            <a:r>
              <a:rPr lang="en-US" altLang="ru-RU" sz="2000" b="1" smtClean="0">
                <a:latin typeface="DejaVu Sans Mono" pitchFamily="49" charset="0"/>
              </a:rPr>
              <a:t> Main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public static vois</a:t>
            </a:r>
            <a:r>
              <a:rPr lang="en-US" altLang="ru-RU" sz="2000" b="1" smtClean="0">
                <a:latin typeface="DejaVu Sans Mono" pitchFamily="49" charset="0"/>
              </a:rPr>
              <a:t> main(String[] args)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ru-RU" sz="2000" b="1" smtClean="0">
              <a:latin typeface="DejaVu Sans Mono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Fibonacci f =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new</a:t>
            </a:r>
            <a:r>
              <a:rPr lang="en-US" altLang="ru-RU" sz="2000" b="1" smtClean="0">
                <a:latin typeface="DejaVu Sans Mono" pitchFamily="49" charset="0"/>
              </a:rPr>
              <a:t> Fibonacci();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f.setAmount(50);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ru-RU" sz="2000" b="1" smtClean="0">
              <a:latin typeface="DejaVu Sans Mono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while</a:t>
            </a:r>
            <a:r>
              <a:rPr lang="en-US" altLang="ru-RU" sz="2000" b="1" smtClean="0">
                <a:latin typeface="DejaVu Sans Mono" pitchFamily="49" charset="0"/>
              </a:rPr>
              <a:t>(f.hasNext())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m = f.next();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    System.</a:t>
            </a:r>
            <a:r>
              <a:rPr lang="en-US" altLang="ru-RU" sz="2000" b="1" i="1" smtClean="0">
                <a:solidFill>
                  <a:srgbClr val="0000CC"/>
                </a:solidFill>
                <a:latin typeface="DejaVu Sans Mono" pitchFamily="49" charset="0"/>
              </a:rPr>
              <a:t>out</a:t>
            </a:r>
            <a:r>
              <a:rPr lang="en-US" altLang="ru-RU" sz="2000" b="1" smtClean="0">
                <a:latin typeface="DejaVu Sans Mono" pitchFamily="49" charset="0"/>
              </a:rPr>
              <a:t>.println(m);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ru-RU" sz="2000" b="1" smtClean="0">
              <a:latin typeface="DejaVu Sans Mono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}</a:t>
            </a:r>
          </a:p>
        </p:txBody>
      </p:sp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Пример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229600" cy="46164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990099"/>
                </a:solidFill>
                <a:latin typeface="DejaVu Sans Mono" pitchFamily="49" charset="0"/>
              </a:rPr>
              <a:t>public class</a:t>
            </a:r>
            <a:r>
              <a:rPr lang="en-US" altLang="ru-RU" sz="2000" b="1" smtClean="0">
                <a:latin typeface="DejaVu Sans Mono" pitchFamily="49" charset="0"/>
              </a:rPr>
              <a:t> Fibonacci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implements</a:t>
            </a:r>
            <a:r>
              <a:rPr lang="en-US" altLang="ru-RU" sz="2000" b="1" smtClean="0">
                <a:latin typeface="DejaVu Sans Mono" pitchFamily="49" charset="0"/>
              </a:rPr>
              <a:t> Iterator,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                          Iterable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en-US" altLang="ru-RU" sz="2000" b="1" smtClean="0">
                <a:solidFill>
                  <a:srgbClr val="008000"/>
                </a:solidFill>
                <a:latin typeface="DejaVu Sans Mono" pitchFamily="49" charset="0"/>
              </a:rPr>
              <a:t>/*...*/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    int</a:t>
            </a:r>
            <a:r>
              <a:rPr lang="en-US" altLang="ru-RU" sz="2000" b="1" smtClean="0">
                <a:latin typeface="DejaVu Sans Mono" pitchFamily="49" charset="0"/>
              </a:rPr>
              <a:t> next() { </a:t>
            </a:r>
            <a:r>
              <a:rPr lang="en-US" altLang="ru-RU" sz="2000" b="1" smtClean="0">
                <a:solidFill>
                  <a:srgbClr val="008000"/>
                </a:solidFill>
                <a:latin typeface="DejaVu Sans Mono" pitchFamily="49" charset="0"/>
              </a:rPr>
              <a:t>/*...*/</a:t>
            </a:r>
            <a:r>
              <a:rPr lang="en-US" altLang="ru-RU" sz="2000" b="1" smtClean="0">
                <a:latin typeface="DejaVu Sans Mono" pitchFamily="49" charset="0"/>
              </a:rPr>
              <a:t>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boolean</a:t>
            </a:r>
            <a:r>
              <a:rPr lang="en-US" altLang="ru-RU" sz="2000" b="1" smtClean="0">
                <a:latin typeface="DejaVu Sans Mono" pitchFamily="49" charset="0"/>
              </a:rPr>
              <a:t> hasNext() { </a:t>
            </a:r>
            <a:r>
              <a:rPr lang="en-US" altLang="ru-RU" sz="2000" b="1" smtClean="0">
                <a:solidFill>
                  <a:srgbClr val="008000"/>
                </a:solidFill>
                <a:latin typeface="DejaVu Sans Mono" pitchFamily="49" charset="0"/>
              </a:rPr>
              <a:t>/*...*/</a:t>
            </a:r>
            <a:r>
              <a:rPr lang="en-US" altLang="ru-RU" sz="2000" b="1" smtClean="0">
                <a:latin typeface="DejaVu Sans Mono" pitchFamily="49" charset="0"/>
              </a:rPr>
              <a:t>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void</a:t>
            </a:r>
            <a:r>
              <a:rPr lang="en-US" altLang="ru-RU" sz="2000" b="1" smtClean="0">
                <a:latin typeface="DejaVu Sans Mono" pitchFamily="49" charset="0"/>
              </a:rPr>
              <a:t> setAmount(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n) { </a:t>
            </a:r>
            <a:r>
              <a:rPr lang="en-US" altLang="ru-RU" sz="2000" b="1" smtClean="0">
                <a:solidFill>
                  <a:srgbClr val="008000"/>
                </a:solidFill>
                <a:latin typeface="DejaVu Sans Mono" pitchFamily="49" charset="0"/>
              </a:rPr>
              <a:t>/*...*/</a:t>
            </a:r>
            <a:r>
              <a:rPr lang="en-US" altLang="ru-RU" sz="2000" b="1" smtClean="0">
                <a:latin typeface="DejaVu Sans Mono" pitchFamily="49" charset="0"/>
              </a:rPr>
              <a:t>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ru-RU" sz="2000" b="1" smtClean="0">
              <a:latin typeface="DejaVu Sans Mono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Iterator iterator()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return this</a:t>
            </a:r>
            <a:r>
              <a:rPr lang="en-US" altLang="ru-RU" sz="2000" b="1" smtClean="0">
                <a:latin typeface="DejaVu Sans Mono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ru-RU" sz="2000" b="1" smtClean="0">
              <a:latin typeface="DejaVu Sans Mono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}</a:t>
            </a:r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Пример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229600" cy="46164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990099"/>
                </a:solidFill>
                <a:latin typeface="DejaVu Sans Mono" pitchFamily="49" charset="0"/>
              </a:rPr>
              <a:t>public class</a:t>
            </a:r>
            <a:r>
              <a:rPr lang="en-US" altLang="ru-RU" sz="2000" b="1" smtClean="0">
                <a:latin typeface="DejaVu Sans Mono" pitchFamily="49" charset="0"/>
              </a:rPr>
              <a:t> Main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public static vois</a:t>
            </a:r>
            <a:r>
              <a:rPr lang="en-US" altLang="ru-RU" sz="2000" b="1" smtClean="0">
                <a:latin typeface="DejaVu Sans Mono" pitchFamily="49" charset="0"/>
              </a:rPr>
              <a:t> main(String[] args)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ru-RU" sz="2000" b="1" smtClean="0">
              <a:latin typeface="DejaVu Sans Mono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Fibonacci f =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new</a:t>
            </a:r>
            <a:r>
              <a:rPr lang="en-US" altLang="ru-RU" sz="2000" b="1" smtClean="0">
                <a:latin typeface="DejaVu Sans Mono" pitchFamily="49" charset="0"/>
              </a:rPr>
              <a:t> Fibonacci();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f.setAmount(50);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ru-RU" sz="2000" b="1" smtClean="0">
              <a:latin typeface="DejaVu Sans Mono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for</a:t>
            </a:r>
            <a:r>
              <a:rPr lang="en-US" altLang="ru-RU" sz="2000" b="1" smtClean="0">
                <a:latin typeface="DejaVu Sans Mono" pitchFamily="49" charset="0"/>
              </a:rPr>
              <a:t>(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m : f)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    System.</a:t>
            </a:r>
            <a:r>
              <a:rPr lang="en-US" altLang="ru-RU" sz="2000" b="1" i="1" smtClean="0">
                <a:solidFill>
                  <a:srgbClr val="0000CC"/>
                </a:solidFill>
                <a:latin typeface="DejaVu Sans Mono" pitchFamily="49" charset="0"/>
              </a:rPr>
              <a:t>out</a:t>
            </a:r>
            <a:r>
              <a:rPr lang="en-US" altLang="ru-RU" sz="2000" b="1" smtClean="0">
                <a:latin typeface="DejaVu Sans Mono" pitchFamily="49" charset="0"/>
              </a:rPr>
              <a:t>.println(m);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ru-RU" sz="2000" b="1" smtClean="0">
              <a:latin typeface="DejaVu Sans Mono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}</a:t>
            </a:r>
          </a:p>
        </p:txBody>
      </p:sp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Пример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229600" cy="46164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990099"/>
                </a:solidFill>
                <a:latin typeface="DejaVu Sans Mono" pitchFamily="49" charset="0"/>
              </a:rPr>
              <a:t>public class</a:t>
            </a:r>
            <a:r>
              <a:rPr lang="en-US" altLang="ru-RU" sz="2000" b="1" smtClean="0">
                <a:latin typeface="DejaVu Sans Mono" pitchFamily="49" charset="0"/>
              </a:rPr>
              <a:t> Fibonacci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implements</a:t>
            </a:r>
            <a:r>
              <a:rPr lang="en-US" altLang="ru-RU" sz="2000" b="1" smtClean="0">
                <a:latin typeface="DejaVu Sans Mono" pitchFamily="49" charset="0"/>
              </a:rPr>
              <a:t> Iterator,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                          Iterable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2000" b="1" smtClean="0">
              <a:latin typeface="DejaVu Sans Mono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Fibonacci(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n) { </a:t>
            </a:r>
            <a:r>
              <a:rPr lang="en-US" altLang="ru-RU" sz="2000" b="1" smtClean="0">
                <a:solidFill>
                  <a:srgbClr val="008000"/>
                </a:solidFill>
                <a:latin typeface="DejaVu Sans Mono" pitchFamily="49" charset="0"/>
              </a:rPr>
              <a:t>/*...*/</a:t>
            </a:r>
            <a:r>
              <a:rPr lang="en-US" altLang="ru-RU" sz="2000" b="1" smtClean="0">
                <a:latin typeface="DejaVu Sans Mono" pitchFamily="49" charset="0"/>
              </a:rPr>
              <a:t>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2000" b="1" smtClean="0">
              <a:latin typeface="DejaVu Sans Mono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en-US" altLang="ru-RU" sz="2000" b="1" smtClean="0">
                <a:solidFill>
                  <a:srgbClr val="008000"/>
                </a:solidFill>
                <a:latin typeface="DejaVu Sans Mono" pitchFamily="49" charset="0"/>
              </a:rPr>
              <a:t>/*...*/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    int</a:t>
            </a:r>
            <a:r>
              <a:rPr lang="en-US" altLang="ru-RU" sz="2000" b="1" smtClean="0">
                <a:latin typeface="DejaVu Sans Mono" pitchFamily="49" charset="0"/>
              </a:rPr>
              <a:t> next() { </a:t>
            </a:r>
            <a:r>
              <a:rPr lang="en-US" altLang="ru-RU" sz="2000" b="1" smtClean="0">
                <a:solidFill>
                  <a:srgbClr val="008000"/>
                </a:solidFill>
                <a:latin typeface="DejaVu Sans Mono" pitchFamily="49" charset="0"/>
              </a:rPr>
              <a:t>/*...*/</a:t>
            </a:r>
            <a:r>
              <a:rPr lang="en-US" altLang="ru-RU" sz="2000" b="1" smtClean="0">
                <a:latin typeface="DejaVu Sans Mono" pitchFamily="49" charset="0"/>
              </a:rPr>
              <a:t>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boolean</a:t>
            </a:r>
            <a:r>
              <a:rPr lang="en-US" altLang="ru-RU" sz="2000" b="1" smtClean="0">
                <a:latin typeface="DejaVu Sans Mono" pitchFamily="49" charset="0"/>
              </a:rPr>
              <a:t> hasNext() { </a:t>
            </a:r>
            <a:r>
              <a:rPr lang="en-US" altLang="ru-RU" sz="2000" b="1" smtClean="0">
                <a:solidFill>
                  <a:srgbClr val="008000"/>
                </a:solidFill>
                <a:latin typeface="DejaVu Sans Mono" pitchFamily="49" charset="0"/>
              </a:rPr>
              <a:t>/*...*/</a:t>
            </a:r>
            <a:r>
              <a:rPr lang="en-US" altLang="ru-RU" sz="2000" b="1" smtClean="0">
                <a:latin typeface="DejaVu Sans Mono" pitchFamily="49" charset="0"/>
              </a:rPr>
              <a:t>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2000" b="1" smtClean="0">
              <a:latin typeface="DejaVu Sans Mono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Iterator iterator()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return this</a:t>
            </a:r>
            <a:r>
              <a:rPr lang="en-US" altLang="ru-RU" sz="2000" b="1" smtClean="0">
                <a:latin typeface="DejaVu Sans Mono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2000" b="1" smtClean="0">
              <a:latin typeface="DejaVu Sans Mono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}</a:t>
            </a:r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solidFill>
            <a:srgbClr val="008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Пример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smtClean="0"/>
              <a:t>Принцип изоляции интерфейса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8313" y="5805488"/>
            <a:ext cx="8229600" cy="709612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ru-RU" altLang="ru-RU" sz="2800" smtClean="0"/>
              <a:t>Вы хотите чтобы я подключил это? Куда?</a:t>
            </a: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24"/>
          <a:stretch>
            <a:fillRect/>
          </a:stretch>
        </p:blipFill>
        <p:spPr bwMode="auto">
          <a:xfrm>
            <a:off x="1476375" y="1628775"/>
            <a:ext cx="6048375" cy="402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7" name="WordArt 6" descr="Коричневый мрамор"/>
          <p:cNvSpPr>
            <a:spLocks noChangeArrowheads="1" noChangeShapeType="1" noTextEdit="1"/>
          </p:cNvSpPr>
          <p:nvPr/>
        </p:nvSpPr>
        <p:spPr bwMode="auto">
          <a:xfrm>
            <a:off x="8027988" y="2708275"/>
            <a:ext cx="796925" cy="1368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blipFill dpi="0" rotWithShape="1">
                  <a:blip r:embed="rId3"/>
                  <a:srcRect/>
                  <a:tile tx="0" ty="0" sx="100000" sy="100000" flip="none" algn="tl"/>
                </a:blipFill>
                <a:latin typeface="Times New Roman"/>
                <a:cs typeface="Times New Roman"/>
              </a:rPr>
              <a:t>I</a:t>
            </a:r>
            <a:endParaRPr lang="ru-RU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blipFill dpi="0" rotWithShape="1">
                <a:blip r:embed="rId3"/>
                <a:srcRect/>
                <a:tile tx="0" ty="0" sx="100000" sy="100000" flip="none" algn="tl"/>
              </a:blip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164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public class</a:t>
            </a:r>
            <a:r>
              <a:rPr lang="ru-RU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latin typeface="DejaVu Sans Mono" pitchFamily="49" charset="0"/>
              </a:rPr>
              <a:t>Fibonacci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              </a:t>
            </a:r>
            <a:r>
              <a:rPr lang="ru-RU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implements</a:t>
            </a:r>
            <a:r>
              <a:rPr lang="ru-RU" altLang="ru-RU" sz="2000" b="1" smtClean="0">
                <a:latin typeface="DejaVu Sans Mono" pitchFamily="49" charset="0"/>
              </a:rPr>
              <a:t> Iterator&lt;Integer&gt;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ru-RU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public boolean</a:t>
            </a:r>
            <a:r>
              <a:rPr lang="ru-RU" altLang="ru-RU" sz="2000" b="1" smtClean="0">
                <a:latin typeface="DejaVu Sans Mono" pitchFamily="49" charset="0"/>
              </a:rPr>
              <a:t> hasNext()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</a:t>
            </a:r>
            <a:r>
              <a:rPr lang="ru-RU" altLang="ru-RU" sz="2000" b="1" smtClean="0">
                <a:solidFill>
                  <a:srgbClr val="800080"/>
                </a:solidFill>
                <a:latin typeface="DejaVu Sans Mono" pitchFamily="49" charset="0"/>
              </a:rPr>
              <a:t>return false</a:t>
            </a:r>
            <a:r>
              <a:rPr lang="ru-RU" altLang="ru-RU" sz="2000" b="1" smtClean="0">
                <a:latin typeface="DejaVu Sans Mono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ru-RU" altLang="ru-RU" sz="2000" b="1" smtClean="0">
                <a:latin typeface="DejaVu Sans Mono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ru-RU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public</a:t>
            </a:r>
            <a:r>
              <a:rPr lang="ru-RU" altLang="ru-RU" sz="2000" b="1" smtClean="0">
                <a:latin typeface="DejaVu Sans Mono" pitchFamily="49" charset="0"/>
              </a:rPr>
              <a:t> Integer next()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</a:t>
            </a:r>
            <a:r>
              <a:rPr lang="ru-RU" altLang="ru-RU" sz="2000" b="1" smtClean="0">
                <a:solidFill>
                  <a:srgbClr val="800080"/>
                </a:solidFill>
                <a:latin typeface="DejaVu Sans Mono" pitchFamily="49" charset="0"/>
              </a:rPr>
              <a:t>return null</a:t>
            </a:r>
            <a:r>
              <a:rPr lang="ru-RU" altLang="ru-RU" sz="2000" b="1" smtClean="0">
                <a:latin typeface="DejaVu Sans Mono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ru-RU" altLang="ru-RU" sz="2000" b="1" smtClean="0">
                <a:latin typeface="DejaVu Sans Mono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ru-RU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public void</a:t>
            </a:r>
            <a:r>
              <a:rPr lang="ru-RU" altLang="ru-RU" sz="2000" b="1" smtClean="0">
                <a:latin typeface="DejaVu Sans Mono" pitchFamily="49" charset="0"/>
              </a:rPr>
              <a:t> remove()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ru-RU" altLang="ru-RU" sz="2000" b="1" smtClean="0">
                <a:latin typeface="DejaVu Sans Mono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smtClean="0">
                <a:latin typeface="DejaVu Sans Mono" pitchFamily="49" charset="0"/>
              </a:rPr>
              <a:t>}</a:t>
            </a:r>
          </a:p>
        </p:txBody>
      </p:sp>
      <p:sp>
        <p:nvSpPr>
          <p:cNvPr id="45060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Пример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164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interface</a:t>
            </a:r>
            <a:r>
              <a:rPr lang="ru-RU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latin typeface="DejaVu Sans Mono" pitchFamily="49" charset="0"/>
              </a:rPr>
              <a:t>Matrix</a:t>
            </a:r>
            <a:r>
              <a:rPr lang="ru-RU" altLang="ru-RU" sz="2000" b="1" smtClean="0">
                <a:latin typeface="DejaVu Sans Mono" pitchFamily="49" charset="0"/>
              </a:rPr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ru-RU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public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ru-RU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latin typeface="DejaVu Sans Mono" pitchFamily="49" charset="0"/>
              </a:rPr>
              <a:t>size</a:t>
            </a:r>
            <a:r>
              <a:rPr lang="ru-RU" altLang="ru-RU" sz="2000" b="1" smtClean="0">
                <a:latin typeface="DejaVu Sans Mono" pitchFamily="49" charset="0"/>
              </a:rPr>
              <a:t>()</a:t>
            </a:r>
            <a:r>
              <a:rPr lang="en-US" altLang="ru-RU" sz="2000" b="1" smtClean="0">
                <a:latin typeface="DejaVu Sans Mono" pitchFamily="49" charset="0"/>
              </a:rPr>
              <a:t>;</a:t>
            </a:r>
            <a:endParaRPr lang="ru-RU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ru-RU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public</a:t>
            </a:r>
            <a:r>
              <a:rPr lang="ru-RU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double</a:t>
            </a:r>
            <a:r>
              <a:rPr lang="ru-RU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latin typeface="DejaVu Sans Mono" pitchFamily="49" charset="0"/>
              </a:rPr>
              <a:t>get</a:t>
            </a:r>
            <a:r>
              <a:rPr lang="ru-RU" altLang="ru-RU" sz="2000" b="1" smtClean="0">
                <a:latin typeface="DejaVu Sans Mono" pitchFamily="49" charset="0"/>
              </a:rPr>
              <a:t>(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i,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j</a:t>
            </a:r>
            <a:r>
              <a:rPr lang="ru-RU" altLang="ru-RU" sz="2000" b="1" smtClean="0">
                <a:latin typeface="DejaVu Sans Mono" pitchFamily="49" charset="0"/>
              </a:rPr>
              <a:t>)</a:t>
            </a:r>
            <a:r>
              <a:rPr lang="en-US" altLang="ru-RU" sz="2000" b="1" smtClean="0">
                <a:latin typeface="DejaVu Sans Mono" pitchFamily="49" charset="0"/>
              </a:rPr>
              <a:t>;</a:t>
            </a:r>
            <a:endParaRPr lang="ru-RU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ru-RU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public void</a:t>
            </a:r>
            <a:r>
              <a:rPr lang="ru-RU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latin typeface="DejaVu Sans Mono" pitchFamily="49" charset="0"/>
              </a:rPr>
              <a:t>set</a:t>
            </a:r>
            <a:r>
              <a:rPr lang="ru-RU" altLang="ru-RU" sz="2000" b="1" smtClean="0">
                <a:latin typeface="DejaVu Sans Mono" pitchFamily="49" charset="0"/>
              </a:rPr>
              <a:t>(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i,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j,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double</a:t>
            </a:r>
            <a:r>
              <a:rPr lang="en-US" altLang="ru-RU" sz="2000" b="1" smtClean="0">
                <a:latin typeface="DejaVu Sans Mono" pitchFamily="49" charset="0"/>
              </a:rPr>
              <a:t> value</a:t>
            </a:r>
            <a:r>
              <a:rPr lang="ru-RU" altLang="ru-RU" sz="2000" b="1" smtClean="0">
                <a:latin typeface="DejaVu Sans Mono" pitchFamily="49" charset="0"/>
              </a:rPr>
              <a:t>)</a:t>
            </a:r>
            <a:r>
              <a:rPr lang="en-US" altLang="ru-RU" sz="2000" b="1" smtClean="0">
                <a:latin typeface="DejaVu Sans Mono" pitchFamily="49" charset="0"/>
              </a:rPr>
              <a:t>;</a:t>
            </a:r>
            <a:endParaRPr lang="ru-RU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smtClean="0">
                <a:latin typeface="DejaVu Sans Mono" pitchFamily="49" charset="0"/>
              </a:rPr>
              <a:t>}</a:t>
            </a:r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Пример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164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public class</a:t>
            </a:r>
            <a:r>
              <a:rPr lang="ru-RU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latin typeface="DejaVu Sans Mono" pitchFamily="49" charset="0"/>
              </a:rPr>
              <a:t>UsualMatrix</a:t>
            </a:r>
            <a:r>
              <a:rPr lang="ru-RU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implements</a:t>
            </a:r>
            <a:r>
              <a:rPr lang="en-US" altLang="ru-RU" sz="2000" b="1" smtClean="0">
                <a:latin typeface="DejaVu Sans Mono" pitchFamily="49" charset="0"/>
              </a:rPr>
              <a:t> Matrix </a:t>
            </a:r>
            <a:r>
              <a:rPr lang="ru-RU" altLang="ru-RU" sz="2000" b="1" smtClean="0">
                <a:latin typeface="DejaVu Sans Mono" pitchFamily="49" charset="0"/>
              </a:rPr>
              <a:t>{</a:t>
            </a:r>
            <a:endParaRPr lang="en-US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private double</a:t>
            </a:r>
            <a:r>
              <a:rPr lang="en-US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a</a:t>
            </a:r>
            <a:r>
              <a:rPr lang="en-US" altLang="ru-RU" sz="2000" b="1" smtClean="0">
                <a:latin typeface="DejaVu Sans Mono" pitchFamily="49" charset="0"/>
              </a:rPr>
              <a:t>[][];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public</a:t>
            </a:r>
            <a:r>
              <a:rPr lang="en-US" altLang="ru-RU" sz="2000" b="1" smtClean="0">
                <a:latin typeface="DejaVu Sans Mono" pitchFamily="49" charset="0"/>
              </a:rPr>
              <a:t> UsualMatrix(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size)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a</a:t>
            </a:r>
            <a:r>
              <a:rPr lang="en-US" altLang="ru-RU" sz="2000" b="1" smtClean="0">
                <a:latin typeface="DejaVu Sans Mono" pitchFamily="49" charset="0"/>
              </a:rPr>
              <a:t> =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new double</a:t>
            </a:r>
            <a:r>
              <a:rPr lang="en-US" altLang="ru-RU" sz="2000" b="1" smtClean="0">
                <a:latin typeface="DejaVu Sans Mono" pitchFamily="49" charset="0"/>
              </a:rPr>
              <a:t>[size][size];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}</a:t>
            </a:r>
            <a:endParaRPr lang="ru-RU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ru-RU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public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ru-RU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latin typeface="DejaVu Sans Mono" pitchFamily="49" charset="0"/>
              </a:rPr>
              <a:t>size</a:t>
            </a:r>
            <a:r>
              <a:rPr lang="ru-RU" altLang="ru-RU" sz="2000" b="1" smtClean="0">
                <a:latin typeface="DejaVu Sans Mono" pitchFamily="49" charset="0"/>
              </a:rPr>
              <a:t>()</a:t>
            </a:r>
            <a:r>
              <a:rPr lang="en-US" altLang="ru-RU" sz="2000" b="1" smtClean="0">
                <a:latin typeface="DejaVu Sans Mono" pitchFamily="49" charset="0"/>
              </a:rPr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return</a:t>
            </a:r>
            <a:r>
              <a:rPr lang="en-US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a</a:t>
            </a:r>
            <a:r>
              <a:rPr lang="en-US" altLang="ru-RU" sz="2000" b="1" smtClean="0">
                <a:latin typeface="DejaVu Sans Mono" pitchFamily="49" charset="0"/>
              </a:rPr>
              <a:t>.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length</a:t>
            </a:r>
            <a:r>
              <a:rPr lang="en-US" altLang="ru-RU" sz="2000" b="1" smtClean="0">
                <a:latin typeface="DejaVu Sans Mono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}</a:t>
            </a:r>
            <a:endParaRPr lang="ru-RU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ru-RU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public</a:t>
            </a:r>
            <a:r>
              <a:rPr lang="ru-RU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double</a:t>
            </a:r>
            <a:r>
              <a:rPr lang="ru-RU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latin typeface="DejaVu Sans Mono" pitchFamily="49" charset="0"/>
              </a:rPr>
              <a:t>get</a:t>
            </a:r>
            <a:r>
              <a:rPr lang="ru-RU" altLang="ru-RU" sz="2000" b="1" smtClean="0">
                <a:latin typeface="DejaVu Sans Mono" pitchFamily="49" charset="0"/>
              </a:rPr>
              <a:t>(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i,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j</a:t>
            </a:r>
            <a:r>
              <a:rPr lang="ru-RU" altLang="ru-RU" sz="2000" b="1" smtClean="0">
                <a:latin typeface="DejaVu Sans Mono" pitchFamily="49" charset="0"/>
              </a:rPr>
              <a:t>)</a:t>
            </a:r>
            <a:r>
              <a:rPr lang="en-US" altLang="ru-RU" sz="2000" b="1" smtClean="0">
                <a:latin typeface="DejaVu Sans Mono" pitchFamily="49" charset="0"/>
              </a:rPr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return</a:t>
            </a:r>
            <a:r>
              <a:rPr lang="en-US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a</a:t>
            </a:r>
            <a:r>
              <a:rPr lang="en-US" altLang="ru-RU" sz="2000" b="1" smtClean="0">
                <a:latin typeface="DejaVu Sans Mono" pitchFamily="49" charset="0"/>
              </a:rPr>
              <a:t>[i][j];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}</a:t>
            </a:r>
            <a:endParaRPr lang="ru-RU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ru-RU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public void</a:t>
            </a:r>
            <a:r>
              <a:rPr lang="ru-RU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latin typeface="DejaVu Sans Mono" pitchFamily="49" charset="0"/>
              </a:rPr>
              <a:t>set</a:t>
            </a:r>
            <a:r>
              <a:rPr lang="ru-RU" altLang="ru-RU" sz="2000" b="1" smtClean="0">
                <a:latin typeface="DejaVu Sans Mono" pitchFamily="49" charset="0"/>
              </a:rPr>
              <a:t>(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i,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j,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double</a:t>
            </a:r>
            <a:r>
              <a:rPr lang="en-US" altLang="ru-RU" sz="2000" b="1" smtClean="0">
                <a:latin typeface="DejaVu Sans Mono" pitchFamily="49" charset="0"/>
              </a:rPr>
              <a:t> value</a:t>
            </a:r>
            <a:r>
              <a:rPr lang="ru-RU" altLang="ru-RU" sz="2000" b="1" smtClean="0">
                <a:latin typeface="DejaVu Sans Mono" pitchFamily="49" charset="0"/>
              </a:rPr>
              <a:t>)</a:t>
            </a:r>
            <a:r>
              <a:rPr lang="en-US" altLang="ru-RU" sz="2000" b="1" smtClean="0">
                <a:latin typeface="DejaVu Sans Mono" pitchFamily="49" charset="0"/>
              </a:rPr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a</a:t>
            </a:r>
            <a:r>
              <a:rPr lang="en-US" altLang="ru-RU" sz="2000" b="1" smtClean="0">
                <a:latin typeface="DejaVu Sans Mono" pitchFamily="49" charset="0"/>
              </a:rPr>
              <a:t>[i][j] = value;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}</a:t>
            </a:r>
            <a:endParaRPr lang="ru-RU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smtClean="0">
                <a:latin typeface="DejaVu Sans Mono" pitchFamily="49" charset="0"/>
              </a:rPr>
              <a:t>}</a:t>
            </a: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Пример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164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public class</a:t>
            </a:r>
            <a:r>
              <a:rPr lang="ru-RU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latin typeface="DejaVu Sans Mono" pitchFamily="49" charset="0"/>
              </a:rPr>
              <a:t>SimmMatrix</a:t>
            </a:r>
            <a:r>
              <a:rPr lang="ru-RU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implements</a:t>
            </a:r>
            <a:r>
              <a:rPr lang="en-US" altLang="ru-RU" sz="2000" b="1" smtClean="0">
                <a:latin typeface="DejaVu Sans Mono" pitchFamily="49" charset="0"/>
              </a:rPr>
              <a:t> Matrix </a:t>
            </a:r>
            <a:r>
              <a:rPr lang="ru-RU" altLang="ru-RU" sz="2000" b="1" smtClean="0">
                <a:latin typeface="DejaVu Sans Mono" pitchFamily="49" charset="0"/>
              </a:rPr>
              <a:t>{</a:t>
            </a:r>
            <a:endParaRPr lang="en-US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private double</a:t>
            </a:r>
            <a:r>
              <a:rPr lang="en-US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a</a:t>
            </a:r>
            <a:r>
              <a:rPr lang="en-US" altLang="ru-RU" sz="2000" b="1" smtClean="0">
                <a:latin typeface="DejaVu Sans Mono" pitchFamily="49" charset="0"/>
              </a:rPr>
              <a:t>[][];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public</a:t>
            </a:r>
            <a:r>
              <a:rPr lang="en-US" altLang="ru-RU" sz="2000" b="1" smtClean="0">
                <a:latin typeface="DejaVu Sans Mono" pitchFamily="49" charset="0"/>
              </a:rPr>
              <a:t> SimmMatrix(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size)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a</a:t>
            </a:r>
            <a:r>
              <a:rPr lang="en-US" altLang="ru-RU" sz="2000" b="1" smtClean="0">
                <a:latin typeface="DejaVu Sans Mono" pitchFamily="49" charset="0"/>
              </a:rPr>
              <a:t> =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new double</a:t>
            </a:r>
            <a:r>
              <a:rPr lang="en-US" altLang="ru-RU" sz="2000" b="1" smtClean="0">
                <a:latin typeface="DejaVu Sans Mono" pitchFamily="49" charset="0"/>
              </a:rPr>
              <a:t>[size][];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for</a:t>
            </a:r>
            <a:r>
              <a:rPr lang="en-US" altLang="ru-RU" sz="2000" b="1" smtClean="0">
                <a:latin typeface="DejaVu Sans Mono" pitchFamily="49" charset="0"/>
              </a:rPr>
              <a:t>(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i = 0; i &lt; size; i++)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   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a</a:t>
            </a:r>
            <a:r>
              <a:rPr lang="en-US" altLang="ru-RU" sz="2000" b="1" smtClean="0">
                <a:latin typeface="DejaVu Sans Mono" pitchFamily="49" charset="0"/>
              </a:rPr>
              <a:t>[i] =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new double</a:t>
            </a:r>
            <a:r>
              <a:rPr lang="en-US" altLang="ru-RU" sz="2000" b="1" smtClean="0">
                <a:latin typeface="DejaVu Sans Mono" pitchFamily="49" charset="0"/>
              </a:rPr>
              <a:t>[i+1];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}</a:t>
            </a:r>
            <a:endParaRPr lang="ru-RU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ru-RU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public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ru-RU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latin typeface="DejaVu Sans Mono" pitchFamily="49" charset="0"/>
              </a:rPr>
              <a:t>size</a:t>
            </a:r>
            <a:r>
              <a:rPr lang="ru-RU" altLang="ru-RU" sz="2000" b="1" smtClean="0">
                <a:latin typeface="DejaVu Sans Mono" pitchFamily="49" charset="0"/>
              </a:rPr>
              <a:t>()</a:t>
            </a:r>
            <a:r>
              <a:rPr lang="en-US" altLang="ru-RU" sz="2000" b="1" smtClean="0">
                <a:latin typeface="DejaVu Sans Mono" pitchFamily="49" charset="0"/>
              </a:rPr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return</a:t>
            </a:r>
            <a:r>
              <a:rPr lang="en-US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a</a:t>
            </a:r>
            <a:r>
              <a:rPr lang="en-US" altLang="ru-RU" sz="2000" b="1" smtClean="0">
                <a:latin typeface="DejaVu Sans Mono" pitchFamily="49" charset="0"/>
              </a:rPr>
              <a:t>.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length</a:t>
            </a:r>
            <a:r>
              <a:rPr lang="en-US" altLang="ru-RU" sz="2000" b="1" smtClean="0">
                <a:latin typeface="DejaVu Sans Mono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}</a:t>
            </a:r>
            <a:endParaRPr lang="ru-RU" altLang="ru-RU" sz="2000" b="1" smtClean="0">
              <a:latin typeface="DejaVu Sans Mono" pitchFamily="49" charset="0"/>
            </a:endParaRPr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Пример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403350" y="2205038"/>
            <a:ext cx="1254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 b="1">
                <a:solidFill>
                  <a:srgbClr val="006600"/>
                </a:solidFill>
                <a:latin typeface="DejaVu Sans" pitchFamily="34" charset="0"/>
              </a:rPr>
              <a:t>C/C++</a:t>
            </a:r>
            <a:endParaRPr lang="ru-RU" altLang="ru-RU" sz="2400" b="1">
              <a:solidFill>
                <a:srgbClr val="006600"/>
              </a:solidFill>
              <a:latin typeface="DejaVu Sans" pitchFamily="34" charset="0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059113" y="1052513"/>
            <a:ext cx="1985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 b="1">
                <a:solidFill>
                  <a:srgbClr val="669900"/>
                </a:solidFill>
                <a:latin typeface="DejaVu Sans" pitchFamily="34" charset="0"/>
              </a:rPr>
              <a:t>Assembler</a:t>
            </a:r>
            <a:endParaRPr lang="ru-RU" altLang="ru-RU" sz="2400" b="1">
              <a:solidFill>
                <a:srgbClr val="669900"/>
              </a:solidFill>
              <a:latin typeface="DejaVu Sans" pitchFamily="34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292725" y="3429000"/>
            <a:ext cx="908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 b="1">
                <a:solidFill>
                  <a:srgbClr val="800080"/>
                </a:solidFill>
                <a:latin typeface="DejaVu Sans" pitchFamily="34" charset="0"/>
              </a:rPr>
              <a:t>Java</a:t>
            </a:r>
            <a:endParaRPr lang="ru-RU" altLang="ru-RU" sz="2400" b="1">
              <a:solidFill>
                <a:srgbClr val="800080"/>
              </a:solidFill>
              <a:latin typeface="DejaVu Sans" pitchFamily="34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979613" y="6021388"/>
            <a:ext cx="1144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 b="1">
                <a:solidFill>
                  <a:srgbClr val="00CC00"/>
                </a:solidFill>
                <a:latin typeface="DejaVu Sans" pitchFamily="34" charset="0"/>
              </a:rPr>
              <a:t>HTML</a:t>
            </a:r>
            <a:endParaRPr lang="ru-RU" altLang="ru-RU" sz="2400" b="1">
              <a:solidFill>
                <a:srgbClr val="00CC00"/>
              </a:solidFill>
              <a:latin typeface="DejaVu Sans" pitchFamily="34" charset="0"/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7092950" y="2276475"/>
            <a:ext cx="846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 b="1">
                <a:solidFill>
                  <a:srgbClr val="993300"/>
                </a:solidFill>
                <a:latin typeface="DejaVu Sans" pitchFamily="34" charset="0"/>
              </a:rPr>
              <a:t>CSS</a:t>
            </a:r>
            <a:endParaRPr lang="ru-RU" altLang="ru-RU" sz="2400" b="1">
              <a:solidFill>
                <a:srgbClr val="993300"/>
              </a:solidFill>
              <a:latin typeface="DejaVu Sans" pitchFamily="34" charset="0"/>
            </a:endParaRP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755650" y="3141663"/>
            <a:ext cx="915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 b="1">
                <a:solidFill>
                  <a:srgbClr val="003366"/>
                </a:solidFill>
                <a:latin typeface="DejaVu Sans" pitchFamily="34" charset="0"/>
              </a:rPr>
              <a:t>XML</a:t>
            </a:r>
            <a:endParaRPr lang="ru-RU" altLang="ru-RU" sz="2400" b="1">
              <a:solidFill>
                <a:srgbClr val="003366"/>
              </a:solidFill>
              <a:latin typeface="DejaVu Sans" pitchFamily="34" charset="0"/>
            </a:endParaRP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6516688" y="5084763"/>
            <a:ext cx="192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 b="1">
                <a:solidFill>
                  <a:srgbClr val="FF0066"/>
                </a:solidFill>
                <a:latin typeface="DejaVu Sans" pitchFamily="34" charset="0"/>
              </a:rPr>
              <a:t>JavaScript</a:t>
            </a:r>
            <a:endParaRPr lang="ru-RU" altLang="ru-RU" sz="2400" b="1">
              <a:solidFill>
                <a:srgbClr val="FF0066"/>
              </a:solidFill>
              <a:latin typeface="DejaVu Sans" pitchFamily="34" charset="0"/>
            </a:endParaRP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2411413" y="4868863"/>
            <a:ext cx="887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 b="1">
                <a:solidFill>
                  <a:srgbClr val="CC0000"/>
                </a:solidFill>
                <a:latin typeface="DejaVu Sans" pitchFamily="34" charset="0"/>
              </a:rPr>
              <a:t>PHP</a:t>
            </a:r>
            <a:endParaRPr lang="ru-RU" altLang="ru-RU" sz="2400" b="1">
              <a:solidFill>
                <a:srgbClr val="CC0000"/>
              </a:solidFill>
              <a:latin typeface="DejaVu Sans" pitchFamily="34" charset="0"/>
            </a:endParaRP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3995738" y="2492375"/>
            <a:ext cx="855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 b="1">
                <a:solidFill>
                  <a:srgbClr val="FFCC00"/>
                </a:solidFill>
                <a:latin typeface="DejaVu Sans" pitchFamily="34" charset="0"/>
              </a:rPr>
              <a:t>SQL</a:t>
            </a:r>
            <a:endParaRPr lang="ru-RU" altLang="ru-RU" sz="2400" b="1">
              <a:solidFill>
                <a:srgbClr val="FFCC00"/>
              </a:solidFill>
              <a:latin typeface="DejaVu Sans" pitchFamily="34" charset="0"/>
            </a:endParaRP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5219700" y="1916113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 b="1">
                <a:solidFill>
                  <a:srgbClr val="FF6600"/>
                </a:solidFill>
                <a:latin typeface="DejaVu Sans" pitchFamily="34" charset="0"/>
              </a:rPr>
              <a:t>HTTP</a:t>
            </a:r>
            <a:endParaRPr lang="ru-RU" altLang="ru-RU" sz="2400" b="1">
              <a:solidFill>
                <a:srgbClr val="FF6600"/>
              </a:solidFill>
              <a:latin typeface="DejaVu Sans" pitchFamily="34" charset="0"/>
            </a:endParaRP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4284663" y="4868863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 b="1">
                <a:solidFill>
                  <a:srgbClr val="6600CC"/>
                </a:solidFill>
                <a:latin typeface="DejaVu Sans" pitchFamily="34" charset="0"/>
              </a:rPr>
              <a:t>VCL</a:t>
            </a:r>
            <a:endParaRPr lang="ru-RU" altLang="ru-RU" sz="2400" b="1">
              <a:solidFill>
                <a:srgbClr val="6600CC"/>
              </a:solidFill>
              <a:latin typeface="DejaVu Sans" pitchFamily="34" charset="0"/>
            </a:endParaRP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6804025" y="3644900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 b="1">
                <a:solidFill>
                  <a:srgbClr val="99FF33"/>
                </a:solidFill>
                <a:latin typeface="DejaVu Sans" pitchFamily="34" charset="0"/>
              </a:rPr>
              <a:t>WinAPI</a:t>
            </a:r>
            <a:endParaRPr lang="ru-RU" altLang="ru-RU" sz="2400" b="1">
              <a:solidFill>
                <a:srgbClr val="99FF33"/>
              </a:solidFill>
              <a:latin typeface="DejaVu Sans" pitchFamily="34" charset="0"/>
            </a:endParaRP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6300788" y="836613"/>
            <a:ext cx="1233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 b="1">
                <a:solidFill>
                  <a:srgbClr val="008080"/>
                </a:solidFill>
                <a:latin typeface="DejaVu Sans" pitchFamily="34" charset="0"/>
              </a:rPr>
              <a:t>POSIX</a:t>
            </a:r>
            <a:endParaRPr lang="ru-RU" altLang="ru-RU" sz="2400" b="1">
              <a:solidFill>
                <a:srgbClr val="008080"/>
              </a:solidFill>
              <a:latin typeface="DejaVu Sans" pitchFamily="34" charset="0"/>
            </a:endParaRP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755650" y="5157788"/>
            <a:ext cx="823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 b="1">
                <a:solidFill>
                  <a:srgbClr val="CC00CC"/>
                </a:solidFill>
                <a:latin typeface="DejaVu Sans" pitchFamily="34" charset="0"/>
              </a:rPr>
              <a:t>FTP</a:t>
            </a:r>
            <a:endParaRPr lang="ru-RU" altLang="ru-RU" sz="2400" b="1">
              <a:solidFill>
                <a:srgbClr val="CC00CC"/>
              </a:solidFill>
              <a:latin typeface="DejaVu Sans" pitchFamily="34" charset="0"/>
            </a:endParaRP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971550" y="908050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 b="1">
                <a:solidFill>
                  <a:srgbClr val="FF0000"/>
                </a:solidFill>
                <a:latin typeface="DejaVu Sans" pitchFamily="34" charset="0"/>
              </a:rPr>
              <a:t>POP3</a:t>
            </a:r>
            <a:endParaRPr lang="ru-RU" altLang="ru-RU" sz="2400" b="1">
              <a:solidFill>
                <a:srgbClr val="FF0000"/>
              </a:solidFill>
              <a:latin typeface="DejaVu Sans" pitchFamily="34" charset="0"/>
            </a:endParaRP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2627313" y="2997200"/>
            <a:ext cx="1138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 b="1">
                <a:solidFill>
                  <a:srgbClr val="0000FF"/>
                </a:solidFill>
                <a:latin typeface="DejaVu Sans" pitchFamily="34" charset="0"/>
              </a:rPr>
              <a:t>SMTP</a:t>
            </a:r>
            <a:endParaRPr lang="ru-RU" altLang="ru-RU" sz="2400" b="1">
              <a:solidFill>
                <a:srgbClr val="0000FF"/>
              </a:solidFill>
              <a:latin typeface="DejaVu Sans" pitchFamily="34" charset="0"/>
            </a:endParaRP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1763713" y="4005263"/>
            <a:ext cx="2298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 b="1">
                <a:solidFill>
                  <a:srgbClr val="996600"/>
                </a:solidFill>
                <a:latin typeface="DejaVu Sans" pitchFamily="34" charset="0"/>
              </a:rPr>
              <a:t>ActionScript</a:t>
            </a:r>
            <a:endParaRPr lang="ru-RU" altLang="ru-RU" sz="2400" b="1">
              <a:solidFill>
                <a:srgbClr val="996600"/>
              </a:solidFill>
              <a:latin typeface="DejaVu Sans" pitchFamily="34" charset="0"/>
            </a:endParaRP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5219700" y="5734050"/>
            <a:ext cx="88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 b="1">
                <a:solidFill>
                  <a:srgbClr val="00CCFF"/>
                </a:solidFill>
                <a:latin typeface="DejaVu Sans" pitchFamily="34" charset="0"/>
              </a:rPr>
              <a:t>VBA</a:t>
            </a:r>
            <a:endParaRPr lang="ru-RU" altLang="ru-RU" sz="2400" b="1">
              <a:solidFill>
                <a:srgbClr val="00CCFF"/>
              </a:solidFill>
              <a:latin typeface="DejaVu Sans" pitchFamily="34" charset="0"/>
            </a:endParaRPr>
          </a:p>
        </p:txBody>
      </p:sp>
      <p:pic>
        <p:nvPicPr>
          <p:cNvPr id="29719" name="Picture 23" descr="404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636838"/>
            <a:ext cx="1919288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5.66736E-7 L 0.09462 5.66736E-7 " pathEditMode="relative" ptsTypes="AA">
                                      <p:cBhvr>
                                        <p:cTn id="6" dur="2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5.66736E-7 L 3.05556E-6 0.13648 " pathEditMode="relative" ptsTypes="AA">
                                      <p:cBhvr>
                                        <p:cTn id="8" dur="2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5.66736E-7 L -0.13386 0.02105 " pathEditMode="relative" ptsTypes="AA">
                                      <p:cBhvr>
                                        <p:cTn id="10" dur="20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5.66736E-7 L -0.10243 -0.12584 " pathEditMode="relative" ptsTypes="AA">
                                      <p:cBhvr>
                                        <p:cTn id="12" dur="20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54106E-7 L 0.06285 0.33564 " pathEditMode="relative" ptsTypes="AA">
                                      <p:cBhvr>
                                        <p:cTn id="14" dur="10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-1.91996E-7 L -0.22049 0.28313 " pathEditMode="relative" ptsTypes="AA">
                                      <p:cBhvr>
                                        <p:cTn id="16" dur="1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5.66736E-7 L -0.25989 0.09461 " pathEditMode="relative" ptsTypes="AA">
                                      <p:cBhvr>
                                        <p:cTn id="18" dur="10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5.66736E-7 L -0.29149 -0.25168 " pathEditMode="relative" ptsTypes="AA">
                                      <p:cBhvr>
                                        <p:cTn id="20" dur="10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-1.91996E-7 L -0.09444 -0.26232 " pathEditMode="relative" ptsTypes="AA">
                                      <p:cBhvr>
                                        <p:cTn id="22" dur="10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6 5.66736E-7 L 0.10227 -0.28337 " pathEditMode="relative" ptsTypes="AA">
                                      <p:cBhvr>
                                        <p:cTn id="24" dur="10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2885E-6 L -0.04739 -0.43003 " pathEditMode="relative" ptsTypes="AA">
                                      <p:cBhvr>
                                        <p:cTn id="26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9.24589E-6 L -0.40954 0.17835 " pathEditMode="relative" ptsTypes="AA">
                                      <p:cBhvr>
                                        <p:cTn id="28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5.66736E-7 L -0.52777 0.33587 " pathEditMode="relative" ptsTypes="AA">
                                      <p:cBhvr>
                                        <p:cTn id="30" dur="5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6 5.66736E-7 L -0.59861 0.12607 " pathEditMode="relative" ptsTypes="AA">
                                      <p:cBhvr>
                                        <p:cTn id="32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5.66736E-7 L -0.40173 -0.03146 " pathEditMode="relative" ptsTypes="AA">
                                      <p:cBhvr>
                                        <p:cTn id="34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91996E-7 L -0.59861 -0.07356 " pathEditMode="relative" ptsTypes="AA">
                                      <p:cBhvr>
                                        <p:cTn id="36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91996E-7 L -0.60643 -0.29378 " pathEditMode="relative" ptsTypes="AA">
                                      <p:cBhvr>
                                        <p:cTn id="38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88889E-6 5.66736E-7 L -0.39374 -0.37775 " pathEditMode="relative" ptsTypes="AA">
                                      <p:cBhvr>
                                        <p:cTn id="40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698" grpId="1"/>
      <p:bldP spid="29699" grpId="0"/>
      <p:bldP spid="29699" grpId="1"/>
      <p:bldP spid="29700" grpId="0"/>
      <p:bldP spid="29700" grpId="1"/>
      <p:bldP spid="29701" grpId="0"/>
      <p:bldP spid="29701" grpId="1"/>
      <p:bldP spid="29702" grpId="0"/>
      <p:bldP spid="29702" grpId="1"/>
      <p:bldP spid="29703" grpId="0"/>
      <p:bldP spid="29703" grpId="1"/>
      <p:bldP spid="29704" grpId="0"/>
      <p:bldP spid="29704" grpId="1"/>
      <p:bldP spid="29705" grpId="0"/>
      <p:bldP spid="29705" grpId="1"/>
      <p:bldP spid="29706" grpId="0"/>
      <p:bldP spid="29706" grpId="1"/>
      <p:bldP spid="29707" grpId="0"/>
      <p:bldP spid="29707" grpId="1"/>
      <p:bldP spid="29708" grpId="0"/>
      <p:bldP spid="29708" grpId="1"/>
      <p:bldP spid="29709" grpId="0"/>
      <p:bldP spid="29709" grpId="1"/>
      <p:bldP spid="29710" grpId="0"/>
      <p:bldP spid="29710" grpId="1"/>
      <p:bldP spid="29711" grpId="0"/>
      <p:bldP spid="29711" grpId="1"/>
      <p:bldP spid="29712" grpId="0"/>
      <p:bldP spid="29712" grpId="1"/>
      <p:bldP spid="29713" grpId="0"/>
      <p:bldP spid="29713" grpId="1"/>
      <p:bldP spid="29714" grpId="0"/>
      <p:bldP spid="29714" grpId="1"/>
      <p:bldP spid="29715" grpId="0"/>
      <p:bldP spid="29715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164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    </a:t>
            </a:r>
            <a:r>
              <a:rPr lang="ru-RU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public</a:t>
            </a:r>
            <a:r>
              <a:rPr lang="ru-RU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double</a:t>
            </a:r>
            <a:r>
              <a:rPr lang="ru-RU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latin typeface="DejaVu Sans Mono" pitchFamily="49" charset="0"/>
              </a:rPr>
              <a:t>get</a:t>
            </a:r>
            <a:r>
              <a:rPr lang="ru-RU" altLang="ru-RU" sz="2000" b="1" smtClean="0">
                <a:latin typeface="DejaVu Sans Mono" pitchFamily="49" charset="0"/>
              </a:rPr>
              <a:t>(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i,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j</a:t>
            </a:r>
            <a:r>
              <a:rPr lang="ru-RU" altLang="ru-RU" sz="2000" b="1" smtClean="0">
                <a:latin typeface="DejaVu Sans Mono" pitchFamily="49" charset="0"/>
              </a:rPr>
              <a:t>)</a:t>
            </a:r>
            <a:r>
              <a:rPr lang="en-US" altLang="ru-RU" sz="2000" b="1" smtClean="0">
                <a:latin typeface="DejaVu Sans Mono" pitchFamily="49" charset="0"/>
              </a:rPr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if</a:t>
            </a:r>
            <a:r>
              <a:rPr lang="en-US" altLang="ru-RU" sz="2000" b="1" smtClean="0">
                <a:latin typeface="DejaVu Sans Mono" pitchFamily="49" charset="0"/>
              </a:rPr>
              <a:t>(i &lt; j)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return</a:t>
            </a:r>
            <a:r>
              <a:rPr lang="en-US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a</a:t>
            </a:r>
            <a:r>
              <a:rPr lang="en-US" altLang="ru-RU" sz="2000" b="1" smtClean="0">
                <a:latin typeface="DejaVu Sans Mono" pitchFamily="49" charset="0"/>
              </a:rPr>
              <a:t>[i][j];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}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else</a:t>
            </a:r>
            <a:r>
              <a:rPr lang="en-US" altLang="ru-RU" sz="2000" b="1" smtClean="0">
                <a:latin typeface="DejaVu Sans Mono" pitchFamily="49" charset="0"/>
              </a:rPr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return</a:t>
            </a:r>
            <a:r>
              <a:rPr lang="en-US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a</a:t>
            </a:r>
            <a:r>
              <a:rPr lang="en-US" altLang="ru-RU" sz="2000" b="1" smtClean="0">
                <a:latin typeface="DejaVu Sans Mono" pitchFamily="49" charset="0"/>
              </a:rPr>
              <a:t>[j][i];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}</a:t>
            </a:r>
            <a:endParaRPr lang="ru-RU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ru-RU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public void</a:t>
            </a:r>
            <a:r>
              <a:rPr lang="ru-RU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latin typeface="DejaVu Sans Mono" pitchFamily="49" charset="0"/>
              </a:rPr>
              <a:t>set</a:t>
            </a:r>
            <a:r>
              <a:rPr lang="ru-RU" altLang="ru-RU" sz="2000" b="1" smtClean="0">
                <a:latin typeface="DejaVu Sans Mono" pitchFamily="49" charset="0"/>
              </a:rPr>
              <a:t>(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i,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j,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double</a:t>
            </a:r>
            <a:r>
              <a:rPr lang="en-US" altLang="ru-RU" sz="2000" b="1" smtClean="0">
                <a:latin typeface="DejaVu Sans Mono" pitchFamily="49" charset="0"/>
              </a:rPr>
              <a:t> value</a:t>
            </a:r>
            <a:r>
              <a:rPr lang="ru-RU" altLang="ru-RU" sz="2000" b="1" smtClean="0">
                <a:latin typeface="DejaVu Sans Mono" pitchFamily="49" charset="0"/>
              </a:rPr>
              <a:t>)</a:t>
            </a:r>
            <a:r>
              <a:rPr lang="en-US" altLang="ru-RU" sz="2000" b="1" smtClean="0">
                <a:latin typeface="DejaVu Sans Mono" pitchFamily="49" charset="0"/>
              </a:rPr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        if</a:t>
            </a:r>
            <a:r>
              <a:rPr lang="en-US" altLang="ru-RU" sz="2000" b="1" smtClean="0">
                <a:latin typeface="DejaVu Sans Mono" pitchFamily="49" charset="0"/>
              </a:rPr>
              <a:t>(i &lt; j)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   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a</a:t>
            </a:r>
            <a:r>
              <a:rPr lang="en-US" altLang="ru-RU" sz="2000" b="1" smtClean="0">
                <a:latin typeface="DejaVu Sans Mono" pitchFamily="49" charset="0"/>
              </a:rPr>
              <a:t>[i][j] = value;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}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else</a:t>
            </a:r>
            <a:r>
              <a:rPr lang="en-US" altLang="ru-RU" sz="2000" b="1" smtClean="0">
                <a:latin typeface="DejaVu Sans Mono" pitchFamily="49" charset="0"/>
              </a:rPr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   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a</a:t>
            </a:r>
            <a:r>
              <a:rPr lang="en-US" altLang="ru-RU" sz="2000" b="1" smtClean="0">
                <a:latin typeface="DejaVu Sans Mono" pitchFamily="49" charset="0"/>
              </a:rPr>
              <a:t>[j][i] = value;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}</a:t>
            </a:r>
            <a:endParaRPr lang="ru-RU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smtClean="0">
                <a:latin typeface="DejaVu Sans Mono" pitchFamily="49" charset="0"/>
              </a:rPr>
              <a:t>}</a:t>
            </a:r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Пример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164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public class</a:t>
            </a:r>
            <a:r>
              <a:rPr lang="ru-RU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latin typeface="DejaVu Sans Mono" pitchFamily="49" charset="0"/>
              </a:rPr>
              <a:t>EMatrix</a:t>
            </a:r>
            <a:r>
              <a:rPr lang="ru-RU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implements</a:t>
            </a:r>
            <a:r>
              <a:rPr lang="en-US" altLang="ru-RU" sz="2000" b="1" smtClean="0">
                <a:latin typeface="DejaVu Sans Mono" pitchFamily="49" charset="0"/>
              </a:rPr>
              <a:t> Matrix </a:t>
            </a:r>
            <a:r>
              <a:rPr lang="ru-RU" altLang="ru-RU" sz="2000" b="1" smtClean="0">
                <a:latin typeface="DejaVu Sans Mono" pitchFamily="49" charset="0"/>
              </a:rPr>
              <a:t>{</a:t>
            </a:r>
            <a:endParaRPr lang="en-US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private int</a:t>
            </a:r>
            <a:r>
              <a:rPr lang="en-US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size</a:t>
            </a:r>
            <a:r>
              <a:rPr lang="en-US" altLang="ru-RU" sz="2000" b="1" smtClean="0">
                <a:latin typeface="DejaVu Sans Mono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public</a:t>
            </a:r>
            <a:r>
              <a:rPr lang="en-US" altLang="ru-RU" sz="2000" b="1" smtClean="0">
                <a:latin typeface="DejaVu Sans Mono" pitchFamily="49" charset="0"/>
              </a:rPr>
              <a:t> EMatrix(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size)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this</a:t>
            </a:r>
            <a:r>
              <a:rPr lang="en-US" altLang="ru-RU" sz="2000" b="1" smtClean="0">
                <a:latin typeface="DejaVu Sans Mono" pitchFamily="49" charset="0"/>
              </a:rPr>
              <a:t>.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size</a:t>
            </a:r>
            <a:r>
              <a:rPr lang="en-US" altLang="ru-RU" sz="2000" b="1" smtClean="0">
                <a:latin typeface="DejaVu Sans Mono" pitchFamily="49" charset="0"/>
              </a:rPr>
              <a:t> = size;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}</a:t>
            </a:r>
            <a:endParaRPr lang="ru-RU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ru-RU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public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ru-RU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latin typeface="DejaVu Sans Mono" pitchFamily="49" charset="0"/>
              </a:rPr>
              <a:t>size</a:t>
            </a:r>
            <a:r>
              <a:rPr lang="ru-RU" altLang="ru-RU" sz="2000" b="1" smtClean="0">
                <a:latin typeface="DejaVu Sans Mono" pitchFamily="49" charset="0"/>
              </a:rPr>
              <a:t>()</a:t>
            </a:r>
            <a:r>
              <a:rPr lang="en-US" altLang="ru-RU" sz="2000" b="1" smtClean="0">
                <a:latin typeface="DejaVu Sans Mono" pitchFamily="49" charset="0"/>
              </a:rPr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return</a:t>
            </a:r>
            <a:r>
              <a:rPr lang="en-US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size</a:t>
            </a:r>
            <a:r>
              <a:rPr lang="en-US" altLang="ru-RU" sz="2000" b="1" smtClean="0">
                <a:latin typeface="DejaVu Sans Mono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}</a:t>
            </a:r>
            <a:endParaRPr lang="ru-RU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ru-RU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public</a:t>
            </a:r>
            <a:r>
              <a:rPr lang="ru-RU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double</a:t>
            </a:r>
            <a:r>
              <a:rPr lang="ru-RU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latin typeface="DejaVu Sans Mono" pitchFamily="49" charset="0"/>
              </a:rPr>
              <a:t>get</a:t>
            </a:r>
            <a:r>
              <a:rPr lang="ru-RU" altLang="ru-RU" sz="2000" b="1" smtClean="0">
                <a:latin typeface="DejaVu Sans Mono" pitchFamily="49" charset="0"/>
              </a:rPr>
              <a:t>(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i,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j</a:t>
            </a:r>
            <a:r>
              <a:rPr lang="ru-RU" altLang="ru-RU" sz="2000" b="1" smtClean="0">
                <a:latin typeface="DejaVu Sans Mono" pitchFamily="49" charset="0"/>
              </a:rPr>
              <a:t>)</a:t>
            </a:r>
            <a:r>
              <a:rPr lang="en-US" altLang="ru-RU" sz="2000" b="1" smtClean="0">
                <a:latin typeface="DejaVu Sans Mono" pitchFamily="49" charset="0"/>
              </a:rPr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return</a:t>
            </a:r>
            <a:r>
              <a:rPr lang="en-US" altLang="ru-RU" sz="2000" b="1" smtClean="0">
                <a:latin typeface="DejaVu Sans Mono" pitchFamily="49" charset="0"/>
              </a:rPr>
              <a:t> i == j ? 1 :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}</a:t>
            </a:r>
            <a:endParaRPr lang="ru-RU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ru-RU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public void</a:t>
            </a:r>
            <a:r>
              <a:rPr lang="ru-RU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latin typeface="DejaVu Sans Mono" pitchFamily="49" charset="0"/>
              </a:rPr>
              <a:t>set</a:t>
            </a:r>
            <a:r>
              <a:rPr lang="ru-RU" altLang="ru-RU" sz="2000" b="1" smtClean="0">
                <a:latin typeface="DejaVu Sans Mono" pitchFamily="49" charset="0"/>
              </a:rPr>
              <a:t>(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i,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j,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double</a:t>
            </a:r>
            <a:r>
              <a:rPr lang="en-US" altLang="ru-RU" sz="2000" b="1" smtClean="0">
                <a:latin typeface="DejaVu Sans Mono" pitchFamily="49" charset="0"/>
              </a:rPr>
              <a:t> value</a:t>
            </a:r>
            <a:r>
              <a:rPr lang="ru-RU" altLang="ru-RU" sz="2000" b="1" smtClean="0">
                <a:latin typeface="DejaVu Sans Mono" pitchFamily="49" charset="0"/>
              </a:rPr>
              <a:t>)</a:t>
            </a:r>
            <a:r>
              <a:rPr lang="en-US" altLang="ru-RU" sz="2000" b="1" smtClean="0">
                <a:latin typeface="DejaVu Sans Mono" pitchFamily="49" charset="0"/>
              </a:rPr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}</a:t>
            </a:r>
            <a:endParaRPr lang="ru-RU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smtClean="0">
                <a:latin typeface="DejaVu Sans Mono" pitchFamily="49" charset="0"/>
              </a:rPr>
              <a:t>}</a:t>
            </a:r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Пример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164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public class</a:t>
            </a:r>
            <a:r>
              <a:rPr lang="ru-RU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latin typeface="DejaVu Sans Mono" pitchFamily="49" charset="0"/>
              </a:rPr>
              <a:t>SummMatrix</a:t>
            </a:r>
            <a:r>
              <a:rPr lang="ru-RU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implements</a:t>
            </a:r>
            <a:r>
              <a:rPr lang="en-US" altLang="ru-RU" sz="2000" b="1" smtClean="0">
                <a:latin typeface="DejaVu Sans Mono" pitchFamily="49" charset="0"/>
              </a:rPr>
              <a:t> Matrix </a:t>
            </a:r>
            <a:r>
              <a:rPr lang="ru-RU" altLang="ru-RU" sz="2000" b="1" smtClean="0">
                <a:latin typeface="DejaVu Sans Mono" pitchFamily="49" charset="0"/>
              </a:rPr>
              <a:t>{</a:t>
            </a:r>
            <a:endParaRPr lang="en-US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private</a:t>
            </a:r>
            <a:r>
              <a:rPr lang="en-US" altLang="ru-RU" sz="2000" b="1" smtClean="0">
                <a:latin typeface="DejaVu Sans Mono" pitchFamily="49" charset="0"/>
              </a:rPr>
              <a:t> Matrix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a</a:t>
            </a:r>
            <a:r>
              <a:rPr lang="en-US" altLang="ru-RU" sz="2000" b="1" smtClean="0">
                <a:latin typeface="DejaVu Sans Mono" pitchFamily="49" charset="0"/>
              </a:rPr>
              <a:t>,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b</a:t>
            </a:r>
            <a:r>
              <a:rPr lang="en-US" altLang="ru-RU" sz="2000" b="1" smtClean="0">
                <a:latin typeface="DejaVu Sans Mono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    public</a:t>
            </a:r>
            <a:r>
              <a:rPr lang="en-US" altLang="ru-RU" sz="2000" b="1" smtClean="0">
                <a:latin typeface="DejaVu Sans Mono" pitchFamily="49" charset="0"/>
              </a:rPr>
              <a:t> SummMatrix(Matrix a, Matrix b)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this</a:t>
            </a:r>
            <a:r>
              <a:rPr lang="en-US" altLang="ru-RU" sz="2000" b="1" smtClean="0">
                <a:latin typeface="DejaVu Sans Mono" pitchFamily="49" charset="0"/>
              </a:rPr>
              <a:t>.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a</a:t>
            </a:r>
            <a:r>
              <a:rPr lang="en-US" altLang="ru-RU" sz="2000" b="1" smtClean="0">
                <a:latin typeface="DejaVu Sans Mono" pitchFamily="49" charset="0"/>
              </a:rPr>
              <a:t> = a;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        this</a:t>
            </a:r>
            <a:r>
              <a:rPr lang="en-US" altLang="ru-RU" sz="2000" b="1" smtClean="0">
                <a:latin typeface="DejaVu Sans Mono" pitchFamily="49" charset="0"/>
              </a:rPr>
              <a:t>.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b</a:t>
            </a:r>
            <a:r>
              <a:rPr lang="en-US" altLang="ru-RU" sz="2000" b="1" smtClean="0">
                <a:latin typeface="DejaVu Sans Mono" pitchFamily="49" charset="0"/>
              </a:rPr>
              <a:t> = b;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}</a:t>
            </a:r>
            <a:endParaRPr lang="ru-RU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ru-RU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public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ru-RU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latin typeface="DejaVu Sans Mono" pitchFamily="49" charset="0"/>
              </a:rPr>
              <a:t>size</a:t>
            </a:r>
            <a:r>
              <a:rPr lang="ru-RU" altLang="ru-RU" sz="2000" b="1" smtClean="0">
                <a:latin typeface="DejaVu Sans Mono" pitchFamily="49" charset="0"/>
              </a:rPr>
              <a:t>()</a:t>
            </a:r>
            <a:r>
              <a:rPr lang="en-US" altLang="ru-RU" sz="2000" b="1" smtClean="0">
                <a:latin typeface="DejaVu Sans Mono" pitchFamily="49" charset="0"/>
              </a:rPr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return</a:t>
            </a:r>
            <a:r>
              <a:rPr lang="en-US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a</a:t>
            </a:r>
            <a:r>
              <a:rPr lang="en-US" altLang="ru-RU" sz="2000" b="1" smtClean="0">
                <a:latin typeface="DejaVu Sans Mono" pitchFamily="49" charset="0"/>
              </a:rPr>
              <a:t>.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size</a:t>
            </a:r>
            <a:r>
              <a:rPr lang="en-US" altLang="ru-RU" sz="2000" b="1" smtClean="0">
                <a:latin typeface="DejaVu Sans Mono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}</a:t>
            </a:r>
            <a:endParaRPr lang="ru-RU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ru-RU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public</a:t>
            </a:r>
            <a:r>
              <a:rPr lang="ru-RU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double</a:t>
            </a:r>
            <a:r>
              <a:rPr lang="ru-RU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latin typeface="DejaVu Sans Mono" pitchFamily="49" charset="0"/>
              </a:rPr>
              <a:t>get</a:t>
            </a:r>
            <a:r>
              <a:rPr lang="ru-RU" altLang="ru-RU" sz="2000" b="1" smtClean="0">
                <a:latin typeface="DejaVu Sans Mono" pitchFamily="49" charset="0"/>
              </a:rPr>
              <a:t>(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i,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j</a:t>
            </a:r>
            <a:r>
              <a:rPr lang="ru-RU" altLang="ru-RU" sz="2000" b="1" smtClean="0">
                <a:latin typeface="DejaVu Sans Mono" pitchFamily="49" charset="0"/>
              </a:rPr>
              <a:t>)</a:t>
            </a:r>
            <a:r>
              <a:rPr lang="en-US" altLang="ru-RU" sz="2000" b="1" smtClean="0">
                <a:latin typeface="DejaVu Sans Mono" pitchFamily="49" charset="0"/>
              </a:rPr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return</a:t>
            </a:r>
            <a:r>
              <a:rPr lang="en-US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a</a:t>
            </a:r>
            <a:r>
              <a:rPr lang="en-US" altLang="ru-RU" sz="2000" b="1" smtClean="0">
                <a:latin typeface="DejaVu Sans Mono" pitchFamily="49" charset="0"/>
              </a:rPr>
              <a:t>.get(i, j) +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b</a:t>
            </a:r>
            <a:r>
              <a:rPr lang="en-US" altLang="ru-RU" sz="2000" b="1" smtClean="0">
                <a:latin typeface="DejaVu Sans Mono" pitchFamily="49" charset="0"/>
              </a:rPr>
              <a:t>.get(i, j);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}</a:t>
            </a:r>
            <a:endParaRPr lang="ru-RU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ru-RU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public void</a:t>
            </a:r>
            <a:r>
              <a:rPr lang="ru-RU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latin typeface="DejaVu Sans Mono" pitchFamily="49" charset="0"/>
              </a:rPr>
              <a:t>set</a:t>
            </a:r>
            <a:r>
              <a:rPr lang="ru-RU" altLang="ru-RU" sz="2000" b="1" smtClean="0">
                <a:latin typeface="DejaVu Sans Mono" pitchFamily="49" charset="0"/>
              </a:rPr>
              <a:t>(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i,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j,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double</a:t>
            </a:r>
            <a:r>
              <a:rPr lang="en-US" altLang="ru-RU" sz="2000" b="1" smtClean="0">
                <a:latin typeface="DejaVu Sans Mono" pitchFamily="49" charset="0"/>
              </a:rPr>
              <a:t> value</a:t>
            </a:r>
            <a:r>
              <a:rPr lang="ru-RU" altLang="ru-RU" sz="2000" b="1" smtClean="0">
                <a:latin typeface="DejaVu Sans Mono" pitchFamily="49" charset="0"/>
              </a:rPr>
              <a:t>)</a:t>
            </a:r>
            <a:r>
              <a:rPr lang="en-US" altLang="ru-RU" sz="2000" b="1" smtClean="0">
                <a:latin typeface="DejaVu Sans Mono" pitchFamily="49" charset="0"/>
              </a:rPr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}</a:t>
            </a:r>
            <a:endParaRPr lang="ru-RU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smtClean="0">
                <a:latin typeface="DejaVu Sans Mono" pitchFamily="49" charset="0"/>
              </a:rPr>
              <a:t>}</a:t>
            </a:r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Пример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164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interface</a:t>
            </a:r>
            <a:r>
              <a:rPr lang="ru-RU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latin typeface="DejaVu Sans Mono" pitchFamily="49" charset="0"/>
              </a:rPr>
              <a:t>Matrix</a:t>
            </a:r>
            <a:r>
              <a:rPr lang="ru-RU" altLang="ru-RU" sz="2000" b="1" smtClean="0">
                <a:latin typeface="DejaVu Sans Mono" pitchFamily="49" charset="0"/>
              </a:rPr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ru-RU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public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ru-RU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latin typeface="DejaVu Sans Mono" pitchFamily="49" charset="0"/>
              </a:rPr>
              <a:t>size</a:t>
            </a:r>
            <a:r>
              <a:rPr lang="ru-RU" altLang="ru-RU" sz="2000" b="1" smtClean="0">
                <a:latin typeface="DejaVu Sans Mono" pitchFamily="49" charset="0"/>
              </a:rPr>
              <a:t>()</a:t>
            </a:r>
            <a:r>
              <a:rPr lang="en-US" altLang="ru-RU" sz="2000" b="1" smtClean="0">
                <a:latin typeface="DejaVu Sans Mono" pitchFamily="49" charset="0"/>
              </a:rPr>
              <a:t>;</a:t>
            </a:r>
            <a:endParaRPr lang="ru-RU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ru-RU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public</a:t>
            </a:r>
            <a:r>
              <a:rPr lang="ru-RU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double</a:t>
            </a:r>
            <a:r>
              <a:rPr lang="ru-RU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latin typeface="DejaVu Sans Mono" pitchFamily="49" charset="0"/>
              </a:rPr>
              <a:t>get</a:t>
            </a:r>
            <a:r>
              <a:rPr lang="ru-RU" altLang="ru-RU" sz="2000" b="1" smtClean="0">
                <a:latin typeface="DejaVu Sans Mono" pitchFamily="49" charset="0"/>
              </a:rPr>
              <a:t>(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i,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j</a:t>
            </a:r>
            <a:r>
              <a:rPr lang="ru-RU" altLang="ru-RU" sz="2000" b="1" smtClean="0">
                <a:latin typeface="DejaVu Sans Mono" pitchFamily="49" charset="0"/>
              </a:rPr>
              <a:t>)</a:t>
            </a:r>
            <a:r>
              <a:rPr lang="en-US" altLang="ru-RU" sz="2000" b="1" smtClean="0">
                <a:latin typeface="DejaVu Sans Mono" pitchFamily="49" charset="0"/>
              </a:rPr>
              <a:t>;</a:t>
            </a:r>
            <a:endParaRPr lang="ru-RU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smtClean="0">
                <a:latin typeface="DejaVu Sans Mono" pitchFamily="49" charset="0"/>
              </a:rPr>
              <a:t>}</a:t>
            </a:r>
            <a:endParaRPr lang="en-US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interface</a:t>
            </a:r>
            <a:r>
              <a:rPr lang="ru-RU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latin typeface="DejaVu Sans Mono" pitchFamily="49" charset="0"/>
              </a:rPr>
              <a:t>MutableMatrix</a:t>
            </a:r>
            <a:r>
              <a:rPr lang="ru-RU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extends</a:t>
            </a:r>
            <a:r>
              <a:rPr lang="en-US" altLang="ru-RU" sz="2000" b="1" smtClean="0">
                <a:latin typeface="DejaVu Sans Mono" pitchFamily="49" charset="0"/>
              </a:rPr>
              <a:t> Matrix </a:t>
            </a:r>
            <a:r>
              <a:rPr lang="ru-RU" altLang="ru-RU" sz="2000" b="1" smtClean="0">
                <a:latin typeface="DejaVu Sans Mono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ru-RU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public void</a:t>
            </a:r>
            <a:r>
              <a:rPr lang="ru-RU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latin typeface="DejaVu Sans Mono" pitchFamily="49" charset="0"/>
              </a:rPr>
              <a:t>set</a:t>
            </a:r>
            <a:r>
              <a:rPr lang="ru-RU" altLang="ru-RU" sz="2000" b="1" smtClean="0">
                <a:latin typeface="DejaVu Sans Mono" pitchFamily="49" charset="0"/>
              </a:rPr>
              <a:t>(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i,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j,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double</a:t>
            </a:r>
            <a:r>
              <a:rPr lang="en-US" altLang="ru-RU" sz="2000" b="1" smtClean="0">
                <a:latin typeface="DejaVu Sans Mono" pitchFamily="49" charset="0"/>
              </a:rPr>
              <a:t> value</a:t>
            </a:r>
            <a:r>
              <a:rPr lang="ru-RU" altLang="ru-RU" sz="2000" b="1" smtClean="0">
                <a:latin typeface="DejaVu Sans Mono" pitchFamily="49" charset="0"/>
              </a:rPr>
              <a:t>)</a:t>
            </a:r>
            <a:r>
              <a:rPr lang="en-US" altLang="ru-RU" sz="2000" b="1" smtClean="0">
                <a:latin typeface="DejaVu Sans Mono" pitchFamily="49" charset="0"/>
              </a:rPr>
              <a:t>;</a:t>
            </a:r>
            <a:endParaRPr lang="ru-RU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smtClean="0">
                <a:latin typeface="DejaVu Sans Mono" pitchFamily="49" charset="0"/>
              </a:rPr>
              <a:t>}</a:t>
            </a:r>
          </a:p>
        </p:txBody>
      </p:sp>
      <p:sp>
        <p:nvSpPr>
          <p:cNvPr id="52228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solidFill>
            <a:srgbClr val="008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Пример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smtClean="0"/>
              <a:t>Принцип инверсии зависимостей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8313" y="5805488"/>
            <a:ext cx="8229600" cy="709612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400" smtClean="0"/>
              <a:t>Будете ли Вы подключать лампочку непосредственно к электропроводке</a:t>
            </a:r>
            <a:r>
              <a:rPr lang="en-US" altLang="ru-RU" sz="2400" smtClean="0"/>
              <a:t> </a:t>
            </a:r>
            <a:r>
              <a:rPr lang="ru-RU" altLang="ru-RU" sz="2400" smtClean="0"/>
              <a:t>в стене?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24"/>
          <a:stretch>
            <a:fillRect/>
          </a:stretch>
        </p:blipFill>
        <p:spPr bwMode="auto">
          <a:xfrm>
            <a:off x="1476375" y="1628775"/>
            <a:ext cx="6191250" cy="411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1" name="WordArt 6" descr="Коричневый мрамор"/>
          <p:cNvSpPr>
            <a:spLocks noChangeArrowheads="1" noChangeShapeType="1" noTextEdit="1"/>
          </p:cNvSpPr>
          <p:nvPr/>
        </p:nvSpPr>
        <p:spPr bwMode="auto">
          <a:xfrm>
            <a:off x="8027988" y="2708275"/>
            <a:ext cx="796925" cy="1368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blipFill dpi="0" rotWithShape="1">
                  <a:blip r:embed="rId3"/>
                  <a:srcRect/>
                  <a:tile tx="0" ty="0" sx="100000" sy="100000" flip="none" algn="tl"/>
                </a:blipFill>
                <a:latin typeface="Times New Roman"/>
                <a:cs typeface="Times New Roman"/>
              </a:rPr>
              <a:t>D</a:t>
            </a:r>
            <a:endParaRPr lang="ru-RU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blipFill dpi="0" rotWithShape="1">
                <a:blip r:embed="rId3"/>
                <a:srcRect/>
                <a:tile tx="0" ty="0" sx="100000" sy="100000" flip="none" algn="tl"/>
              </a:blip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164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public class</a:t>
            </a:r>
            <a:r>
              <a:rPr lang="ru-RU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latin typeface="DejaVu Sans Mono" pitchFamily="49" charset="0"/>
              </a:rPr>
              <a:t>MyApplet</a:t>
            </a:r>
            <a:r>
              <a:rPr lang="ru-RU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extends</a:t>
            </a:r>
            <a:r>
              <a:rPr lang="en-US" altLang="ru-RU" sz="2000" b="1" smtClean="0">
                <a:latin typeface="DejaVu Sans Mono" pitchFamily="49" charset="0"/>
              </a:rPr>
              <a:t> JApplet </a:t>
            </a:r>
            <a:r>
              <a:rPr lang="ru-RU" altLang="ru-RU" sz="2000" b="1" smtClean="0">
                <a:latin typeface="DejaVu Sans Mono" pitchFamily="49" charset="0"/>
              </a:rPr>
              <a:t>{</a:t>
            </a:r>
            <a:endParaRPr lang="en-US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    public</a:t>
            </a:r>
            <a:r>
              <a:rPr lang="en-US" altLang="ru-RU" sz="2000" b="1" smtClean="0">
                <a:latin typeface="DejaVu Sans Mono" pitchFamily="49" charset="0"/>
              </a:rPr>
              <a:t> paint(Graphics g)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</a:t>
            </a:r>
            <a:r>
              <a:rPr lang="en-US" altLang="ru-RU" sz="2000" b="1" smtClean="0">
                <a:solidFill>
                  <a:srgbClr val="008000"/>
                </a:solidFill>
                <a:latin typeface="DejaVu Sans Mono" pitchFamily="49" charset="0"/>
              </a:rPr>
              <a:t>/*...*/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}</a:t>
            </a:r>
            <a:endParaRPr lang="ru-RU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smtClean="0">
                <a:latin typeface="DejaVu Sans Mono" pitchFamily="49" charset="0"/>
              </a:rPr>
              <a:t>}</a:t>
            </a: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Пример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164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public class</a:t>
            </a:r>
            <a:r>
              <a:rPr lang="ru-RU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latin typeface="DejaVu Sans Mono" pitchFamily="49" charset="0"/>
              </a:rPr>
              <a:t>MyMatrix </a:t>
            </a:r>
            <a:r>
              <a:rPr lang="ru-RU" altLang="ru-RU" sz="2000" b="1" smtClean="0">
                <a:latin typeface="DejaVu Sans Mono" pitchFamily="49" charset="0"/>
              </a:rPr>
              <a:t>{</a:t>
            </a:r>
            <a:endParaRPr lang="en-US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private int</a:t>
            </a:r>
            <a:r>
              <a:rPr lang="en-US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r</a:t>
            </a:r>
            <a:r>
              <a:rPr lang="en-US" altLang="ru-RU" sz="2000" b="1" smtClean="0">
                <a:latin typeface="DejaVu Sans Mono" pitchFamily="49" charset="0"/>
              </a:rPr>
              <a:t>[][];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private int</a:t>
            </a:r>
            <a:r>
              <a:rPr lang="en-US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g</a:t>
            </a:r>
            <a:r>
              <a:rPr lang="en-US" altLang="ru-RU" sz="2000" b="1" smtClean="0">
                <a:latin typeface="DejaVu Sans Mono" pitchFamily="49" charset="0"/>
              </a:rPr>
              <a:t>[][];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private int</a:t>
            </a:r>
            <a:r>
              <a:rPr lang="en-US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b</a:t>
            </a:r>
            <a:r>
              <a:rPr lang="en-US" altLang="ru-RU" sz="2000" b="1" smtClean="0">
                <a:latin typeface="DejaVu Sans Mono" pitchFamily="49" charset="0"/>
              </a:rPr>
              <a:t>[][];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    public</a:t>
            </a:r>
            <a:r>
              <a:rPr lang="en-US" altLang="ru-RU" sz="2000" b="1" smtClean="0">
                <a:latin typeface="DejaVu Sans Mono" pitchFamily="49" charset="0"/>
              </a:rPr>
              <a:t> MyMatrix(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w,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h)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r</a:t>
            </a:r>
            <a:r>
              <a:rPr lang="en-US" altLang="ru-RU" sz="2000" b="1" smtClean="0">
                <a:latin typeface="DejaVu Sans Mono" pitchFamily="49" charset="0"/>
              </a:rPr>
              <a:t> =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new int</a:t>
            </a:r>
            <a:r>
              <a:rPr lang="en-US" altLang="ru-RU" sz="2000" b="1" smtClean="0">
                <a:latin typeface="DejaVu Sans Mono" pitchFamily="49" charset="0"/>
              </a:rPr>
              <a:t>[h][w];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g</a:t>
            </a:r>
            <a:r>
              <a:rPr lang="en-US" altLang="ru-RU" sz="2000" b="1" smtClean="0">
                <a:latin typeface="DejaVu Sans Mono" pitchFamily="49" charset="0"/>
              </a:rPr>
              <a:t> =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new int</a:t>
            </a:r>
            <a:r>
              <a:rPr lang="en-US" altLang="ru-RU" sz="2000" b="1" smtClean="0">
                <a:latin typeface="DejaVu Sans Mono" pitchFamily="49" charset="0"/>
              </a:rPr>
              <a:t>[h][w];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b</a:t>
            </a:r>
            <a:r>
              <a:rPr lang="en-US" altLang="ru-RU" sz="2000" b="1" smtClean="0">
                <a:latin typeface="DejaVu Sans Mono" pitchFamily="49" charset="0"/>
              </a:rPr>
              <a:t> =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new int</a:t>
            </a:r>
            <a:r>
              <a:rPr lang="en-US" altLang="ru-RU" sz="2000" b="1" smtClean="0">
                <a:latin typeface="DejaVu Sans Mono" pitchFamily="49" charset="0"/>
              </a:rPr>
              <a:t>[h][w];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en-US" altLang="ru-RU" sz="2000" b="1" smtClean="0">
                <a:solidFill>
                  <a:srgbClr val="008000"/>
                </a:solidFill>
                <a:latin typeface="DejaVu Sans Mono" pitchFamily="49" charset="0"/>
              </a:rPr>
              <a:t>/*...*/</a:t>
            </a:r>
            <a:endParaRPr lang="ru-RU" altLang="ru-RU" sz="2000" b="1" smtClean="0">
              <a:solidFill>
                <a:srgbClr val="008000"/>
              </a:solidFill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smtClean="0">
                <a:latin typeface="DejaVu Sans Mono" pitchFamily="49" charset="0"/>
              </a:rPr>
              <a:t>}</a:t>
            </a:r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Пример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164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public class </a:t>
            </a:r>
            <a:r>
              <a:rPr lang="en-US" altLang="ru-RU" sz="2000" b="1" smtClean="0">
                <a:latin typeface="DejaVu Sans Mono" pitchFamily="49" charset="0"/>
              </a:rPr>
              <a:t>Point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public int</a:t>
            </a:r>
            <a:r>
              <a:rPr lang="en-US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r</a:t>
            </a:r>
            <a:r>
              <a:rPr lang="en-US" altLang="ru-RU" sz="2000" b="1" smtClean="0">
                <a:latin typeface="DejaVu Sans Mono" pitchFamily="49" charset="0"/>
              </a:rPr>
              <a:t>,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g</a:t>
            </a:r>
            <a:r>
              <a:rPr lang="en-US" altLang="ru-RU" sz="2000" b="1" smtClean="0">
                <a:latin typeface="DejaVu Sans Mono" pitchFamily="49" charset="0"/>
              </a:rPr>
              <a:t>,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b</a:t>
            </a:r>
            <a:r>
              <a:rPr lang="en-US" altLang="ru-RU" sz="2000" b="1" smtClean="0">
                <a:latin typeface="DejaVu Sans Mono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}</a:t>
            </a:r>
            <a:endParaRPr lang="en-US" altLang="ru-RU" sz="2000" b="1" smtClean="0">
              <a:solidFill>
                <a:srgbClr val="800080"/>
              </a:solidFill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public class</a:t>
            </a:r>
            <a:r>
              <a:rPr lang="ru-RU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latin typeface="DejaVu Sans Mono" pitchFamily="49" charset="0"/>
              </a:rPr>
              <a:t>PictureMatrix </a:t>
            </a:r>
            <a:r>
              <a:rPr lang="ru-RU" altLang="ru-RU" sz="2000" b="1" smtClean="0">
                <a:latin typeface="DejaVu Sans Mono" pitchFamily="49" charset="0"/>
              </a:rPr>
              <a:t>{</a:t>
            </a:r>
            <a:endParaRPr lang="en-US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private </a:t>
            </a:r>
            <a:r>
              <a:rPr lang="en-US" altLang="ru-RU" sz="2000" b="1" smtClean="0">
                <a:latin typeface="DejaVu Sans Mono" pitchFamily="49" charset="0"/>
              </a:rPr>
              <a:t>Point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p</a:t>
            </a:r>
            <a:r>
              <a:rPr lang="en-US" altLang="ru-RU" sz="2000" b="1" smtClean="0">
                <a:latin typeface="DejaVu Sans Mono" pitchFamily="49" charset="0"/>
              </a:rPr>
              <a:t>[][];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    public</a:t>
            </a:r>
            <a:r>
              <a:rPr lang="en-US" altLang="ru-RU" sz="2000" b="1" smtClean="0">
                <a:latin typeface="DejaVu Sans Mono" pitchFamily="49" charset="0"/>
              </a:rPr>
              <a:t> PictureMatrix(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w,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h)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p</a:t>
            </a:r>
            <a:r>
              <a:rPr lang="en-US" altLang="ru-RU" sz="2000" b="1" smtClean="0">
                <a:latin typeface="DejaVu Sans Mono" pitchFamily="49" charset="0"/>
              </a:rPr>
              <a:t> =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new </a:t>
            </a:r>
            <a:r>
              <a:rPr lang="en-US" altLang="ru-RU" sz="2000" b="1" smtClean="0">
                <a:latin typeface="DejaVu Sans Mono" pitchFamily="49" charset="0"/>
              </a:rPr>
              <a:t>Point[h][w];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en-US" altLang="ru-RU" sz="2000" b="1" smtClean="0">
                <a:solidFill>
                  <a:srgbClr val="008000"/>
                </a:solidFill>
                <a:latin typeface="DejaVu Sans Mono" pitchFamily="49" charset="0"/>
              </a:rPr>
              <a:t>/*...*/</a:t>
            </a:r>
            <a:endParaRPr lang="ru-RU" altLang="ru-RU" sz="2000" b="1" smtClean="0">
              <a:solidFill>
                <a:srgbClr val="008000"/>
              </a:solidFill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smtClean="0">
                <a:latin typeface="DejaVu Sans Mono" pitchFamily="49" charset="0"/>
              </a:rPr>
              <a:t>}</a:t>
            </a:r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Пример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public class </a:t>
            </a:r>
            <a:r>
              <a:rPr lang="en-US" altLang="ru-RU" sz="2000" b="1" smtClean="0">
                <a:latin typeface="DejaVu Sans Mono" pitchFamily="49" charset="0"/>
              </a:rPr>
              <a:t>Point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public int</a:t>
            </a:r>
            <a:r>
              <a:rPr lang="en-US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r</a:t>
            </a:r>
            <a:r>
              <a:rPr lang="en-US" altLang="ru-RU" sz="2000" b="1" smtClean="0">
                <a:latin typeface="DejaVu Sans Mono" pitchFamily="49" charset="0"/>
              </a:rPr>
              <a:t>,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g</a:t>
            </a:r>
            <a:r>
              <a:rPr lang="en-US" altLang="ru-RU" sz="2000" b="1" smtClean="0">
                <a:latin typeface="DejaVu Sans Mono" pitchFamily="49" charset="0"/>
              </a:rPr>
              <a:t>,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b</a:t>
            </a:r>
            <a:r>
              <a:rPr lang="en-US" altLang="ru-RU" sz="2000" b="1" smtClean="0">
                <a:latin typeface="DejaVu Sans Mono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}</a:t>
            </a:r>
            <a:endParaRPr lang="en-US" altLang="ru-RU" sz="2000" b="1" smtClean="0">
              <a:solidFill>
                <a:srgbClr val="800080"/>
              </a:solidFill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interface</a:t>
            </a:r>
            <a:r>
              <a:rPr lang="ru-RU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latin typeface="DejaVu Sans Mono" pitchFamily="49" charset="0"/>
              </a:rPr>
              <a:t>PictureMatrix </a:t>
            </a:r>
            <a:r>
              <a:rPr lang="ru-RU" altLang="ru-RU" sz="2000" b="1" smtClean="0">
                <a:latin typeface="DejaVu Sans Mono" pitchFamily="49" charset="0"/>
              </a:rPr>
              <a:t>{</a:t>
            </a:r>
            <a:endParaRPr lang="en-US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Point get(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i,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j);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width();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height();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smtClean="0">
                <a:latin typeface="DejaVu Sans Mono" pitchFamily="49" charset="0"/>
              </a:rPr>
              <a:t>}</a:t>
            </a:r>
            <a:endParaRPr lang="en-US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public class</a:t>
            </a:r>
            <a:r>
              <a:rPr lang="en-US" altLang="ru-RU" sz="2000" b="1" smtClean="0">
                <a:latin typeface="DejaVu Sans Mono" pitchFamily="49" charset="0"/>
              </a:rPr>
              <a:t> PictureMatrixImpl1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              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implements</a:t>
            </a:r>
            <a:r>
              <a:rPr lang="en-US" altLang="ru-RU" sz="2000" b="1" smtClean="0">
                <a:latin typeface="DejaVu Sans Mono" pitchFamily="49" charset="0"/>
              </a:rPr>
              <a:t> PictureMatrix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en-US" altLang="ru-RU" sz="2000" b="1" smtClean="0">
                <a:solidFill>
                  <a:srgbClr val="008000"/>
                </a:solidFill>
                <a:latin typeface="DejaVu Sans Mono" pitchFamily="49" charset="0"/>
              </a:rPr>
              <a:t>/*...*/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public class</a:t>
            </a:r>
            <a:r>
              <a:rPr lang="en-US" altLang="ru-RU" sz="2000" b="1" smtClean="0">
                <a:latin typeface="DejaVu Sans Mono" pitchFamily="49" charset="0"/>
              </a:rPr>
              <a:t> PictureMatrixImpl2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              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implements</a:t>
            </a:r>
            <a:r>
              <a:rPr lang="en-US" altLang="ru-RU" sz="2000" b="1" smtClean="0">
                <a:latin typeface="DejaVu Sans Mono" pitchFamily="49" charset="0"/>
              </a:rPr>
              <a:t> PictureMatrix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en-US" altLang="ru-RU" sz="2000" b="1" smtClean="0">
                <a:solidFill>
                  <a:srgbClr val="008000"/>
                </a:solidFill>
                <a:latin typeface="DejaVu Sans Mono" pitchFamily="49" charset="0"/>
              </a:rPr>
              <a:t>/*...*/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}</a:t>
            </a:r>
            <a:endParaRPr lang="ru-RU" altLang="ru-RU" sz="2000" b="1" smtClean="0">
              <a:latin typeface="DejaVu Sans Mono" pitchFamily="49" charset="0"/>
            </a:endParaRPr>
          </a:p>
        </p:txBody>
      </p:sp>
      <p:sp>
        <p:nvSpPr>
          <p:cNvPr id="56324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solidFill>
            <a:srgbClr val="008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Пример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164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public class</a:t>
            </a:r>
            <a:r>
              <a:rPr lang="ru-RU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latin typeface="DejaVu Sans Mono" pitchFamily="49" charset="0"/>
              </a:rPr>
              <a:t>MyApplet</a:t>
            </a:r>
            <a:r>
              <a:rPr lang="ru-RU" altLang="ru-RU" sz="2000" b="1" smtClean="0">
                <a:latin typeface="DejaVu Sans Mono" pitchFamily="49" charset="0"/>
              </a:rPr>
              <a:t>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extends</a:t>
            </a:r>
            <a:r>
              <a:rPr lang="en-US" altLang="ru-RU" sz="2000" b="1" smtClean="0">
                <a:latin typeface="DejaVu Sans Mono" pitchFamily="49" charset="0"/>
              </a:rPr>
              <a:t> JApplet </a:t>
            </a:r>
            <a:r>
              <a:rPr lang="ru-RU" altLang="ru-RU" sz="2000" b="1" smtClean="0">
                <a:latin typeface="DejaVu Sans Mono" pitchFamily="49" charset="0"/>
              </a:rPr>
              <a:t>{</a:t>
            </a:r>
            <a:endParaRPr lang="en-US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private</a:t>
            </a:r>
            <a:r>
              <a:rPr lang="en-US" altLang="ru-RU" sz="2000" b="1" smtClean="0">
                <a:latin typeface="DejaVu Sans Mono" pitchFamily="49" charset="0"/>
              </a:rPr>
              <a:t> PictureMatrix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pm</a:t>
            </a:r>
            <a:r>
              <a:rPr lang="en-US" altLang="ru-RU" sz="2000" b="1" smtClean="0">
                <a:latin typeface="DejaVu Sans Mono" pitchFamily="49" charset="0"/>
              </a:rPr>
              <a:t> =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null</a:t>
            </a:r>
            <a:r>
              <a:rPr lang="en-US" altLang="ru-RU" sz="2000" b="1" smtClean="0">
                <a:latin typeface="DejaVu Sans Mono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    public void</a:t>
            </a:r>
            <a:r>
              <a:rPr lang="en-US" altLang="ru-RU" sz="2000" b="1" smtClean="0">
                <a:latin typeface="DejaVu Sans Mono" pitchFamily="49" charset="0"/>
              </a:rPr>
              <a:t> paint(Graphics g)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        for</a:t>
            </a:r>
            <a:r>
              <a:rPr lang="en-US" altLang="ru-RU" sz="2000" b="1" smtClean="0">
                <a:latin typeface="DejaVu Sans Mono" pitchFamily="49" charset="0"/>
              </a:rPr>
              <a:t>(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i = 0; i &lt;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pm</a:t>
            </a:r>
            <a:r>
              <a:rPr lang="en-US" altLang="ru-RU" sz="2000" b="1" smtClean="0">
                <a:latin typeface="DejaVu Sans Mono" pitchFamily="49" charset="0"/>
              </a:rPr>
              <a:t>.height(); i++)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for</a:t>
            </a:r>
            <a:r>
              <a:rPr lang="en-US" altLang="ru-RU" sz="2000" b="1" smtClean="0">
                <a:latin typeface="DejaVu Sans Mono" pitchFamily="49" charset="0"/>
              </a:rPr>
              <a:t>(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int</a:t>
            </a:r>
            <a:r>
              <a:rPr lang="en-US" altLang="ru-RU" sz="2000" b="1" smtClean="0">
                <a:latin typeface="DejaVu Sans Mono" pitchFamily="49" charset="0"/>
              </a:rPr>
              <a:t> j = 0; j &lt;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pm</a:t>
            </a:r>
            <a:r>
              <a:rPr lang="en-US" altLang="ru-RU" sz="2000" b="1" smtClean="0">
                <a:latin typeface="DejaVu Sans Mono" pitchFamily="49" charset="0"/>
              </a:rPr>
              <a:t>.height(); j++)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        out(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pm</a:t>
            </a:r>
            <a:r>
              <a:rPr lang="en-US" altLang="ru-RU" sz="2000" b="1" smtClean="0">
                <a:latin typeface="DejaVu Sans Mono" pitchFamily="49" charset="0"/>
              </a:rPr>
              <a:t>.get(i, j).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r</a:t>
            </a:r>
            <a:r>
              <a:rPr lang="en-US" altLang="ru-RU" sz="2000" b="1" smtClean="0">
                <a:latin typeface="DejaVu Sans Mono" pitchFamily="49" charset="0"/>
              </a:rPr>
              <a:t>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           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pm</a:t>
            </a:r>
            <a:r>
              <a:rPr lang="en-US" altLang="ru-RU" sz="2000" b="1" smtClean="0">
                <a:latin typeface="DejaVu Sans Mono" pitchFamily="49" charset="0"/>
              </a:rPr>
              <a:t>.get(i, j).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g</a:t>
            </a:r>
            <a:r>
              <a:rPr lang="en-US" altLang="ru-RU" sz="2000" b="1" smtClean="0">
                <a:latin typeface="DejaVu Sans Mono" pitchFamily="49" charset="0"/>
              </a:rPr>
              <a:t>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           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pm</a:t>
            </a:r>
            <a:r>
              <a:rPr lang="en-US" altLang="ru-RU" sz="2000" b="1" smtClean="0">
                <a:latin typeface="DejaVu Sans Mono" pitchFamily="49" charset="0"/>
              </a:rPr>
              <a:t>.get(i, j).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b</a:t>
            </a:r>
            <a:r>
              <a:rPr lang="en-US" altLang="ru-RU" sz="2000" b="1" smtClean="0">
                <a:latin typeface="DejaVu Sans Mono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}</a:t>
            </a:r>
            <a:endParaRPr lang="en-US" altLang="ru-RU" sz="2000" b="1" smtClean="0">
              <a:solidFill>
                <a:srgbClr val="008000"/>
              </a:solidFill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public void</a:t>
            </a:r>
            <a:r>
              <a:rPr lang="en-US" altLang="ru-RU" sz="2000" b="1" smtClean="0">
                <a:latin typeface="DejaVu Sans Mono" pitchFamily="49" charset="0"/>
              </a:rPr>
              <a:t> init()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    </a:t>
            </a:r>
            <a:r>
              <a:rPr lang="en-US" altLang="ru-RU" sz="2000" b="1" smtClean="0">
                <a:solidFill>
                  <a:srgbClr val="0000CC"/>
                </a:solidFill>
                <a:latin typeface="DejaVu Sans Mono" pitchFamily="49" charset="0"/>
              </a:rPr>
              <a:t>pm</a:t>
            </a:r>
            <a:r>
              <a:rPr lang="en-US" altLang="ru-RU" sz="2000" b="1" smtClean="0">
                <a:latin typeface="DejaVu Sans Mono" pitchFamily="49" charset="0"/>
              </a:rPr>
              <a:t> = </a:t>
            </a:r>
            <a:r>
              <a:rPr lang="en-US" altLang="ru-RU" sz="2000" b="1" smtClean="0">
                <a:solidFill>
                  <a:srgbClr val="800080"/>
                </a:solidFill>
                <a:latin typeface="DejaVu Sans Mono" pitchFamily="49" charset="0"/>
              </a:rPr>
              <a:t>new</a:t>
            </a:r>
            <a:r>
              <a:rPr lang="en-US" altLang="ru-RU" sz="2000" b="1" smtClean="0">
                <a:latin typeface="DejaVu Sans Mono" pitchFamily="49" charset="0"/>
              </a:rPr>
              <a:t> PictureMatrixImpl1();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}</a:t>
            </a:r>
            <a:endParaRPr lang="ru-RU" altLang="ru-RU" sz="2000" b="1" smtClean="0">
              <a:latin typeface="DejaVu Sans Mono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smtClean="0">
                <a:latin typeface="DejaVu Sans Mono" pitchFamily="49" charset="0"/>
              </a:rPr>
              <a:t>}</a:t>
            </a:r>
          </a:p>
        </p:txBody>
      </p:sp>
      <p:sp>
        <p:nvSpPr>
          <p:cNvPr id="57348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solidFill>
            <a:srgbClr val="008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Пример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0" name="Picture 20" descr="404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636838"/>
            <a:ext cx="1919288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4140200" y="1193800"/>
            <a:ext cx="3130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400" b="1">
                <a:solidFill>
                  <a:srgbClr val="FF0000"/>
                </a:solidFill>
              </a:rPr>
              <a:t>императивное</a:t>
            </a:r>
          </a:p>
          <a:p>
            <a:pPr algn="ctr"/>
            <a:r>
              <a:rPr lang="ru-RU" altLang="ru-RU" sz="2400" b="1">
                <a:solidFill>
                  <a:srgbClr val="FF0000"/>
                </a:solidFill>
              </a:rPr>
              <a:t>программирование</a:t>
            </a:r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2627313" y="4292600"/>
            <a:ext cx="3130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400" b="1">
                <a:solidFill>
                  <a:srgbClr val="0000FF"/>
                </a:solidFill>
              </a:rPr>
              <a:t>структурное</a:t>
            </a:r>
          </a:p>
          <a:p>
            <a:pPr algn="ctr"/>
            <a:r>
              <a:rPr lang="ru-RU" altLang="ru-RU" sz="2400" b="1">
                <a:solidFill>
                  <a:srgbClr val="0000FF"/>
                </a:solidFill>
              </a:rPr>
              <a:t>программирование</a:t>
            </a:r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5867400" y="5589588"/>
            <a:ext cx="3130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400" b="1">
                <a:solidFill>
                  <a:srgbClr val="00CC00"/>
                </a:solidFill>
              </a:rPr>
              <a:t>процедурное</a:t>
            </a:r>
          </a:p>
          <a:p>
            <a:pPr algn="ctr"/>
            <a:r>
              <a:rPr lang="ru-RU" altLang="ru-RU" sz="2400" b="1">
                <a:solidFill>
                  <a:srgbClr val="00CC00"/>
                </a:solidFill>
              </a:rPr>
              <a:t>программирование</a:t>
            </a:r>
          </a:p>
        </p:txBody>
      </p: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5795963" y="3716338"/>
            <a:ext cx="3130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400" b="1">
                <a:solidFill>
                  <a:srgbClr val="CC00CC"/>
                </a:solidFill>
              </a:rPr>
              <a:t>функциональное</a:t>
            </a:r>
          </a:p>
          <a:p>
            <a:pPr algn="ctr"/>
            <a:r>
              <a:rPr lang="ru-RU" altLang="ru-RU" sz="2400" b="1">
                <a:solidFill>
                  <a:srgbClr val="CC00CC"/>
                </a:solidFill>
              </a:rPr>
              <a:t>программирование</a:t>
            </a:r>
          </a:p>
        </p:txBody>
      </p:sp>
      <p:sp>
        <p:nvSpPr>
          <p:cNvPr id="30745" name="Text Box 25"/>
          <p:cNvSpPr txBox="1">
            <a:spLocks noChangeArrowheads="1"/>
          </p:cNvSpPr>
          <p:nvPr/>
        </p:nvSpPr>
        <p:spPr bwMode="auto">
          <a:xfrm>
            <a:off x="4021138" y="2489200"/>
            <a:ext cx="4425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400" b="1">
                <a:solidFill>
                  <a:srgbClr val="FFCC00"/>
                </a:solidFill>
              </a:rPr>
              <a:t>объектно-ориентированное</a:t>
            </a:r>
          </a:p>
          <a:p>
            <a:pPr algn="ctr"/>
            <a:r>
              <a:rPr lang="ru-RU" altLang="ru-RU" sz="2400" b="1">
                <a:solidFill>
                  <a:srgbClr val="FFCC00"/>
                </a:solidFill>
              </a:rPr>
              <a:t>программирование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1" grpId="0"/>
      <p:bldP spid="30742" grpId="0"/>
      <p:bldP spid="30743" grpId="0"/>
      <p:bldP spid="30744" grpId="0"/>
      <p:bldP spid="307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404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636838"/>
            <a:ext cx="1919288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140200" y="1193800"/>
            <a:ext cx="3130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400" b="1">
                <a:solidFill>
                  <a:srgbClr val="FF0000"/>
                </a:solidFill>
              </a:rPr>
              <a:t>императивное</a:t>
            </a:r>
          </a:p>
          <a:p>
            <a:pPr algn="ctr"/>
            <a:r>
              <a:rPr lang="ru-RU" altLang="ru-RU" sz="2400" b="1">
                <a:solidFill>
                  <a:srgbClr val="FF0000"/>
                </a:solidFill>
              </a:rPr>
              <a:t>программирование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627313" y="4292600"/>
            <a:ext cx="3130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400" b="1">
                <a:solidFill>
                  <a:srgbClr val="0000FF"/>
                </a:solidFill>
              </a:rPr>
              <a:t>структурное</a:t>
            </a:r>
          </a:p>
          <a:p>
            <a:pPr algn="ctr"/>
            <a:r>
              <a:rPr lang="ru-RU" altLang="ru-RU" sz="2400" b="1">
                <a:solidFill>
                  <a:srgbClr val="0000FF"/>
                </a:solidFill>
              </a:rPr>
              <a:t>программирование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5867400" y="5589588"/>
            <a:ext cx="3130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400" b="1">
                <a:solidFill>
                  <a:srgbClr val="00CC00"/>
                </a:solidFill>
              </a:rPr>
              <a:t>процедурное</a:t>
            </a:r>
          </a:p>
          <a:p>
            <a:pPr algn="ctr"/>
            <a:r>
              <a:rPr lang="ru-RU" altLang="ru-RU" sz="2400" b="1">
                <a:solidFill>
                  <a:srgbClr val="00CC00"/>
                </a:solidFill>
              </a:rPr>
              <a:t>программирование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5795963" y="3716338"/>
            <a:ext cx="3130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400" b="1">
                <a:solidFill>
                  <a:srgbClr val="CC00CC"/>
                </a:solidFill>
              </a:rPr>
              <a:t>функциональное</a:t>
            </a:r>
          </a:p>
          <a:p>
            <a:pPr algn="ctr"/>
            <a:r>
              <a:rPr lang="ru-RU" altLang="ru-RU" sz="2400" b="1">
                <a:solidFill>
                  <a:srgbClr val="CC00CC"/>
                </a:solidFill>
              </a:rPr>
              <a:t>программирование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4021138" y="2489200"/>
            <a:ext cx="4425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400" b="1">
                <a:solidFill>
                  <a:srgbClr val="FFCC00"/>
                </a:solidFill>
              </a:rPr>
              <a:t>объектно-ориентированное</a:t>
            </a:r>
          </a:p>
          <a:p>
            <a:pPr algn="ctr"/>
            <a:r>
              <a:rPr lang="ru-RU" altLang="ru-RU" sz="2400" b="1">
                <a:solidFill>
                  <a:srgbClr val="FFCC00"/>
                </a:solidFill>
              </a:rPr>
              <a:t>программирование</a:t>
            </a:r>
          </a:p>
        </p:txBody>
      </p:sp>
      <p:pic>
        <p:nvPicPr>
          <p:cNvPr id="31753" name="Picture 9" descr="0_6281e_be5cc83d_XL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133600"/>
            <a:ext cx="1973263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5" name="Picture 11" descr="334062_xoxloma_uzor_rospis_risunok_cvety_lepestok_3402x2390_(ww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2708275"/>
            <a:ext cx="2449512" cy="172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8397 " pathEditMode="relative" ptsTypes="AA">
                                      <p:cBhvr>
                                        <p:cTn id="6" dur="20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587 -0.10502 " pathEditMode="relative" ptsTypes="AA">
                                      <p:cBhvr>
                                        <p:cTn id="8" dur="2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83 -0.18876 " pathEditMode="relative" ptsTypes="AA">
                                      <p:cBhvr>
                                        <p:cTn id="10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302 0.26231 " pathEditMode="relative" ptsTypes="AA">
                                      <p:cBhvr>
                                        <p:cTn id="12" dur="10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385 -0.37775 " pathEditMode="relative" ptsTypes="AA">
                                      <p:cBhvr>
                                        <p:cTn id="14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47" grpId="1"/>
      <p:bldP spid="31748" grpId="0"/>
      <p:bldP spid="31748" grpId="1"/>
      <p:bldP spid="31749" grpId="0"/>
      <p:bldP spid="31749" grpId="1"/>
      <p:bldP spid="31750" grpId="0"/>
      <p:bldP spid="31750" grpId="1"/>
      <p:bldP spid="31751" grpId="0"/>
      <p:bldP spid="3175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92150"/>
            <a:ext cx="8229600" cy="1371600"/>
          </a:xfrm>
        </p:spPr>
        <p:txBody>
          <a:bodyPr/>
          <a:lstStyle/>
          <a:p>
            <a:r>
              <a:rPr lang="ru-RU" altLang="ru-RU" sz="4000" smtClean="0"/>
              <a:t>Принципы объектно-ориентированного программирования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708275"/>
            <a:ext cx="8229600" cy="3159125"/>
          </a:xfrm>
        </p:spPr>
        <p:txBody>
          <a:bodyPr/>
          <a:lstStyle/>
          <a:p>
            <a:r>
              <a:rPr lang="ru-RU" altLang="ru-RU" smtClean="0"/>
              <a:t>Принцип единственной ответственности</a:t>
            </a:r>
          </a:p>
          <a:p>
            <a:r>
              <a:rPr lang="ru-RU" altLang="ru-RU" smtClean="0"/>
              <a:t>Принцип открытости / закрытости</a:t>
            </a:r>
          </a:p>
          <a:p>
            <a:r>
              <a:rPr lang="ru-RU" altLang="ru-RU" smtClean="0"/>
              <a:t>Принцип подстановки Лисков</a:t>
            </a:r>
          </a:p>
          <a:p>
            <a:r>
              <a:rPr lang="ru-RU" altLang="ru-RU" smtClean="0"/>
              <a:t>Принцип изоляции интерфейса</a:t>
            </a:r>
          </a:p>
          <a:p>
            <a:r>
              <a:rPr lang="ru-RU" altLang="ru-RU" smtClean="0"/>
              <a:t>Принцип инверсии зависимостей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altLang="ru-RU" sz="4000" smtClean="0"/>
              <a:t>Принцип единственной ответственности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1"/>
          <a:stretch>
            <a:fillRect/>
          </a:stretch>
        </p:blipFill>
        <p:spPr>
          <a:xfrm>
            <a:off x="1476375" y="1700213"/>
            <a:ext cx="6337300" cy="4286250"/>
          </a:xfrm>
          <a:noFill/>
        </p:spPr>
      </p:pic>
      <p:sp>
        <p:nvSpPr>
          <p:cNvPr id="2765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6165850"/>
            <a:ext cx="8229600" cy="360363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800" smtClean="0"/>
              <a:t>Только потому, что Вы можете, еще не значит, что вы должны это сделать</a:t>
            </a:r>
          </a:p>
        </p:txBody>
      </p:sp>
      <p:sp>
        <p:nvSpPr>
          <p:cNvPr id="27653" name="WordArt 5" descr="Коричневый мрамор"/>
          <p:cNvSpPr>
            <a:spLocks noChangeArrowheads="1" noChangeShapeType="1" noTextEdit="1"/>
          </p:cNvSpPr>
          <p:nvPr/>
        </p:nvSpPr>
        <p:spPr bwMode="auto">
          <a:xfrm>
            <a:off x="8027988" y="2708275"/>
            <a:ext cx="796925" cy="1368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blipFill dpi="0" rotWithShape="1">
                  <a:blip r:embed="rId3"/>
                  <a:srcRect/>
                  <a:tile tx="0" ty="0" sx="100000" sy="100000" flip="none" algn="tl"/>
                </a:blipFill>
                <a:latin typeface="Times New Roman"/>
                <a:cs typeface="Times New Roman"/>
              </a:rPr>
              <a:t>S</a:t>
            </a:r>
            <a:endParaRPr lang="ru-RU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blipFill dpi="0" rotWithShape="1">
                <a:blip r:embed="rId3"/>
                <a:srcRect/>
                <a:tile tx="0" ty="0" sx="100000" sy="100000" flip="none" algn="tl"/>
              </a:blip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0000">
              <a:alpha val="50000"/>
            </a:srgbClr>
          </a:solidFill>
        </p:spPr>
        <p:txBody>
          <a:bodyPr/>
          <a:lstStyle/>
          <a:p>
            <a:pPr eaLnBrk="1" hangingPunct="1"/>
            <a:r>
              <a:rPr lang="ru-RU" altLang="ru-RU" smtClean="0"/>
              <a:t>Пример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164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990099"/>
                </a:solidFill>
                <a:latin typeface="DejaVu Sans Mono" pitchFamily="49" charset="0"/>
              </a:rPr>
              <a:t>class</a:t>
            </a:r>
            <a:r>
              <a:rPr lang="en-US" altLang="ru-RU" sz="2000" b="1" smtClean="0">
                <a:latin typeface="DejaVu Sans Mono" pitchFamily="49" charset="0"/>
              </a:rPr>
              <a:t> Network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en-US" altLang="ru-RU" sz="2000" b="1" smtClean="0">
                <a:solidFill>
                  <a:srgbClr val="990099"/>
                </a:solidFill>
                <a:latin typeface="DejaVu Sans Mono" pitchFamily="49" charset="0"/>
              </a:rPr>
              <a:t>byte</a:t>
            </a:r>
            <a:r>
              <a:rPr lang="en-US" altLang="ru-RU" sz="2000" b="1" smtClean="0">
                <a:latin typeface="DejaVu Sans Mono" pitchFamily="49" charset="0"/>
              </a:rPr>
              <a:t>[] receiveByTcp()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ru-RU" sz="2000" b="1" smtClean="0">
              <a:latin typeface="DejaVu Sans Mono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en-US" altLang="ru-RU" sz="2000" b="1" smtClean="0">
                <a:solidFill>
                  <a:srgbClr val="990099"/>
                </a:solidFill>
                <a:latin typeface="DejaVu Sans Mono" pitchFamily="49" charset="0"/>
              </a:rPr>
              <a:t>byte</a:t>
            </a:r>
            <a:r>
              <a:rPr lang="en-US" altLang="ru-RU" sz="2000" b="1" smtClean="0">
                <a:latin typeface="DejaVu Sans Mono" pitchFamily="49" charset="0"/>
              </a:rPr>
              <a:t>[] receiveByUdp()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ru-RU" sz="2000" b="1" smtClean="0">
              <a:latin typeface="DejaVu Sans Mono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en-US" altLang="ru-RU" sz="2000" b="1" smtClean="0">
                <a:solidFill>
                  <a:srgbClr val="990099"/>
                </a:solidFill>
                <a:latin typeface="DejaVu Sans Mono" pitchFamily="49" charset="0"/>
              </a:rPr>
              <a:t>void</a:t>
            </a:r>
            <a:r>
              <a:rPr lang="en-US" altLang="ru-RU" sz="2000" b="1" smtClean="0">
                <a:latin typeface="DejaVu Sans Mono" pitchFamily="49" charset="0"/>
              </a:rPr>
              <a:t> sendByTcp(</a:t>
            </a:r>
            <a:r>
              <a:rPr lang="en-US" altLang="ru-RU" sz="2000" b="1" smtClean="0">
                <a:solidFill>
                  <a:srgbClr val="990099"/>
                </a:solidFill>
                <a:latin typeface="DejaVu Sans Mono" pitchFamily="49" charset="0"/>
              </a:rPr>
              <a:t>byte</a:t>
            </a:r>
            <a:r>
              <a:rPr lang="en-US" altLang="ru-RU" sz="2000" b="1" smtClean="0">
                <a:latin typeface="DejaVu Sans Mono" pitchFamily="49" charset="0"/>
              </a:rPr>
              <a:t>[] data)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ru-RU" sz="2000" b="1" smtClean="0">
              <a:latin typeface="DejaVu Sans Mono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en-US" altLang="ru-RU" sz="2000" b="1" smtClean="0">
                <a:solidFill>
                  <a:srgbClr val="990099"/>
                </a:solidFill>
                <a:latin typeface="DejaVu Sans Mono" pitchFamily="49" charset="0"/>
              </a:rPr>
              <a:t>void</a:t>
            </a:r>
            <a:r>
              <a:rPr lang="en-US" altLang="ru-RU" sz="2000" b="1" smtClean="0">
                <a:latin typeface="DejaVu Sans Mono" pitchFamily="49" charset="0"/>
              </a:rPr>
              <a:t> sendByUdp(</a:t>
            </a:r>
            <a:r>
              <a:rPr lang="en-US" altLang="ru-RU" sz="2000" b="1" smtClean="0">
                <a:solidFill>
                  <a:srgbClr val="990099"/>
                </a:solidFill>
                <a:latin typeface="DejaVu Sans Mono" pitchFamily="49" charset="0"/>
              </a:rPr>
              <a:t>byte</a:t>
            </a:r>
            <a:r>
              <a:rPr lang="en-US" altLang="ru-RU" sz="2000" b="1" smtClean="0">
                <a:latin typeface="DejaVu Sans Mono" pitchFamily="49" charset="0"/>
              </a:rPr>
              <a:t>[] data)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}</a:t>
            </a:r>
            <a:endParaRPr lang="ru-RU" altLang="ru-RU" sz="2000" b="1" smtClean="0">
              <a:latin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008000">
              <a:alpha val="50000"/>
            </a:srgbClr>
          </a:solidFill>
        </p:spPr>
        <p:txBody>
          <a:bodyPr/>
          <a:lstStyle/>
          <a:p>
            <a:pPr eaLnBrk="1" hangingPunct="1"/>
            <a:r>
              <a:rPr lang="ru-RU" altLang="ru-RU" smtClean="0"/>
              <a:t>Пример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164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990099"/>
                </a:solidFill>
                <a:latin typeface="DejaVu Sans Mono" pitchFamily="49" charset="0"/>
              </a:rPr>
              <a:t>class</a:t>
            </a:r>
            <a:r>
              <a:rPr lang="en-US" altLang="ru-RU" sz="2000" b="1" smtClean="0">
                <a:latin typeface="DejaVu Sans Mono" pitchFamily="49" charset="0"/>
              </a:rPr>
              <a:t> TcpNetwork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990099"/>
                </a:solidFill>
                <a:latin typeface="DejaVu Sans Mono" pitchFamily="49" charset="0"/>
              </a:rPr>
              <a:t>    byte</a:t>
            </a:r>
            <a:r>
              <a:rPr lang="en-US" altLang="ru-RU" sz="2000" b="1" smtClean="0">
                <a:latin typeface="DejaVu Sans Mono" pitchFamily="49" charset="0"/>
              </a:rPr>
              <a:t>[] receive()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2000" b="1" smtClean="0">
              <a:solidFill>
                <a:srgbClr val="990099"/>
              </a:solidFill>
              <a:latin typeface="DejaVu Sans Mono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990099"/>
                </a:solidFill>
                <a:latin typeface="DejaVu Sans Mono" pitchFamily="49" charset="0"/>
              </a:rPr>
              <a:t>    void</a:t>
            </a:r>
            <a:r>
              <a:rPr lang="en-US" altLang="ru-RU" sz="2000" b="1" smtClean="0">
                <a:latin typeface="DejaVu Sans Mono" pitchFamily="49" charset="0"/>
              </a:rPr>
              <a:t> send(</a:t>
            </a:r>
            <a:r>
              <a:rPr lang="en-US" altLang="ru-RU" sz="2000" b="1" smtClean="0">
                <a:solidFill>
                  <a:srgbClr val="990099"/>
                </a:solidFill>
                <a:latin typeface="DejaVu Sans Mono" pitchFamily="49" charset="0"/>
              </a:rPr>
              <a:t>byte</a:t>
            </a:r>
            <a:r>
              <a:rPr lang="en-US" altLang="ru-RU" sz="2000" b="1" smtClean="0">
                <a:latin typeface="DejaVu Sans Mono" pitchFamily="49" charset="0"/>
              </a:rPr>
              <a:t>[] data)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2000" b="1" smtClean="0">
              <a:solidFill>
                <a:srgbClr val="990099"/>
              </a:solidFill>
              <a:latin typeface="DejaVu Sans Mono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990099"/>
                </a:solidFill>
                <a:latin typeface="DejaVu Sans Mono" pitchFamily="49" charset="0"/>
              </a:rPr>
              <a:t>class</a:t>
            </a:r>
            <a:r>
              <a:rPr lang="en-US" altLang="ru-RU" sz="2000" b="1" smtClean="0">
                <a:latin typeface="DejaVu Sans Mono" pitchFamily="49" charset="0"/>
              </a:rPr>
              <a:t> UdpNetwork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990099"/>
                </a:solidFill>
                <a:latin typeface="DejaVu Sans Mono" pitchFamily="49" charset="0"/>
              </a:rPr>
              <a:t>    byte</a:t>
            </a:r>
            <a:r>
              <a:rPr lang="en-US" altLang="ru-RU" sz="2000" b="1" smtClean="0">
                <a:latin typeface="DejaVu Sans Mono" pitchFamily="49" charset="0"/>
              </a:rPr>
              <a:t>[] receive()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2000" b="1" smtClean="0">
              <a:latin typeface="DejaVu Sans Mono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</a:t>
            </a:r>
            <a:r>
              <a:rPr lang="en-US" altLang="ru-RU" sz="2000" b="1" smtClean="0">
                <a:solidFill>
                  <a:srgbClr val="990099"/>
                </a:solidFill>
                <a:latin typeface="DejaVu Sans Mono" pitchFamily="49" charset="0"/>
              </a:rPr>
              <a:t>void</a:t>
            </a:r>
            <a:r>
              <a:rPr lang="en-US" altLang="ru-RU" sz="2000" b="1" smtClean="0">
                <a:latin typeface="DejaVu Sans Mono" pitchFamily="49" charset="0"/>
              </a:rPr>
              <a:t> send(</a:t>
            </a:r>
            <a:r>
              <a:rPr lang="en-US" altLang="ru-RU" sz="2000" b="1" smtClean="0">
                <a:solidFill>
                  <a:srgbClr val="990099"/>
                </a:solidFill>
                <a:latin typeface="DejaVu Sans Mono" pitchFamily="49" charset="0"/>
              </a:rPr>
              <a:t>byte</a:t>
            </a:r>
            <a:r>
              <a:rPr lang="en-US" altLang="ru-RU" sz="2000" b="1" smtClean="0">
                <a:latin typeface="DejaVu Sans Mono" pitchFamily="49" charset="0"/>
              </a:rPr>
              <a:t>[] data)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DejaVu Sans Mono" pitchFamily="49" charset="0"/>
              </a:rPr>
              <a:t>}</a:t>
            </a:r>
            <a:endParaRPr lang="ru-RU" altLang="ru-RU" sz="2000" b="1" smtClean="0">
              <a:latin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иксел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</TotalTime>
  <Words>1587</Words>
  <Application>Microsoft Office PowerPoint</Application>
  <PresentationFormat>Экран (4:3)</PresentationFormat>
  <Paragraphs>460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7" baseType="lpstr">
      <vt:lpstr>Arial</vt:lpstr>
      <vt:lpstr>Wingdings</vt:lpstr>
      <vt:lpstr>Calibri</vt:lpstr>
      <vt:lpstr>Arial Black</vt:lpstr>
      <vt:lpstr>Times New Roman</vt:lpstr>
      <vt:lpstr>DejaVu Sans</vt:lpstr>
      <vt:lpstr>DejaVu Sans Mono</vt:lpstr>
      <vt:lpstr>Пиксел</vt:lpstr>
      <vt:lpstr>Принципы объектно-ориентированного проектирования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Принципы объектно-ориентированного программирования</vt:lpstr>
      <vt:lpstr>Принцип единственной ответственности</vt:lpstr>
      <vt:lpstr>Пример</vt:lpstr>
      <vt:lpstr>Пример</vt:lpstr>
      <vt:lpstr>Презентация PowerPoint</vt:lpstr>
      <vt:lpstr>Принцип открытости\закрытости</vt:lpstr>
      <vt:lpstr>Презентация PowerPoint</vt:lpstr>
      <vt:lpstr>Презентация PowerPoint</vt:lpstr>
      <vt:lpstr>Презентация PowerPoint</vt:lpstr>
      <vt:lpstr>Принцип подстановки Лисков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Принцип изоляции интерфейса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Принцип инверсии зависимостей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</dc:title>
  <dc:creator>Yermochenko</dc:creator>
  <cp:lastModifiedBy>Sergey Yermochenko</cp:lastModifiedBy>
  <cp:revision>34</cp:revision>
  <dcterms:created xsi:type="dcterms:W3CDTF">2011-08-31T18:19:57Z</dcterms:created>
  <dcterms:modified xsi:type="dcterms:W3CDTF">2014-09-09T22:16:29Z</dcterms:modified>
</cp:coreProperties>
</file>