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8" r:id="rId8"/>
    <p:sldId id="270" r:id="rId9"/>
    <p:sldId id="271" r:id="rId10"/>
    <p:sldId id="272" r:id="rId11"/>
    <p:sldId id="273" r:id="rId12"/>
    <p:sldId id="261" r:id="rId13"/>
    <p:sldId id="274" r:id="rId14"/>
    <p:sldId id="280" r:id="rId15"/>
    <p:sldId id="281" r:id="rId16"/>
    <p:sldId id="282" r:id="rId17"/>
    <p:sldId id="283" r:id="rId18"/>
    <p:sldId id="284" r:id="rId19"/>
    <p:sldId id="286" r:id="rId20"/>
    <p:sldId id="287" r:id="rId21"/>
    <p:sldId id="285" r:id="rId22"/>
    <p:sldId id="288" r:id="rId23"/>
    <p:sldId id="290" r:id="rId24"/>
    <p:sldId id="291" r:id="rId25"/>
    <p:sldId id="292" r:id="rId26"/>
    <p:sldId id="293" r:id="rId27"/>
    <p:sldId id="294" r:id="rId28"/>
    <p:sldId id="296" r:id="rId29"/>
    <p:sldId id="295" r:id="rId30"/>
    <p:sldId id="297" r:id="rId31"/>
    <p:sldId id="289" r:id="rId32"/>
    <p:sldId id="262" r:id="rId33"/>
    <p:sldId id="276" r:id="rId34"/>
    <p:sldId id="277" r:id="rId35"/>
    <p:sldId id="278" r:id="rId36"/>
    <p:sldId id="279" r:id="rId37"/>
    <p:sldId id="275" r:id="rId38"/>
    <p:sldId id="264" r:id="rId39"/>
    <p:sldId id="265" r:id="rId40"/>
    <p:sldId id="266" r:id="rId41"/>
    <p:sldId id="267" r:id="rId4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00FF"/>
    <a:srgbClr val="339966"/>
    <a:srgbClr val="80FF80"/>
    <a:srgbClr val="FFFF80"/>
    <a:srgbClr val="FF80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 sz="2400">
                <a:latin typeface="Times New Roman" pitchFamily="18" charset="0"/>
              </a:endParaRPr>
            </a:p>
          </p:txBody>
        </p:sp>
        <p:grpSp>
          <p:nvGrpSpPr>
            <p:cNvPr id="88069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807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8807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8807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8807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8807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8807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8807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8807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8807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8807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88080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8081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8082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31F4D8-20F1-4CA0-94BB-8C47D70B18FD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880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880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F3476E-C975-4931-A084-819FEE9E3756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6206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32F989-A2CE-4EC7-A875-7FECCAFD6E27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49FA55-B505-401C-92FC-A3547E583D7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89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00B337-8310-49A9-8528-4901D708400D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839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277B84-309C-48CB-A536-B47A3819D311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990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51835C-041C-4484-A945-E3A04860DB2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159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23D606-1343-4C00-BAEF-85C2C3E86DA4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26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894EFE-24EA-47C1-9BE5-1B5C07BFD575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183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EE2F12-8F05-4DF9-97AF-428A91FF8D27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21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AC400F-B2D7-4E9A-B1F1-A5DF63CE236F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517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ru-RU" altLang="ru-RU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9D04CA8C-2FB6-498C-B87C-6371FA848437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870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870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870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870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870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870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870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870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sz="4600"/>
              <a:t>Шаблоны распределения ответственности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642350" cy="6092825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ru-RU" sz="3600" b="1"/>
              <a:t>Creator (Создатель)</a:t>
            </a:r>
            <a:endParaRPr lang="ru-RU" altLang="ru-RU" sz="3600" b="1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ru-RU" altLang="ru-RU" sz="3600" b="1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 b="1">
                <a:solidFill>
                  <a:srgbClr val="990099"/>
                </a:solidFill>
                <a:latin typeface="DejaVu Sans Mono" pitchFamily="49" charset="0"/>
              </a:rPr>
              <a:t> </a:t>
            </a:r>
            <a:r>
              <a:rPr lang="en-US" altLang="ru-RU" sz="2800">
                <a:latin typeface="DejaVu Sans Mono" pitchFamily="49" charset="0"/>
              </a:rPr>
              <a:t>PersonPrinter {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		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static void</a:t>
            </a:r>
            <a:r>
              <a:rPr lang="en-US" altLang="ru-RU" sz="2800">
                <a:latin typeface="DejaVu Sans Mono" pitchFamily="49" charset="0"/>
              </a:rPr>
              <a:t> print() {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			PersonFinder pf;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			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 ... */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			List&lt;Person&gt; ps =</a:t>
            </a:r>
            <a:endParaRPr lang="ru-RU" altLang="ru-RU" sz="2800">
              <a:latin typeface="DejaVu Sans Mono" pitchFamily="49" charset="0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>
                <a:latin typeface="DejaVu Sans Mono" pitchFamily="49" charset="0"/>
              </a:rPr>
              <a:t>			        </a:t>
            </a:r>
            <a:r>
              <a:rPr lang="en-US" altLang="ru-RU" sz="2800">
                <a:latin typeface="DejaVu Sans Mono" pitchFamily="49" charset="0"/>
              </a:rPr>
              <a:t>   </a:t>
            </a:r>
            <a:r>
              <a:rPr lang="ru-RU" altLang="ru-RU" sz="2800">
                <a:latin typeface="DejaVu Sans Mono" pitchFamily="49" charset="0"/>
              </a:rPr>
              <a:t> </a:t>
            </a:r>
            <a:r>
              <a:rPr lang="en-US" altLang="ru-RU" sz="2800">
                <a:latin typeface="DejaVu Sans Mono" pitchFamily="49" charset="0"/>
              </a:rPr>
              <a:t>pf.find(</a:t>
            </a:r>
            <a:r>
              <a:rPr lang="en-US" altLang="ru-RU" sz="2800">
                <a:solidFill>
                  <a:srgbClr val="0000FF"/>
                </a:solidFill>
                <a:latin typeface="DejaVu Sans Mono" pitchFamily="49" charset="0"/>
              </a:rPr>
              <a:t>"</a:t>
            </a:r>
            <a:r>
              <a:rPr lang="ru-RU" altLang="ru-RU" sz="2800">
                <a:solidFill>
                  <a:srgbClr val="0000FF"/>
                </a:solidFill>
                <a:latin typeface="DejaVu Sans Mono" pitchFamily="49" charset="0"/>
              </a:rPr>
              <a:t>Иванов</a:t>
            </a:r>
            <a:r>
              <a:rPr lang="en-US" altLang="ru-RU" sz="2800">
                <a:solidFill>
                  <a:srgbClr val="0000FF"/>
                </a:solidFill>
                <a:latin typeface="DejaVu Sans Mono" pitchFamily="49" charset="0"/>
              </a:rPr>
              <a:t>"</a:t>
            </a:r>
            <a:r>
              <a:rPr lang="en-US" altLang="ru-RU" sz="2800">
                <a:latin typeface="DejaVu Sans Mono" pitchFamily="49" charset="0"/>
              </a:rPr>
              <a:t>);</a:t>
            </a:r>
            <a:endParaRPr lang="ru-RU" altLang="ru-RU" sz="2800">
              <a:latin typeface="DejaVu Sans Mono" pitchFamily="49" charset="0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>
                <a:latin typeface="DejaVu Sans Mono" pitchFamily="49" charset="0"/>
              </a:rPr>
              <a:t>			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for</a:t>
            </a:r>
            <a:r>
              <a:rPr lang="en-US" altLang="ru-RU" sz="2800">
                <a:latin typeface="DejaVu Sans Mono" pitchFamily="49" charset="0"/>
              </a:rPr>
              <a:t>(Person p : ps) {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				System.</a:t>
            </a:r>
            <a:r>
              <a:rPr lang="en-US" altLang="ru-RU" sz="2800" i="1">
                <a:solidFill>
                  <a:srgbClr val="000099"/>
                </a:solidFill>
                <a:latin typeface="DejaVu Sans Mono" pitchFamily="49" charset="0"/>
              </a:rPr>
              <a:t>out</a:t>
            </a:r>
            <a:r>
              <a:rPr lang="en-US" altLang="ru-RU" sz="2800">
                <a:latin typeface="DejaVu Sans Mono" pitchFamily="49" charset="0"/>
              </a:rPr>
              <a:t>.println(p);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			}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		}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642350" cy="6092825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ru-RU" sz="3600" b="1"/>
              <a:t>Creator (Создатель)</a:t>
            </a:r>
            <a:endParaRPr lang="ru-RU" altLang="ru-RU" sz="3600" b="1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ru-RU" altLang="ru-RU" sz="3600" b="1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 b="1">
                <a:solidFill>
                  <a:srgbClr val="990099"/>
                </a:solidFill>
                <a:latin typeface="DejaVu Sans Mono" pitchFamily="49" charset="0"/>
              </a:rPr>
              <a:t> </a:t>
            </a:r>
            <a:r>
              <a:rPr lang="en-US" altLang="ru-RU" sz="2800">
                <a:latin typeface="DejaVu Sans Mono" pitchFamily="49" charset="0"/>
              </a:rPr>
              <a:t>PersonPrinter {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		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static void</a:t>
            </a:r>
            <a:r>
              <a:rPr lang="en-US" altLang="ru-RU" sz="2800">
                <a:latin typeface="DejaVu Sans Mono" pitchFamily="49" charset="0"/>
              </a:rPr>
              <a:t> print() {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			PersonFinder pf =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			        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new </a:t>
            </a:r>
            <a:r>
              <a:rPr lang="en-US" altLang="ru-RU" sz="2800">
                <a:latin typeface="DejaVu Sans Mono" pitchFamily="49" charset="0"/>
              </a:rPr>
              <a:t>PersonFinder();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			List&lt;Person&gt; ps =</a:t>
            </a:r>
            <a:endParaRPr lang="ru-RU" altLang="ru-RU" sz="2800">
              <a:latin typeface="DejaVu Sans Mono" pitchFamily="49" charset="0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>
                <a:latin typeface="DejaVu Sans Mono" pitchFamily="49" charset="0"/>
              </a:rPr>
              <a:t>			        </a:t>
            </a:r>
            <a:r>
              <a:rPr lang="en-US" altLang="ru-RU" sz="2800">
                <a:latin typeface="DejaVu Sans Mono" pitchFamily="49" charset="0"/>
              </a:rPr>
              <a:t>   </a:t>
            </a:r>
            <a:r>
              <a:rPr lang="ru-RU" altLang="ru-RU" sz="2800">
                <a:latin typeface="DejaVu Sans Mono" pitchFamily="49" charset="0"/>
              </a:rPr>
              <a:t> </a:t>
            </a:r>
            <a:r>
              <a:rPr lang="en-US" altLang="ru-RU" sz="2800">
                <a:latin typeface="DejaVu Sans Mono" pitchFamily="49" charset="0"/>
              </a:rPr>
              <a:t>pf.find(</a:t>
            </a:r>
            <a:r>
              <a:rPr lang="en-US" altLang="ru-RU" sz="2800">
                <a:solidFill>
                  <a:srgbClr val="0000FF"/>
                </a:solidFill>
                <a:latin typeface="DejaVu Sans Mono" pitchFamily="49" charset="0"/>
              </a:rPr>
              <a:t>"</a:t>
            </a:r>
            <a:r>
              <a:rPr lang="ru-RU" altLang="ru-RU" sz="2800">
                <a:solidFill>
                  <a:srgbClr val="0000FF"/>
                </a:solidFill>
                <a:latin typeface="DejaVu Sans Mono" pitchFamily="49" charset="0"/>
              </a:rPr>
              <a:t>Иванов</a:t>
            </a:r>
            <a:r>
              <a:rPr lang="en-US" altLang="ru-RU" sz="2800">
                <a:solidFill>
                  <a:srgbClr val="0000FF"/>
                </a:solidFill>
                <a:latin typeface="DejaVu Sans Mono" pitchFamily="49" charset="0"/>
              </a:rPr>
              <a:t>"</a:t>
            </a:r>
            <a:r>
              <a:rPr lang="en-US" altLang="ru-RU" sz="2800">
                <a:latin typeface="DejaVu Sans Mono" pitchFamily="49" charset="0"/>
              </a:rPr>
              <a:t>);</a:t>
            </a:r>
            <a:endParaRPr lang="ru-RU" altLang="ru-RU" sz="2800">
              <a:latin typeface="DejaVu Sans Mono" pitchFamily="49" charset="0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>
                <a:latin typeface="DejaVu Sans Mono" pitchFamily="49" charset="0"/>
              </a:rPr>
              <a:t>			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for</a:t>
            </a:r>
            <a:r>
              <a:rPr lang="en-US" altLang="ru-RU" sz="2800">
                <a:latin typeface="DejaVu Sans Mono" pitchFamily="49" charset="0"/>
              </a:rPr>
              <a:t>(Person p : ps) {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				System.</a:t>
            </a:r>
            <a:r>
              <a:rPr lang="en-US" altLang="ru-RU" sz="2800" i="1">
                <a:solidFill>
                  <a:srgbClr val="000099"/>
                </a:solidFill>
                <a:latin typeface="DejaVu Sans Mono" pitchFamily="49" charset="0"/>
              </a:rPr>
              <a:t>out</a:t>
            </a:r>
            <a:r>
              <a:rPr lang="en-US" altLang="ru-RU" sz="2800">
                <a:latin typeface="DejaVu Sans Mono" pitchFamily="49" charset="0"/>
              </a:rPr>
              <a:t>.println(p);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			}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		}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ru-RU" sz="4000" b="1"/>
              <a:t>Controller (Контроллер)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ru-RU" sz="4000" b="1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4000"/>
              <a:t>Внешний контроллер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4000"/>
              <a:t>Контроллер роли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4000"/>
              <a:t>Контроллер прецедента</a:t>
            </a:r>
            <a:endParaRPr lang="en-US" altLang="ru-RU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ru-RU" sz="4000" b="1"/>
              <a:t>Controller (Контроллер)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ru-RU" sz="4000" b="1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ru-RU" sz="4000"/>
              <a:t>Page Controller</a:t>
            </a:r>
            <a:endParaRPr lang="ru-RU" altLang="ru-RU" sz="400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ru-RU" sz="4000"/>
              <a:t>Front Controller</a:t>
            </a:r>
            <a:endParaRPr lang="ru-RU" altLang="ru-RU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 marL="533400" indent="-533400"/>
            <a:r>
              <a:rPr lang="en-US" altLang="ru-RU" sz="4000" b="1"/>
              <a:t>Low Coupling (Слабая связанность)</a:t>
            </a:r>
          </a:p>
          <a:p>
            <a:pPr marL="533400" indent="-533400">
              <a:buFont typeface="Wingdings" pitchFamily="2" charset="2"/>
              <a:buNone/>
            </a:pPr>
            <a:endParaRPr lang="en-US" altLang="ru-RU" sz="2800"/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наличие атрибута;</a:t>
            </a:r>
            <a:endParaRPr lang="en-US" altLang="ru-RU" sz="2800"/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наличие в методе параметра</a:t>
            </a:r>
            <a:r>
              <a:rPr lang="en-US" altLang="ru-RU" sz="2800"/>
              <a:t>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наличие в методе возвращаемого значения</a:t>
            </a:r>
            <a:r>
              <a:rPr lang="en-US" altLang="ru-RU" sz="2800"/>
              <a:t>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наличие в методе локальной переменной</a:t>
            </a:r>
            <a:r>
              <a:rPr lang="en-US" altLang="ru-RU" sz="2800"/>
              <a:t>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наследование</a:t>
            </a:r>
            <a:r>
              <a:rPr lang="en-US" altLang="ru-RU" sz="2800"/>
              <a:t>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реализация интерфейса</a:t>
            </a:r>
            <a:r>
              <a:rPr lang="en-US" altLang="ru-RU" sz="2800"/>
              <a:t>.</a:t>
            </a:r>
            <a:endParaRPr lang="ru-RU" alt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6092825"/>
          </a:xfrm>
        </p:spPr>
        <p:txBody>
          <a:bodyPr/>
          <a:lstStyle/>
          <a:p>
            <a:pPr marL="533400" indent="-533400"/>
            <a:r>
              <a:rPr lang="en-US" altLang="ru-RU" sz="4000" b="1"/>
              <a:t>Low Coupling (Слабая связанность)</a:t>
            </a:r>
            <a:endParaRPr lang="en-US" altLang="ru-RU" sz="2800"/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наличие атрибута</a:t>
            </a:r>
            <a:endParaRPr lang="en-US" altLang="ru-RU" sz="2800"/>
          </a:p>
          <a:p>
            <a:pPr marL="533400" indent="-533400"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>
                <a:latin typeface="DejaVu Sans Mono" pitchFamily="49" charset="0"/>
              </a:rPr>
              <a:t> Storage 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private</a:t>
            </a:r>
            <a:r>
              <a:rPr lang="en-US" altLang="ru-RU" sz="2800">
                <a:latin typeface="DejaVu Sans Mono" pitchFamily="49" charset="0"/>
              </a:rPr>
              <a:t> List&lt;Book&gt; </a:t>
            </a:r>
            <a:r>
              <a:rPr lang="en-US" altLang="ru-RU" sz="2800">
                <a:solidFill>
                  <a:srgbClr val="000099"/>
                </a:solidFill>
                <a:latin typeface="DejaVu Sans Mono" pitchFamily="49" charset="0"/>
              </a:rPr>
              <a:t>books</a:t>
            </a:r>
            <a:r>
              <a:rPr lang="en-US" altLang="ru-RU" sz="2800">
                <a:latin typeface="DejaVu Sans Mono" pitchFamily="49" charset="0"/>
              </a:rPr>
              <a:t>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ru-RU" sz="2800">
                <a:solidFill>
                  <a:srgbClr val="000099"/>
                </a:solidFill>
                <a:latin typeface="DejaVu Sans Mono" pitchFamily="49" charset="0"/>
              </a:rPr>
              <a:t>    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    </a:t>
            </a:r>
            <a:r>
              <a:rPr lang="ru-RU" altLang="ru-RU" sz="2800" i="1">
                <a:solidFill>
                  <a:srgbClr val="339966"/>
                </a:solidFill>
                <a:latin typeface="DejaVu Sans Mono" pitchFamily="49" charset="0"/>
              </a:rPr>
              <a:t>методы по чтению, поиску,</a:t>
            </a:r>
          </a:p>
          <a:p>
            <a:pPr marL="533400" indent="-533400">
              <a:buFont typeface="Wingdings" pitchFamily="2" charset="2"/>
              <a:buNone/>
            </a:pPr>
            <a:r>
              <a:rPr lang="ru-RU" altLang="ru-RU" sz="2800" i="1">
                <a:solidFill>
                  <a:srgbClr val="339966"/>
                </a:solidFill>
                <a:latin typeface="DejaVu Sans Mono" pitchFamily="49" charset="0"/>
              </a:rPr>
              <a:t>    сохранению списка книг</a:t>
            </a:r>
            <a:endParaRPr lang="en-US" altLang="ru-RU" sz="2800" i="1">
              <a:solidFill>
                <a:srgbClr val="339966"/>
              </a:solidFill>
              <a:latin typeface="DejaVu Sans Mono" pitchFamily="49" charset="0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    */</a:t>
            </a:r>
            <a:endParaRPr lang="en-US" altLang="ru-RU" sz="2800">
              <a:latin typeface="DejaVu Sans Mono" pitchFamily="49" charset="0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 marL="609600" indent="-609600"/>
            <a:r>
              <a:rPr lang="en-US" altLang="ru-RU" sz="4000" b="1"/>
              <a:t>Low Coupling (Слабая связанность)</a:t>
            </a:r>
            <a:endParaRPr lang="en-US" altLang="ru-RU" sz="2800"/>
          </a:p>
          <a:p>
            <a:pPr marL="609600" indent="-609600">
              <a:buFont typeface="Wingdings" pitchFamily="2" charset="2"/>
              <a:buAutoNum type="arabicPeriod" startAt="2"/>
            </a:pPr>
            <a:r>
              <a:rPr lang="ru-RU" altLang="ru-RU" sz="2800"/>
              <a:t>наличие в методе параметра</a:t>
            </a:r>
            <a:endParaRPr lang="en-US" altLang="ru-RU" sz="2800"/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>
                <a:latin typeface="DejaVu Sans Mono" pitchFamily="49" charset="0"/>
              </a:rPr>
              <a:t> Storage {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private</a:t>
            </a:r>
            <a:r>
              <a:rPr lang="en-US" altLang="ru-RU" sz="2800">
                <a:latin typeface="DejaVu Sans Mono" pitchFamily="49" charset="0"/>
              </a:rPr>
              <a:t> List&lt;Book&gt; </a:t>
            </a:r>
            <a:r>
              <a:rPr lang="en-US" altLang="ru-RU" sz="2800">
                <a:solidFill>
                  <a:srgbClr val="000099"/>
                </a:solidFill>
                <a:latin typeface="DejaVu Sans Mono" pitchFamily="49" charset="0"/>
              </a:rPr>
              <a:t>books</a:t>
            </a:r>
            <a:r>
              <a:rPr lang="en-US" altLang="ru-RU" sz="2800">
                <a:latin typeface="DejaVu Sans Mono" pitchFamily="49" charset="0"/>
              </a:rPr>
              <a:t>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void</a:t>
            </a:r>
            <a:r>
              <a:rPr lang="en-US" altLang="ru-RU" sz="2800">
                <a:latin typeface="DejaVu Sans Mono" pitchFamily="49" charset="0"/>
              </a:rPr>
              <a:t> save(XMLService s) {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  s.setFileName(</a:t>
            </a:r>
            <a:r>
              <a:rPr lang="en-US" altLang="ru-RU" sz="2800">
                <a:solidFill>
                  <a:srgbClr val="0000FF"/>
                </a:solidFill>
                <a:latin typeface="DejaVu Sans Mono" pitchFamily="49" charset="0"/>
              </a:rPr>
              <a:t>"books.xml"</a:t>
            </a:r>
            <a:r>
              <a:rPr lang="en-US" altLang="ru-RU" sz="2800">
                <a:latin typeface="DejaVu Sans Mono" pitchFamily="49" charset="0"/>
              </a:rPr>
              <a:t>);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  s.write(</a:t>
            </a:r>
            <a:r>
              <a:rPr lang="en-US" altLang="ru-RU" sz="2800">
                <a:solidFill>
                  <a:srgbClr val="000099"/>
                </a:solidFill>
                <a:latin typeface="DejaVu Sans Mono" pitchFamily="49" charset="0"/>
              </a:rPr>
              <a:t>books</a:t>
            </a:r>
            <a:r>
              <a:rPr lang="en-US" altLang="ru-RU" sz="2800">
                <a:latin typeface="DejaVu Sans Mono" pitchFamily="49" charset="0"/>
              </a:rPr>
              <a:t>);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}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}</a:t>
            </a:r>
            <a:endParaRPr lang="ru-RU" altLang="ru-RU" sz="2800">
              <a:latin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6092825"/>
          </a:xfrm>
        </p:spPr>
        <p:txBody>
          <a:bodyPr/>
          <a:lstStyle/>
          <a:p>
            <a:pPr marL="609600" indent="-609600"/>
            <a:r>
              <a:rPr lang="en-US" altLang="ru-RU" sz="4000" b="1"/>
              <a:t>Low Coupling (Слабая связанность)</a:t>
            </a:r>
            <a:endParaRPr lang="en-US" altLang="ru-RU" sz="2800"/>
          </a:p>
          <a:p>
            <a:pPr marL="609600" indent="-609600">
              <a:buFont typeface="Wingdings" pitchFamily="2" charset="2"/>
              <a:buAutoNum type="arabicPeriod" startAt="3"/>
            </a:pPr>
            <a:r>
              <a:rPr lang="ru-RU" altLang="ru-RU" sz="2800"/>
              <a:t>наличие в методе возвращаемого значения</a:t>
            </a:r>
            <a:endParaRPr lang="en-US" altLang="ru-RU" sz="2800"/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>
                <a:latin typeface="DejaVu Sans Mono" pitchFamily="49" charset="0"/>
              </a:rPr>
              <a:t> Storage {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private</a:t>
            </a:r>
            <a:r>
              <a:rPr lang="en-US" altLang="ru-RU" sz="2800">
                <a:latin typeface="DejaVu Sans Mono" pitchFamily="49" charset="0"/>
              </a:rPr>
              <a:t> List&lt;Book&gt; </a:t>
            </a:r>
            <a:r>
              <a:rPr lang="en-US" altLang="ru-RU" sz="2800">
                <a:solidFill>
                  <a:srgbClr val="000099"/>
                </a:solidFill>
                <a:latin typeface="DejaVu Sans Mono" pitchFamily="49" charset="0"/>
              </a:rPr>
              <a:t>books</a:t>
            </a:r>
            <a:r>
              <a:rPr lang="en-US" altLang="ru-RU" sz="2800">
                <a:latin typeface="DejaVu Sans Mono" pitchFamily="49" charset="0"/>
              </a:rPr>
              <a:t>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</a:t>
            </a:r>
            <a:r>
              <a:rPr lang="en-US" altLang="ru-RU" sz="2800">
                <a:latin typeface="DejaVu Sans Mono" pitchFamily="49" charset="0"/>
              </a:rPr>
              <a:t> PDFReport deletedBooks() {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PDFReport r =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new</a:t>
            </a:r>
            <a:r>
              <a:rPr lang="en-US" altLang="ru-RU" sz="2800">
                <a:latin typeface="DejaVu Sans Mono" pitchFamily="49" charset="0"/>
              </a:rPr>
              <a:t> PDFReport();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r.setBooks(</a:t>
            </a:r>
            <a:r>
              <a:rPr lang="en-US" altLang="ru-RU" sz="2800">
                <a:solidFill>
                  <a:srgbClr val="000099"/>
                </a:solidFill>
                <a:latin typeface="DejaVu Sans Mono" pitchFamily="49" charset="0"/>
              </a:rPr>
              <a:t>books</a:t>
            </a:r>
            <a:r>
              <a:rPr lang="en-US" altLang="ru-RU" sz="2800">
                <a:latin typeface="DejaVu Sans Mono" pitchFamily="49" charset="0"/>
              </a:rPr>
              <a:t>);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return</a:t>
            </a:r>
            <a:r>
              <a:rPr lang="en-US" altLang="ru-RU" sz="2800">
                <a:latin typeface="DejaVu Sans Mono" pitchFamily="49" charset="0"/>
              </a:rPr>
              <a:t> r;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}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}</a:t>
            </a:r>
            <a:endParaRPr lang="ru-RU" altLang="ru-RU" sz="2800">
              <a:latin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6092825"/>
          </a:xfrm>
        </p:spPr>
        <p:txBody>
          <a:bodyPr/>
          <a:lstStyle/>
          <a:p>
            <a:pPr marL="609600" indent="-609600"/>
            <a:r>
              <a:rPr lang="en-US" altLang="ru-RU" sz="4000" b="1"/>
              <a:t>Low Coupling (Слабая связанность)</a:t>
            </a:r>
            <a:endParaRPr lang="en-US" altLang="ru-RU" sz="2800"/>
          </a:p>
          <a:p>
            <a:pPr marL="609600" indent="-609600">
              <a:buFont typeface="Wingdings" pitchFamily="2" charset="2"/>
              <a:buAutoNum type="arabicPeriod" startAt="4"/>
            </a:pPr>
            <a:r>
              <a:rPr lang="ru-RU" altLang="ru-RU" sz="2800"/>
              <a:t>наличие в методе локальной переменной</a:t>
            </a:r>
            <a:endParaRPr lang="en-US" altLang="ru-RU" sz="2800"/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>
                <a:latin typeface="DejaVu Sans Mono" pitchFamily="49" charset="0"/>
              </a:rPr>
              <a:t> Storage {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void</a:t>
            </a:r>
            <a:r>
              <a:rPr lang="en-US" altLang="ru-RU" sz="2800">
                <a:latin typeface="DejaVu Sans Mono" pitchFamily="49" charset="0"/>
              </a:rPr>
              <a:t> save(XMLService s) {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  TransactionManager tm =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new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          TransactionManager();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  s.setTransactionManager(tm);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  s.write(</a:t>
            </a:r>
            <a:r>
              <a:rPr lang="en-US" altLang="ru-RU" sz="2800">
                <a:solidFill>
                  <a:srgbClr val="000099"/>
                </a:solidFill>
                <a:latin typeface="DejaVu Sans Mono" pitchFamily="49" charset="0"/>
              </a:rPr>
              <a:t>books</a:t>
            </a:r>
            <a:r>
              <a:rPr lang="en-US" altLang="ru-RU" sz="2800">
                <a:latin typeface="DejaVu Sans Mono" pitchFamily="49" charset="0"/>
              </a:rPr>
              <a:t>);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}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}</a:t>
            </a:r>
            <a:endParaRPr lang="ru-RU" altLang="ru-RU" sz="2800">
              <a:latin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6092825"/>
          </a:xfrm>
        </p:spPr>
        <p:txBody>
          <a:bodyPr/>
          <a:lstStyle/>
          <a:p>
            <a:pPr marL="609600" indent="-609600"/>
            <a:r>
              <a:rPr lang="en-US" altLang="ru-RU" sz="4000" b="1"/>
              <a:t>Low Coupling (Слабая связанность)</a:t>
            </a:r>
            <a:endParaRPr lang="en-US" altLang="ru-RU" sz="2800"/>
          </a:p>
          <a:p>
            <a:pPr marL="609600" indent="-609600">
              <a:buFont typeface="Wingdings" pitchFamily="2" charset="2"/>
              <a:buAutoNum type="arabicPeriod" startAt="5"/>
            </a:pPr>
            <a:r>
              <a:rPr lang="ru-RU" altLang="ru-RU" sz="2800"/>
              <a:t>наследование</a:t>
            </a:r>
            <a:endParaRPr lang="en-US" altLang="ru-RU" sz="2800"/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abstract public class</a:t>
            </a:r>
            <a:r>
              <a:rPr lang="en-US" altLang="ru-RU" sz="2800">
                <a:latin typeface="DejaVu Sans Mono" pitchFamily="49" charset="0"/>
              </a:rPr>
              <a:t> Storage {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 </a:t>
            </a:r>
            <a:r>
              <a:rPr lang="ru-RU" altLang="ru-RU" sz="2800" i="1">
                <a:solidFill>
                  <a:srgbClr val="339966"/>
                </a:solidFill>
                <a:latin typeface="DejaVu Sans Mono" pitchFamily="49" charset="0"/>
              </a:rPr>
              <a:t>базовые механизмы реализации</a:t>
            </a:r>
          </a:p>
          <a:p>
            <a:pPr marL="609600" indent="-609600">
              <a:buFont typeface="Wingdings" pitchFamily="2" charset="2"/>
              <a:buNone/>
            </a:pPr>
            <a:r>
              <a:rPr lang="ru-RU" altLang="ru-RU" sz="2800" i="1">
                <a:solidFill>
                  <a:srgbClr val="339966"/>
                </a:solidFill>
                <a:latin typeface="DejaVu Sans Mono" pitchFamily="49" charset="0"/>
              </a:rPr>
              <a:t>       хранилища 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*/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}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>
                <a:latin typeface="DejaVu Sans Mono" pitchFamily="49" charset="0"/>
              </a:rPr>
              <a:t> BookStorage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extends</a:t>
            </a:r>
          </a:p>
          <a:p>
            <a:pPr marL="609600" indent="-609600">
              <a:buFont typeface="Wingdings" pitchFamily="2" charset="2"/>
              <a:buNone/>
            </a:pPr>
            <a:r>
              <a:rPr lang="ru-RU" altLang="ru-RU" sz="2800">
                <a:latin typeface="DejaVu Sans Mono" pitchFamily="49" charset="0"/>
              </a:rPr>
              <a:t>                            </a:t>
            </a:r>
            <a:r>
              <a:rPr lang="en-US" altLang="ru-RU" sz="2800">
                <a:latin typeface="DejaVu Sans Mono" pitchFamily="49" charset="0"/>
              </a:rPr>
              <a:t>Storage {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 </a:t>
            </a:r>
            <a:r>
              <a:rPr lang="ru-RU" altLang="ru-RU" sz="2800" i="1">
                <a:solidFill>
                  <a:srgbClr val="339966"/>
                </a:solidFill>
                <a:latin typeface="DejaVu Sans Mono" pitchFamily="49" charset="0"/>
              </a:rPr>
              <a:t>реализация хранилища книг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 */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} </a:t>
            </a:r>
            <a:endParaRPr lang="ru-RU" altLang="ru-RU" sz="2800">
              <a:latin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GRASP</a:t>
            </a:r>
            <a:endParaRPr lang="ru-RU" altLang="ru-RU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General</a:t>
            </a:r>
          </a:p>
          <a:p>
            <a:r>
              <a:rPr lang="en-US" altLang="ru-RU"/>
              <a:t>Responsibility</a:t>
            </a:r>
          </a:p>
          <a:p>
            <a:r>
              <a:rPr lang="en-US" altLang="ru-RU"/>
              <a:t>Assignment</a:t>
            </a:r>
          </a:p>
          <a:p>
            <a:r>
              <a:rPr lang="en-US" altLang="ru-RU"/>
              <a:t>Software</a:t>
            </a:r>
          </a:p>
          <a:p>
            <a:r>
              <a:rPr lang="en-US" altLang="ru-RU"/>
              <a:t>Patterns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6092825"/>
          </a:xfrm>
        </p:spPr>
        <p:txBody>
          <a:bodyPr/>
          <a:lstStyle/>
          <a:p>
            <a:pPr marL="609600" indent="-609600"/>
            <a:r>
              <a:rPr lang="en-US" altLang="ru-RU" sz="4000" b="1"/>
              <a:t>Low Coupling (Слабая связанность)</a:t>
            </a:r>
            <a:endParaRPr lang="en-US" altLang="ru-RU" sz="2800"/>
          </a:p>
          <a:p>
            <a:pPr marL="609600" indent="-609600">
              <a:buFont typeface="Wingdings" pitchFamily="2" charset="2"/>
              <a:buAutoNum type="arabicPeriod" startAt="6"/>
            </a:pPr>
            <a:r>
              <a:rPr lang="ru-RU" altLang="ru-RU" sz="2800"/>
              <a:t>реализация интерфейса</a:t>
            </a:r>
            <a:endParaRPr lang="en-US" altLang="ru-RU" sz="2800"/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interface</a:t>
            </a:r>
            <a:r>
              <a:rPr lang="en-US" altLang="ru-RU" sz="2800">
                <a:latin typeface="DejaVu Sans Mono" pitchFamily="49" charset="0"/>
              </a:rPr>
              <a:t> BookStorage {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</a:t>
            </a:r>
            <a:r>
              <a:rPr lang="ru-RU" altLang="ru-RU" sz="2800" i="1">
                <a:solidFill>
                  <a:srgbClr val="339966"/>
                </a:solidFill>
                <a:latin typeface="DejaVu Sans Mono" pitchFamily="49" charset="0"/>
              </a:rPr>
              <a:t> методы доступа к списку книг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 */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}</a:t>
            </a:r>
            <a:endParaRPr lang="en-US" altLang="ru-RU" sz="2800" b="1">
              <a:solidFill>
                <a:srgbClr val="660066"/>
              </a:solidFill>
              <a:latin typeface="DejaVu Sans Mono" pitchFamily="49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abstract public class</a:t>
            </a:r>
            <a:r>
              <a:rPr lang="en-US" altLang="ru-RU" sz="2800">
                <a:latin typeface="DejaVu Sans Mono" pitchFamily="49" charset="0"/>
              </a:rPr>
              <a:t> XMLStorage {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}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>
                <a:latin typeface="DejaVu Sans Mono" pitchFamily="49" charset="0"/>
              </a:rPr>
              <a:t> XMLBookStorage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extends</a:t>
            </a:r>
          </a:p>
          <a:p>
            <a:pPr marL="609600" indent="-609600">
              <a:buFont typeface="Wingdings" pitchFamily="2" charset="2"/>
              <a:buNone/>
            </a:pPr>
            <a:r>
              <a:rPr lang="ru-RU" altLang="ru-RU" sz="2800">
                <a:latin typeface="DejaVu Sans Mono" pitchFamily="49" charset="0"/>
              </a:rPr>
              <a:t>  </a:t>
            </a:r>
            <a:r>
              <a:rPr lang="en-US" altLang="ru-RU" sz="2800">
                <a:latin typeface="DejaVu Sans Mono" pitchFamily="49" charset="0"/>
              </a:rPr>
              <a:t>XMLStorage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implements</a:t>
            </a:r>
            <a:r>
              <a:rPr lang="en-US" altLang="ru-RU" sz="2800">
                <a:latin typeface="DejaVu Sans Mono" pitchFamily="49" charset="0"/>
              </a:rPr>
              <a:t> BookStorage {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}</a:t>
            </a:r>
            <a:endParaRPr lang="ru-RU" altLang="ru-RU" sz="2800">
              <a:latin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 marL="533400" indent="-533400"/>
            <a:r>
              <a:rPr lang="en-US" altLang="ru-RU" sz="4000" b="1"/>
              <a:t>Low Coupling (Слабая связанность)</a:t>
            </a:r>
          </a:p>
          <a:p>
            <a:pPr marL="533400" indent="-533400">
              <a:buFont typeface="Wingdings" pitchFamily="2" charset="2"/>
              <a:buNone/>
            </a:pPr>
            <a:endParaRPr lang="en-US" altLang="ru-RU" sz="2800"/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наличие атрибута;</a:t>
            </a:r>
            <a:endParaRPr lang="en-US" altLang="ru-RU" sz="2800"/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наличие в методе параметра</a:t>
            </a:r>
            <a:r>
              <a:rPr lang="en-US" altLang="ru-RU" sz="2800"/>
              <a:t>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наличие в методе возвращаемого значения</a:t>
            </a:r>
            <a:r>
              <a:rPr lang="en-US" altLang="ru-RU" sz="2800"/>
              <a:t>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наличие в методе локальной переменной</a:t>
            </a:r>
            <a:r>
              <a:rPr lang="en-US" altLang="ru-RU" sz="2800"/>
              <a:t>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наследование</a:t>
            </a:r>
            <a:r>
              <a:rPr lang="en-US" altLang="ru-RU" sz="2800"/>
              <a:t>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реализация интерфейса</a:t>
            </a:r>
            <a:r>
              <a:rPr lang="en-US" altLang="ru-RU" sz="2800"/>
              <a:t>.</a:t>
            </a:r>
            <a:endParaRPr lang="ru-RU" alt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179388" y="4076700"/>
            <a:ext cx="8785225" cy="576263"/>
          </a:xfrm>
          <a:prstGeom prst="rect">
            <a:avLst/>
          </a:prstGeom>
          <a:solidFill>
            <a:srgbClr val="80FF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179388" y="2565400"/>
            <a:ext cx="8785225" cy="1511300"/>
          </a:xfrm>
          <a:prstGeom prst="rect">
            <a:avLst/>
          </a:prstGeom>
          <a:solidFill>
            <a:srgbClr val="FFFF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179388" y="4652963"/>
            <a:ext cx="8785225" cy="1081087"/>
          </a:xfrm>
          <a:prstGeom prst="rect">
            <a:avLst/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 marL="533400" indent="-533400"/>
            <a:r>
              <a:rPr lang="en-US" altLang="ru-RU" sz="4000" b="1"/>
              <a:t>Low Coupling (Слабая связанность)</a:t>
            </a:r>
          </a:p>
          <a:p>
            <a:pPr marL="533400" indent="-533400">
              <a:buFont typeface="Wingdings" pitchFamily="2" charset="2"/>
              <a:buNone/>
            </a:pPr>
            <a:endParaRPr lang="en-US" altLang="ru-RU" sz="2800"/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наличие атрибута;</a:t>
            </a:r>
            <a:endParaRPr lang="en-US" altLang="ru-RU" sz="2800"/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наличие в методе параметра</a:t>
            </a:r>
            <a:r>
              <a:rPr lang="en-US" altLang="ru-RU" sz="2800"/>
              <a:t>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наличие в методе возвращаемого значения</a:t>
            </a:r>
            <a:r>
              <a:rPr lang="en-US" altLang="ru-RU" sz="2800"/>
              <a:t>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наличие в методе локальной переменной</a:t>
            </a:r>
            <a:r>
              <a:rPr lang="en-US" altLang="ru-RU" sz="2800"/>
              <a:t>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наследование</a:t>
            </a:r>
            <a:r>
              <a:rPr lang="en-US" altLang="ru-RU" sz="2800"/>
              <a:t>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ru-RU" altLang="ru-RU" sz="2800"/>
              <a:t>реализация интерфейса</a:t>
            </a:r>
            <a:r>
              <a:rPr lang="en-US" altLang="ru-RU" sz="2800"/>
              <a:t>.</a:t>
            </a:r>
            <a:endParaRPr lang="ru-RU" alt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1511300"/>
          </a:xfrm>
        </p:spPr>
        <p:txBody>
          <a:bodyPr/>
          <a:lstStyle/>
          <a:p>
            <a:pPr marL="533400" indent="-533400"/>
            <a:r>
              <a:rPr lang="en-US" altLang="ru-RU" sz="4400" b="1"/>
              <a:t>Low Coupling (Слабая связанность)</a:t>
            </a:r>
            <a:endParaRPr lang="en-US" altLang="ru-RU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92500" y="3789363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SaveAction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1511300"/>
          </a:xfrm>
        </p:spPr>
        <p:txBody>
          <a:bodyPr/>
          <a:lstStyle/>
          <a:p>
            <a:pPr marL="533400" indent="-533400"/>
            <a:r>
              <a:rPr lang="en-US" altLang="ru-RU" sz="4400" b="1"/>
              <a:t>Low Coupling (Слабая связанность)</a:t>
            </a:r>
            <a:endParaRPr lang="en-US" altLang="ru-RU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3492500" y="3789363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SaveAction</a:t>
            </a:r>
            <a:endParaRPr lang="ru-RU" altLang="ru-RU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3492500" y="2276475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ActionListener</a:t>
            </a:r>
            <a:endParaRPr lang="ru-RU" altLang="ru-RU"/>
          </a:p>
        </p:txBody>
      </p:sp>
      <p:sp>
        <p:nvSpPr>
          <p:cNvPr id="152588" name="Line 12"/>
          <p:cNvSpPr>
            <a:spLocks noChangeShapeType="1"/>
          </p:cNvSpPr>
          <p:nvPr/>
        </p:nvSpPr>
        <p:spPr bwMode="auto">
          <a:xfrm flipV="1">
            <a:off x="4356100" y="2924175"/>
            <a:ext cx="0" cy="8651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1511300"/>
          </a:xfrm>
        </p:spPr>
        <p:txBody>
          <a:bodyPr/>
          <a:lstStyle/>
          <a:p>
            <a:pPr marL="533400" indent="-533400"/>
            <a:r>
              <a:rPr lang="en-US" altLang="ru-RU" sz="4400" b="1"/>
              <a:t>Low Coupling (Слабая связанность)</a:t>
            </a:r>
            <a:endParaRPr lang="en-US" altLang="ru-RU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3492500" y="3789363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SaveAction</a:t>
            </a:r>
            <a:endParaRPr lang="ru-RU" altLang="ru-RU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492500" y="2276475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ActionListener</a:t>
            </a:r>
            <a:endParaRPr lang="ru-RU" altLang="ru-RU"/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1908175" y="4868863"/>
            <a:ext cx="21590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XMLBookStorage</a:t>
            </a:r>
            <a:endParaRPr lang="ru-RU" altLang="ru-RU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 flipV="1">
            <a:off x="4356100" y="2924175"/>
            <a:ext cx="0" cy="8651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 flipH="1">
            <a:off x="3708400" y="4437063"/>
            <a:ext cx="50323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1511300"/>
          </a:xfrm>
        </p:spPr>
        <p:txBody>
          <a:bodyPr/>
          <a:lstStyle/>
          <a:p>
            <a:pPr marL="533400" indent="-533400"/>
            <a:r>
              <a:rPr lang="en-US" altLang="ru-RU" sz="4400" b="1"/>
              <a:t>Low Coupling (Слабая связанность)</a:t>
            </a:r>
            <a:endParaRPr lang="en-US" altLang="ru-RU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3492500" y="3789363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SaveAction</a:t>
            </a:r>
            <a:endParaRPr lang="ru-RU" altLang="ru-RU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3492500" y="2276475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ActionListener</a:t>
            </a:r>
            <a:endParaRPr lang="ru-RU" altLang="ru-RU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250825" y="5876925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BookStorage</a:t>
            </a:r>
            <a:endParaRPr lang="ru-RU" altLang="ru-RU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2268538" y="5876925"/>
            <a:ext cx="1655762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XMLStorage</a:t>
            </a:r>
            <a:endParaRPr lang="ru-RU" altLang="ru-RU"/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1908175" y="4868863"/>
            <a:ext cx="21590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XMLBookStorage</a:t>
            </a:r>
            <a:endParaRPr lang="ru-RU" altLang="ru-RU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 flipV="1">
            <a:off x="4356100" y="2924175"/>
            <a:ext cx="0" cy="8651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 flipH="1">
            <a:off x="1547813" y="5516563"/>
            <a:ext cx="576262" cy="360362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 flipH="1">
            <a:off x="3132138" y="5516563"/>
            <a:ext cx="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 flipH="1">
            <a:off x="3708400" y="4437063"/>
            <a:ext cx="50323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1511300"/>
          </a:xfrm>
        </p:spPr>
        <p:txBody>
          <a:bodyPr/>
          <a:lstStyle/>
          <a:p>
            <a:pPr marL="533400" indent="-533400"/>
            <a:r>
              <a:rPr lang="en-US" altLang="ru-RU" sz="4400" b="1"/>
              <a:t>Low Coupling (Слабая связанность)</a:t>
            </a:r>
            <a:endParaRPr lang="en-US" altLang="ru-RU"/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3492500" y="3789363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SaveAction</a:t>
            </a:r>
            <a:endParaRPr lang="ru-RU" altLang="ru-RU"/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9750" y="3213100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Book</a:t>
            </a:r>
            <a:endParaRPr lang="ru-RU" altLang="ru-RU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3492500" y="2276475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ActionListener</a:t>
            </a:r>
            <a:endParaRPr lang="ru-RU" altLang="ru-RU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50825" y="5876925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BookStorage</a:t>
            </a:r>
            <a:endParaRPr lang="ru-RU" altLang="ru-RU"/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2268538" y="5876925"/>
            <a:ext cx="1655762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XMLStorage</a:t>
            </a:r>
            <a:endParaRPr lang="ru-RU" altLang="ru-RU"/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1908175" y="4868863"/>
            <a:ext cx="21590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XMLBookStorage</a:t>
            </a:r>
            <a:endParaRPr lang="ru-RU" altLang="ru-RU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 flipV="1">
            <a:off x="4356100" y="2924175"/>
            <a:ext cx="0" cy="8651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 flipH="1">
            <a:off x="1547813" y="5516563"/>
            <a:ext cx="576262" cy="360362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 flipH="1">
            <a:off x="3132138" y="5516563"/>
            <a:ext cx="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 flipH="1">
            <a:off x="3708400" y="4437063"/>
            <a:ext cx="50323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 flipH="1" flipV="1">
            <a:off x="2195513" y="3644900"/>
            <a:ext cx="1296987" cy="431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 flipH="1" flipV="1">
            <a:off x="1979613" y="3860800"/>
            <a:ext cx="1079500" cy="10080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 flipV="1">
            <a:off x="900113" y="3860800"/>
            <a:ext cx="0" cy="20161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1511300"/>
          </a:xfrm>
        </p:spPr>
        <p:txBody>
          <a:bodyPr/>
          <a:lstStyle/>
          <a:p>
            <a:pPr marL="533400" indent="-533400"/>
            <a:r>
              <a:rPr lang="en-US" altLang="ru-RU" sz="4400" b="1"/>
              <a:t>Low Coupling (Слабая связанность)</a:t>
            </a:r>
            <a:endParaRPr lang="en-US" altLang="ru-RU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3492500" y="3789363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SaveAction</a:t>
            </a:r>
            <a:endParaRPr lang="ru-RU" altLang="ru-RU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539750" y="3213100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Book</a:t>
            </a:r>
            <a:endParaRPr lang="ru-RU" altLang="ru-RU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3492500" y="2276475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ActionListener</a:t>
            </a:r>
            <a:endParaRPr lang="ru-RU" altLang="ru-RU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50825" y="5876925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BookStorage</a:t>
            </a:r>
            <a:endParaRPr lang="ru-RU" altLang="ru-RU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2268538" y="5876925"/>
            <a:ext cx="1655762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XMLStorage</a:t>
            </a:r>
            <a:endParaRPr lang="ru-RU" altLang="ru-RU"/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1908175" y="4868863"/>
            <a:ext cx="21590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XMLBookStorage</a:t>
            </a:r>
            <a:endParaRPr lang="ru-RU" altLang="ru-RU"/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6156325" y="4941888"/>
            <a:ext cx="23749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TransactionManager</a:t>
            </a:r>
            <a:endParaRPr lang="ru-RU" altLang="ru-RU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 flipV="1">
            <a:off x="4356100" y="2924175"/>
            <a:ext cx="0" cy="8651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 flipH="1">
            <a:off x="1547813" y="5516563"/>
            <a:ext cx="576262" cy="360362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 flipH="1">
            <a:off x="3132138" y="5516563"/>
            <a:ext cx="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 flipH="1">
            <a:off x="3708400" y="4437063"/>
            <a:ext cx="50323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>
            <a:off x="5148263" y="4292600"/>
            <a:ext cx="1008062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 flipH="1" flipV="1">
            <a:off x="2195513" y="3644900"/>
            <a:ext cx="1296987" cy="431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 flipH="1" flipV="1">
            <a:off x="1979613" y="3860800"/>
            <a:ext cx="1079500" cy="10080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7714" name="Line 18"/>
          <p:cNvSpPr>
            <a:spLocks noChangeShapeType="1"/>
          </p:cNvSpPr>
          <p:nvPr/>
        </p:nvSpPr>
        <p:spPr bwMode="auto">
          <a:xfrm flipV="1">
            <a:off x="900113" y="3860800"/>
            <a:ext cx="0" cy="20161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1511300"/>
          </a:xfrm>
        </p:spPr>
        <p:txBody>
          <a:bodyPr/>
          <a:lstStyle/>
          <a:p>
            <a:pPr marL="533400" indent="-533400"/>
            <a:r>
              <a:rPr lang="en-US" altLang="ru-RU" sz="4400" b="1"/>
              <a:t>Low Coupling (Слабая связанность)</a:t>
            </a:r>
            <a:endParaRPr lang="en-US" altLang="ru-RU"/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3492500" y="3789363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SaveAction</a:t>
            </a:r>
            <a:endParaRPr lang="ru-RU" altLang="ru-RU"/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539750" y="3213100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Book</a:t>
            </a:r>
            <a:endParaRPr lang="ru-RU" altLang="ru-RU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3492500" y="2276475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ActionListener</a:t>
            </a:r>
            <a:endParaRPr lang="ru-RU" altLang="ru-RU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250825" y="5876925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BookStorage</a:t>
            </a:r>
            <a:endParaRPr lang="ru-RU" altLang="ru-RU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2268538" y="5876925"/>
            <a:ext cx="1655762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XMLStorage</a:t>
            </a:r>
            <a:endParaRPr lang="ru-RU" altLang="ru-RU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1908175" y="4868863"/>
            <a:ext cx="21590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XMLBookStorage</a:t>
            </a:r>
            <a:endParaRPr lang="ru-RU" altLang="ru-RU"/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6156325" y="4941888"/>
            <a:ext cx="23749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TransactionManager</a:t>
            </a:r>
            <a:endParaRPr lang="ru-RU" altLang="ru-RU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 flipV="1">
            <a:off x="4356100" y="2924175"/>
            <a:ext cx="0" cy="8651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 flipH="1">
            <a:off x="1547813" y="5516563"/>
            <a:ext cx="576262" cy="360362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 flipH="1">
            <a:off x="3132138" y="5516563"/>
            <a:ext cx="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 flipH="1">
            <a:off x="3708400" y="4437063"/>
            <a:ext cx="50323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>
            <a:off x="5148263" y="4292600"/>
            <a:ext cx="1008062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6691" name="Line 19"/>
          <p:cNvSpPr>
            <a:spLocks noChangeShapeType="1"/>
          </p:cNvSpPr>
          <p:nvPr/>
        </p:nvSpPr>
        <p:spPr bwMode="auto">
          <a:xfrm>
            <a:off x="4067175" y="5229225"/>
            <a:ext cx="208915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6692" name="Line 20"/>
          <p:cNvSpPr>
            <a:spLocks noChangeShapeType="1"/>
          </p:cNvSpPr>
          <p:nvPr/>
        </p:nvSpPr>
        <p:spPr bwMode="auto">
          <a:xfrm flipH="1" flipV="1">
            <a:off x="2195513" y="3644900"/>
            <a:ext cx="1296987" cy="431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6693" name="Line 21"/>
          <p:cNvSpPr>
            <a:spLocks noChangeShapeType="1"/>
          </p:cNvSpPr>
          <p:nvPr/>
        </p:nvSpPr>
        <p:spPr bwMode="auto">
          <a:xfrm flipH="1" flipV="1">
            <a:off x="1979613" y="3860800"/>
            <a:ext cx="1079500" cy="10080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 flipV="1">
            <a:off x="900113" y="3860800"/>
            <a:ext cx="0" cy="20161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/>
              <a:t>Information Expert (Информационный эксперт)</a:t>
            </a:r>
          </a:p>
          <a:p>
            <a:pPr>
              <a:lnSpc>
                <a:spcPct val="90000"/>
              </a:lnSpc>
            </a:pPr>
            <a:r>
              <a:rPr lang="en-US" altLang="ru-RU"/>
              <a:t>Creator (Создатель)</a:t>
            </a:r>
          </a:p>
          <a:p>
            <a:pPr>
              <a:lnSpc>
                <a:spcPct val="90000"/>
              </a:lnSpc>
            </a:pPr>
            <a:r>
              <a:rPr lang="en-US" altLang="ru-RU"/>
              <a:t>Controller (Контроллер)</a:t>
            </a:r>
          </a:p>
          <a:p>
            <a:pPr>
              <a:lnSpc>
                <a:spcPct val="90000"/>
              </a:lnSpc>
            </a:pPr>
            <a:r>
              <a:rPr lang="en-US" altLang="ru-RU"/>
              <a:t>Low Coupling (Слабая связанность)</a:t>
            </a:r>
          </a:p>
          <a:p>
            <a:pPr>
              <a:lnSpc>
                <a:spcPct val="90000"/>
              </a:lnSpc>
            </a:pPr>
            <a:r>
              <a:rPr lang="en-US" altLang="ru-RU"/>
              <a:t>High Cohesion (Сильное зацепление)</a:t>
            </a:r>
          </a:p>
          <a:p>
            <a:pPr>
              <a:lnSpc>
                <a:spcPct val="90000"/>
              </a:lnSpc>
            </a:pPr>
            <a:r>
              <a:rPr lang="ru-RU" altLang="ru-RU"/>
              <a:t>Polymorphism (Полиморфизм)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Pure Fabrication (Чистая выдумка)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Indirection (Посредник)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Protected Variations (Сокрытие реализации)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1511300"/>
          </a:xfrm>
        </p:spPr>
        <p:txBody>
          <a:bodyPr/>
          <a:lstStyle/>
          <a:p>
            <a:pPr marL="533400" indent="-533400"/>
            <a:r>
              <a:rPr lang="en-US" altLang="ru-RU" sz="4400" b="1"/>
              <a:t>Low Coupling (Слабая связанность)</a:t>
            </a:r>
            <a:endParaRPr lang="en-US" altLang="ru-RU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3492500" y="3789363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SaveAction</a:t>
            </a:r>
            <a:endParaRPr lang="ru-RU" altLang="ru-RU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539750" y="3213100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Book</a:t>
            </a:r>
            <a:endParaRPr lang="ru-RU" altLang="ru-RU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3492500" y="2276475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ActionListener</a:t>
            </a:r>
            <a:endParaRPr lang="ru-RU" altLang="ru-RU"/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250825" y="5876925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BookStorage</a:t>
            </a:r>
            <a:endParaRPr lang="ru-RU" altLang="ru-RU"/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2268538" y="5876925"/>
            <a:ext cx="1655762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XMLStorage</a:t>
            </a:r>
            <a:endParaRPr lang="ru-RU" altLang="ru-RU"/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1908175" y="4868863"/>
            <a:ext cx="21590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XMLBookStorage</a:t>
            </a:r>
            <a:endParaRPr lang="ru-RU" altLang="ru-RU"/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6156325" y="4941888"/>
            <a:ext cx="23749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TransactionManager</a:t>
            </a:r>
            <a:endParaRPr lang="ru-RU" altLang="ru-RU"/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6156325" y="2997200"/>
            <a:ext cx="23749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BookValidator</a:t>
            </a:r>
            <a:endParaRPr lang="ru-RU" altLang="ru-RU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 flipV="1">
            <a:off x="4356100" y="2924175"/>
            <a:ext cx="0" cy="8651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8733" name="Line 13"/>
          <p:cNvSpPr>
            <a:spLocks noChangeShapeType="1"/>
          </p:cNvSpPr>
          <p:nvPr/>
        </p:nvSpPr>
        <p:spPr bwMode="auto">
          <a:xfrm flipH="1">
            <a:off x="1547813" y="5516563"/>
            <a:ext cx="576262" cy="360362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8734" name="Line 14"/>
          <p:cNvSpPr>
            <a:spLocks noChangeShapeType="1"/>
          </p:cNvSpPr>
          <p:nvPr/>
        </p:nvSpPr>
        <p:spPr bwMode="auto">
          <a:xfrm flipH="1">
            <a:off x="3132138" y="5516563"/>
            <a:ext cx="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8735" name="Line 15"/>
          <p:cNvSpPr>
            <a:spLocks noChangeShapeType="1"/>
          </p:cNvSpPr>
          <p:nvPr/>
        </p:nvSpPr>
        <p:spPr bwMode="auto">
          <a:xfrm flipH="1">
            <a:off x="3708400" y="4437063"/>
            <a:ext cx="50323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8736" name="Line 16"/>
          <p:cNvSpPr>
            <a:spLocks noChangeShapeType="1"/>
          </p:cNvSpPr>
          <p:nvPr/>
        </p:nvSpPr>
        <p:spPr bwMode="auto">
          <a:xfrm flipV="1">
            <a:off x="5148263" y="3429000"/>
            <a:ext cx="1008062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8738" name="Line 18"/>
          <p:cNvSpPr>
            <a:spLocks noChangeShapeType="1"/>
          </p:cNvSpPr>
          <p:nvPr/>
        </p:nvSpPr>
        <p:spPr bwMode="auto">
          <a:xfrm>
            <a:off x="5148263" y="4292600"/>
            <a:ext cx="1008062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8739" name="Line 19"/>
          <p:cNvSpPr>
            <a:spLocks noChangeShapeType="1"/>
          </p:cNvSpPr>
          <p:nvPr/>
        </p:nvSpPr>
        <p:spPr bwMode="auto">
          <a:xfrm>
            <a:off x="4067175" y="5229225"/>
            <a:ext cx="208915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8740" name="Line 20"/>
          <p:cNvSpPr>
            <a:spLocks noChangeShapeType="1"/>
          </p:cNvSpPr>
          <p:nvPr/>
        </p:nvSpPr>
        <p:spPr bwMode="auto">
          <a:xfrm flipH="1" flipV="1">
            <a:off x="2195513" y="3644900"/>
            <a:ext cx="1296987" cy="431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8741" name="Line 21"/>
          <p:cNvSpPr>
            <a:spLocks noChangeShapeType="1"/>
          </p:cNvSpPr>
          <p:nvPr/>
        </p:nvSpPr>
        <p:spPr bwMode="auto">
          <a:xfrm flipH="1" flipV="1">
            <a:off x="1979613" y="3860800"/>
            <a:ext cx="1079500" cy="10080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8742" name="Line 22"/>
          <p:cNvSpPr>
            <a:spLocks noChangeShapeType="1"/>
          </p:cNvSpPr>
          <p:nvPr/>
        </p:nvSpPr>
        <p:spPr bwMode="auto">
          <a:xfrm flipV="1">
            <a:off x="900113" y="3860800"/>
            <a:ext cx="0" cy="20161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8743" name="Line 23"/>
          <p:cNvSpPr>
            <a:spLocks noChangeShapeType="1"/>
          </p:cNvSpPr>
          <p:nvPr/>
        </p:nvSpPr>
        <p:spPr bwMode="auto">
          <a:xfrm flipH="1">
            <a:off x="2195513" y="3284538"/>
            <a:ext cx="3960812" cy="1444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1511300"/>
          </a:xfrm>
        </p:spPr>
        <p:txBody>
          <a:bodyPr/>
          <a:lstStyle/>
          <a:p>
            <a:pPr marL="533400" indent="-533400"/>
            <a:r>
              <a:rPr lang="en-US" altLang="ru-RU" sz="4400" b="1"/>
              <a:t>Low Coupling (Слабая связанность)</a:t>
            </a:r>
            <a:endParaRPr lang="en-US" altLang="ru-RU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3492500" y="3789363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SaveAction</a:t>
            </a:r>
            <a:endParaRPr lang="ru-RU" altLang="ru-RU"/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539750" y="3213100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Book</a:t>
            </a:r>
            <a:endParaRPr lang="ru-RU" altLang="ru-RU"/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3492500" y="2276475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ActionListener</a:t>
            </a:r>
            <a:endParaRPr lang="ru-RU" altLang="ru-RU"/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250825" y="5876925"/>
            <a:ext cx="1655763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BookStorage</a:t>
            </a:r>
            <a:endParaRPr lang="ru-RU" altLang="ru-RU"/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2268538" y="5876925"/>
            <a:ext cx="1655762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XMLStorage</a:t>
            </a:r>
            <a:endParaRPr lang="ru-RU" altLang="ru-RU"/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1908175" y="4868863"/>
            <a:ext cx="21590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XMLBookStorage</a:t>
            </a:r>
            <a:endParaRPr lang="ru-RU" altLang="ru-RU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6156325" y="4941888"/>
            <a:ext cx="23749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TransactionManager</a:t>
            </a:r>
            <a:endParaRPr lang="ru-RU" altLang="ru-RU"/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6156325" y="2997200"/>
            <a:ext cx="23749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BookValidator</a:t>
            </a:r>
            <a:endParaRPr lang="ru-RU" altLang="ru-RU"/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6156325" y="4005263"/>
            <a:ext cx="23749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Logger</a:t>
            </a:r>
            <a:endParaRPr lang="ru-RU" altLang="ru-RU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 flipV="1">
            <a:off x="4356100" y="2924175"/>
            <a:ext cx="0" cy="8651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 flipH="1">
            <a:off x="1547813" y="5516563"/>
            <a:ext cx="576262" cy="360362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 flipH="1">
            <a:off x="3132138" y="5516563"/>
            <a:ext cx="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 flipH="1">
            <a:off x="3708400" y="4437063"/>
            <a:ext cx="50323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5" name="Line 17"/>
          <p:cNvSpPr>
            <a:spLocks noChangeShapeType="1"/>
          </p:cNvSpPr>
          <p:nvPr/>
        </p:nvSpPr>
        <p:spPr bwMode="auto">
          <a:xfrm flipV="1">
            <a:off x="5148263" y="3429000"/>
            <a:ext cx="1008062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6" name="Line 18"/>
          <p:cNvSpPr>
            <a:spLocks noChangeShapeType="1"/>
          </p:cNvSpPr>
          <p:nvPr/>
        </p:nvSpPr>
        <p:spPr bwMode="auto">
          <a:xfrm>
            <a:off x="5148263" y="4149725"/>
            <a:ext cx="1008062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>
            <a:off x="5148263" y="4292600"/>
            <a:ext cx="1008062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8" name="Line 20"/>
          <p:cNvSpPr>
            <a:spLocks noChangeShapeType="1"/>
          </p:cNvSpPr>
          <p:nvPr/>
        </p:nvSpPr>
        <p:spPr bwMode="auto">
          <a:xfrm>
            <a:off x="4067175" y="5229225"/>
            <a:ext cx="208915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9" name="Line 21"/>
          <p:cNvSpPr>
            <a:spLocks noChangeShapeType="1"/>
          </p:cNvSpPr>
          <p:nvPr/>
        </p:nvSpPr>
        <p:spPr bwMode="auto">
          <a:xfrm flipH="1" flipV="1">
            <a:off x="2195513" y="3644900"/>
            <a:ext cx="1296987" cy="431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50" name="Line 22"/>
          <p:cNvSpPr>
            <a:spLocks noChangeShapeType="1"/>
          </p:cNvSpPr>
          <p:nvPr/>
        </p:nvSpPr>
        <p:spPr bwMode="auto">
          <a:xfrm flipH="1" flipV="1">
            <a:off x="1979613" y="3860800"/>
            <a:ext cx="1079500" cy="10080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51" name="Line 23"/>
          <p:cNvSpPr>
            <a:spLocks noChangeShapeType="1"/>
          </p:cNvSpPr>
          <p:nvPr/>
        </p:nvSpPr>
        <p:spPr bwMode="auto">
          <a:xfrm flipV="1">
            <a:off x="900113" y="3860800"/>
            <a:ext cx="0" cy="20161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52" name="Line 24"/>
          <p:cNvSpPr>
            <a:spLocks noChangeShapeType="1"/>
          </p:cNvSpPr>
          <p:nvPr/>
        </p:nvSpPr>
        <p:spPr bwMode="auto">
          <a:xfrm flipH="1">
            <a:off x="2195513" y="3284538"/>
            <a:ext cx="3960812" cy="1444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ru-RU" sz="4400" b="1"/>
              <a:t>High Cohesion (Сильное зацепление)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ru-RU" sz="280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2800" b="1" i="1"/>
              <a:t>очень слабое</a:t>
            </a:r>
            <a:r>
              <a:rPr lang="ru-RU" altLang="ru-RU" sz="2800"/>
              <a:t> – единоличное выполнение множества разнородных операций;</a:t>
            </a:r>
            <a:endParaRPr lang="en-US" altLang="ru-RU" sz="280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2800" b="1" i="1"/>
              <a:t>слабое</a:t>
            </a:r>
            <a:r>
              <a:rPr lang="ru-RU" altLang="ru-RU" sz="2800"/>
              <a:t> – единоличное выполнение нескольких сложных задач одной области;</a:t>
            </a:r>
            <a:endParaRPr lang="en-US" altLang="ru-RU" sz="280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2800" b="1" i="1"/>
              <a:t>среднее</a:t>
            </a:r>
            <a:r>
              <a:rPr lang="ru-RU" altLang="ru-RU" sz="2800"/>
              <a:t> – несложные задачи одной области, но независимые друг от друга;</a:t>
            </a:r>
            <a:endParaRPr lang="en-US" altLang="ru-RU" sz="280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2800" b="1" i="1"/>
              <a:t>высокое</a:t>
            </a:r>
            <a:r>
              <a:rPr lang="ru-RU" altLang="ru-RU" sz="2800"/>
              <a:t> – небольшое количество задач одной области, тесно связанные между собой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6092825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ru-RU" sz="4400" b="1"/>
              <a:t>High Cohesion (Сильное зацепление)</a:t>
            </a:r>
            <a:endParaRPr lang="en-US" altLang="ru-RU" sz="440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2800" b="1" i="1"/>
              <a:t>очень слабое</a:t>
            </a:r>
            <a:endParaRPr lang="en-US" altLang="ru-RU" sz="2800" b="1" i="1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>
                <a:latin typeface="DejaVu Sans Mono" pitchFamily="49" charset="0"/>
              </a:rPr>
              <a:t> SaveButtonListener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 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implements</a:t>
            </a:r>
            <a:r>
              <a:rPr lang="en-US" altLang="ru-RU" sz="2800">
                <a:latin typeface="DejaVu Sans Mono" pitchFamily="49" charset="0"/>
              </a:rPr>
              <a:t> ActionListener {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void</a:t>
            </a:r>
            <a:r>
              <a:rPr lang="en-US" altLang="ru-RU" sz="2800">
                <a:latin typeface="DejaVu Sans Mono" pitchFamily="49" charset="0"/>
              </a:rPr>
              <a:t> actionPerfofmed(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               ActionEvent e) {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  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</a:t>
            </a:r>
            <a:r>
              <a:rPr lang="ru-RU" altLang="ru-RU" sz="2800" i="1">
                <a:solidFill>
                  <a:srgbClr val="339966"/>
                </a:solidFill>
                <a:latin typeface="DejaVu Sans Mono" pitchFamily="49" charset="0"/>
              </a:rPr>
              <a:t>чтение данных с формы*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</a:t>
            </a:r>
            <a:endParaRPr lang="ru-RU" altLang="ru-RU" sz="2800" i="1">
              <a:solidFill>
                <a:srgbClr val="339966"/>
              </a:solidFill>
              <a:latin typeface="DejaVu Sans Mono" pitchFamily="49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800">
                <a:latin typeface="DejaVu Sans Mono" pitchFamily="49" charset="0"/>
              </a:rPr>
              <a:t>        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</a:t>
            </a:r>
            <a:r>
              <a:rPr lang="ru-RU" altLang="ru-RU" sz="2800" i="1">
                <a:solidFill>
                  <a:srgbClr val="339966"/>
                </a:solidFill>
                <a:latin typeface="DejaVu Sans Mono" pitchFamily="49" charset="0"/>
              </a:rPr>
              <a:t>проверка корректности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*/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  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</a:t>
            </a:r>
            <a:r>
              <a:rPr lang="ru-RU" altLang="ru-RU" sz="2800" i="1">
                <a:solidFill>
                  <a:srgbClr val="339966"/>
                </a:solidFill>
                <a:latin typeface="DejaVu Sans Mono" pitchFamily="49" charset="0"/>
              </a:rPr>
              <a:t>запись данных в 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XML-</a:t>
            </a:r>
            <a:r>
              <a:rPr lang="ru-RU" altLang="ru-RU" sz="2800" i="1">
                <a:solidFill>
                  <a:srgbClr val="339966"/>
                </a:solidFill>
                <a:latin typeface="DejaVu Sans Mono" pitchFamily="49" charset="0"/>
              </a:rPr>
              <a:t>файл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*/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}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6092825"/>
          </a:xfrm>
        </p:spPr>
        <p:txBody>
          <a:bodyPr/>
          <a:lstStyle/>
          <a:p>
            <a:pPr marL="609600" indent="-609600"/>
            <a:r>
              <a:rPr lang="en-US" altLang="ru-RU" sz="4400" b="1"/>
              <a:t>High Cohesion (Сильное зацепление)</a:t>
            </a:r>
            <a:endParaRPr lang="en-US" altLang="ru-RU" sz="4000"/>
          </a:p>
          <a:p>
            <a:pPr marL="609600" indent="-609600">
              <a:buFont typeface="Wingdings" pitchFamily="2" charset="2"/>
              <a:buAutoNum type="arabicPeriod" startAt="2"/>
            </a:pPr>
            <a:r>
              <a:rPr lang="ru-RU" altLang="ru-RU" sz="2800" b="1" i="1"/>
              <a:t>слабое</a:t>
            </a:r>
            <a:endParaRPr lang="en-US" altLang="ru-RU" sz="2800" b="1" i="1"/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>
                <a:latin typeface="DejaVu Sans Mono" pitchFamily="49" charset="0"/>
              </a:rPr>
              <a:t> XMLParser {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private</a:t>
            </a:r>
            <a:r>
              <a:rPr lang="en-US" altLang="ru-RU" sz="2800">
                <a:latin typeface="DejaVu Sans Mono" pitchFamily="49" charset="0"/>
              </a:rPr>
              <a:t> String </a:t>
            </a:r>
            <a:r>
              <a:rPr lang="en-US" altLang="ru-RU" sz="2800">
                <a:solidFill>
                  <a:srgbClr val="000099"/>
                </a:solidFill>
                <a:latin typeface="DejaVu Sans Mono" pitchFamily="49" charset="0"/>
              </a:rPr>
              <a:t>fileName</a:t>
            </a:r>
            <a:r>
              <a:rPr lang="en-US" altLang="ru-RU" sz="2800">
                <a:latin typeface="DejaVu Sans Mono" pitchFamily="49" charset="0"/>
              </a:rPr>
              <a:t>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</a:t>
            </a:r>
            <a:r>
              <a:rPr lang="en-US" altLang="ru-RU" sz="2800">
                <a:latin typeface="DejaVu Sans Mono" pitchFamily="49" charset="0"/>
              </a:rPr>
              <a:t> List&lt;User&gt; read() {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}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void</a:t>
            </a:r>
            <a:r>
              <a:rPr lang="en-US" altLang="ru-RU" sz="2800">
                <a:latin typeface="DejaVu Sans Mono" pitchFamily="49" charset="0"/>
              </a:rPr>
              <a:t> write(List&lt;User&gt;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                       users) {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}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}</a:t>
            </a:r>
            <a:endParaRPr lang="ru-RU" altLang="ru-RU" sz="2800">
              <a:latin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ru-RU" sz="4400" b="1"/>
              <a:t>High Cohesion (Сильное зацепление)</a:t>
            </a:r>
            <a:endParaRPr lang="en-US" altLang="ru-RU" sz="400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3"/>
            </a:pPr>
            <a:r>
              <a:rPr lang="ru-RU" altLang="ru-RU" sz="2800" b="1" i="1"/>
              <a:t>среднее</a:t>
            </a:r>
            <a:endParaRPr lang="en-US" altLang="ru-RU" sz="2800" b="1" i="1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>
                <a:latin typeface="DejaVu Sans Mono" pitchFamily="49" charset="0"/>
              </a:rPr>
              <a:t> MatrixCalculator {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</a:t>
            </a:r>
            <a:r>
              <a:rPr lang="en-US" altLang="ru-RU" sz="2800">
                <a:latin typeface="DejaVu Sans Mono" pitchFamily="49" charset="0"/>
              </a:rPr>
              <a:t> Matrix sum(Matrix a,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            Matrix b) {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/*...*/</a:t>
            </a:r>
            <a:r>
              <a:rPr lang="en-US" altLang="ru-RU" sz="2800">
                <a:latin typeface="DejaVu Sans Mono" pitchFamily="49" charset="0"/>
              </a:rPr>
              <a:t>}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</a:t>
            </a:r>
            <a:r>
              <a:rPr lang="en-US" altLang="ru-RU" sz="2800">
                <a:latin typeface="DejaVu Sans Mono" pitchFamily="49" charset="0"/>
              </a:rPr>
              <a:t> Matrix mul(Matrix a,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            Matrix b) {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/*...*/</a:t>
            </a:r>
            <a:r>
              <a:rPr lang="en-US" altLang="ru-RU" sz="2800">
                <a:latin typeface="DejaVu Sans Mono" pitchFamily="49" charset="0"/>
              </a:rPr>
              <a:t>}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</a:t>
            </a:r>
            <a:r>
              <a:rPr lang="en-US" altLang="ru-RU" sz="2800">
                <a:latin typeface="DejaVu Sans Mono" pitchFamily="49" charset="0"/>
              </a:rPr>
              <a:t> Matrix mul(</a:t>
            </a: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float</a:t>
            </a:r>
            <a:r>
              <a:rPr lang="en-US" altLang="ru-RU" sz="2800">
                <a:latin typeface="DejaVu Sans Mono" pitchFamily="49" charset="0"/>
              </a:rPr>
              <a:t> a,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                  Matrix b) {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/*...*/</a:t>
            </a:r>
            <a:r>
              <a:rPr lang="en-US" altLang="ru-RU" sz="2800">
                <a:latin typeface="DejaVu Sans Mono" pitchFamily="49" charset="0"/>
              </a:rPr>
              <a:t>}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>
                <a:latin typeface="DejaVu Sans Mono" pitchFamily="49" charset="0"/>
              </a:rPr>
              <a:t>}</a:t>
            </a:r>
            <a:endParaRPr lang="ru-RU" altLang="ru-RU" sz="2800">
              <a:latin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 marL="609600" indent="-609600"/>
            <a:r>
              <a:rPr lang="en-US" altLang="ru-RU" sz="4400" b="1"/>
              <a:t>High Cohesion (Сильное зацепление)</a:t>
            </a:r>
            <a:endParaRPr lang="en-US" altLang="ru-RU" sz="4000"/>
          </a:p>
          <a:p>
            <a:pPr marL="609600" indent="-609600">
              <a:buFont typeface="Wingdings" pitchFamily="2" charset="2"/>
              <a:buAutoNum type="arabicPeriod" startAt="4"/>
            </a:pPr>
            <a:r>
              <a:rPr lang="ru-RU" altLang="ru-RU" sz="2800" b="1" i="1"/>
              <a:t>высокое</a:t>
            </a:r>
            <a:endParaRPr lang="en-US" altLang="ru-RU" sz="2800" b="1" i="1"/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>
                <a:latin typeface="DejaVu Sans Mono" pitchFamily="49" charset="0"/>
              </a:rPr>
              <a:t> CreateUser {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/*...*/</a:t>
            </a:r>
            <a:r>
              <a:rPr lang="en-US" altLang="ru-RU" sz="2800">
                <a:latin typeface="DejaVu Sans Mono" pitchFamily="49" charset="0"/>
              </a:rPr>
              <a:t>}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ru-RU" sz="2800">
              <a:latin typeface="DejaVu Sans Mono" pitchFamily="49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>
                <a:latin typeface="DejaVu Sans Mono" pitchFamily="49" charset="0"/>
              </a:rPr>
              <a:t> ReadUser {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/*...*/</a:t>
            </a:r>
            <a:r>
              <a:rPr lang="en-US" altLang="ru-RU" sz="2800">
                <a:latin typeface="DejaVu Sans Mono" pitchFamily="49" charset="0"/>
              </a:rPr>
              <a:t>}</a:t>
            </a:r>
          </a:p>
          <a:p>
            <a:pPr marL="609600" indent="-609600">
              <a:buFont typeface="Wingdings" pitchFamily="2" charset="2"/>
              <a:buNone/>
            </a:pPr>
            <a:endParaRPr lang="ru-RU" altLang="ru-RU" sz="2800">
              <a:latin typeface="DejaVu Sans Mono" pitchFamily="49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>
                <a:latin typeface="DejaVu Sans Mono" pitchFamily="49" charset="0"/>
              </a:rPr>
              <a:t> UpdateUser {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/*...*/</a:t>
            </a:r>
            <a:r>
              <a:rPr lang="en-US" altLang="ru-RU" sz="2800">
                <a:latin typeface="DejaVu Sans Mono" pitchFamily="49" charset="0"/>
              </a:rPr>
              <a:t>}</a:t>
            </a:r>
          </a:p>
          <a:p>
            <a:pPr marL="609600" indent="-609600">
              <a:buFont typeface="Wingdings" pitchFamily="2" charset="2"/>
              <a:buNone/>
            </a:pPr>
            <a:endParaRPr lang="ru-RU" altLang="ru-RU" sz="2800">
              <a:latin typeface="DejaVu Sans Mono" pitchFamily="49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altLang="ru-RU" sz="28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2800">
                <a:latin typeface="DejaVu Sans Mono" pitchFamily="49" charset="0"/>
              </a:rPr>
              <a:t> DeleteUser {</a:t>
            </a:r>
            <a:r>
              <a:rPr lang="en-US" altLang="ru-RU" sz="2800" i="1">
                <a:solidFill>
                  <a:srgbClr val="339966"/>
                </a:solidFill>
                <a:latin typeface="DejaVu Sans Mono" pitchFamily="49" charset="0"/>
              </a:rPr>
              <a:t>/*...*/</a:t>
            </a:r>
            <a:r>
              <a:rPr lang="en-US" altLang="ru-RU" sz="2800">
                <a:latin typeface="DejaVu Sans Mono" pitchFamily="49" charset="0"/>
              </a:rPr>
              <a:t>}</a:t>
            </a:r>
            <a:endParaRPr lang="ru-RU" altLang="ru-RU" sz="2800">
              <a:latin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Information Expert (Информационный эксперт)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Creator (Создатель)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Controller (Контроллер)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Low Coupling (Слабая связанность)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High Cohesion (Сильное зацепление)</a:t>
            </a:r>
          </a:p>
          <a:p>
            <a:pPr>
              <a:lnSpc>
                <a:spcPct val="90000"/>
              </a:lnSpc>
            </a:pPr>
            <a:r>
              <a:rPr lang="ru-RU" altLang="ru-RU" sz="2800"/>
              <a:t>Polymorphism (Полиморфизм)</a:t>
            </a:r>
            <a:endParaRPr lang="en-US" altLang="ru-RU" sz="2800"/>
          </a:p>
          <a:p>
            <a:pPr>
              <a:lnSpc>
                <a:spcPct val="90000"/>
              </a:lnSpc>
            </a:pPr>
            <a:r>
              <a:rPr lang="ru-RU" altLang="ru-RU" sz="2800"/>
              <a:t>Pure Fabrication (Чистая выдумка)</a:t>
            </a:r>
            <a:endParaRPr lang="en-US" altLang="ru-RU" sz="2800"/>
          </a:p>
          <a:p>
            <a:pPr>
              <a:lnSpc>
                <a:spcPct val="90000"/>
              </a:lnSpc>
            </a:pPr>
            <a:r>
              <a:rPr lang="ru-RU" altLang="ru-RU" sz="2800"/>
              <a:t>Indirection (Посредник)</a:t>
            </a:r>
            <a:endParaRPr lang="en-US" altLang="ru-RU" sz="2800"/>
          </a:p>
          <a:p>
            <a:pPr>
              <a:lnSpc>
                <a:spcPct val="90000"/>
              </a:lnSpc>
            </a:pPr>
            <a:r>
              <a:rPr lang="ru-RU" altLang="ru-RU" sz="2800"/>
              <a:t>Protected Variations (Сокрытие реализации)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Information Expert (Информационный эксперт)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Creator (Создатель)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Controller (Контроллер)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Low Coupling (Слабая связанность)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High Cohesion (Сильное зацепление)</a:t>
            </a:r>
          </a:p>
          <a:p>
            <a:pPr>
              <a:lnSpc>
                <a:spcPct val="90000"/>
              </a:lnSpc>
            </a:pPr>
            <a:r>
              <a:rPr lang="ru-RU" altLang="ru-RU" sz="4000" b="1"/>
              <a:t>Polymorphism (Полиморфизм)</a:t>
            </a:r>
            <a:endParaRPr lang="en-US" altLang="ru-RU" sz="4000" b="1"/>
          </a:p>
          <a:p>
            <a:pPr>
              <a:lnSpc>
                <a:spcPct val="90000"/>
              </a:lnSpc>
            </a:pPr>
            <a:r>
              <a:rPr lang="ru-RU" altLang="ru-RU" sz="2800"/>
              <a:t>Pure Fabrication (Чистая выдумка)</a:t>
            </a:r>
            <a:endParaRPr lang="en-US" altLang="ru-RU" sz="2800"/>
          </a:p>
          <a:p>
            <a:pPr>
              <a:lnSpc>
                <a:spcPct val="90000"/>
              </a:lnSpc>
            </a:pPr>
            <a:r>
              <a:rPr lang="ru-RU" altLang="ru-RU" sz="2800"/>
              <a:t>Indirection (Посредник)</a:t>
            </a:r>
            <a:endParaRPr lang="en-US" altLang="ru-RU" sz="2800"/>
          </a:p>
          <a:p>
            <a:pPr>
              <a:lnSpc>
                <a:spcPct val="90000"/>
              </a:lnSpc>
            </a:pPr>
            <a:r>
              <a:rPr lang="ru-RU" altLang="ru-RU" sz="2800"/>
              <a:t>Protected Variations (Сокрытие реализации)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Information Expert (Информационный эксперт)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Creator (Создатель)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Controller (Контроллер)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Low Coupling (Слабая связанность)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High Cohesion (Сильное зацепление)</a:t>
            </a:r>
          </a:p>
          <a:p>
            <a:pPr>
              <a:lnSpc>
                <a:spcPct val="90000"/>
              </a:lnSpc>
            </a:pPr>
            <a:r>
              <a:rPr lang="ru-RU" altLang="ru-RU" sz="2800">
                <a:solidFill>
                  <a:srgbClr val="000099"/>
                </a:solidFill>
              </a:rPr>
              <a:t>Polymorphism (Полиморфизм)</a:t>
            </a:r>
            <a:endParaRPr lang="en-US" altLang="ru-RU" sz="280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 sz="4000" b="1"/>
              <a:t>Pure Fabrication (Чистая выдумка)</a:t>
            </a:r>
            <a:endParaRPr lang="en-US" altLang="ru-RU" sz="4000" b="1"/>
          </a:p>
          <a:p>
            <a:pPr>
              <a:lnSpc>
                <a:spcPct val="90000"/>
              </a:lnSpc>
            </a:pPr>
            <a:r>
              <a:rPr lang="ru-RU" altLang="ru-RU" sz="2800"/>
              <a:t>Indirection (Посредник)</a:t>
            </a:r>
            <a:endParaRPr lang="en-US" altLang="ru-RU" sz="2800"/>
          </a:p>
          <a:p>
            <a:pPr>
              <a:lnSpc>
                <a:spcPct val="90000"/>
              </a:lnSpc>
            </a:pPr>
            <a:r>
              <a:rPr lang="ru-RU" altLang="ru-RU" sz="2800"/>
              <a:t>Protected Variations (Сокрытие реализации)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r>
              <a:rPr lang="en-US" altLang="ru-RU" sz="4000" b="1"/>
              <a:t>Information Expert (Информационный эксперт)</a:t>
            </a:r>
          </a:p>
          <a:p>
            <a:pPr>
              <a:buFont typeface="Wingdings" pitchFamily="2" charset="2"/>
              <a:buNone/>
            </a:pPr>
            <a:endParaRPr lang="en-US" altLang="ru-RU"/>
          </a:p>
          <a:p>
            <a:pPr>
              <a:buFont typeface="Wingdings" pitchFamily="2" charset="2"/>
              <a:buNone/>
            </a:pPr>
            <a:r>
              <a:rPr lang="ru-RU" altLang="ru-RU"/>
              <a:t>	Классы, которым для выполнения своих обязанностей достаточно той информации, которой они обладают</a:t>
            </a:r>
          </a:p>
          <a:p>
            <a:pPr>
              <a:buFont typeface="Wingdings" pitchFamily="2" charset="2"/>
              <a:buNone/>
            </a:pPr>
            <a:endParaRPr lang="ru-RU" altLang="ru-RU"/>
          </a:p>
          <a:p>
            <a:pPr>
              <a:buFont typeface="Wingdings" pitchFamily="2" charset="2"/>
              <a:buNone/>
            </a:pPr>
            <a:endParaRPr lang="ru-RU" altLang="ru-RU" i="1"/>
          </a:p>
          <a:p>
            <a:pPr>
              <a:buFont typeface="Wingdings" pitchFamily="2" charset="2"/>
              <a:buNone/>
            </a:pPr>
            <a:r>
              <a:rPr lang="ru-RU" altLang="ru-RU" i="1"/>
              <a:t>сущности, домены предметной области</a:t>
            </a:r>
            <a:r>
              <a:rPr lang="ru-RU" altLang="ru-RU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Information Expert (Информационный эксперт)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Creator (Создатель)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Controller (Контроллер)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Low Coupling (Слабая связанность)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High Cohesion (Сильное зацепление)</a:t>
            </a:r>
          </a:p>
          <a:p>
            <a:pPr>
              <a:lnSpc>
                <a:spcPct val="90000"/>
              </a:lnSpc>
            </a:pPr>
            <a:r>
              <a:rPr lang="ru-RU" altLang="ru-RU" sz="2800">
                <a:solidFill>
                  <a:srgbClr val="000099"/>
                </a:solidFill>
              </a:rPr>
              <a:t>Polymorphism (Полиморфизм)</a:t>
            </a:r>
            <a:endParaRPr lang="en-US" altLang="ru-RU" sz="280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 sz="2800">
                <a:solidFill>
                  <a:srgbClr val="000099"/>
                </a:solidFill>
              </a:rPr>
              <a:t>Pure Fabrication (Чистая выдумка)</a:t>
            </a:r>
            <a:endParaRPr lang="en-US" altLang="ru-RU" sz="280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 sz="4000" b="1"/>
              <a:t>Indirection (Посредник)</a:t>
            </a:r>
            <a:endParaRPr lang="en-US" altLang="ru-RU" sz="4000" b="1"/>
          </a:p>
          <a:p>
            <a:pPr>
              <a:lnSpc>
                <a:spcPct val="90000"/>
              </a:lnSpc>
            </a:pPr>
            <a:r>
              <a:rPr lang="ru-RU" altLang="ru-RU" sz="2800"/>
              <a:t>Protected Variations (Сокрытие реализации)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Information Expert (Информационный эксперт)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Creator (Создатель)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Controller (Контроллер)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Low Coupling (Слабая связанность)</a:t>
            </a:r>
          </a:p>
          <a:p>
            <a:pPr>
              <a:lnSpc>
                <a:spcPct val="90000"/>
              </a:lnSpc>
            </a:pPr>
            <a:r>
              <a:rPr lang="en-US" altLang="ru-RU" sz="2800">
                <a:solidFill>
                  <a:srgbClr val="000099"/>
                </a:solidFill>
              </a:rPr>
              <a:t>High Cohesion (Сильное зацепление)</a:t>
            </a:r>
          </a:p>
          <a:p>
            <a:pPr>
              <a:lnSpc>
                <a:spcPct val="90000"/>
              </a:lnSpc>
            </a:pPr>
            <a:r>
              <a:rPr lang="ru-RU" altLang="ru-RU" sz="2800">
                <a:solidFill>
                  <a:srgbClr val="000099"/>
                </a:solidFill>
              </a:rPr>
              <a:t>Polymorphism (Полиморфизм)</a:t>
            </a:r>
            <a:endParaRPr lang="en-US" altLang="ru-RU" sz="280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 sz="2800">
                <a:solidFill>
                  <a:srgbClr val="000099"/>
                </a:solidFill>
              </a:rPr>
              <a:t>Pure Fabrication (Чистая выдумка)</a:t>
            </a:r>
            <a:endParaRPr lang="en-US" altLang="ru-RU" sz="280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 sz="2800">
                <a:solidFill>
                  <a:srgbClr val="000099"/>
                </a:solidFill>
              </a:rPr>
              <a:t>Indirection (Посредник)</a:t>
            </a:r>
            <a:endParaRPr lang="en-US" altLang="ru-RU" sz="280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 sz="4000" b="1"/>
              <a:t>Protected Variations (Сокрытие реализации)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r>
              <a:rPr lang="en-US" altLang="ru-RU" sz="4000" b="1"/>
              <a:t>Information Expert (Информационный эксперт)</a:t>
            </a:r>
          </a:p>
          <a:p>
            <a:pPr>
              <a:buFont typeface="Wingdings" pitchFamily="2" charset="2"/>
              <a:buNone/>
            </a:pPr>
            <a:endParaRPr lang="ru-RU" altLang="ru-RU"/>
          </a:p>
          <a:p>
            <a:pPr>
              <a:buFont typeface="Wingdings" pitchFamily="2" charset="2"/>
              <a:buNone/>
            </a:pPr>
            <a:r>
              <a:rPr lang="en-US" altLang="ru-RU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>
                <a:latin typeface="DejaVu Sans Mono" pitchFamily="49" charset="0"/>
              </a:rPr>
              <a:t> Person {</a:t>
            </a:r>
          </a:p>
          <a:p>
            <a:pPr>
              <a:buFont typeface="Wingdings" pitchFamily="2" charset="2"/>
              <a:buNone/>
            </a:pPr>
            <a:r>
              <a:rPr lang="en-US" altLang="ru-RU">
                <a:latin typeface="DejaVu Sans Mono" pitchFamily="49" charset="0"/>
              </a:rPr>
              <a:t>		</a:t>
            </a:r>
            <a:r>
              <a:rPr lang="en-US" altLang="ru-RU" b="1">
                <a:solidFill>
                  <a:srgbClr val="660066"/>
                </a:solidFill>
                <a:latin typeface="DejaVu Sans Mono" pitchFamily="49" charset="0"/>
              </a:rPr>
              <a:t>private</a:t>
            </a:r>
            <a:r>
              <a:rPr lang="en-US" altLang="ru-RU">
                <a:latin typeface="DejaVu Sans Mono" pitchFamily="49" charset="0"/>
              </a:rPr>
              <a:t> String </a:t>
            </a:r>
            <a:r>
              <a:rPr lang="en-US" altLang="ru-RU">
                <a:solidFill>
                  <a:srgbClr val="000099"/>
                </a:solidFill>
                <a:latin typeface="DejaVu Sans Mono" pitchFamily="49" charset="0"/>
              </a:rPr>
              <a:t>surname</a:t>
            </a:r>
            <a:r>
              <a:rPr lang="en-US" altLang="ru-RU">
                <a:latin typeface="DejaVu Sans Mono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ru-RU">
                <a:latin typeface="DejaVu Sans Mono" pitchFamily="49" charset="0"/>
              </a:rPr>
              <a:t>		</a:t>
            </a:r>
            <a:r>
              <a:rPr lang="en-US" altLang="ru-RU" b="1">
                <a:solidFill>
                  <a:srgbClr val="660066"/>
                </a:solidFill>
                <a:latin typeface="DejaVu Sans Mono" pitchFamily="49" charset="0"/>
              </a:rPr>
              <a:t>private</a:t>
            </a:r>
            <a:r>
              <a:rPr lang="en-US" altLang="ru-RU">
                <a:latin typeface="DejaVu Sans Mono" pitchFamily="49" charset="0"/>
              </a:rPr>
              <a:t> String </a:t>
            </a:r>
            <a:r>
              <a:rPr lang="en-US" altLang="ru-RU">
                <a:solidFill>
                  <a:srgbClr val="000099"/>
                </a:solidFill>
                <a:latin typeface="DejaVu Sans Mono" pitchFamily="49" charset="0"/>
              </a:rPr>
              <a:t>name</a:t>
            </a:r>
            <a:r>
              <a:rPr lang="en-US" altLang="ru-RU">
                <a:latin typeface="DejaVu Sans Mono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ru-RU">
                <a:latin typeface="DejaVu Sans Mono" pitchFamily="49" charset="0"/>
              </a:rPr>
              <a:t>		</a:t>
            </a:r>
            <a:r>
              <a:rPr lang="en-US" altLang="ru-RU" b="1">
                <a:solidFill>
                  <a:srgbClr val="660066"/>
                </a:solidFill>
                <a:latin typeface="DejaVu Sans Mono" pitchFamily="49" charset="0"/>
              </a:rPr>
              <a:t>private</a:t>
            </a:r>
            <a:r>
              <a:rPr lang="en-US" altLang="ru-RU">
                <a:latin typeface="DejaVu Sans Mono" pitchFamily="49" charset="0"/>
              </a:rPr>
              <a:t> Date </a:t>
            </a:r>
            <a:r>
              <a:rPr lang="en-US" altLang="ru-RU">
                <a:solidFill>
                  <a:srgbClr val="000099"/>
                </a:solidFill>
                <a:latin typeface="DejaVu Sans Mono" pitchFamily="49" charset="0"/>
              </a:rPr>
              <a:t>birthday</a:t>
            </a:r>
            <a:r>
              <a:rPr lang="en-US" altLang="ru-RU">
                <a:latin typeface="DejaVu Sans Mono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ru-RU">
                <a:latin typeface="DejaVu Sans Mono" pitchFamily="49" charset="0"/>
              </a:rPr>
              <a:t>    </a:t>
            </a:r>
            <a:r>
              <a:rPr lang="en-US" altLang="ru-RU" i="1">
                <a:solidFill>
                  <a:srgbClr val="339966"/>
                </a:solidFill>
                <a:latin typeface="DejaVu Sans Mono" pitchFamily="49" charset="0"/>
              </a:rPr>
              <a:t>/* get-</a:t>
            </a:r>
            <a:r>
              <a:rPr lang="ru-RU" altLang="ru-RU" i="1">
                <a:solidFill>
                  <a:srgbClr val="339966"/>
                </a:solidFill>
                <a:latin typeface="DejaVu Sans Mono" pitchFamily="49" charset="0"/>
              </a:rPr>
              <a:t>теры и </a:t>
            </a:r>
            <a:r>
              <a:rPr lang="en-US" altLang="ru-RU" i="1">
                <a:solidFill>
                  <a:srgbClr val="339966"/>
                </a:solidFill>
                <a:latin typeface="DejaVu Sans Mono" pitchFamily="49" charset="0"/>
              </a:rPr>
              <a:t>set</a:t>
            </a:r>
            <a:r>
              <a:rPr lang="ru-RU" altLang="ru-RU" i="1">
                <a:solidFill>
                  <a:srgbClr val="339966"/>
                </a:solidFill>
                <a:latin typeface="DejaVu Sans Mono" pitchFamily="49" charset="0"/>
              </a:rPr>
              <a:t>-теры</a:t>
            </a:r>
            <a:r>
              <a:rPr lang="en-US" altLang="ru-RU" i="1">
                <a:solidFill>
                  <a:srgbClr val="339966"/>
                </a:solidFill>
                <a:latin typeface="DejaVu Sans Mono" pitchFamily="49" charset="0"/>
              </a:rPr>
              <a:t> */</a:t>
            </a:r>
          </a:p>
          <a:p>
            <a:pPr>
              <a:buFont typeface="Wingdings" pitchFamily="2" charset="2"/>
              <a:buNone/>
            </a:pPr>
            <a:r>
              <a:rPr lang="en-US" altLang="ru-RU">
                <a:latin typeface="DejaVu Sans Mono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4000" b="1"/>
              <a:t>Creator (Создатель)</a:t>
            </a:r>
            <a:endParaRPr lang="ru-RU" altLang="ru-RU" sz="40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altLang="ru-RU" sz="40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4000"/>
              <a:t>	Классы, ответственные за создание экземпляров других классов</a:t>
            </a:r>
            <a:endParaRPr lang="en-US" altLang="ru-RU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ru-RU" sz="4000" b="1"/>
              <a:t>Creator (Создатель)</a:t>
            </a:r>
            <a:endParaRPr lang="ru-RU" altLang="ru-RU" sz="4000" b="1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ru-RU" altLang="ru-RU" sz="4000" b="1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4000"/>
              <a:t>класс содержит или получает данные инициализации другого объекта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4000"/>
              <a:t>класс агрегирует или содержит другие объекты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altLang="ru-RU" sz="4000"/>
              <a:t>класс записывает или активно использует другие объекты</a:t>
            </a:r>
            <a:endParaRPr lang="en-US" altLang="ru-RU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642350" cy="6092825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ru-RU" sz="4000" b="1"/>
              <a:t>Creator (Создатель)</a:t>
            </a:r>
            <a:endParaRPr lang="ru-RU" altLang="ru-RU" sz="4000" b="1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ru-RU" altLang="ru-RU" sz="4000" b="1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4000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sz="4000" b="1">
                <a:solidFill>
                  <a:srgbClr val="990099"/>
                </a:solidFill>
                <a:latin typeface="DejaVu Sans Mono" pitchFamily="49" charset="0"/>
              </a:rPr>
              <a:t> </a:t>
            </a:r>
            <a:r>
              <a:rPr lang="en-US" altLang="ru-RU" sz="4000">
                <a:latin typeface="DejaVu Sans Mono" pitchFamily="49" charset="0"/>
              </a:rPr>
              <a:t>PersonReader {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4000">
                <a:latin typeface="DejaVu Sans Mono" pitchFamily="49" charset="0"/>
              </a:rPr>
              <a:t>		</a:t>
            </a:r>
            <a:r>
              <a:rPr lang="en-US" altLang="ru-RU" sz="4000" b="1">
                <a:solidFill>
                  <a:srgbClr val="660066"/>
                </a:solidFill>
                <a:latin typeface="DejaVu Sans Mono" pitchFamily="49" charset="0"/>
              </a:rPr>
              <a:t>private</a:t>
            </a:r>
            <a:r>
              <a:rPr lang="en-US" altLang="ru-RU" sz="4000">
                <a:latin typeface="DejaVu Sans Mono" pitchFamily="49" charset="0"/>
              </a:rPr>
              <a:t> String </a:t>
            </a:r>
            <a:r>
              <a:rPr lang="en-US" altLang="ru-RU" sz="4000">
                <a:solidFill>
                  <a:srgbClr val="000099"/>
                </a:solidFill>
                <a:latin typeface="DejaVu Sans Mono" pitchFamily="49" charset="0"/>
              </a:rPr>
              <a:t>fileName</a:t>
            </a:r>
            <a:r>
              <a:rPr lang="en-US" altLang="ru-RU" sz="4000">
                <a:latin typeface="DejaVu Sans Mono" pitchFamily="49" charset="0"/>
              </a:rPr>
              <a:t>;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4000">
                <a:latin typeface="DejaVu Sans Mono" pitchFamily="49" charset="0"/>
              </a:rPr>
              <a:t>		</a:t>
            </a:r>
            <a:r>
              <a:rPr lang="en-US" altLang="ru-RU" sz="4000" i="1">
                <a:solidFill>
                  <a:srgbClr val="339966"/>
                </a:solidFill>
                <a:latin typeface="DejaVu Sans Mono" pitchFamily="49" charset="0"/>
              </a:rPr>
              <a:t>/* ... */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4000">
                <a:latin typeface="DejaVu Sans Mono" pitchFamily="49" charset="0"/>
              </a:rPr>
              <a:t>		</a:t>
            </a:r>
            <a:r>
              <a:rPr lang="en-US" altLang="ru-RU" sz="4000" b="1">
                <a:solidFill>
                  <a:srgbClr val="660066"/>
                </a:solidFill>
                <a:latin typeface="DejaVu Sans Mono" pitchFamily="49" charset="0"/>
              </a:rPr>
              <a:t>public</a:t>
            </a:r>
            <a:r>
              <a:rPr lang="en-US" altLang="ru-RU" sz="4000">
                <a:latin typeface="DejaVu Sans Mono" pitchFamily="49" charset="0"/>
              </a:rPr>
              <a:t> Person read() {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4000">
                <a:latin typeface="DejaVu Sans Mono" pitchFamily="49" charset="0"/>
              </a:rPr>
              <a:t>			</a:t>
            </a:r>
            <a:r>
              <a:rPr lang="en-US" altLang="ru-RU" sz="4000" i="1">
                <a:solidFill>
                  <a:srgbClr val="339966"/>
                </a:solidFill>
                <a:latin typeface="DejaVu Sans Mono" pitchFamily="49" charset="0"/>
              </a:rPr>
              <a:t>/* ... */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4000">
                <a:latin typeface="DejaVu Sans Mono" pitchFamily="49" charset="0"/>
              </a:rPr>
              <a:t>		}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4000">
                <a:latin typeface="DejaVu Sans Mono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642350" cy="6092825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ru-RU" sz="4000" b="1"/>
              <a:t>Creator (Создатель)</a:t>
            </a:r>
            <a:endParaRPr lang="ru-RU" altLang="ru-RU" sz="4000" b="1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ru-RU" altLang="ru-RU" sz="4000" b="1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b="1">
                <a:solidFill>
                  <a:srgbClr val="660066"/>
                </a:solidFill>
                <a:latin typeface="DejaVu Sans Mono" pitchFamily="49" charset="0"/>
              </a:rPr>
              <a:t>public class</a:t>
            </a:r>
            <a:r>
              <a:rPr lang="en-US" altLang="ru-RU" b="1">
                <a:solidFill>
                  <a:srgbClr val="990099"/>
                </a:solidFill>
                <a:latin typeface="DejaVu Sans Mono" pitchFamily="49" charset="0"/>
              </a:rPr>
              <a:t> </a:t>
            </a:r>
            <a:r>
              <a:rPr lang="en-US" altLang="ru-RU">
                <a:latin typeface="DejaVu Sans Mono" pitchFamily="49" charset="0"/>
              </a:rPr>
              <a:t>PersonFinder {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>
                <a:latin typeface="DejaVu Sans Mono" pitchFamily="49" charset="0"/>
              </a:rPr>
              <a:t>		</a:t>
            </a:r>
            <a:r>
              <a:rPr lang="en-US" altLang="ru-RU" b="1">
                <a:solidFill>
                  <a:srgbClr val="660066"/>
                </a:solidFill>
                <a:latin typeface="DejaVu Sans Mono" pitchFamily="49" charset="0"/>
              </a:rPr>
              <a:t>private</a:t>
            </a:r>
            <a:r>
              <a:rPr lang="en-US" altLang="ru-RU">
                <a:latin typeface="DejaVu Sans Mono" pitchFamily="49" charset="0"/>
              </a:rPr>
              <a:t> PersonReader </a:t>
            </a:r>
            <a:r>
              <a:rPr lang="en-US" altLang="ru-RU">
                <a:solidFill>
                  <a:srgbClr val="000099"/>
                </a:solidFill>
                <a:latin typeface="DejaVu Sans Mono" pitchFamily="49" charset="0"/>
              </a:rPr>
              <a:t>reader</a:t>
            </a:r>
            <a:r>
              <a:rPr lang="en-US" altLang="ru-RU">
                <a:latin typeface="DejaVu Sans Mono" pitchFamily="49" charset="0"/>
              </a:rPr>
              <a:t>;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>
                <a:latin typeface="DejaVu Sans Mono" pitchFamily="49" charset="0"/>
              </a:rPr>
              <a:t>		</a:t>
            </a:r>
            <a:r>
              <a:rPr lang="en-US" altLang="ru-RU" i="1">
                <a:solidFill>
                  <a:srgbClr val="339966"/>
                </a:solidFill>
                <a:latin typeface="DejaVu Sans Mono" pitchFamily="49" charset="0"/>
              </a:rPr>
              <a:t>/* ... */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>
                <a:latin typeface="DejaVu Sans Mono" pitchFamily="49" charset="0"/>
              </a:rPr>
              <a:t>		</a:t>
            </a:r>
            <a:r>
              <a:rPr lang="en-US" altLang="ru-RU" b="1">
                <a:solidFill>
                  <a:srgbClr val="660066"/>
                </a:solidFill>
                <a:latin typeface="DejaVu Sans Mono" pitchFamily="49" charset="0"/>
              </a:rPr>
              <a:t>public</a:t>
            </a:r>
            <a:r>
              <a:rPr lang="en-US" altLang="ru-RU">
                <a:latin typeface="DejaVu Sans Mono" pitchFamily="49" charset="0"/>
              </a:rPr>
              <a:t> List&lt;Person&gt; find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>
                <a:latin typeface="DejaVu Sans Mono" pitchFamily="49" charset="0"/>
              </a:rPr>
              <a:t>                (String surname) {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>
                <a:latin typeface="DejaVu Sans Mono" pitchFamily="49" charset="0"/>
              </a:rPr>
              <a:t>			</a:t>
            </a:r>
            <a:r>
              <a:rPr lang="en-US" altLang="ru-RU" i="1">
                <a:solidFill>
                  <a:srgbClr val="339966"/>
                </a:solidFill>
                <a:latin typeface="DejaVu Sans Mono" pitchFamily="49" charset="0"/>
              </a:rPr>
              <a:t>/* ... */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>
                <a:latin typeface="DejaVu Sans Mono" pitchFamily="49" charset="0"/>
              </a:rPr>
              <a:t>		}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>
                <a:latin typeface="DejaVu Sans Mono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456</TotalTime>
  <Words>1006</Words>
  <Application>Microsoft Office PowerPoint</Application>
  <PresentationFormat>Экран (4:3)</PresentationFormat>
  <Paragraphs>322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Times New Roman</vt:lpstr>
      <vt:lpstr>Wingdings</vt:lpstr>
      <vt:lpstr>Arial Black</vt:lpstr>
      <vt:lpstr>DejaVu Sans Mono</vt:lpstr>
      <vt:lpstr>Пиксел</vt:lpstr>
      <vt:lpstr>Шаблоны распределения ответственности</vt:lpstr>
      <vt:lpstr>GRASP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Yermochenko</dc:creator>
  <cp:lastModifiedBy>Sergey Yermochenko</cp:lastModifiedBy>
  <cp:revision>25</cp:revision>
  <dcterms:created xsi:type="dcterms:W3CDTF">2011-08-31T18:19:57Z</dcterms:created>
  <dcterms:modified xsi:type="dcterms:W3CDTF">2014-10-22T08:24:33Z</dcterms:modified>
</cp:coreProperties>
</file>