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75" r:id="rId20"/>
    <p:sldId id="280" r:id="rId21"/>
    <p:sldId id="274" r:id="rId22"/>
    <p:sldId id="276" r:id="rId23"/>
    <p:sldId id="277" r:id="rId24"/>
    <p:sldId id="278" r:id="rId25"/>
    <p:sldId id="279" r:id="rId26"/>
    <p:sldId id="286" r:id="rId27"/>
    <p:sldId id="281" r:id="rId28"/>
    <p:sldId id="282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80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80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58E2A-9028-4BBC-B4BE-6534B6E06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0A1B1-7731-4BFA-8BD5-8EE637358D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91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4C1EA-F56A-453C-80B7-E9082EED40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4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D88AC-3892-4144-9CC9-D6E1325717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4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A929D-C6CA-4342-83A1-F109994AAE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AFE59-E3E9-4F42-8184-3A03582E3A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5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D5CD9-07EA-4E84-A888-27BAA3FE14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8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7240-61D8-4DEB-A8FF-CA7C3923F1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0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99A5-6934-4963-8693-006D90F3C2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1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041B-A2D7-4B35-A475-E6C42BA263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0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66C44-AF92-4968-9CBB-4B17C844A6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8A8512C-B36B-4CE0-BE83-0795CECB8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870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Порождающие шаблоны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800" b="1" smtClean="0"/>
              <a:t>Достоинства</a:t>
            </a:r>
          </a:p>
          <a:p>
            <a:pPr eaLnBrk="1" hangingPunct="1"/>
            <a:r>
              <a:rPr lang="ru-RU" altLang="ru-RU" sz="2800" smtClean="0"/>
              <a:t>Простота</a:t>
            </a:r>
          </a:p>
          <a:p>
            <a:pPr eaLnBrk="1" hangingPunct="1"/>
            <a:r>
              <a:rPr lang="ru-RU" altLang="ru-RU" sz="2800" smtClean="0"/>
              <a:t>Быстрота</a:t>
            </a:r>
          </a:p>
          <a:p>
            <a:pPr eaLnBrk="1" hangingPunct="1"/>
            <a:r>
              <a:rPr lang="ru-RU" altLang="ru-RU" sz="2800" smtClean="0"/>
              <a:t>Многопоточность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8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800" b="1" smtClean="0"/>
              <a:t>Недостатки реализации:</a:t>
            </a:r>
          </a:p>
          <a:p>
            <a:pPr eaLnBrk="1" hangingPunct="1"/>
            <a:r>
              <a:rPr lang="ru-RU" altLang="ru-RU" sz="2800" smtClean="0"/>
              <a:t>Потеря «ленивой» инициализации</a:t>
            </a:r>
          </a:p>
          <a:p>
            <a:pPr eaLnBrk="1" hangingPunct="1"/>
            <a:r>
              <a:rPr lang="ru-RU" altLang="ru-RU" sz="2800" smtClean="0"/>
              <a:t>Невозможность обработки исключительных ситуаций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2400" b="1" smtClean="0">
                <a:latin typeface="Courier New" pitchFamily="49" charset="0"/>
              </a:rPr>
              <a:t> Singleton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2400" b="1" smtClean="0">
                <a:latin typeface="Courier New" pitchFamily="49" charset="0"/>
              </a:rPr>
              <a:t> Singleton() {}</a:t>
            </a:r>
            <a:endParaRPr lang="ru-RU" altLang="ru-RU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private static class</a:t>
            </a:r>
            <a:r>
              <a:rPr lang="en-US" altLang="ru-RU" sz="2400" b="1" smtClean="0">
                <a:latin typeface="Courier New" pitchFamily="49" charset="0"/>
              </a:rPr>
              <a:t> SingletonHolder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private final static</a:t>
            </a:r>
            <a:r>
              <a:rPr lang="en-US" altLang="ru-RU" sz="2400" b="1" smtClean="0">
                <a:latin typeface="Courier New" pitchFamily="49" charset="0"/>
              </a:rPr>
              <a:t> Singleton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				instance</a:t>
            </a:r>
            <a:r>
              <a:rPr lang="en-US" altLang="ru-RU" sz="2400" b="1" smtClean="0">
                <a:latin typeface="Courier New" pitchFamily="49" charset="0"/>
              </a:rPr>
              <a:t> =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new</a:t>
            </a:r>
            <a:r>
              <a:rPr lang="en-US" altLang="ru-RU" sz="2400" b="1" smtClean="0">
                <a:latin typeface="Courier New" pitchFamily="49" charset="0"/>
              </a:rPr>
              <a:t> Singleton();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2400" b="1" smtClean="0">
                <a:latin typeface="Courier New" pitchFamily="49" charset="0"/>
              </a:rPr>
              <a:t> Singleton getInstance()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2400" b="1" smtClean="0">
                <a:latin typeface="Courier New" pitchFamily="49" charset="0"/>
              </a:rPr>
              <a:t> SingletonHolder.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}</a:t>
            </a:r>
            <a:endParaRPr lang="ru-RU" altLang="ru-RU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b="1" smtClean="0"/>
              <a:t>Достоинства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Быстрота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Многопоточность</a:t>
            </a:r>
            <a:endParaRPr lang="en-US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«Ленивая» инициализация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b="1" smtClean="0"/>
              <a:t>Недостатки реализации: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Невозможность обработки исключительных ситуаций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2000" b="1" smtClean="0">
                <a:latin typeface="Courier New" pitchFamily="49" charset="0"/>
              </a:rPr>
              <a:t> Singleton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private static</a:t>
            </a:r>
            <a:r>
              <a:rPr lang="en-US" altLang="ru-RU" sz="2000" b="1" smtClean="0">
                <a:latin typeface="Courier New" pitchFamily="49" charset="0"/>
              </a:rPr>
              <a:t> Singleton </a:t>
            </a:r>
            <a:r>
              <a:rPr lang="en-US" altLang="ru-RU" sz="20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2000" b="1" smtClean="0">
                <a:latin typeface="Courier New" pitchFamily="49" charset="0"/>
              </a:rPr>
              <a:t> Singleton() {}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synchronized</a:t>
            </a:r>
            <a:r>
              <a:rPr lang="en-US" altLang="ru-RU" sz="2000" b="1" smtClean="0">
                <a:latin typeface="Courier New" pitchFamily="49" charset="0"/>
              </a:rPr>
              <a:t> Singleton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				getInstance()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altLang="ru-RU" sz="2000" b="1" smtClean="0">
                <a:latin typeface="Courier New" pitchFamily="49" charset="0"/>
              </a:rPr>
              <a:t>(</a:t>
            </a:r>
            <a:r>
              <a:rPr lang="en-US" altLang="ru-RU" sz="20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000" b="1" smtClean="0">
                <a:latin typeface="Courier New" pitchFamily="49" charset="0"/>
              </a:rPr>
              <a:t> == 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null</a:t>
            </a:r>
            <a:r>
              <a:rPr lang="en-US" altLang="ru-RU" sz="2000" b="1" smtClean="0">
                <a:latin typeface="Courier New" pitchFamily="49" charset="0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	</a:t>
            </a:r>
            <a:r>
              <a:rPr lang="en-US" altLang="ru-RU" sz="20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000" b="1" smtClean="0">
                <a:latin typeface="Courier New" pitchFamily="49" charset="0"/>
              </a:rPr>
              <a:t> = 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new</a:t>
            </a:r>
            <a:r>
              <a:rPr lang="en-US" altLang="ru-RU" sz="2000" b="1" smtClean="0">
                <a:latin typeface="Courier New" pitchFamily="49" charset="0"/>
              </a:rPr>
              <a:t> Singleton();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}</a:t>
            </a:r>
            <a:endParaRPr lang="ru-RU" altLang="ru-RU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Достоинства</a:t>
            </a:r>
          </a:p>
          <a:p>
            <a:pPr eaLnBrk="1" hangingPunct="1"/>
            <a:r>
              <a:rPr lang="ru-RU" altLang="ru-RU" smtClean="0"/>
              <a:t>«Ленивая» инициализация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Многопоточность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Недостатки реализации:</a:t>
            </a:r>
          </a:p>
          <a:p>
            <a:pPr eaLnBrk="1" hangingPunct="1"/>
            <a:r>
              <a:rPr lang="ru-RU" altLang="ru-RU" smtClean="0"/>
              <a:t>Постоянная «лишняя» синхронизация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2000" b="1" smtClean="0">
                <a:latin typeface="Courier New" pitchFamily="49" charset="0"/>
              </a:rPr>
              <a:t> Singleton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private static</a:t>
            </a:r>
            <a:r>
              <a:rPr lang="en-US" altLang="ru-RU" sz="2000" b="1" smtClean="0">
                <a:latin typeface="Courier New" pitchFamily="49" charset="0"/>
              </a:rPr>
              <a:t> Singleton </a:t>
            </a:r>
            <a:r>
              <a:rPr lang="en-US" altLang="ru-RU" sz="20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2000" b="1" smtClean="0">
                <a:latin typeface="Courier New" pitchFamily="49" charset="0"/>
              </a:rPr>
              <a:t> Singleton() {}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2000" b="1" smtClean="0">
                <a:latin typeface="Courier New" pitchFamily="49" charset="0"/>
              </a:rPr>
              <a:t> Singleton</a:t>
            </a:r>
            <a:r>
              <a:rPr lang="ru-RU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</a:rPr>
              <a:t>getInstance()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altLang="ru-RU" sz="2000" b="1" smtClean="0">
                <a:latin typeface="Courier New" pitchFamily="49" charset="0"/>
              </a:rPr>
              <a:t>(</a:t>
            </a:r>
            <a:r>
              <a:rPr lang="en-US" altLang="ru-RU" sz="20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000" b="1" smtClean="0">
                <a:latin typeface="Courier New" pitchFamily="49" charset="0"/>
              </a:rPr>
              <a:t> == 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null</a:t>
            </a:r>
            <a:r>
              <a:rPr lang="en-US" altLang="ru-RU" sz="2000" b="1" smtClean="0">
                <a:latin typeface="Courier New" pitchFamily="49" charset="0"/>
              </a:rPr>
              <a:t>) {</a:t>
            </a:r>
            <a:endParaRPr lang="ru-RU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	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synchronized</a:t>
            </a:r>
            <a:r>
              <a:rPr lang="en-US" altLang="ru-RU" sz="2000" b="1" smtClean="0">
                <a:latin typeface="Courier New" pitchFamily="49" charset="0"/>
              </a:rPr>
              <a:t>(Singleton.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2000" b="1" smtClean="0">
                <a:latin typeface="Courier New" pitchFamily="49" charset="0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		</a:t>
            </a:r>
            <a:r>
              <a:rPr lang="en-US" altLang="ru-RU" sz="20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000" b="1" smtClean="0">
                <a:latin typeface="Courier New" pitchFamily="49" charset="0"/>
              </a:rPr>
              <a:t> = 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new</a:t>
            </a:r>
            <a:r>
              <a:rPr lang="en-US" altLang="ru-RU" sz="2000" b="1" smtClean="0">
                <a:latin typeface="Courier New" pitchFamily="49" charset="0"/>
              </a:rPr>
              <a:t> Singleton();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</a:t>
            </a:r>
            <a:r>
              <a:rPr lang="en-US" altLang="ru-RU" sz="20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}</a:t>
            </a:r>
            <a:endParaRPr lang="ru-RU" altLang="ru-RU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1800" b="1" smtClean="0">
                <a:latin typeface="Courier New" pitchFamily="49" charset="0"/>
              </a:rPr>
              <a:t> Singleton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private static</a:t>
            </a:r>
            <a:r>
              <a:rPr lang="en-US" altLang="ru-RU" sz="1800" b="1" smtClean="0">
                <a:latin typeface="Courier New" pitchFamily="49" charset="0"/>
              </a:rPr>
              <a:t> Singleton 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1800" b="1" smtClean="0">
                <a:latin typeface="Courier New" pitchFamily="49" charset="0"/>
              </a:rPr>
              <a:t> Singleton() 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1800" b="1" smtClean="0">
                <a:latin typeface="Courier New" pitchFamily="49" charset="0"/>
              </a:rPr>
              <a:t> Singleton</a:t>
            </a:r>
            <a:r>
              <a:rPr lang="ru-RU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smtClean="0">
                <a:latin typeface="Courier New" pitchFamily="49" charset="0"/>
              </a:rPr>
              <a:t>getInstance()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altLang="ru-RU" sz="1800" b="1" smtClean="0">
                <a:latin typeface="Courier New" pitchFamily="49" charset="0"/>
              </a:rPr>
              <a:t>(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 == 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null</a:t>
            </a:r>
            <a:r>
              <a:rPr lang="en-US" altLang="ru-RU" sz="1800" b="1" smtClean="0">
                <a:latin typeface="Courier New" pitchFamily="49" charset="0"/>
              </a:rPr>
              <a:t>) {</a:t>
            </a:r>
            <a:endParaRPr lang="ru-RU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synchronized</a:t>
            </a:r>
            <a:r>
              <a:rPr lang="en-US" altLang="ru-RU" sz="1800" b="1" smtClean="0">
                <a:latin typeface="Courier New" pitchFamily="49" charset="0"/>
              </a:rPr>
              <a:t>(Singleton.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1800" b="1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altLang="ru-RU" sz="1800" b="1" smtClean="0">
                <a:latin typeface="Courier New" pitchFamily="49" charset="0"/>
              </a:rPr>
              <a:t>(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 == 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null</a:t>
            </a:r>
            <a:r>
              <a:rPr lang="en-US" altLang="ru-RU" sz="1800" b="1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	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 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							new</a:t>
            </a:r>
            <a:r>
              <a:rPr lang="en-US" altLang="ru-RU" sz="1800" b="1" smtClean="0">
                <a:latin typeface="Courier New" pitchFamily="49" charset="0"/>
              </a:rPr>
              <a:t> Singleton();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}</a:t>
            </a:r>
            <a:endParaRPr lang="ru-RU" altLang="ru-RU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1800" b="1" smtClean="0">
                <a:latin typeface="Courier New" pitchFamily="49" charset="0"/>
              </a:rPr>
              <a:t> Singleton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private static volatile</a:t>
            </a:r>
            <a:r>
              <a:rPr lang="en-US" altLang="ru-RU" sz="1800" b="1" smtClean="0">
                <a:latin typeface="Courier New" pitchFamily="49" charset="0"/>
              </a:rPr>
              <a:t> Singleton 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1800" b="1" smtClean="0">
                <a:latin typeface="Courier New" pitchFamily="49" charset="0"/>
              </a:rPr>
              <a:t> Singleton() 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1800" b="1" smtClean="0">
                <a:latin typeface="Courier New" pitchFamily="49" charset="0"/>
              </a:rPr>
              <a:t> Singleton</a:t>
            </a:r>
            <a:r>
              <a:rPr lang="ru-RU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smtClean="0">
                <a:latin typeface="Courier New" pitchFamily="49" charset="0"/>
              </a:rPr>
              <a:t>getInstance()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altLang="ru-RU" sz="1800" b="1" smtClean="0">
                <a:latin typeface="Courier New" pitchFamily="49" charset="0"/>
              </a:rPr>
              <a:t>(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 == 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null</a:t>
            </a:r>
            <a:r>
              <a:rPr lang="en-US" altLang="ru-RU" sz="1800" b="1" smtClean="0">
                <a:latin typeface="Courier New" pitchFamily="49" charset="0"/>
              </a:rPr>
              <a:t>) {</a:t>
            </a:r>
            <a:endParaRPr lang="ru-RU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synchronized</a:t>
            </a:r>
            <a:r>
              <a:rPr lang="en-US" altLang="ru-RU" sz="1800" b="1" smtClean="0">
                <a:latin typeface="Courier New" pitchFamily="49" charset="0"/>
              </a:rPr>
              <a:t>(Singleton.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1800" b="1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altLang="ru-RU" sz="1800" b="1" smtClean="0">
                <a:latin typeface="Courier New" pitchFamily="49" charset="0"/>
              </a:rPr>
              <a:t>(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 == 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null</a:t>
            </a:r>
            <a:r>
              <a:rPr lang="en-US" altLang="ru-RU" sz="1800" b="1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	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 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							new</a:t>
            </a:r>
            <a:r>
              <a:rPr lang="en-US" altLang="ru-RU" sz="1800" b="1" smtClean="0">
                <a:latin typeface="Courier New" pitchFamily="49" charset="0"/>
              </a:rPr>
              <a:t> Singleton();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}</a:t>
            </a:r>
            <a:endParaRPr lang="ru-RU" altLang="ru-RU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enum</a:t>
            </a:r>
            <a:r>
              <a:rPr lang="en-US" altLang="ru-RU" sz="2400" b="1" smtClean="0">
                <a:latin typeface="Courier New" pitchFamily="49" charset="0"/>
              </a:rPr>
              <a:t> Singleton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2400" b="1" smtClean="0">
                <a:latin typeface="Courier New" pitchFamily="49" charset="0"/>
              </a:rPr>
              <a:t> Singleton</a:t>
            </a:r>
            <a:r>
              <a:rPr lang="ru-RU" altLang="ru-RU" sz="2400" b="1" smtClean="0">
                <a:latin typeface="Courier New" pitchFamily="49" charset="0"/>
              </a:rPr>
              <a:t> </a:t>
            </a:r>
            <a:r>
              <a:rPr lang="en-US" altLang="ru-RU" sz="2400" b="1" smtClean="0">
                <a:latin typeface="Courier New" pitchFamily="49" charset="0"/>
              </a:rPr>
              <a:t>getInstance()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2400" b="1" smtClean="0">
                <a:latin typeface="Courier New" pitchFamily="49" charset="0"/>
              </a:rPr>
              <a:t> 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}</a:t>
            </a:r>
            <a:endParaRPr lang="ru-RU" altLang="ru-RU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enum</a:t>
            </a:r>
            <a:r>
              <a:rPr lang="en-US" altLang="ru-RU" sz="2400" b="1" smtClean="0">
                <a:latin typeface="Courier New" pitchFamily="49" charset="0"/>
              </a:rPr>
              <a:t> Singleton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implements</a:t>
            </a:r>
            <a:r>
              <a:rPr lang="en-US" altLang="ru-RU" sz="2400" b="1" smtClean="0">
                <a:latin typeface="Courier New" pitchFamily="49" charset="0"/>
              </a:rPr>
              <a:t> Abc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2400" b="1" smtClean="0">
                <a:latin typeface="Courier New" pitchFamily="49" charset="0"/>
              </a:rPr>
              <a:t> Abc</a:t>
            </a:r>
            <a:r>
              <a:rPr lang="ru-RU" altLang="ru-RU" sz="2400" b="1" smtClean="0">
                <a:latin typeface="Courier New" pitchFamily="49" charset="0"/>
              </a:rPr>
              <a:t> </a:t>
            </a:r>
            <a:r>
              <a:rPr lang="en-US" altLang="ru-RU" sz="2400" b="1" smtClean="0">
                <a:latin typeface="Courier New" pitchFamily="49" charset="0"/>
              </a:rPr>
              <a:t>getInstance()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2400" b="1" smtClean="0">
                <a:latin typeface="Courier New" pitchFamily="49" charset="0"/>
              </a:rPr>
              <a:t> 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}</a:t>
            </a:r>
            <a:endParaRPr lang="ru-RU" altLang="ru-RU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Порождающие шаблоны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smtClean="0"/>
              <a:t>Abstract Factory – </a:t>
            </a:r>
            <a:r>
              <a:rPr lang="ru-RU" altLang="ru-RU" sz="2800" smtClean="0"/>
              <a:t>абстрактная фабрика</a:t>
            </a:r>
          </a:p>
          <a:p>
            <a:pPr eaLnBrk="1" hangingPunct="1"/>
            <a:r>
              <a:rPr lang="en-US" altLang="ru-RU" sz="2800" smtClean="0"/>
              <a:t>Factory Method – </a:t>
            </a:r>
            <a:r>
              <a:rPr lang="ru-RU" altLang="ru-RU" sz="2800" smtClean="0"/>
              <a:t>фабричный метод</a:t>
            </a:r>
            <a:endParaRPr lang="en-US" altLang="ru-RU" sz="2800" smtClean="0"/>
          </a:p>
          <a:p>
            <a:pPr eaLnBrk="1" hangingPunct="1"/>
            <a:r>
              <a:rPr lang="en-US" altLang="ru-RU" sz="2800" smtClean="0"/>
              <a:t>Builder – </a:t>
            </a:r>
            <a:r>
              <a:rPr lang="ru-RU" altLang="ru-RU" sz="2800" smtClean="0"/>
              <a:t>строитель</a:t>
            </a:r>
          </a:p>
          <a:p>
            <a:pPr eaLnBrk="1" hangingPunct="1"/>
            <a:r>
              <a:rPr lang="en-US" altLang="ru-RU" sz="2800" smtClean="0"/>
              <a:t>Prototype – </a:t>
            </a:r>
            <a:r>
              <a:rPr lang="ru-RU" altLang="ru-RU" sz="2800" smtClean="0"/>
              <a:t>прототип</a:t>
            </a:r>
            <a:endParaRPr lang="en-US" altLang="ru-RU" sz="2800" smtClean="0"/>
          </a:p>
          <a:p>
            <a:pPr eaLnBrk="1" hangingPunct="1"/>
            <a:r>
              <a:rPr lang="en-US" altLang="ru-RU" sz="2800" smtClean="0"/>
              <a:t>Singleton – </a:t>
            </a:r>
            <a:r>
              <a:rPr lang="ru-RU" altLang="ru-RU" sz="2800" smtClean="0"/>
              <a:t>одиночка</a:t>
            </a:r>
            <a:endParaRPr lang="en-US" altLang="ru-RU" sz="2800" smtClean="0"/>
          </a:p>
          <a:p>
            <a:pPr eaLnBrk="1" hangingPunct="1"/>
            <a:r>
              <a:rPr lang="en-US" altLang="ru-RU" sz="2800" smtClean="0"/>
              <a:t>Lazy Initialization – </a:t>
            </a:r>
            <a:r>
              <a:rPr lang="ru-RU" altLang="ru-RU" sz="2800" smtClean="0"/>
              <a:t>«ленивая» инициализация</a:t>
            </a:r>
          </a:p>
          <a:p>
            <a:pPr eaLnBrk="1" hangingPunct="1"/>
            <a:r>
              <a:rPr lang="en-US" altLang="ru-RU" sz="2800" smtClean="0"/>
              <a:t>Object Pool – </a:t>
            </a:r>
            <a:r>
              <a:rPr lang="ru-RU" altLang="ru-RU" sz="2800" smtClean="0"/>
              <a:t>объектный пул</a:t>
            </a:r>
          </a:p>
          <a:p>
            <a:pPr eaLnBrk="1" hangingPunct="1"/>
            <a:endParaRPr lang="ru-RU" alt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Недостатки реализации:</a:t>
            </a:r>
          </a:p>
          <a:p>
            <a:pPr eaLnBrk="1" hangingPunct="1"/>
            <a:r>
              <a:rPr lang="ru-RU" altLang="ru-RU" smtClean="0"/>
              <a:t>Проблема с обработкой исключительных ситуаций</a:t>
            </a:r>
          </a:p>
          <a:p>
            <a:pPr eaLnBrk="1" hangingPunct="1"/>
            <a:r>
              <a:rPr lang="ru-RU" altLang="ru-RU" smtClean="0"/>
              <a:t>Отсутствие «ленивой» загрузки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«За кадром»</a:t>
            </a:r>
          </a:p>
          <a:p>
            <a:pPr eaLnBrk="1" hangingPunct="1"/>
            <a:r>
              <a:rPr lang="ru-RU" altLang="ru-RU" smtClean="0"/>
              <a:t>Наследование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Распределенные приложения, выполняющиеся на нескольких </a:t>
            </a:r>
            <a:r>
              <a:rPr lang="en-US" altLang="ru-RU" smtClean="0"/>
              <a:t>JVM</a:t>
            </a:r>
          </a:p>
          <a:p>
            <a:pPr eaLnBrk="1" hangingPunct="1"/>
            <a:r>
              <a:rPr lang="ru-RU" altLang="ru-RU" smtClean="0"/>
              <a:t>Несколько </a:t>
            </a:r>
            <a:r>
              <a:rPr lang="en-US" altLang="ru-RU" smtClean="0"/>
              <a:t>class-loader-</a:t>
            </a:r>
            <a:r>
              <a:rPr lang="ru-RU" altLang="ru-RU" smtClean="0"/>
              <a:t>ов в некоторых реализациях контейнеров сервлетов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 Pool – </a:t>
            </a:r>
            <a:r>
              <a:rPr lang="ru-RU" altLang="ru-RU" smtClean="0"/>
              <a:t>объектный пул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Создавать несколько простых экземпляров класса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Инициализация и уничтожение экземпляров очень ресурсоемкая операция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 Pool – </a:t>
            </a:r>
            <a:r>
              <a:rPr lang="ru-RU" altLang="ru-RU" smtClean="0"/>
              <a:t>объектный пул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глобальное хранилище готовых экземпляров класса.  При запросе нового экземпляра вместо создания брать его из хранилища, вместо удаления – возвращать в хранилище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 Pool – </a:t>
            </a:r>
            <a:r>
              <a:rPr lang="ru-RU" altLang="ru-RU" smtClean="0"/>
              <a:t>объектный пул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enum</a:t>
            </a:r>
            <a:r>
              <a:rPr lang="en-US" altLang="ru-RU" sz="1800" b="1" smtClean="0">
                <a:latin typeface="Courier New" pitchFamily="49" charset="0"/>
              </a:rPr>
              <a:t> ConnectionPool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1800" b="1" smtClean="0">
                <a:latin typeface="Courier New" pitchFamily="49" charset="0"/>
              </a:rPr>
              <a:t> Vector&lt;Connection&gt; 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connections</a:t>
            </a:r>
            <a:r>
              <a:rPr lang="en-US" altLang="ru-RU" sz="18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1800" b="1" smtClean="0">
                <a:latin typeface="Courier New" pitchFamily="49" charset="0"/>
              </a:rPr>
              <a:t> ConnectionPool()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Class.forName(</a:t>
            </a:r>
            <a:r>
              <a:rPr lang="en-US" altLang="ru-RU" sz="1800" b="1" smtClean="0">
                <a:solidFill>
                  <a:srgbClr val="006600"/>
                </a:solidFill>
                <a:latin typeface="Courier New" pitchFamily="49" charset="0"/>
              </a:rPr>
              <a:t>“com.mysql.jdbc.Driver”</a:t>
            </a:r>
            <a:r>
              <a:rPr lang="en-US" altLang="ru-RU" sz="1800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ru-RU" sz="1800" b="1" smtClean="0">
                <a:latin typeface="Courier New" pitchFamily="49" charset="0"/>
              </a:rPr>
              <a:t>(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ru-RU" sz="1800" b="1" smtClean="0">
                <a:latin typeface="Courier New" pitchFamily="49" charset="0"/>
              </a:rPr>
              <a:t> i = 0; i &lt; 100; i++)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Connection connection 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DriverManager.getConnection(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</a:t>
            </a:r>
            <a:r>
              <a:rPr lang="en-US" altLang="ru-RU" sz="1800" b="1" smtClean="0">
                <a:solidFill>
                  <a:srgbClr val="006600"/>
                </a:solidFill>
                <a:latin typeface="Courier New" pitchFamily="49" charset="0"/>
              </a:rPr>
              <a:t>“jdbc:mysql://localhost/shop”</a:t>
            </a:r>
            <a:r>
              <a:rPr lang="en-US" altLang="ru-RU" sz="1800" b="1" smtClean="0"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	</a:t>
            </a:r>
            <a:r>
              <a:rPr lang="en-US" altLang="ru-RU" sz="1800" b="1" smtClean="0">
                <a:solidFill>
                  <a:srgbClr val="006600"/>
                </a:solidFill>
                <a:latin typeface="Courier New" pitchFamily="49" charset="0"/>
              </a:rPr>
              <a:t>“shop”</a:t>
            </a:r>
            <a:r>
              <a:rPr lang="en-US" altLang="ru-RU" sz="1800" b="1" smtClean="0">
                <a:latin typeface="Courier New" pitchFamily="49" charset="0"/>
              </a:rPr>
              <a:t>, </a:t>
            </a:r>
            <a:r>
              <a:rPr lang="en-US" altLang="ru-RU" sz="1800" b="1" smtClean="0">
                <a:solidFill>
                  <a:srgbClr val="006600"/>
                </a:solidFill>
                <a:latin typeface="Courier New" pitchFamily="49" charset="0"/>
              </a:rPr>
              <a:t>“$HopP@ssw0rd”</a:t>
            </a:r>
            <a:r>
              <a:rPr lang="en-US" altLang="ru-RU" sz="1800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	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connections</a:t>
            </a:r>
            <a:r>
              <a:rPr lang="en-US" altLang="ru-RU" sz="1800" b="1" smtClean="0">
                <a:latin typeface="Courier New" pitchFamily="49" charset="0"/>
              </a:rPr>
              <a:t>.push(connection);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 Pool – </a:t>
            </a:r>
            <a:r>
              <a:rPr lang="ru-RU" altLang="ru-RU" smtClean="0"/>
              <a:t>объектный пул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435975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1800" b="1" smtClean="0">
                <a:latin typeface="Courier New" pitchFamily="49" charset="0"/>
              </a:rPr>
              <a:t> ConnectionPool getInstance()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18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		public</a:t>
            </a:r>
            <a:r>
              <a:rPr lang="en-US" altLang="ru-RU" sz="1800" b="1" smtClean="0">
                <a:latin typeface="Courier New" pitchFamily="49" charset="0"/>
              </a:rPr>
              <a:t> Connection getConnection()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connections</a:t>
            </a:r>
            <a:r>
              <a:rPr lang="en-US" altLang="ru-RU" sz="1800" b="1" smtClean="0">
                <a:latin typeface="Courier New" pitchFamily="49" charset="0"/>
              </a:rPr>
              <a:t>.pop();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</a:t>
            </a:r>
            <a:r>
              <a:rPr lang="en-US" altLang="ru-RU" sz="1800" b="1" smtClean="0">
                <a:solidFill>
                  <a:srgbClr val="660066"/>
                </a:solidFill>
                <a:latin typeface="Courier New" pitchFamily="49" charset="0"/>
              </a:rPr>
              <a:t>public void</a:t>
            </a:r>
            <a:r>
              <a:rPr lang="en-US" altLang="ru-RU" sz="1800" b="1" smtClean="0">
                <a:latin typeface="Courier New" pitchFamily="49" charset="0"/>
              </a:rPr>
              <a:t> freeConnection(Connection</a:t>
            </a:r>
            <a:r>
              <a:rPr lang="ru-RU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smtClean="0">
                <a:latin typeface="Courier New" pitchFamily="49" charset="0"/>
              </a:rPr>
              <a:t>connection)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	</a:t>
            </a:r>
            <a:r>
              <a:rPr lang="en-US" altLang="ru-RU" sz="1800" b="1" i="1" smtClean="0">
                <a:solidFill>
                  <a:srgbClr val="0000FF"/>
                </a:solidFill>
                <a:latin typeface="Courier New" pitchFamily="49" charset="0"/>
              </a:rPr>
              <a:t>connections</a:t>
            </a:r>
            <a:r>
              <a:rPr lang="en-US" altLang="ru-RU" sz="1800" b="1" smtClean="0">
                <a:latin typeface="Courier New" pitchFamily="49" charset="0"/>
              </a:rPr>
              <a:t>.push(connection);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}</a:t>
            </a:r>
            <a:endParaRPr lang="ru-RU" altLang="ru-RU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 Pool – </a:t>
            </a:r>
            <a:r>
              <a:rPr lang="ru-RU" altLang="ru-RU" smtClean="0"/>
              <a:t>объектный пул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435975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ConnectionPool pool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		ConnectionPool.getInstance()</a:t>
            </a:r>
            <a:r>
              <a:rPr lang="en-US" altLang="ru-RU" b="1" i="1" smtClean="0">
                <a:latin typeface="Courier New" pitchFamily="49" charset="0"/>
              </a:rPr>
              <a:t>;</a:t>
            </a:r>
            <a:endParaRPr lang="en-US" altLang="ru-RU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ru-RU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Connection connection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				pool.getConnection();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solidFill>
                  <a:schemeClr val="hlink"/>
                </a:solidFill>
                <a:latin typeface="Courier New" pitchFamily="49" charset="0"/>
              </a:rPr>
              <a:t>// using connection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pool.freeConnection(connection);</a:t>
            </a:r>
            <a:endParaRPr lang="ru-RU" altLang="ru-RU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 Pool – </a:t>
            </a:r>
            <a:r>
              <a:rPr lang="ru-RU" altLang="ru-RU" smtClean="0"/>
              <a:t>объектный пул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Опустошение пула:</a:t>
            </a:r>
          </a:p>
          <a:p>
            <a:pPr eaLnBrk="1" hangingPunct="1"/>
            <a:r>
              <a:rPr lang="ru-RU" altLang="ru-RU" smtClean="0"/>
              <a:t>Автоматическое расширение пула</a:t>
            </a:r>
          </a:p>
          <a:p>
            <a:pPr eaLnBrk="1" hangingPunct="1"/>
            <a:r>
              <a:rPr lang="ru-RU" altLang="ru-RU" smtClean="0"/>
              <a:t>Отказ в обслуживании (исключительная ситуация)</a:t>
            </a:r>
          </a:p>
          <a:p>
            <a:pPr eaLnBrk="1" hangingPunct="1"/>
            <a:r>
              <a:rPr lang="ru-RU" altLang="ru-RU" smtClean="0"/>
              <a:t>Ожидание возвращения в пул объекта (для многозадачных систем)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 Pool – </a:t>
            </a:r>
            <a:r>
              <a:rPr lang="ru-RU" altLang="ru-RU" smtClean="0"/>
              <a:t>объектный пул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Проблемы:</a:t>
            </a:r>
          </a:p>
          <a:p>
            <a:pPr eaLnBrk="1" hangingPunct="1"/>
            <a:r>
              <a:rPr lang="ru-RU" altLang="ru-RU" smtClean="0"/>
              <a:t>Возвращение в пул объектов, непригодных для дальнейшего использования</a:t>
            </a:r>
          </a:p>
          <a:p>
            <a:pPr eaLnBrk="1" hangingPunct="1"/>
            <a:r>
              <a:rPr lang="ru-RU" altLang="ru-RU" smtClean="0"/>
              <a:t>Безопасность (возвращенный объект может хранить конфиденциальную информацию)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Prototype – </a:t>
            </a:r>
            <a:r>
              <a:rPr lang="ru-RU" altLang="ru-RU" smtClean="0"/>
              <a:t>прототип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простые экземпляры класса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Создаваемые экземпляры мало отличаются друг от друга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Lazy Initialization – </a:t>
            </a:r>
            <a:r>
              <a:rPr lang="ru-RU" altLang="ru-RU" sz="4000" smtClean="0"/>
              <a:t>«ленивая» инициализация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altLang="ru-RU" b="1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простой экземпляр класса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Инициализация экземпляра класса является ресурсоемкой операцией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Prototype – </a:t>
            </a:r>
            <a:r>
              <a:rPr lang="ru-RU" altLang="ru-RU" smtClean="0"/>
              <a:t>прототип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Описать один экземпляр (прототип), а затем вместо создания нового экземпляра с помощью оператора </a:t>
            </a:r>
            <a:r>
              <a:rPr lang="en-US" altLang="ru-RU" sz="4000" b="1" smtClean="0">
                <a:latin typeface="Courier New" pitchFamily="49" charset="0"/>
              </a:rPr>
              <a:t>new</a:t>
            </a:r>
            <a:r>
              <a:rPr lang="ru-RU" altLang="ru-RU" smtClean="0"/>
              <a:t> </a:t>
            </a:r>
            <a:r>
              <a:rPr lang="ru-RU" altLang="ru-RU" b="1" i="1" smtClean="0"/>
              <a:t>клонировать</a:t>
            </a:r>
            <a:r>
              <a:rPr lang="ru-RU" altLang="ru-RU" smtClean="0"/>
              <a:t> прототип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Builder – </a:t>
            </a:r>
            <a:r>
              <a:rPr lang="ru-RU" altLang="ru-RU" smtClean="0"/>
              <a:t>строитель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простой экземпляр сложного класса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Инициализация экземпляра класса является многоэтапной операцией, имеющей несколько вариантов, которую нужно скрыть от клиента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Builder – </a:t>
            </a:r>
            <a:r>
              <a:rPr lang="ru-RU" altLang="ru-RU" smtClean="0"/>
              <a:t>строитель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отдельный класс-строитель, с абстрактным способом построения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Builder – </a:t>
            </a:r>
            <a:r>
              <a:rPr lang="ru-RU" altLang="ru-RU" smtClean="0"/>
              <a:t>строитель</a:t>
            </a:r>
          </a:p>
        </p:txBody>
      </p:sp>
      <p:pic>
        <p:nvPicPr>
          <p:cNvPr id="35843" name="Picture 3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19911" r="22604" b="19911"/>
          <a:stretch>
            <a:fillRect/>
          </a:stretch>
        </p:blipFill>
        <p:spPr bwMode="auto">
          <a:xfrm>
            <a:off x="250825" y="1916113"/>
            <a:ext cx="8785225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Builder – </a:t>
            </a:r>
            <a:r>
              <a:rPr lang="ru-RU" altLang="ru-RU" smtClean="0"/>
              <a:t>строитель</a:t>
            </a:r>
          </a:p>
        </p:txBody>
      </p:sp>
      <p:pic>
        <p:nvPicPr>
          <p:cNvPr id="36867" name="Picture 3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98600"/>
            <a:ext cx="691356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Factory Method – </a:t>
            </a:r>
            <a:r>
              <a:rPr lang="ru-RU" altLang="ru-RU" sz="4000" smtClean="0"/>
              <a:t>фабричный метод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altLang="ru-RU" b="1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экземпляр из иерархии классов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b="1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Необходимо отделить «клиента» от конкретного типа подкласса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Factory Method – </a:t>
            </a:r>
            <a:r>
              <a:rPr lang="ru-RU" altLang="ru-RU" sz="4000" smtClean="0"/>
              <a:t>фабричный метод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отдельный класс-фабрику, которой делегировать обязанности по созданию экземпляров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Factory Method – </a:t>
            </a:r>
            <a:r>
              <a:rPr lang="ru-RU" altLang="ru-RU" sz="4000" smtClean="0"/>
              <a:t>фабричный метод</a:t>
            </a:r>
          </a:p>
        </p:txBody>
      </p:sp>
      <p:pic>
        <p:nvPicPr>
          <p:cNvPr id="39939" name="Picture 3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8785225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Factory Method – </a:t>
            </a:r>
            <a:r>
              <a:rPr lang="ru-RU" altLang="ru-RU" sz="4000" smtClean="0"/>
              <a:t>фабричный метод</a:t>
            </a:r>
          </a:p>
        </p:txBody>
      </p:sp>
      <p:pic>
        <p:nvPicPr>
          <p:cNvPr id="40963" name="Picture 3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3600"/>
            <a:ext cx="9001125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Abstract Factory – </a:t>
            </a:r>
            <a:r>
              <a:rPr lang="ru-RU" altLang="ru-RU" sz="4000" smtClean="0"/>
              <a:t>абстрактная фабрика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altLang="ru-RU" b="1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экземпляр из нескольких связанных иерархий классов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b="1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Необходимо отделить «клиента» от конкретного типа подкласса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Lazy Initialization – </a:t>
            </a:r>
            <a:r>
              <a:rPr lang="ru-RU" altLang="ru-RU" sz="4000" smtClean="0"/>
              <a:t>«ленивая» инициализация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Инициализировать экземпляр класса непосредственно перед обращением к нему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Abstract Factory – </a:t>
            </a:r>
            <a:r>
              <a:rPr lang="ru-RU" altLang="ru-RU" sz="4000" smtClean="0"/>
              <a:t>абстрактная фабрика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иерархию классов-фабрик. Фабрикам делегировать обязанности по созданию объектов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Abstract Factory – </a:t>
            </a:r>
            <a:r>
              <a:rPr lang="ru-RU" altLang="ru-RU" sz="4000" smtClean="0"/>
              <a:t>абстрактная фабрика</a:t>
            </a:r>
          </a:p>
        </p:txBody>
      </p:sp>
      <p:pic>
        <p:nvPicPr>
          <p:cNvPr id="44035" name="Picture 3" descr="Диаграмма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2519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Создать простой экземпляр класса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Контекст: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Необходимо гарантировать единственность создаваемого экземпляра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Создавать глобальный экземпляр класса и предоставлять единственно возможный доступ к нему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2400" b="1" smtClean="0">
                <a:latin typeface="Courier New" pitchFamily="49" charset="0"/>
              </a:rPr>
              <a:t> Singleton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private static</a:t>
            </a:r>
            <a:r>
              <a:rPr lang="en-US" altLang="ru-RU" sz="2400" b="1" smtClean="0">
                <a:latin typeface="Courier New" pitchFamily="49" charset="0"/>
              </a:rPr>
              <a:t> Singleton 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2400" b="1" smtClean="0">
                <a:latin typeface="Courier New" pitchFamily="49" charset="0"/>
              </a:rPr>
              <a:t> Singleton() 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2400" b="1" smtClean="0">
                <a:latin typeface="Courier New" pitchFamily="49" charset="0"/>
              </a:rPr>
              <a:t> Singleton getInstance()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altLang="ru-RU" sz="2400" b="1" smtClean="0">
                <a:latin typeface="Courier New" pitchFamily="49" charset="0"/>
              </a:rPr>
              <a:t>(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 ==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null</a:t>
            </a:r>
            <a:r>
              <a:rPr lang="en-US" altLang="ru-RU" sz="2400" b="1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	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 = 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new</a:t>
            </a:r>
            <a:r>
              <a:rPr lang="en-US" altLang="ru-RU" sz="2400" b="1" smtClean="0">
                <a:latin typeface="Courier New" pitchFamily="49" charset="0"/>
              </a:rPr>
              <a:t> Singleton();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2400" b="1" smtClean="0">
                <a:latin typeface="Courier New" pitchFamily="49" charset="0"/>
              </a:rPr>
              <a:t> 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}</a:t>
            </a:r>
            <a:endParaRPr lang="ru-RU" altLang="ru-RU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Достоинства</a:t>
            </a:r>
          </a:p>
          <a:p>
            <a:pPr eaLnBrk="1" hangingPunct="1"/>
            <a:r>
              <a:rPr lang="ru-RU" altLang="ru-RU" smtClean="0"/>
              <a:t>«Ленивая» инициализация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Недостатки реализации:</a:t>
            </a:r>
          </a:p>
          <a:p>
            <a:pPr eaLnBrk="1" hangingPunct="1"/>
            <a:r>
              <a:rPr lang="ru-RU" altLang="ru-RU" smtClean="0"/>
              <a:t>Постоянная «лишняя» проверка</a:t>
            </a:r>
          </a:p>
          <a:p>
            <a:pPr eaLnBrk="1" hangingPunct="1"/>
            <a:r>
              <a:rPr lang="ru-RU" altLang="ru-RU" smtClean="0"/>
              <a:t>Однопоточность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Singleton – </a:t>
            </a:r>
            <a:r>
              <a:rPr lang="ru-RU" altLang="ru-RU" smtClean="0"/>
              <a:t>одиночка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class</a:t>
            </a:r>
            <a:r>
              <a:rPr lang="en-US" altLang="ru-RU" sz="2400" b="1" smtClean="0">
                <a:latin typeface="Courier New" pitchFamily="49" charset="0"/>
              </a:rPr>
              <a:t> Singleton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private static</a:t>
            </a:r>
            <a:r>
              <a:rPr lang="en-US" altLang="ru-RU" sz="2400" b="1" smtClean="0">
                <a:latin typeface="Courier New" pitchFamily="49" charset="0"/>
              </a:rPr>
              <a:t> Singleton 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 =</a:t>
            </a:r>
            <a:endParaRPr lang="ru-RU" altLang="ru-RU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smtClean="0">
                <a:latin typeface="Courier New" pitchFamily="49" charset="0"/>
              </a:rPr>
              <a:t>				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new</a:t>
            </a:r>
            <a:r>
              <a:rPr lang="en-US" altLang="ru-RU" sz="2400" b="1" smtClean="0">
                <a:latin typeface="Courier New" pitchFamily="49" charset="0"/>
              </a:rPr>
              <a:t> Singleton();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private</a:t>
            </a:r>
            <a:r>
              <a:rPr lang="en-US" altLang="ru-RU" sz="2400" b="1" smtClean="0">
                <a:latin typeface="Courier New" pitchFamily="49" charset="0"/>
              </a:rPr>
              <a:t> Singleton() {}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public static</a:t>
            </a:r>
            <a:r>
              <a:rPr lang="en-US" altLang="ru-RU" sz="2400" b="1" smtClean="0">
                <a:latin typeface="Courier New" pitchFamily="49" charset="0"/>
              </a:rPr>
              <a:t> Singleton getInstance()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	</a:t>
            </a:r>
            <a:r>
              <a:rPr lang="en-US" altLang="ru-RU" sz="2400" b="1" smtClean="0">
                <a:solidFill>
                  <a:srgbClr val="660066"/>
                </a:solidFill>
                <a:latin typeface="Courier New" pitchFamily="49" charset="0"/>
              </a:rPr>
              <a:t>return</a:t>
            </a:r>
            <a:r>
              <a:rPr lang="en-US" altLang="ru-RU" sz="2400" b="1" smtClean="0">
                <a:latin typeface="Courier New" pitchFamily="49" charset="0"/>
              </a:rPr>
              <a:t> </a:t>
            </a:r>
            <a:r>
              <a:rPr lang="en-US" altLang="ru-RU" sz="2400" b="1" i="1" smtClean="0">
                <a:solidFill>
                  <a:srgbClr val="0000FF"/>
                </a:solidFill>
                <a:latin typeface="Courier New" pitchFamily="49" charset="0"/>
              </a:rPr>
              <a:t>instance</a:t>
            </a:r>
            <a:r>
              <a:rPr lang="en-US" altLang="ru-RU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}</a:t>
            </a:r>
            <a:endParaRPr lang="ru-RU" altLang="ru-RU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583</TotalTime>
  <Words>385</Words>
  <Application>Microsoft Office PowerPoint</Application>
  <PresentationFormat>Экран (4:3)</PresentationFormat>
  <Paragraphs>280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Wingdings</vt:lpstr>
      <vt:lpstr>Calibri</vt:lpstr>
      <vt:lpstr>Arial Black</vt:lpstr>
      <vt:lpstr>Times New Roman</vt:lpstr>
      <vt:lpstr>Courier New</vt:lpstr>
      <vt:lpstr>Пиксел</vt:lpstr>
      <vt:lpstr>Порождающие шаблоны</vt:lpstr>
      <vt:lpstr>Порождающие шаблоны</vt:lpstr>
      <vt:lpstr>Lazy Initialization – «ленивая» инициализация</vt:lpstr>
      <vt:lpstr>Lazy Initialization – «ленивая» инициализация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Singleton – одиночка</vt:lpstr>
      <vt:lpstr>Object Pool – объектный пул</vt:lpstr>
      <vt:lpstr>Object Pool – объектный пул</vt:lpstr>
      <vt:lpstr>Object Pool – объектный пул</vt:lpstr>
      <vt:lpstr>Object Pool – объектный пул</vt:lpstr>
      <vt:lpstr>Object Pool – объектный пул</vt:lpstr>
      <vt:lpstr>Object Pool – объектный пул</vt:lpstr>
      <vt:lpstr>Object Pool – объектный пул</vt:lpstr>
      <vt:lpstr>Prototype – прототип</vt:lpstr>
      <vt:lpstr>Prototype – прототип</vt:lpstr>
      <vt:lpstr>Builder – строитель</vt:lpstr>
      <vt:lpstr>Builder – строитель</vt:lpstr>
      <vt:lpstr>Builder – строитель</vt:lpstr>
      <vt:lpstr>Builder – строитель</vt:lpstr>
      <vt:lpstr>Factory Method – фабричный метод</vt:lpstr>
      <vt:lpstr>Factory Method – фабричный метод</vt:lpstr>
      <vt:lpstr>Factory Method – фабричный метод</vt:lpstr>
      <vt:lpstr>Factory Method – фабричный метод</vt:lpstr>
      <vt:lpstr>Abstract Factory – абстрактная фабрика</vt:lpstr>
      <vt:lpstr>Abstract Factory – абстрактная фабрика</vt:lpstr>
      <vt:lpstr>Abstract Factory – абстрактная фабрика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Yermochenko</dc:creator>
  <cp:lastModifiedBy>Sergey Yermochenko</cp:lastModifiedBy>
  <cp:revision>34</cp:revision>
  <dcterms:created xsi:type="dcterms:W3CDTF">2011-08-31T18:19:57Z</dcterms:created>
  <dcterms:modified xsi:type="dcterms:W3CDTF">2014-11-14T14:54:53Z</dcterms:modified>
</cp:coreProperties>
</file>