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8" r:id="rId26"/>
    <p:sldId id="289" r:id="rId27"/>
    <p:sldId id="287" r:id="rId28"/>
    <p:sldId id="282" r:id="rId29"/>
    <p:sldId id="284" r:id="rId30"/>
    <p:sldId id="285" r:id="rId31"/>
    <p:sldId id="286" r:id="rId32"/>
    <p:sldId id="283" r:id="rId3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880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80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631E1D-5930-415B-9F40-4ADA1D0D6A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90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88712-1698-4A3D-BB22-08EEA20B37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16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87E55-D166-4219-8653-3810CA6525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73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D90A8-2B24-40DB-9184-3C09D8A04B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33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0BF13-EDC2-495E-919C-18521F6088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99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48B1F-6C5A-4F6D-97A3-D681D3591D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11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BF601-7F1E-47E3-AE19-93B7FB19D2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4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7128-9A94-454F-A79C-37E939FF20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6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9A8CA-8D92-4E0C-91BD-76BA1C3CAC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82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45244-A897-4F54-B93F-A29662679D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462B5-26EC-459F-8729-E1FBFA02D3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67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F58E6D62-8006-476F-969F-7919AF95D0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70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870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870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870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870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870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870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870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870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z="4600" smtClean="0"/>
              <a:t>Структурные шаблоны проектирования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Facade – </a:t>
            </a:r>
            <a:r>
              <a:rPr lang="ru-RU" altLang="ru-RU" smtClean="0"/>
              <a:t>фасад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Решение: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Создание класса-оболочки с нужным интерфейсом, маскирующего всю подсистему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Facade – </a:t>
            </a:r>
            <a:r>
              <a:rPr lang="ru-RU" altLang="ru-RU" smtClean="0"/>
              <a:t>фасад</a:t>
            </a:r>
          </a:p>
        </p:txBody>
      </p:sp>
      <p:pic>
        <p:nvPicPr>
          <p:cNvPr id="13315" name="Picture 4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12875"/>
            <a:ext cx="7315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Facade – </a:t>
            </a:r>
            <a:r>
              <a:rPr lang="ru-RU" altLang="ru-RU" smtClean="0"/>
              <a:t>фасад</a:t>
            </a:r>
          </a:p>
        </p:txBody>
      </p:sp>
      <p:pic>
        <p:nvPicPr>
          <p:cNvPr id="14339" name="Picture 4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412875"/>
            <a:ext cx="7315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Facade – </a:t>
            </a:r>
            <a:r>
              <a:rPr lang="ru-RU" altLang="ru-RU" smtClean="0"/>
              <a:t>фасад</a:t>
            </a:r>
          </a:p>
        </p:txBody>
      </p:sp>
      <p:pic>
        <p:nvPicPr>
          <p:cNvPr id="15363" name="Picture 4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76350"/>
            <a:ext cx="69342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Bridge – </a:t>
            </a:r>
            <a:r>
              <a:rPr lang="ru-RU" altLang="ru-RU" smtClean="0"/>
              <a:t>мост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Задача: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Отделение абстракций от их реализаций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Контекст: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Существует необходимость независимого изменения абстракции и реализации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Bridge – </a:t>
            </a:r>
            <a:r>
              <a:rPr lang="ru-RU" altLang="ru-RU" smtClean="0"/>
              <a:t>мост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Решение: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Создание раздельных иерархий наследования для абстракции и ее реализации и организация взаимодействий с ними через верхний уровень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Bridge – </a:t>
            </a:r>
            <a:r>
              <a:rPr lang="ru-RU" altLang="ru-RU" smtClean="0"/>
              <a:t>мост</a:t>
            </a:r>
          </a:p>
        </p:txBody>
      </p:sp>
      <p:pic>
        <p:nvPicPr>
          <p:cNvPr id="18435" name="Picture 6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1798638"/>
            <a:ext cx="52768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Bridge – </a:t>
            </a:r>
            <a:r>
              <a:rPr lang="ru-RU" altLang="ru-RU" smtClean="0"/>
              <a:t>мост</a:t>
            </a:r>
          </a:p>
        </p:txBody>
      </p:sp>
      <p:pic>
        <p:nvPicPr>
          <p:cNvPr id="19459" name="Picture 4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1798638"/>
            <a:ext cx="52768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Bridge – </a:t>
            </a:r>
            <a:r>
              <a:rPr lang="ru-RU" altLang="ru-RU" smtClean="0"/>
              <a:t>мост</a:t>
            </a:r>
          </a:p>
        </p:txBody>
      </p:sp>
      <p:pic>
        <p:nvPicPr>
          <p:cNvPr id="20483" name="Picture 4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1798638"/>
            <a:ext cx="52768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Bridge – </a:t>
            </a:r>
            <a:r>
              <a:rPr lang="ru-RU" altLang="ru-RU" smtClean="0"/>
              <a:t>мост</a:t>
            </a:r>
          </a:p>
        </p:txBody>
      </p:sp>
      <p:pic>
        <p:nvPicPr>
          <p:cNvPr id="21507" name="Picture 4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98679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Структурные шаблоны проектирования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84650"/>
          </a:xfrm>
        </p:spPr>
        <p:txBody>
          <a:bodyPr/>
          <a:lstStyle/>
          <a:p>
            <a:pPr eaLnBrk="1" hangingPunct="1"/>
            <a:r>
              <a:rPr lang="en-US" altLang="ru-RU" dirty="0" smtClean="0"/>
              <a:t>Adapter – </a:t>
            </a:r>
            <a:r>
              <a:rPr lang="ru-RU" altLang="ru-RU" dirty="0" smtClean="0"/>
              <a:t>адаптер</a:t>
            </a:r>
          </a:p>
          <a:p>
            <a:pPr eaLnBrk="1" hangingPunct="1"/>
            <a:r>
              <a:rPr lang="en-US" altLang="ru-RU" dirty="0" smtClean="0"/>
              <a:t>Bridge – </a:t>
            </a:r>
            <a:r>
              <a:rPr lang="ru-RU" altLang="ru-RU" dirty="0" smtClean="0"/>
              <a:t>мост</a:t>
            </a:r>
            <a:endParaRPr lang="en-US" altLang="ru-RU" dirty="0" smtClean="0"/>
          </a:p>
          <a:p>
            <a:pPr eaLnBrk="1" hangingPunct="1"/>
            <a:r>
              <a:rPr lang="en-US" altLang="ru-RU" dirty="0" smtClean="0"/>
              <a:t>Composite – </a:t>
            </a:r>
            <a:r>
              <a:rPr lang="ru-RU" altLang="ru-RU" dirty="0" smtClean="0"/>
              <a:t>компоновщик</a:t>
            </a:r>
          </a:p>
          <a:p>
            <a:pPr eaLnBrk="1" hangingPunct="1"/>
            <a:r>
              <a:rPr lang="en-US" altLang="ru-RU" dirty="0" smtClean="0"/>
              <a:t>Decorator – </a:t>
            </a:r>
            <a:r>
              <a:rPr lang="ru-RU" altLang="ru-RU" dirty="0" smtClean="0"/>
              <a:t>декоратор</a:t>
            </a:r>
            <a:endParaRPr lang="en-US" altLang="ru-RU" dirty="0" smtClean="0"/>
          </a:p>
          <a:p>
            <a:pPr eaLnBrk="1" hangingPunct="1"/>
            <a:r>
              <a:rPr lang="en-US" altLang="ru-RU" dirty="0" smtClean="0"/>
              <a:t>Facade – </a:t>
            </a:r>
            <a:r>
              <a:rPr lang="ru-RU" altLang="ru-RU" dirty="0" smtClean="0"/>
              <a:t>фасад</a:t>
            </a:r>
            <a:endParaRPr lang="en-US" altLang="ru-RU" dirty="0" smtClean="0"/>
          </a:p>
          <a:p>
            <a:pPr eaLnBrk="1" hangingPunct="1"/>
            <a:r>
              <a:rPr lang="en-US" altLang="ru-RU" dirty="0" smtClean="0"/>
              <a:t>Proxy </a:t>
            </a:r>
            <a:r>
              <a:rPr lang="en-US" altLang="ru-RU" dirty="0" smtClean="0"/>
              <a:t>– </a:t>
            </a:r>
            <a:r>
              <a:rPr lang="ru-RU" altLang="ru-RU" dirty="0" smtClean="0"/>
              <a:t>заместитель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Decorator – </a:t>
            </a:r>
            <a:r>
              <a:rPr lang="ru-RU" altLang="ru-RU" smtClean="0"/>
              <a:t>декоратор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Задача: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Наделение объектов новыми свойствами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Контекст: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Свойства должны добавляться динамически без изменения в иерархии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Decorator – </a:t>
            </a:r>
            <a:r>
              <a:rPr lang="ru-RU" altLang="ru-RU" smtClean="0"/>
              <a:t>декоратор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Решение: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Создание декорирующих классов-оболочек для каждого добавляемого свойства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Decorator – </a:t>
            </a:r>
            <a:r>
              <a:rPr lang="ru-RU" altLang="ru-RU" smtClean="0"/>
              <a:t>декоратор</a:t>
            </a:r>
          </a:p>
        </p:txBody>
      </p:sp>
      <p:pic>
        <p:nvPicPr>
          <p:cNvPr id="24579" name="Picture 5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98638"/>
            <a:ext cx="53435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Decorator – </a:t>
            </a:r>
            <a:r>
              <a:rPr lang="ru-RU" altLang="ru-RU" smtClean="0"/>
              <a:t>декоратор</a:t>
            </a:r>
          </a:p>
        </p:txBody>
      </p:sp>
      <p:pic>
        <p:nvPicPr>
          <p:cNvPr id="25603" name="Picture 4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98638"/>
            <a:ext cx="88487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Decorator – </a:t>
            </a:r>
            <a:r>
              <a:rPr lang="ru-RU" altLang="ru-RU" smtClean="0"/>
              <a:t>декоратор</a:t>
            </a:r>
          </a:p>
        </p:txBody>
      </p:sp>
      <p:pic>
        <p:nvPicPr>
          <p:cNvPr id="26627" name="Picture 4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98638"/>
            <a:ext cx="88487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Composite – </a:t>
            </a:r>
            <a:r>
              <a:rPr lang="ru-RU" altLang="ru-RU" dirty="0"/>
              <a:t>компоновщик</a:t>
            </a:r>
            <a:endParaRPr lang="ru-RU" altLang="ru-RU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dirty="0" smtClean="0"/>
              <a:t>Задача: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dirty="0" smtClean="0"/>
              <a:t>	Прозрачное управление набором объектов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dirty="0" smtClean="0"/>
              <a:t>Контекст: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dirty="0" smtClean="0"/>
              <a:t>	Набор объектов обрабатывается как один крупный объект без информации о его содержимом</a:t>
            </a:r>
          </a:p>
        </p:txBody>
      </p:sp>
    </p:spTree>
    <p:extLst>
      <p:ext uri="{BB962C8B-B14F-4D97-AF65-F5344CB8AC3E}">
        <p14:creationId xmlns:p14="http://schemas.microsoft.com/office/powerpoint/2010/main" val="11501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Composite – </a:t>
            </a:r>
            <a:r>
              <a:rPr lang="ru-RU" altLang="ru-RU" dirty="0"/>
              <a:t>компоновщик</a:t>
            </a:r>
            <a:endParaRPr lang="ru-RU" altLang="ru-RU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dirty="0" smtClean="0"/>
              <a:t>Решение: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dirty="0" smtClean="0"/>
              <a:t>	Создание класса-контейнера, хранящего набор объектов, и реализующего тот же интерфейс, что и каждый объект из набора</a:t>
            </a:r>
          </a:p>
        </p:txBody>
      </p:sp>
    </p:spTree>
    <p:extLst>
      <p:ext uri="{BB962C8B-B14F-4D97-AF65-F5344CB8AC3E}">
        <p14:creationId xmlns:p14="http://schemas.microsoft.com/office/powerpoint/2010/main" val="18654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Composite – </a:t>
            </a:r>
            <a:r>
              <a:rPr lang="ru-RU" altLang="ru-RU" dirty="0"/>
              <a:t>компоновщик</a:t>
            </a:r>
            <a:endParaRPr lang="ru-RU" altLang="ru-RU" dirty="0" smtClean="0"/>
          </a:p>
        </p:txBody>
      </p:sp>
      <p:pic>
        <p:nvPicPr>
          <p:cNvPr id="26627" name="Picture 4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98638"/>
            <a:ext cx="88487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4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Composite – </a:t>
            </a:r>
            <a:r>
              <a:rPr lang="ru-RU" altLang="ru-RU" dirty="0" smtClean="0"/>
              <a:t>компоновщик</a:t>
            </a:r>
          </a:p>
        </p:txBody>
      </p:sp>
      <p:pic>
        <p:nvPicPr>
          <p:cNvPr id="27651" name="Picture 4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98638"/>
            <a:ext cx="88487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Proxy – </a:t>
            </a:r>
            <a:r>
              <a:rPr lang="ru-RU" altLang="ru-RU" smtClean="0"/>
              <a:t>заместитель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Задача: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Прозрачное управление громоздкими объектами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Контекст: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Громоздкий объект создается только когда это действительно необходимо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Adapter – </a:t>
            </a:r>
            <a:r>
              <a:rPr lang="ru-RU" altLang="ru-RU" smtClean="0"/>
              <a:t>адаптер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b="1" smtClean="0"/>
              <a:t>Задача: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mtClean="0"/>
              <a:t>	Реализовать нужное поведение через требуемый интерфейс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b="1" smtClean="0"/>
              <a:t>Контекст: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mtClean="0"/>
              <a:t>	Реализация уже существует и недоступна для изменения, но ее интерфейс не соответствует требуемому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Proxy – </a:t>
            </a:r>
            <a:r>
              <a:rPr lang="ru-RU" altLang="ru-RU" smtClean="0"/>
              <a:t>заместитель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Решение: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Создание класса-заместителя для громоздкого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Proxy – </a:t>
            </a:r>
            <a:r>
              <a:rPr lang="ru-RU" altLang="ru-RU" smtClean="0"/>
              <a:t>заместитель</a:t>
            </a:r>
          </a:p>
        </p:txBody>
      </p:sp>
      <p:pic>
        <p:nvPicPr>
          <p:cNvPr id="30723" name="Picture 3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98638"/>
            <a:ext cx="88487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Proxy – </a:t>
            </a:r>
            <a:r>
              <a:rPr lang="ru-RU" altLang="ru-RU" smtClean="0"/>
              <a:t>заместитель</a:t>
            </a:r>
          </a:p>
        </p:txBody>
      </p:sp>
      <p:pic>
        <p:nvPicPr>
          <p:cNvPr id="31747" name="Picture 4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98638"/>
            <a:ext cx="88487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Adapter – </a:t>
            </a:r>
            <a:r>
              <a:rPr lang="ru-RU" altLang="ru-RU" smtClean="0"/>
              <a:t>адаптер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Решение: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Создание класса-оболочки с нужным интерфейсом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Adapter – </a:t>
            </a:r>
            <a:r>
              <a:rPr lang="ru-RU" altLang="ru-RU" smtClean="0"/>
              <a:t>адаптер</a:t>
            </a:r>
          </a:p>
        </p:txBody>
      </p:sp>
      <p:pic>
        <p:nvPicPr>
          <p:cNvPr id="7171" name="Picture 6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6" t="9355" r="17896" b="37421"/>
          <a:stretch>
            <a:fillRect/>
          </a:stretch>
        </p:blipFill>
        <p:spPr bwMode="auto">
          <a:xfrm>
            <a:off x="1403350" y="1916113"/>
            <a:ext cx="64579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Adapter – </a:t>
            </a:r>
            <a:r>
              <a:rPr lang="ru-RU" altLang="ru-RU" smtClean="0"/>
              <a:t>адаптер</a:t>
            </a:r>
          </a:p>
        </p:txBody>
      </p:sp>
      <p:pic>
        <p:nvPicPr>
          <p:cNvPr id="8195" name="Picture 4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4010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Adapter – </a:t>
            </a:r>
            <a:r>
              <a:rPr lang="ru-RU" altLang="ru-RU" smtClean="0"/>
              <a:t>адаптер</a:t>
            </a:r>
          </a:p>
        </p:txBody>
      </p:sp>
      <p:pic>
        <p:nvPicPr>
          <p:cNvPr id="9219" name="Picture 4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4010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Adapter – </a:t>
            </a:r>
            <a:r>
              <a:rPr lang="ru-RU" altLang="ru-RU" smtClean="0"/>
              <a:t>адаптер</a:t>
            </a:r>
          </a:p>
        </p:txBody>
      </p:sp>
      <p:pic>
        <p:nvPicPr>
          <p:cNvPr id="10243" name="Picture 5" descr="class diagra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4010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Facade – </a:t>
            </a:r>
            <a:r>
              <a:rPr lang="ru-RU" altLang="ru-RU" smtClean="0"/>
              <a:t>фасад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b="1" smtClean="0"/>
              <a:t>Задача: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mtClean="0"/>
              <a:t>	Реализовать нужное поведение через требуемый интерфейс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b="1" smtClean="0"/>
              <a:t>Контекст: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mtClean="0"/>
              <a:t>	Реализация существует в сложной подсистеме, работу с которой нужно свести к использованию простого интерфейса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475</TotalTime>
  <Words>138</Words>
  <Application>Microsoft Office PowerPoint</Application>
  <PresentationFormat>Экран (4:3)</PresentationFormat>
  <Paragraphs>80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Пиксел</vt:lpstr>
      <vt:lpstr>Структурные шаблоны проектирования</vt:lpstr>
      <vt:lpstr>Структурные шаблоны проектирования</vt:lpstr>
      <vt:lpstr>Adapter – адаптер</vt:lpstr>
      <vt:lpstr>Adapter – адаптер</vt:lpstr>
      <vt:lpstr>Adapter – адаптер</vt:lpstr>
      <vt:lpstr>Adapter – адаптер</vt:lpstr>
      <vt:lpstr>Adapter – адаптер</vt:lpstr>
      <vt:lpstr>Adapter – адаптер</vt:lpstr>
      <vt:lpstr>Facade – фасад</vt:lpstr>
      <vt:lpstr>Facade – фасад</vt:lpstr>
      <vt:lpstr>Facade – фасад</vt:lpstr>
      <vt:lpstr>Facade – фасад</vt:lpstr>
      <vt:lpstr>Facade – фасад</vt:lpstr>
      <vt:lpstr>Bridge – мост</vt:lpstr>
      <vt:lpstr>Bridge – мост</vt:lpstr>
      <vt:lpstr>Bridge – мост</vt:lpstr>
      <vt:lpstr>Bridge – мост</vt:lpstr>
      <vt:lpstr>Bridge – мост</vt:lpstr>
      <vt:lpstr>Bridge – мост</vt:lpstr>
      <vt:lpstr>Decorator – декоратор</vt:lpstr>
      <vt:lpstr>Decorator – декоратор</vt:lpstr>
      <vt:lpstr>Decorator – декоратор</vt:lpstr>
      <vt:lpstr>Decorator – декоратор</vt:lpstr>
      <vt:lpstr>Decorator – декоратор</vt:lpstr>
      <vt:lpstr>Composite – компоновщик</vt:lpstr>
      <vt:lpstr>Composite – компоновщик</vt:lpstr>
      <vt:lpstr>Composite – компоновщик</vt:lpstr>
      <vt:lpstr>Composite – компоновщик</vt:lpstr>
      <vt:lpstr>Proxy – заместитель</vt:lpstr>
      <vt:lpstr>Proxy – заместитель</vt:lpstr>
      <vt:lpstr>Proxy – заместитель</vt:lpstr>
      <vt:lpstr>Proxy – заместитель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Yermochenko</dc:creator>
  <cp:lastModifiedBy>Sergey Yermochenko</cp:lastModifiedBy>
  <cp:revision>25</cp:revision>
  <dcterms:created xsi:type="dcterms:W3CDTF">2011-08-31T18:19:57Z</dcterms:created>
  <dcterms:modified xsi:type="dcterms:W3CDTF">2015-11-04T09:55:19Z</dcterms:modified>
</cp:coreProperties>
</file>