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 autoAdjust="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8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8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0A86-3BF4-4550-BDBB-DA0B64F60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0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921DA-F552-43DB-9246-CF2D7F794D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7761-7338-4012-858E-7D3888FE3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597F0-077C-438B-8ADD-43458886D4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F226-57D9-4E66-8539-A2F2385960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E3F72-9D01-45C5-85D7-4D10BE03AA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9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F95A5-816F-4E0E-9EA1-7C93246931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A10FA-4B7B-48E9-8F25-FADA027F57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2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B8C94-10C3-4151-A60C-8703B59753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549EC-4BBD-48DC-8F86-F957C7DEDF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5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C76D-0232-4F0B-8A9A-30FC95D30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3771592-146D-4DCD-9ABD-96EB4385A0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870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Поведенческие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Strategy – </a:t>
            </a:r>
            <a:r>
              <a:rPr lang="ru-RU" altLang="ru-RU" smtClean="0"/>
              <a:t>стратегия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Реализация каждого алгоритма в отдельном классе и общего интерфейса для всех таких алгоритмов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Strategy – </a:t>
            </a:r>
            <a:r>
              <a:rPr lang="ru-RU" altLang="ru-RU" smtClean="0"/>
              <a:t>стратегия</a:t>
            </a:r>
          </a:p>
        </p:txBody>
      </p:sp>
      <p:pic>
        <p:nvPicPr>
          <p:cNvPr id="13315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8208962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Observer – </a:t>
            </a:r>
            <a:r>
              <a:rPr lang="ru-RU" altLang="ru-RU" smtClean="0"/>
              <a:t>наблюдатель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Обеспечить оповещение набора объектов об изменении состояния некого основного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Observer – </a:t>
            </a:r>
            <a:r>
              <a:rPr lang="ru-RU" altLang="ru-RU" smtClean="0"/>
              <a:t>наблюдатель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Описание основного класса с возможностью регистрации всех наблюдателей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Observer – </a:t>
            </a:r>
            <a:r>
              <a:rPr lang="ru-RU" altLang="ru-RU" smtClean="0"/>
              <a:t>наблюдатель</a:t>
            </a:r>
          </a:p>
        </p:txBody>
      </p:sp>
      <p:pic>
        <p:nvPicPr>
          <p:cNvPr id="16387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964613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Observer – </a:t>
            </a:r>
            <a:r>
              <a:rPr lang="ru-RU" altLang="ru-RU" smtClean="0"/>
              <a:t>наблюдатель</a:t>
            </a:r>
          </a:p>
        </p:txBody>
      </p:sp>
      <p:pic>
        <p:nvPicPr>
          <p:cNvPr id="17411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79328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Iterator – </a:t>
            </a:r>
            <a:r>
              <a:rPr lang="ru-RU" altLang="ru-RU" smtClean="0"/>
              <a:t>итератор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Предоставить последовательный доступ к составным частям некоторого объекта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Iterator – </a:t>
            </a:r>
            <a:r>
              <a:rPr lang="ru-RU" altLang="ru-RU" smtClean="0"/>
              <a:t>итератор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Описать класс, представляющий собой указатель на текущую позицию среди частей итерируемого объекта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Iterator – </a:t>
            </a:r>
            <a:r>
              <a:rPr lang="ru-RU" altLang="ru-RU" smtClean="0"/>
              <a:t>итератор</a:t>
            </a:r>
          </a:p>
        </p:txBody>
      </p:sp>
      <p:pic>
        <p:nvPicPr>
          <p:cNvPr id="20483" name="Picture 5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932497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Chain of Responsibility – </a:t>
            </a:r>
            <a:r>
              <a:rPr lang="ru-RU" altLang="ru-RU" sz="4000" smtClean="0"/>
              <a:t>цепочка обязанностей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Обеспечить обработку некоторого запроса хотя бы одним подходящим обработчиком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Поведенческие шаблоны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/>
            <a:r>
              <a:rPr lang="en-US" altLang="ru-RU" sz="2800" smtClean="0"/>
              <a:t>Chain of Responsibility – </a:t>
            </a:r>
            <a:r>
              <a:rPr lang="ru-RU" altLang="ru-RU" sz="2800" smtClean="0"/>
              <a:t>цепочка обязанностей</a:t>
            </a:r>
          </a:p>
          <a:p>
            <a:pPr eaLnBrk="1" hangingPunct="1"/>
            <a:r>
              <a:rPr lang="en-US" altLang="ru-RU" sz="2800" smtClean="0"/>
              <a:t>Command – </a:t>
            </a:r>
            <a:r>
              <a:rPr lang="ru-RU" altLang="ru-RU" sz="2800" smtClean="0"/>
              <a:t>команда</a:t>
            </a:r>
          </a:p>
          <a:p>
            <a:pPr eaLnBrk="1" hangingPunct="1"/>
            <a:r>
              <a:rPr lang="en-US" altLang="ru-RU" sz="2800" smtClean="0"/>
              <a:t>Iterator – </a:t>
            </a:r>
            <a:r>
              <a:rPr lang="ru-RU" altLang="ru-RU" sz="2800" smtClean="0"/>
              <a:t>итератор</a:t>
            </a:r>
          </a:p>
          <a:p>
            <a:pPr eaLnBrk="1" hangingPunct="1"/>
            <a:r>
              <a:rPr lang="en-US" altLang="ru-RU" sz="2800" smtClean="0"/>
              <a:t>Mediator – </a:t>
            </a:r>
            <a:r>
              <a:rPr lang="ru-RU" altLang="ru-RU" sz="2800" smtClean="0"/>
              <a:t>посредник</a:t>
            </a:r>
          </a:p>
          <a:p>
            <a:pPr eaLnBrk="1" hangingPunct="1"/>
            <a:r>
              <a:rPr lang="en-US" altLang="ru-RU" sz="2800" smtClean="0"/>
              <a:t>Observer – </a:t>
            </a:r>
            <a:r>
              <a:rPr lang="ru-RU" altLang="ru-RU" sz="2800" smtClean="0"/>
              <a:t>наблюдатель</a:t>
            </a:r>
          </a:p>
          <a:p>
            <a:pPr eaLnBrk="1" hangingPunct="1"/>
            <a:r>
              <a:rPr lang="en-US" altLang="ru-RU" sz="2800" smtClean="0"/>
              <a:t>Strategy – </a:t>
            </a:r>
            <a:r>
              <a:rPr lang="ru-RU" altLang="ru-RU" sz="2800" smtClean="0"/>
              <a:t>стратегия</a:t>
            </a:r>
          </a:p>
          <a:p>
            <a:pPr eaLnBrk="1" hangingPunct="1"/>
            <a:r>
              <a:rPr lang="en-US" altLang="ru-RU" sz="2800" smtClean="0"/>
              <a:t>Template method – </a:t>
            </a:r>
            <a:r>
              <a:rPr lang="ru-RU" altLang="ru-RU" sz="2800" smtClean="0"/>
              <a:t>шаблонный метод</a:t>
            </a:r>
          </a:p>
          <a:p>
            <a:pPr eaLnBrk="1" hangingPunct="1"/>
            <a:r>
              <a:rPr lang="en-US" altLang="ru-RU" sz="2800" smtClean="0"/>
              <a:t>Visitor – </a:t>
            </a:r>
            <a:r>
              <a:rPr lang="ru-RU" altLang="ru-RU" sz="2800" smtClean="0"/>
              <a:t>посетитель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Chain of Responsibility – </a:t>
            </a:r>
            <a:r>
              <a:rPr lang="ru-RU" altLang="ru-RU" sz="4000" smtClean="0"/>
              <a:t>цепочка обязанностей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Создание цепочки обработчиков, при этом каждый обработчик «знает» о следующем обработчике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Ослабить множественные связи между объектами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Делегировать взаимосвязи одному объекту-посреднику</a:t>
            </a:r>
          </a:p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5603" name="AutoShape 4"/>
          <p:cNvSpPr>
            <a:spLocks noChangeArrowheads="1"/>
          </p:cNvSpPr>
          <p:nvPr/>
        </p:nvSpPr>
        <p:spPr bwMode="auto">
          <a:xfrm>
            <a:off x="827088" y="1989138"/>
            <a:ext cx="7200900" cy="44640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itchFamily="49" charset="0"/>
              </a:rPr>
              <a:t>JForm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3348038" y="2565400"/>
            <a:ext cx="2160587" cy="431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JTextField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06" name="AutoShape 8"/>
          <p:cNvSpPr>
            <a:spLocks noChangeArrowheads="1"/>
          </p:cNvSpPr>
          <p:nvPr/>
        </p:nvSpPr>
        <p:spPr bwMode="auto">
          <a:xfrm>
            <a:off x="5580063" y="4005263"/>
            <a:ext cx="2087562" cy="5032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JComboBox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07" name="AutoShape 10"/>
          <p:cNvSpPr>
            <a:spLocks noChangeArrowheads="1"/>
          </p:cNvSpPr>
          <p:nvPr/>
        </p:nvSpPr>
        <p:spPr bwMode="auto">
          <a:xfrm>
            <a:off x="4787900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08" name="AutoShape 12"/>
          <p:cNvSpPr>
            <a:spLocks noChangeArrowheads="1"/>
          </p:cNvSpPr>
          <p:nvPr/>
        </p:nvSpPr>
        <p:spPr bwMode="auto">
          <a:xfrm>
            <a:off x="2700338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09" name="AutoShape 13"/>
          <p:cNvSpPr>
            <a:spLocks noChangeArrowheads="1"/>
          </p:cNvSpPr>
          <p:nvPr/>
        </p:nvSpPr>
        <p:spPr bwMode="auto">
          <a:xfrm>
            <a:off x="1042988" y="371633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5610" name="AutoShape 14"/>
          <p:cNvSpPr>
            <a:spLocks noChangeArrowheads="1"/>
          </p:cNvSpPr>
          <p:nvPr/>
        </p:nvSpPr>
        <p:spPr bwMode="auto">
          <a:xfrm>
            <a:off x="1042988" y="4437063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827088" y="1989138"/>
            <a:ext cx="7200900" cy="44640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itchFamily="49" charset="0"/>
              </a:rPr>
              <a:t>JForm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348038" y="2565400"/>
            <a:ext cx="2160587" cy="431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JTextField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580063" y="4005263"/>
            <a:ext cx="2087562" cy="5032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JComboBox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787900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2700338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042988" y="371633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1042988" y="4437063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cxnSp>
        <p:nvCxnSpPr>
          <p:cNvPr id="26635" name="AutoShape 11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3600450" y="2997200"/>
            <a:ext cx="828675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2"/>
          <p:cNvCxnSpPr>
            <a:cxnSpLocks noChangeShapeType="1"/>
            <a:stCxn id="26629" idx="2"/>
            <a:endCxn id="26633" idx="3"/>
          </p:cNvCxnSpPr>
          <p:nvPr/>
        </p:nvCxnSpPr>
        <p:spPr bwMode="auto">
          <a:xfrm flipH="1">
            <a:off x="2843213" y="2997200"/>
            <a:ext cx="1585912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/>
          <p:cNvCxnSpPr>
            <a:cxnSpLocks noChangeShapeType="1"/>
            <a:stCxn id="26629" idx="2"/>
            <a:endCxn id="26631" idx="0"/>
          </p:cNvCxnSpPr>
          <p:nvPr/>
        </p:nvCxnSpPr>
        <p:spPr bwMode="auto">
          <a:xfrm>
            <a:off x="4429125" y="2997200"/>
            <a:ext cx="1258888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827088" y="1989138"/>
            <a:ext cx="7200900" cy="44640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itchFamily="49" charset="0"/>
              </a:rPr>
              <a:t>JForm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348038" y="2565400"/>
            <a:ext cx="2160587" cy="431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JTextField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580063" y="4005263"/>
            <a:ext cx="2087562" cy="5032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JComboBox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4787900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2700338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1042988" y="371633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1042988" y="4437063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cxnSp>
        <p:nvCxnSpPr>
          <p:cNvPr id="27659" name="AutoShape 11"/>
          <p:cNvCxnSpPr>
            <a:cxnSpLocks noChangeShapeType="1"/>
            <a:stCxn id="27653" idx="2"/>
            <a:endCxn id="27656" idx="0"/>
          </p:cNvCxnSpPr>
          <p:nvPr/>
        </p:nvCxnSpPr>
        <p:spPr bwMode="auto">
          <a:xfrm flipH="1">
            <a:off x="3600450" y="2997200"/>
            <a:ext cx="828675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2"/>
          <p:cNvCxnSpPr>
            <a:cxnSpLocks noChangeShapeType="1"/>
            <a:stCxn id="27653" idx="2"/>
            <a:endCxn id="27657" idx="3"/>
          </p:cNvCxnSpPr>
          <p:nvPr/>
        </p:nvCxnSpPr>
        <p:spPr bwMode="auto">
          <a:xfrm flipH="1">
            <a:off x="2843213" y="2997200"/>
            <a:ext cx="1585912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>
            <a:off x="4429125" y="2997200"/>
            <a:ext cx="1258888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4"/>
          <p:cNvCxnSpPr>
            <a:cxnSpLocks noChangeShapeType="1"/>
            <a:stCxn id="27654" idx="1"/>
            <a:endCxn id="27658" idx="3"/>
          </p:cNvCxnSpPr>
          <p:nvPr/>
        </p:nvCxnSpPr>
        <p:spPr bwMode="auto">
          <a:xfrm flipH="1">
            <a:off x="2843213" y="4257675"/>
            <a:ext cx="273685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4" idx="0"/>
            <a:endCxn id="27653" idx="3"/>
          </p:cNvCxnSpPr>
          <p:nvPr/>
        </p:nvCxnSpPr>
        <p:spPr bwMode="auto">
          <a:xfrm flipH="1" flipV="1">
            <a:off x="5508625" y="2781300"/>
            <a:ext cx="1116013" cy="122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6"/>
          <p:cNvCxnSpPr>
            <a:cxnSpLocks noChangeShapeType="1"/>
            <a:stCxn id="27654" idx="2"/>
            <a:endCxn id="27655" idx="0"/>
          </p:cNvCxnSpPr>
          <p:nvPr/>
        </p:nvCxnSpPr>
        <p:spPr bwMode="auto">
          <a:xfrm flipH="1">
            <a:off x="5688013" y="4508500"/>
            <a:ext cx="936625" cy="129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7"/>
          <p:cNvCxnSpPr>
            <a:cxnSpLocks noChangeShapeType="1"/>
            <a:stCxn id="27654" idx="1"/>
            <a:endCxn id="27656" idx="0"/>
          </p:cNvCxnSpPr>
          <p:nvPr/>
        </p:nvCxnSpPr>
        <p:spPr bwMode="auto">
          <a:xfrm flipH="1">
            <a:off x="3600450" y="4257675"/>
            <a:ext cx="1979613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27088" y="1989138"/>
            <a:ext cx="7200900" cy="44640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itchFamily="49" charset="0"/>
              </a:rPr>
              <a:t>JForm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348038" y="2565400"/>
            <a:ext cx="2160587" cy="431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JTextField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580063" y="4005263"/>
            <a:ext cx="2087562" cy="5032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JComboBox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4787900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2700338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1042988" y="371633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042988" y="4437063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cxnSp>
        <p:nvCxnSpPr>
          <p:cNvPr id="28683" name="AutoShape 11"/>
          <p:cNvCxnSpPr>
            <a:cxnSpLocks noChangeShapeType="1"/>
            <a:stCxn id="28677" idx="2"/>
            <a:endCxn id="28680" idx="0"/>
          </p:cNvCxnSpPr>
          <p:nvPr/>
        </p:nvCxnSpPr>
        <p:spPr bwMode="auto">
          <a:xfrm flipH="1">
            <a:off x="3600450" y="2997200"/>
            <a:ext cx="828675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  <a:stCxn id="28677" idx="2"/>
            <a:endCxn id="28681" idx="3"/>
          </p:cNvCxnSpPr>
          <p:nvPr/>
        </p:nvCxnSpPr>
        <p:spPr bwMode="auto">
          <a:xfrm flipH="1">
            <a:off x="2843213" y="2997200"/>
            <a:ext cx="1585912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3"/>
          <p:cNvCxnSpPr>
            <a:cxnSpLocks noChangeShapeType="1"/>
            <a:stCxn id="28677" idx="2"/>
            <a:endCxn id="28679" idx="0"/>
          </p:cNvCxnSpPr>
          <p:nvPr/>
        </p:nvCxnSpPr>
        <p:spPr bwMode="auto">
          <a:xfrm>
            <a:off x="4429125" y="2997200"/>
            <a:ext cx="1258888" cy="280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8" idx="1"/>
            <a:endCxn id="28682" idx="3"/>
          </p:cNvCxnSpPr>
          <p:nvPr/>
        </p:nvCxnSpPr>
        <p:spPr bwMode="auto">
          <a:xfrm flipH="1">
            <a:off x="2843213" y="4257675"/>
            <a:ext cx="273685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stCxn id="28678" idx="0"/>
            <a:endCxn id="28677" idx="3"/>
          </p:cNvCxnSpPr>
          <p:nvPr/>
        </p:nvCxnSpPr>
        <p:spPr bwMode="auto">
          <a:xfrm flipH="1" flipV="1">
            <a:off x="5508625" y="2781300"/>
            <a:ext cx="1116013" cy="122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6"/>
          <p:cNvCxnSpPr>
            <a:cxnSpLocks noChangeShapeType="1"/>
            <a:stCxn id="28678" idx="2"/>
            <a:endCxn id="28679" idx="0"/>
          </p:cNvCxnSpPr>
          <p:nvPr/>
        </p:nvCxnSpPr>
        <p:spPr bwMode="auto">
          <a:xfrm flipH="1">
            <a:off x="5688013" y="4508500"/>
            <a:ext cx="936625" cy="129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7"/>
          <p:cNvCxnSpPr>
            <a:cxnSpLocks noChangeShapeType="1"/>
            <a:stCxn id="28678" idx="1"/>
            <a:endCxn id="28680" idx="0"/>
          </p:cNvCxnSpPr>
          <p:nvPr/>
        </p:nvCxnSpPr>
        <p:spPr bwMode="auto">
          <a:xfrm flipH="1">
            <a:off x="3600450" y="4257675"/>
            <a:ext cx="1979613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0" idx="0"/>
            <a:endCxn id="28682" idx="2"/>
          </p:cNvCxnSpPr>
          <p:nvPr/>
        </p:nvCxnSpPr>
        <p:spPr bwMode="auto">
          <a:xfrm flipH="1" flipV="1">
            <a:off x="1943100" y="4902200"/>
            <a:ext cx="1657350" cy="903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0" idx="3"/>
            <a:endCxn id="28679" idx="1"/>
          </p:cNvCxnSpPr>
          <p:nvPr/>
        </p:nvCxnSpPr>
        <p:spPr bwMode="auto">
          <a:xfrm>
            <a:off x="4500563" y="6038850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79" idx="0"/>
            <a:endCxn id="28681" idx="3"/>
          </p:cNvCxnSpPr>
          <p:nvPr/>
        </p:nvCxnSpPr>
        <p:spPr bwMode="auto">
          <a:xfrm flipH="1" flipV="1">
            <a:off x="2843213" y="3949700"/>
            <a:ext cx="2844800" cy="1855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79" idx="0"/>
            <a:endCxn id="28682" idx="3"/>
          </p:cNvCxnSpPr>
          <p:nvPr/>
        </p:nvCxnSpPr>
        <p:spPr bwMode="auto">
          <a:xfrm flipH="1" flipV="1">
            <a:off x="2843213" y="4670425"/>
            <a:ext cx="2844800" cy="1135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827088" y="1989138"/>
            <a:ext cx="7200900" cy="44640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itchFamily="49" charset="0"/>
              </a:rPr>
              <a:t>JForm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348038" y="2565400"/>
            <a:ext cx="2160587" cy="431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JTextField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5580063" y="4005263"/>
            <a:ext cx="2087562" cy="5032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JComboBox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787900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2700338" y="580548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JButton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1042988" y="3716338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042988" y="4437063"/>
            <a:ext cx="1800225" cy="46513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JLabel</a:t>
            </a:r>
            <a:endParaRPr lang="ru-RU" altLang="ru-RU" sz="2400" b="1">
              <a:latin typeface="Courier New" pitchFamily="49" charset="0"/>
            </a:endParaRPr>
          </a:p>
        </p:txBody>
      </p:sp>
      <p:sp>
        <p:nvSpPr>
          <p:cNvPr id="29707" name="AutoShape 22"/>
          <p:cNvSpPr>
            <a:spLocks noChangeArrowheads="1"/>
          </p:cNvSpPr>
          <p:nvPr/>
        </p:nvSpPr>
        <p:spPr bwMode="auto">
          <a:xfrm>
            <a:off x="3419475" y="3933825"/>
            <a:ext cx="1800225" cy="6096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itchFamily="49" charset="0"/>
              </a:rPr>
              <a:t>Mediator</a:t>
            </a:r>
            <a:endParaRPr lang="ru-RU" altLang="ru-RU" sz="2400" b="1">
              <a:latin typeface="Courier New" pitchFamily="49" charset="0"/>
            </a:endParaRPr>
          </a:p>
        </p:txBody>
      </p:sp>
      <p:cxnSp>
        <p:nvCxnSpPr>
          <p:cNvPr id="29708" name="AutoShape 24"/>
          <p:cNvCxnSpPr>
            <a:cxnSpLocks noChangeShapeType="1"/>
            <a:stCxn id="29701" idx="2"/>
            <a:endCxn id="29707" idx="0"/>
          </p:cNvCxnSpPr>
          <p:nvPr/>
        </p:nvCxnSpPr>
        <p:spPr bwMode="auto">
          <a:xfrm flipH="1">
            <a:off x="4319588" y="2997200"/>
            <a:ext cx="109537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25"/>
          <p:cNvCxnSpPr>
            <a:cxnSpLocks noChangeShapeType="1"/>
            <a:stCxn id="29705" idx="3"/>
            <a:endCxn id="29707" idx="1"/>
          </p:cNvCxnSpPr>
          <p:nvPr/>
        </p:nvCxnSpPr>
        <p:spPr bwMode="auto">
          <a:xfrm>
            <a:off x="2843213" y="3949700"/>
            <a:ext cx="5762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26"/>
          <p:cNvCxnSpPr>
            <a:cxnSpLocks noChangeShapeType="1"/>
            <a:stCxn id="29706" idx="3"/>
            <a:endCxn id="29707" idx="1"/>
          </p:cNvCxnSpPr>
          <p:nvPr/>
        </p:nvCxnSpPr>
        <p:spPr bwMode="auto">
          <a:xfrm flipV="1">
            <a:off x="2843213" y="4238625"/>
            <a:ext cx="5762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7"/>
          <p:cNvCxnSpPr>
            <a:cxnSpLocks noChangeShapeType="1"/>
            <a:stCxn id="29707" idx="2"/>
            <a:endCxn id="29704" idx="0"/>
          </p:cNvCxnSpPr>
          <p:nvPr/>
        </p:nvCxnSpPr>
        <p:spPr bwMode="auto">
          <a:xfrm flipH="1">
            <a:off x="3600450" y="4543425"/>
            <a:ext cx="719138" cy="1262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8"/>
          <p:cNvCxnSpPr>
            <a:cxnSpLocks noChangeShapeType="1"/>
            <a:stCxn id="29707" idx="2"/>
            <a:endCxn id="29703" idx="0"/>
          </p:cNvCxnSpPr>
          <p:nvPr/>
        </p:nvCxnSpPr>
        <p:spPr bwMode="auto">
          <a:xfrm>
            <a:off x="4319588" y="4543425"/>
            <a:ext cx="1368425" cy="1262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29"/>
          <p:cNvCxnSpPr>
            <a:cxnSpLocks noChangeShapeType="1"/>
            <a:stCxn id="29707" idx="3"/>
            <a:endCxn id="29702" idx="1"/>
          </p:cNvCxnSpPr>
          <p:nvPr/>
        </p:nvCxnSpPr>
        <p:spPr bwMode="auto">
          <a:xfrm>
            <a:off x="5219700" y="4238625"/>
            <a:ext cx="360363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Mediator – </a:t>
            </a:r>
            <a:r>
              <a:rPr lang="ru-RU" altLang="ru-RU" smtClean="0"/>
              <a:t>посредник</a:t>
            </a:r>
          </a:p>
        </p:txBody>
      </p:sp>
      <p:pic>
        <p:nvPicPr>
          <p:cNvPr id="30723" name="Picture 4" descr="Диаграммаклассов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73238"/>
            <a:ext cx="5715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b="1" smtClean="0"/>
              <a:t>	</a:t>
            </a:r>
            <a:r>
              <a:rPr lang="ru-RU" altLang="ru-RU" smtClean="0"/>
              <a:t>Реализация некоторого алгоритма с возможностью гибко заменять отдельные шаги алгоритма, не меняя его всего</a:t>
            </a:r>
            <a:endParaRPr lang="ru-RU" alt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Обеспечить независимость класса-отправителя запроса и класса-получателя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b="1" smtClean="0"/>
              <a:t>	</a:t>
            </a:r>
            <a:r>
              <a:rPr lang="ru-RU" altLang="ru-RU" smtClean="0"/>
              <a:t>Вынести сам алгоритм в отдельный, неизменяемый, метод, который оперирует абстрактными методами</a:t>
            </a:r>
            <a:endParaRPr lang="ru-RU" alt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pic>
        <p:nvPicPr>
          <p:cNvPr id="33795" name="Picture 4" descr="Диаграммаклассов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89927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abstract class</a:t>
            </a:r>
            <a:r>
              <a:rPr lang="ru-RU" altLang="ru-RU" sz="2800" b="1" smtClean="0">
                <a:latin typeface="Courier New" pitchFamily="49" charset="0"/>
              </a:rPr>
              <a:t> Game { </a:t>
            </a:r>
          </a:p>
          <a:p>
            <a:pPr>
              <a:buFont typeface="Wingdings" pitchFamily="2" charset="2"/>
              <a:buNone/>
            </a:pPr>
            <a:r>
              <a:rPr lang="ru-RU" altLang="ru-RU" sz="2800" b="1" smtClean="0">
                <a:latin typeface="Courier New" pitchFamily="49" charset="0"/>
              </a:rPr>
              <a:t>  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protected int</a:t>
            </a:r>
            <a:r>
              <a:rPr lang="ru-RU" altLang="ru-RU" sz="2800" b="1" smtClean="0">
                <a:latin typeface="Courier New" pitchFamily="49" charset="0"/>
              </a:rPr>
              <a:t> playersCount;</a:t>
            </a:r>
          </a:p>
          <a:p>
            <a:pPr>
              <a:buFont typeface="Wingdings" pitchFamily="2" charset="2"/>
              <a:buNone/>
            </a:pPr>
            <a:endParaRPr lang="ru-RU" altLang="ru-RU" sz="2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800" b="1" smtClean="0">
                <a:latin typeface="Courier New" pitchFamily="49" charset="0"/>
              </a:rPr>
              <a:t>  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abstract void</a:t>
            </a:r>
            <a:r>
              <a:rPr lang="ru-RU" altLang="ru-RU" sz="2800" b="1" smtClean="0">
                <a:latin typeface="Courier New" pitchFamily="49" charset="0"/>
              </a:rPr>
              <a:t> initializeGame();</a:t>
            </a:r>
          </a:p>
          <a:p>
            <a:pPr>
              <a:buFont typeface="Wingdings" pitchFamily="2" charset="2"/>
              <a:buNone/>
            </a:pPr>
            <a:r>
              <a:rPr lang="ru-RU" altLang="ru-RU" sz="2800" b="1" smtClean="0">
                <a:latin typeface="Courier New" pitchFamily="49" charset="0"/>
              </a:rPr>
              <a:t>  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abstract void</a:t>
            </a:r>
            <a:r>
              <a:rPr lang="ru-RU" altLang="ru-RU" sz="2800" b="1" smtClean="0">
                <a:latin typeface="Courier New" pitchFamily="49" charset="0"/>
              </a:rPr>
              <a:t> makePlay(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ru-RU" altLang="ru-RU" sz="2800" b="1" smtClean="0">
                <a:latin typeface="Courier New" pitchFamily="49" charset="0"/>
              </a:rPr>
              <a:t> player);</a:t>
            </a:r>
          </a:p>
          <a:p>
            <a:pPr>
              <a:buFont typeface="Wingdings" pitchFamily="2" charset="2"/>
              <a:buNone/>
            </a:pPr>
            <a:r>
              <a:rPr lang="ru-RU" altLang="ru-RU" sz="2800" b="1" smtClean="0">
                <a:latin typeface="Courier New" pitchFamily="49" charset="0"/>
              </a:rPr>
              <a:t>  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abstract boolean</a:t>
            </a:r>
            <a:r>
              <a:rPr lang="ru-RU" altLang="ru-RU" sz="2800" b="1" smtClean="0">
                <a:latin typeface="Courier New" pitchFamily="49" charset="0"/>
              </a:rPr>
              <a:t> endOfGame();</a:t>
            </a:r>
          </a:p>
          <a:p>
            <a:pPr>
              <a:buFont typeface="Wingdings" pitchFamily="2" charset="2"/>
              <a:buNone/>
            </a:pPr>
            <a:r>
              <a:rPr lang="ru-RU" altLang="ru-RU" sz="2800" b="1" smtClean="0">
                <a:latin typeface="Courier New" pitchFamily="49" charset="0"/>
              </a:rPr>
              <a:t>  </a:t>
            </a:r>
            <a:r>
              <a:rPr lang="ru-RU" altLang="ru-RU" sz="2800" b="1" smtClean="0">
                <a:solidFill>
                  <a:srgbClr val="660066"/>
                </a:solidFill>
                <a:latin typeface="Courier New" pitchFamily="49" charset="0"/>
              </a:rPr>
              <a:t>abstract void</a:t>
            </a:r>
            <a:r>
              <a:rPr lang="ru-RU" altLang="ru-RU" sz="2800" b="1" smtClean="0">
                <a:latin typeface="Courier New" pitchFamily="49" charset="0"/>
              </a:rPr>
              <a:t> printWinner();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713787" cy="44719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</a:t>
            </a:r>
            <a:r>
              <a:rPr lang="ru-RU" altLang="ru-RU" sz="2400" b="1" smtClean="0">
                <a:solidFill>
                  <a:srgbClr val="660066"/>
                </a:solidFill>
                <a:latin typeface="Courier New" pitchFamily="49" charset="0"/>
              </a:rPr>
              <a:t>final void</a:t>
            </a:r>
            <a:r>
              <a:rPr lang="ru-RU" altLang="ru-RU" sz="2400" b="1" smtClean="0">
                <a:latin typeface="Courier New" pitchFamily="49" charset="0"/>
              </a:rPr>
              <a:t> playOneGame(</a:t>
            </a:r>
            <a:r>
              <a:rPr lang="ru-RU" altLang="ru-RU" sz="2400" b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ru-RU" altLang="ru-RU" sz="2400" b="1" smtClean="0">
                <a:latin typeface="Courier New" pitchFamily="49" charset="0"/>
              </a:rPr>
              <a:t> playersCount)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</a:t>
            </a:r>
            <a:r>
              <a:rPr lang="ru-RU" altLang="ru-RU" sz="2400" b="1" smtClean="0">
                <a:solidFill>
                  <a:srgbClr val="660066"/>
                </a:solidFill>
                <a:latin typeface="Courier New" pitchFamily="49" charset="0"/>
              </a:rPr>
              <a:t>this</a:t>
            </a:r>
            <a:r>
              <a:rPr lang="ru-RU" altLang="ru-RU" sz="2400" b="1" smtClean="0">
                <a:latin typeface="Courier New" pitchFamily="49" charset="0"/>
              </a:rPr>
              <a:t>.playersCount = playersCount;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initializeGame();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</a:t>
            </a:r>
            <a:r>
              <a:rPr lang="ru-RU" altLang="ru-RU" sz="2400" b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ru-RU" altLang="ru-RU" sz="2400" b="1" smtClean="0">
                <a:latin typeface="Courier New" pitchFamily="49" charset="0"/>
              </a:rPr>
              <a:t> j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</a:t>
            </a:r>
            <a:r>
              <a:rPr lang="ru-RU" altLang="ru-RU" sz="2400" b="1" smtClean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ru-RU" altLang="ru-RU" sz="2400" b="1" smtClean="0">
                <a:latin typeface="Courier New" pitchFamily="49" charset="0"/>
              </a:rPr>
              <a:t>(!endOfGame())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    makePlay(j);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    j = (j + 1) % playersCount;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    printWinner();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Template method – </a:t>
            </a:r>
            <a:r>
              <a:rPr lang="ru-RU" altLang="ru-RU" sz="4000" smtClean="0"/>
              <a:t>шаблонный метод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713787" cy="44719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2400" b="1" smtClean="0">
              <a:solidFill>
                <a:srgbClr val="66006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400" b="1" smtClean="0">
                <a:latin typeface="Courier New" pitchFamily="49" charset="0"/>
              </a:rPr>
              <a:t> Monopoly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extends</a:t>
            </a:r>
            <a:r>
              <a:rPr lang="en-US" altLang="ru-RU" sz="2400" b="1" smtClean="0">
                <a:latin typeface="Courier New" pitchFamily="49" charset="0"/>
              </a:rPr>
              <a:t> Game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   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void</a:t>
            </a:r>
            <a:r>
              <a:rPr lang="en-US" altLang="ru-RU" sz="2400" b="1" smtClean="0">
                <a:latin typeface="Courier New" pitchFamily="49" charset="0"/>
              </a:rPr>
              <a:t> initializeGame()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void</a:t>
            </a:r>
            <a:r>
              <a:rPr lang="en-US" altLang="ru-RU" sz="2400" b="1" smtClean="0">
                <a:latin typeface="Courier New" pitchFamily="49" charset="0"/>
              </a:rPr>
              <a:t> makePlay(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ru-RU" sz="2400" b="1" smtClean="0">
                <a:latin typeface="Courier New" pitchFamily="49" charset="0"/>
              </a:rPr>
              <a:t> player)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boolean</a:t>
            </a:r>
            <a:r>
              <a:rPr lang="en-US" altLang="ru-RU" sz="2400" b="1" smtClean="0">
                <a:latin typeface="Courier New" pitchFamily="49" charset="0"/>
              </a:rPr>
              <a:t> endOfGame()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void</a:t>
            </a:r>
            <a:r>
              <a:rPr lang="en-US" altLang="ru-RU" sz="2400" b="1" smtClean="0">
                <a:latin typeface="Courier New" pitchFamily="49" charset="0"/>
              </a:rPr>
              <a:t> printWinner()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Создание для каждого действия отдельного класса и единого интерфейса для всех таких действий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pic>
        <p:nvPicPr>
          <p:cNvPr id="7171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7338"/>
            <a:ext cx="849630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pic>
        <p:nvPicPr>
          <p:cNvPr id="8195" name="Picture 5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7338"/>
            <a:ext cx="849630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pic>
        <p:nvPicPr>
          <p:cNvPr id="9219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96461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Command – </a:t>
            </a:r>
            <a:r>
              <a:rPr lang="ru-RU" altLang="ru-RU" smtClean="0"/>
              <a:t>команда</a:t>
            </a:r>
          </a:p>
        </p:txBody>
      </p:sp>
      <p:pic>
        <p:nvPicPr>
          <p:cNvPr id="10243" name="Picture 4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896461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Strategy – </a:t>
            </a:r>
            <a:r>
              <a:rPr lang="ru-RU" altLang="ru-RU" smtClean="0"/>
              <a:t>стратегия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Гибкий выбор алгоритма из списка схожих алгоритмов, имеющих общий интерфейс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1040</TotalTime>
  <Words>311</Words>
  <Application>Microsoft Office PowerPoint</Application>
  <PresentationFormat>Экран (4:3)</PresentationFormat>
  <Paragraphs>135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Wingdings</vt:lpstr>
      <vt:lpstr>Calibri</vt:lpstr>
      <vt:lpstr>Arial Black</vt:lpstr>
      <vt:lpstr>Times New Roman</vt:lpstr>
      <vt:lpstr>Courier New</vt:lpstr>
      <vt:lpstr>Пиксел</vt:lpstr>
      <vt:lpstr>Поведенческие шаблоны</vt:lpstr>
      <vt:lpstr>Поведенческие шаблоны</vt:lpstr>
      <vt:lpstr>Command – команда</vt:lpstr>
      <vt:lpstr>Command – команда</vt:lpstr>
      <vt:lpstr>Command – команда</vt:lpstr>
      <vt:lpstr>Command – команда</vt:lpstr>
      <vt:lpstr>Command – команда</vt:lpstr>
      <vt:lpstr>Command – команда</vt:lpstr>
      <vt:lpstr>Strategy – стратегия</vt:lpstr>
      <vt:lpstr>Strategy – стратегия</vt:lpstr>
      <vt:lpstr>Strategy – стратегия</vt:lpstr>
      <vt:lpstr>Observer – наблюдатель</vt:lpstr>
      <vt:lpstr>Observer – наблюдатель</vt:lpstr>
      <vt:lpstr>Observer – наблюдатель</vt:lpstr>
      <vt:lpstr>Observer – наблюдатель</vt:lpstr>
      <vt:lpstr>Iterator – итератор</vt:lpstr>
      <vt:lpstr>Iterator – итератор</vt:lpstr>
      <vt:lpstr>Iterator – итератор</vt:lpstr>
      <vt:lpstr>Chain of Responsibility – цепочка обязанностей</vt:lpstr>
      <vt:lpstr>Chain of Responsibility – цепочка обязанностей</vt:lpstr>
      <vt:lpstr>Mediator – посредник</vt:lpstr>
      <vt:lpstr>Mediator – посредник</vt:lpstr>
      <vt:lpstr>Mediator – посредник</vt:lpstr>
      <vt:lpstr>Mediator – посредник</vt:lpstr>
      <vt:lpstr>Mediator – посредник</vt:lpstr>
      <vt:lpstr>Mediator – посредник</vt:lpstr>
      <vt:lpstr>Mediator – посредник</vt:lpstr>
      <vt:lpstr>Mediator – посредник</vt:lpstr>
      <vt:lpstr>Template method – шаблонный метод</vt:lpstr>
      <vt:lpstr>Template method – шаблонный метод</vt:lpstr>
      <vt:lpstr>Template method – шаблонный метод</vt:lpstr>
      <vt:lpstr>Template method – шаблонный метод</vt:lpstr>
      <vt:lpstr>Template method – шаблонный метод</vt:lpstr>
      <vt:lpstr>Template method – шаблонный метод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Yermochenko</dc:creator>
  <cp:lastModifiedBy>Sergey Yermochenko</cp:lastModifiedBy>
  <cp:revision>50</cp:revision>
  <dcterms:created xsi:type="dcterms:W3CDTF">2011-08-31T18:19:57Z</dcterms:created>
  <dcterms:modified xsi:type="dcterms:W3CDTF">2014-11-14T14:57:24Z</dcterms:modified>
</cp:coreProperties>
</file>