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6699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C90F0C-2AAC-4BB7-B4B8-7A76ED8AD8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65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7C761-901F-4C87-847D-985DEA4CC2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5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C0B8D-E04A-429D-BD55-0F7F9736B5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502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C2C1F-EB9A-4D7D-8F69-E0EE89B52E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048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AEB17-A487-404B-BAEF-5A393DDA9F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77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DE95B-D86C-4F66-8778-3397E17E00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63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E057B-4E17-4FAD-9CDB-72557AA359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7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104FF-B1E1-4E23-975B-4F7B213F4C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05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E07A9-59F7-4E5A-B32A-28306D6F8D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82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8F0E0-7D70-47F9-9A2D-C1EF7C5B30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38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A15A6-2341-43F2-A6B1-D24D189B05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5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EB000-C2DD-415F-9C14-65D6AE9CF8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33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54D45-F62A-4632-ABA1-47EBCDA2FD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0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3736E633-6960-479A-90FD-4FF27676AE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z="4200" smtClean="0"/>
              <a:t>Шаблоны проектирования пользовательского интерфейса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smtClean="0">
                <a:solidFill>
                  <a:schemeClr val="bg2"/>
                </a:solidFill>
              </a:rPr>
              <a:t>Model–View–Presenter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cxnSp>
        <p:nvCxnSpPr>
          <p:cNvPr id="66563" name="AutoShape 3"/>
          <p:cNvCxnSpPr>
            <a:cxnSpLocks noChangeShapeType="1"/>
            <a:stCxn id="66573" idx="2"/>
            <a:endCxn id="66576" idx="1"/>
          </p:cNvCxnSpPr>
          <p:nvPr/>
        </p:nvCxnSpPr>
        <p:spPr bwMode="auto">
          <a:xfrm>
            <a:off x="2266950" y="3284538"/>
            <a:ext cx="1588" cy="936625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64" name="AutoShape 4"/>
          <p:cNvCxnSpPr>
            <a:cxnSpLocks noChangeShapeType="1"/>
            <a:endCxn id="66574" idx="0"/>
          </p:cNvCxnSpPr>
          <p:nvPr/>
        </p:nvCxnSpPr>
        <p:spPr bwMode="auto">
          <a:xfrm>
            <a:off x="6948488" y="1700213"/>
            <a:ext cx="0" cy="504825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7308850" y="1341438"/>
            <a:ext cx="1125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altLang="ru-RU"/>
              <a:t>внешнее</a:t>
            </a:r>
          </a:p>
          <a:p>
            <a:pPr algn="l"/>
            <a:r>
              <a:rPr lang="ru-RU" altLang="ru-RU"/>
              <a:t>событие</a:t>
            </a:r>
          </a:p>
        </p:txBody>
      </p:sp>
      <p:sp>
        <p:nvSpPr>
          <p:cNvPr id="66573" name="AutoShape 13"/>
          <p:cNvSpPr>
            <a:spLocks noChangeArrowheads="1"/>
          </p:cNvSpPr>
          <p:nvPr/>
        </p:nvSpPr>
        <p:spPr bwMode="auto">
          <a:xfrm>
            <a:off x="827088" y="2205038"/>
            <a:ext cx="2879725" cy="1079500"/>
          </a:xfrm>
          <a:prstGeom prst="flowChartAlternateProcess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4000" b="1"/>
              <a:t>Model</a:t>
            </a:r>
            <a:endParaRPr lang="ru-RU" altLang="ru-RU" sz="4000" b="1"/>
          </a:p>
        </p:txBody>
      </p:sp>
      <p:sp>
        <p:nvSpPr>
          <p:cNvPr id="66574" name="AutoShape 14"/>
          <p:cNvSpPr>
            <a:spLocks noChangeArrowheads="1"/>
          </p:cNvSpPr>
          <p:nvPr/>
        </p:nvSpPr>
        <p:spPr bwMode="auto">
          <a:xfrm>
            <a:off x="5508625" y="2205038"/>
            <a:ext cx="2879725" cy="1079500"/>
          </a:xfrm>
          <a:prstGeom prst="flowChartAlternateProcess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4000" b="1"/>
              <a:t>Presenter</a:t>
            </a:r>
            <a:endParaRPr lang="ru-RU" altLang="ru-RU" sz="4000" b="1"/>
          </a:p>
        </p:txBody>
      </p:sp>
      <p:sp>
        <p:nvSpPr>
          <p:cNvPr id="66575" name="AutoShape 15"/>
          <p:cNvSpPr>
            <a:spLocks noChangeArrowheads="1"/>
          </p:cNvSpPr>
          <p:nvPr/>
        </p:nvSpPr>
        <p:spPr bwMode="auto">
          <a:xfrm>
            <a:off x="5508625" y="4724400"/>
            <a:ext cx="2879725" cy="1079500"/>
          </a:xfrm>
          <a:prstGeom prst="flowChartAlternateProcess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4000" b="1"/>
              <a:t>View</a:t>
            </a:r>
            <a:endParaRPr lang="ru-RU" altLang="ru-RU" sz="4000" b="1"/>
          </a:p>
        </p:txBody>
      </p:sp>
      <p:sp>
        <p:nvSpPr>
          <p:cNvPr id="66576" name="AutoShape 16"/>
          <p:cNvSpPr>
            <a:spLocks noChangeArrowheads="1"/>
          </p:cNvSpPr>
          <p:nvPr/>
        </p:nvSpPr>
        <p:spPr bwMode="auto">
          <a:xfrm>
            <a:off x="971550" y="4221163"/>
            <a:ext cx="2592388" cy="2016125"/>
          </a:xfrm>
          <a:prstGeom prst="flowChartMagneticDisk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600" b="1"/>
              <a:t>Domain</a:t>
            </a:r>
          </a:p>
          <a:p>
            <a:r>
              <a:rPr lang="en-US" altLang="ru-RU" sz="3600" b="1"/>
              <a:t>Model</a:t>
            </a:r>
            <a:endParaRPr lang="ru-RU" altLang="ru-RU" sz="3600" b="1"/>
          </a:p>
        </p:txBody>
      </p:sp>
      <p:cxnSp>
        <p:nvCxnSpPr>
          <p:cNvPr id="66579" name="AutoShape 19"/>
          <p:cNvCxnSpPr>
            <a:cxnSpLocks noChangeShapeType="1"/>
            <a:stCxn id="66575" idx="0"/>
            <a:endCxn id="66574" idx="2"/>
          </p:cNvCxnSpPr>
          <p:nvPr/>
        </p:nvCxnSpPr>
        <p:spPr bwMode="auto">
          <a:xfrm flipV="1">
            <a:off x="6948488" y="3284538"/>
            <a:ext cx="0" cy="1439862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7288213" y="3592513"/>
            <a:ext cx="14366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altLang="ru-RU"/>
              <a:t>событие</a:t>
            </a:r>
          </a:p>
          <a:p>
            <a:pPr algn="l"/>
            <a:r>
              <a:rPr lang="ru-RU" altLang="ru-RU"/>
              <a:t>элементов</a:t>
            </a:r>
          </a:p>
          <a:p>
            <a:pPr algn="l"/>
            <a:r>
              <a:rPr lang="ru-RU" altLang="ru-RU"/>
              <a:t>управления</a:t>
            </a:r>
          </a:p>
        </p:txBody>
      </p:sp>
      <p:cxnSp>
        <p:nvCxnSpPr>
          <p:cNvPr id="66582" name="AutoShape 22"/>
          <p:cNvCxnSpPr>
            <a:cxnSpLocks noChangeShapeType="1"/>
            <a:stCxn id="66574" idx="2"/>
            <a:endCxn id="66575" idx="1"/>
          </p:cNvCxnSpPr>
          <p:nvPr/>
        </p:nvCxnSpPr>
        <p:spPr bwMode="auto">
          <a:xfrm rot="5400000">
            <a:off x="5238751" y="3554412"/>
            <a:ext cx="1979612" cy="1439863"/>
          </a:xfrm>
          <a:prstGeom prst="curvedConnector4">
            <a:avLst>
              <a:gd name="adj1" fmla="val 36329"/>
              <a:gd name="adj2" fmla="val 115875"/>
            </a:avLst>
          </a:prstGeom>
          <a:noFill/>
          <a:ln w="635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3995738" y="4292600"/>
            <a:ext cx="1195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ru-RU" altLang="ru-RU"/>
              <a:t>передача</a:t>
            </a:r>
          </a:p>
          <a:p>
            <a:pPr algn="r"/>
            <a:r>
              <a:rPr lang="ru-RU" altLang="ru-RU"/>
              <a:t>данных</a:t>
            </a:r>
          </a:p>
        </p:txBody>
      </p:sp>
      <p:cxnSp>
        <p:nvCxnSpPr>
          <p:cNvPr id="66584" name="AutoShape 24"/>
          <p:cNvCxnSpPr>
            <a:cxnSpLocks noChangeShapeType="1"/>
            <a:stCxn id="66574" idx="1"/>
            <a:endCxn id="66573" idx="3"/>
          </p:cNvCxnSpPr>
          <p:nvPr/>
        </p:nvCxnSpPr>
        <p:spPr bwMode="auto">
          <a:xfrm flipH="1">
            <a:off x="3706813" y="2744788"/>
            <a:ext cx="1801812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3995738" y="1773238"/>
            <a:ext cx="1335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чтение/</a:t>
            </a:r>
          </a:p>
          <a:p>
            <a:r>
              <a:rPr lang="ru-RU" altLang="ru-RU"/>
              <a:t>изменение</a:t>
            </a:r>
          </a:p>
          <a:p>
            <a:r>
              <a:rPr lang="ru-RU" altLang="ru-RU"/>
              <a:t>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/>
      <p:bldP spid="66565" grpId="1"/>
      <p:bldP spid="66580" grpId="0"/>
      <p:bldP spid="66583" grpId="0"/>
      <p:bldP spid="665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smtClean="0">
                <a:solidFill>
                  <a:schemeClr val="bg2"/>
                </a:solidFill>
              </a:rPr>
              <a:t>Model–View–Presenter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cxnSp>
        <p:nvCxnSpPr>
          <p:cNvPr id="67587" name="AutoShape 3"/>
          <p:cNvCxnSpPr>
            <a:cxnSpLocks noChangeShapeType="1"/>
            <a:stCxn id="67590" idx="2"/>
            <a:endCxn id="67593" idx="1"/>
          </p:cNvCxnSpPr>
          <p:nvPr/>
        </p:nvCxnSpPr>
        <p:spPr bwMode="auto">
          <a:xfrm>
            <a:off x="2266950" y="3284538"/>
            <a:ext cx="1588" cy="936625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588" name="AutoShape 4"/>
          <p:cNvCxnSpPr>
            <a:cxnSpLocks noChangeShapeType="1"/>
            <a:endCxn id="67591" idx="0"/>
          </p:cNvCxnSpPr>
          <p:nvPr/>
        </p:nvCxnSpPr>
        <p:spPr bwMode="auto">
          <a:xfrm>
            <a:off x="6948488" y="1700213"/>
            <a:ext cx="0" cy="504825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7308850" y="1341438"/>
            <a:ext cx="1125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altLang="ru-RU"/>
              <a:t>внешнее</a:t>
            </a:r>
          </a:p>
          <a:p>
            <a:pPr algn="l"/>
            <a:r>
              <a:rPr lang="ru-RU" altLang="ru-RU"/>
              <a:t>событие</a:t>
            </a:r>
          </a:p>
        </p:txBody>
      </p:sp>
      <p:sp>
        <p:nvSpPr>
          <p:cNvPr id="67590" name="AutoShape 6"/>
          <p:cNvSpPr>
            <a:spLocks noChangeArrowheads="1"/>
          </p:cNvSpPr>
          <p:nvPr/>
        </p:nvSpPr>
        <p:spPr bwMode="auto">
          <a:xfrm>
            <a:off x="827088" y="2205038"/>
            <a:ext cx="2879725" cy="1079500"/>
          </a:xfrm>
          <a:prstGeom prst="flowChartAlternateProcess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4000" b="1"/>
              <a:t>Model</a:t>
            </a:r>
            <a:endParaRPr lang="ru-RU" altLang="ru-RU" sz="4000" b="1"/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5508625" y="2205038"/>
            <a:ext cx="2879725" cy="1079500"/>
          </a:xfrm>
          <a:prstGeom prst="flowChartAlternateProcess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4000" b="1"/>
              <a:t>Presenter</a:t>
            </a:r>
            <a:endParaRPr lang="ru-RU" altLang="ru-RU" sz="4000" b="1"/>
          </a:p>
        </p:txBody>
      </p:sp>
      <p:sp>
        <p:nvSpPr>
          <p:cNvPr id="67592" name="AutoShape 8"/>
          <p:cNvSpPr>
            <a:spLocks noChangeArrowheads="1"/>
          </p:cNvSpPr>
          <p:nvPr/>
        </p:nvSpPr>
        <p:spPr bwMode="auto">
          <a:xfrm>
            <a:off x="5508625" y="4724400"/>
            <a:ext cx="2879725" cy="1079500"/>
          </a:xfrm>
          <a:prstGeom prst="flowChartAlternateProcess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4000" b="1"/>
              <a:t>View</a:t>
            </a:r>
            <a:endParaRPr lang="ru-RU" altLang="ru-RU" sz="4000" b="1"/>
          </a:p>
        </p:txBody>
      </p:sp>
      <p:sp>
        <p:nvSpPr>
          <p:cNvPr id="67593" name="AutoShape 9"/>
          <p:cNvSpPr>
            <a:spLocks noChangeArrowheads="1"/>
          </p:cNvSpPr>
          <p:nvPr/>
        </p:nvSpPr>
        <p:spPr bwMode="auto">
          <a:xfrm>
            <a:off x="971550" y="4221163"/>
            <a:ext cx="2592388" cy="2016125"/>
          </a:xfrm>
          <a:prstGeom prst="flowChartMagneticDisk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600" b="1"/>
              <a:t>Domain</a:t>
            </a:r>
          </a:p>
          <a:p>
            <a:r>
              <a:rPr lang="en-US" altLang="ru-RU" sz="3600" b="1"/>
              <a:t>Model</a:t>
            </a:r>
            <a:endParaRPr lang="ru-RU" altLang="ru-RU" sz="3600" b="1"/>
          </a:p>
        </p:txBody>
      </p:sp>
      <p:cxnSp>
        <p:nvCxnSpPr>
          <p:cNvPr id="67594" name="AutoShape 10"/>
          <p:cNvCxnSpPr>
            <a:cxnSpLocks noChangeShapeType="1"/>
            <a:stCxn id="67592" idx="0"/>
            <a:endCxn id="67591" idx="2"/>
          </p:cNvCxnSpPr>
          <p:nvPr/>
        </p:nvCxnSpPr>
        <p:spPr bwMode="auto">
          <a:xfrm flipV="1">
            <a:off x="6948488" y="3284538"/>
            <a:ext cx="0" cy="1439862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7288213" y="3592513"/>
            <a:ext cx="14366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altLang="ru-RU"/>
              <a:t>событие</a:t>
            </a:r>
          </a:p>
          <a:p>
            <a:pPr algn="l"/>
            <a:r>
              <a:rPr lang="ru-RU" altLang="ru-RU"/>
              <a:t>элементов</a:t>
            </a:r>
          </a:p>
          <a:p>
            <a:pPr algn="l"/>
            <a:r>
              <a:rPr lang="ru-RU" altLang="ru-RU"/>
              <a:t>управления</a:t>
            </a:r>
          </a:p>
        </p:txBody>
      </p:sp>
      <p:cxnSp>
        <p:nvCxnSpPr>
          <p:cNvPr id="67596" name="AutoShape 12"/>
          <p:cNvCxnSpPr>
            <a:cxnSpLocks noChangeShapeType="1"/>
            <a:stCxn id="67591" idx="2"/>
            <a:endCxn id="67592" idx="1"/>
          </p:cNvCxnSpPr>
          <p:nvPr/>
        </p:nvCxnSpPr>
        <p:spPr bwMode="auto">
          <a:xfrm rot="5400000">
            <a:off x="5238751" y="3554412"/>
            <a:ext cx="1979612" cy="1439863"/>
          </a:xfrm>
          <a:prstGeom prst="curvedConnector4">
            <a:avLst>
              <a:gd name="adj1" fmla="val 36329"/>
              <a:gd name="adj2" fmla="val 115875"/>
            </a:avLst>
          </a:prstGeom>
          <a:noFill/>
          <a:ln w="635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4211638" y="3933825"/>
            <a:ext cx="1195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ru-RU" altLang="ru-RU"/>
              <a:t>передача</a:t>
            </a:r>
          </a:p>
          <a:p>
            <a:pPr algn="r"/>
            <a:r>
              <a:rPr lang="ru-RU" altLang="ru-RU"/>
              <a:t>данных</a:t>
            </a:r>
          </a:p>
        </p:txBody>
      </p:sp>
      <p:cxnSp>
        <p:nvCxnSpPr>
          <p:cNvPr id="67598" name="AutoShape 14"/>
          <p:cNvCxnSpPr>
            <a:cxnSpLocks noChangeShapeType="1"/>
            <a:stCxn id="67591" idx="1"/>
            <a:endCxn id="67590" idx="3"/>
          </p:cNvCxnSpPr>
          <p:nvPr/>
        </p:nvCxnSpPr>
        <p:spPr bwMode="auto">
          <a:xfrm flipH="1">
            <a:off x="3706813" y="2744788"/>
            <a:ext cx="1801812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3995738" y="1773238"/>
            <a:ext cx="1335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чтение/</a:t>
            </a:r>
          </a:p>
          <a:p>
            <a:r>
              <a:rPr lang="ru-RU" altLang="ru-RU"/>
              <a:t>изменение</a:t>
            </a:r>
          </a:p>
          <a:p>
            <a:r>
              <a:rPr lang="ru-RU" altLang="ru-RU"/>
              <a:t>данных</a:t>
            </a:r>
          </a:p>
        </p:txBody>
      </p:sp>
      <p:cxnSp>
        <p:nvCxnSpPr>
          <p:cNvPr id="67600" name="AutoShape 16"/>
          <p:cNvCxnSpPr>
            <a:cxnSpLocks noChangeShapeType="1"/>
            <a:stCxn id="67592" idx="1"/>
            <a:endCxn id="67590" idx="2"/>
          </p:cNvCxnSpPr>
          <p:nvPr/>
        </p:nvCxnSpPr>
        <p:spPr bwMode="auto">
          <a:xfrm flipH="1" flipV="1">
            <a:off x="2266950" y="3284538"/>
            <a:ext cx="3241675" cy="1979612"/>
          </a:xfrm>
          <a:prstGeom prst="straightConnector1">
            <a:avLst/>
          </a:prstGeom>
          <a:noFill/>
          <a:ln w="63500">
            <a:solidFill>
              <a:srgbClr val="008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601" name="AutoShape 17"/>
          <p:cNvSpPr>
            <a:spLocks noChangeArrowheads="1"/>
          </p:cNvSpPr>
          <p:nvPr/>
        </p:nvSpPr>
        <p:spPr bwMode="auto">
          <a:xfrm>
            <a:off x="539750" y="1916113"/>
            <a:ext cx="3455988" cy="4537075"/>
          </a:xfrm>
          <a:prstGeom prst="roundRect">
            <a:avLst>
              <a:gd name="adj" fmla="val 16667"/>
            </a:avLst>
          </a:prstGeom>
          <a:solidFill>
            <a:schemeClr val="accent1">
              <a:alpha val="25000"/>
            </a:schemeClr>
          </a:solidFill>
          <a:ln w="9525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  <p:bldP spid="67589" grpId="1"/>
      <p:bldP spid="67595" grpId="0"/>
      <p:bldP spid="67597" grpId="0"/>
      <p:bldP spid="67599" grpId="0"/>
      <p:bldP spid="676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smtClean="0">
                <a:solidFill>
                  <a:schemeClr val="bg2"/>
                </a:solidFill>
              </a:rPr>
              <a:t>Model–View–ViewModel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mtClean="0"/>
              <a:t>Используется в случаях встроенной поддержки технологии связывания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>
                <a:solidFill>
                  <a:schemeClr val="bg2"/>
                </a:solidFill>
              </a:rPr>
              <a:t>План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Model–View–Controller</a:t>
            </a:r>
            <a:endParaRPr lang="ru-RU" altLang="ru-RU" smtClean="0"/>
          </a:p>
          <a:p>
            <a:pPr eaLnBrk="1" hangingPunct="1"/>
            <a:r>
              <a:rPr lang="en-US" altLang="ru-RU" smtClean="0"/>
              <a:t>Document–View</a:t>
            </a:r>
            <a:endParaRPr lang="ru-RU" altLang="ru-RU" smtClean="0"/>
          </a:p>
          <a:p>
            <a:pPr eaLnBrk="1" hangingPunct="1"/>
            <a:r>
              <a:rPr lang="en-US" altLang="ru-RU" smtClean="0"/>
              <a:t>Model–View–Presenter</a:t>
            </a:r>
            <a:endParaRPr lang="ru-RU" altLang="ru-RU" smtClean="0"/>
          </a:p>
          <a:p>
            <a:pPr eaLnBrk="1" hangingPunct="1"/>
            <a:r>
              <a:rPr lang="en-US" altLang="ru-RU" smtClean="0"/>
              <a:t>Model–View–ViewModel</a:t>
            </a:r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smtClean="0">
                <a:solidFill>
                  <a:schemeClr val="bg2"/>
                </a:solidFill>
              </a:rPr>
              <a:t>Model–View–Controller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smtClean="0"/>
              <a:t>Задача</a:t>
            </a:r>
          </a:p>
          <a:p>
            <a:pPr>
              <a:buFont typeface="Wingdings" pitchFamily="2" charset="2"/>
              <a:buNone/>
            </a:pPr>
            <a:r>
              <a:rPr lang="ru-RU" altLang="ru-RU" smtClean="0"/>
              <a:t>	Отделить данные приложения от их представления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smtClean="0">
                <a:solidFill>
                  <a:schemeClr val="bg2"/>
                </a:solidFill>
              </a:rPr>
              <a:t>Model–View–Controller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smtClean="0"/>
              <a:t>Модель</a:t>
            </a:r>
          </a:p>
          <a:p>
            <a:r>
              <a:rPr lang="ru-RU" altLang="ru-RU" smtClean="0"/>
              <a:t>Хранение и доступ к данным</a:t>
            </a:r>
          </a:p>
          <a:p>
            <a:r>
              <a:rPr lang="ru-RU" altLang="ru-RU" smtClean="0"/>
              <a:t>Бизнес-логика приложения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smtClean="0">
                <a:solidFill>
                  <a:schemeClr val="bg2"/>
                </a:solidFill>
              </a:rPr>
              <a:t>Model–View–Controller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smtClean="0"/>
              <a:t>Модель</a:t>
            </a:r>
          </a:p>
          <a:p>
            <a:r>
              <a:rPr lang="ru-RU" altLang="ru-RU" smtClean="0"/>
              <a:t>Хранение и доступ к данным</a:t>
            </a:r>
          </a:p>
          <a:p>
            <a:r>
              <a:rPr lang="ru-RU" altLang="ru-RU" smtClean="0"/>
              <a:t>Бизнес-логика приложения</a:t>
            </a:r>
          </a:p>
          <a:p>
            <a:pPr>
              <a:buFont typeface="Wingdings" pitchFamily="2" charset="2"/>
              <a:buNone/>
            </a:pPr>
            <a:endParaRPr lang="ru-RU" altLang="ru-RU" smtClean="0"/>
          </a:p>
          <a:p>
            <a:pPr>
              <a:buFont typeface="Wingdings" pitchFamily="2" charset="2"/>
              <a:buNone/>
            </a:pPr>
            <a:r>
              <a:rPr lang="ru-RU" altLang="ru-RU" b="1" smtClean="0"/>
              <a:t>Роли модели</a:t>
            </a:r>
          </a:p>
          <a:p>
            <a:r>
              <a:rPr lang="ru-RU" altLang="ru-RU" smtClean="0"/>
              <a:t>Пассивная модель</a:t>
            </a:r>
          </a:p>
          <a:p>
            <a:r>
              <a:rPr lang="ru-RU" altLang="ru-RU" smtClean="0"/>
              <a:t>Активная модель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smtClean="0">
                <a:solidFill>
                  <a:schemeClr val="bg2"/>
                </a:solidFill>
              </a:rPr>
              <a:t>Model–View–Controller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smtClean="0"/>
              <a:t>Представление</a:t>
            </a:r>
          </a:p>
          <a:p>
            <a:r>
              <a:rPr lang="ru-RU" altLang="ru-RU" smtClean="0"/>
              <a:t>Визуализация данных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smtClean="0">
                <a:solidFill>
                  <a:schemeClr val="bg2"/>
                </a:solidFill>
              </a:rPr>
              <a:t>Model–View–Controller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smtClean="0"/>
              <a:t>Контроллер</a:t>
            </a:r>
          </a:p>
          <a:p>
            <a:r>
              <a:rPr lang="ru-RU" altLang="ru-RU" smtClean="0"/>
              <a:t>Обработка внешних запросов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smtClean="0">
                <a:solidFill>
                  <a:schemeClr val="bg2"/>
                </a:solidFill>
              </a:rPr>
              <a:t>Model–View–Controller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cxnSp>
        <p:nvCxnSpPr>
          <p:cNvPr id="64523" name="AutoShape 11"/>
          <p:cNvCxnSpPr>
            <a:cxnSpLocks noChangeShapeType="1"/>
            <a:stCxn id="64517" idx="2"/>
            <a:endCxn id="64521" idx="1"/>
          </p:cNvCxnSpPr>
          <p:nvPr/>
        </p:nvCxnSpPr>
        <p:spPr bwMode="auto">
          <a:xfrm>
            <a:off x="2266950" y="3284538"/>
            <a:ext cx="1588" cy="936625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24" name="AutoShape 12"/>
          <p:cNvCxnSpPr>
            <a:cxnSpLocks noChangeShapeType="1"/>
            <a:endCxn id="64519" idx="0"/>
          </p:cNvCxnSpPr>
          <p:nvPr/>
        </p:nvCxnSpPr>
        <p:spPr bwMode="auto">
          <a:xfrm>
            <a:off x="6948488" y="1700213"/>
            <a:ext cx="0" cy="504825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7308850" y="1341438"/>
            <a:ext cx="1125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altLang="ru-RU"/>
              <a:t>внешнее</a:t>
            </a:r>
          </a:p>
          <a:p>
            <a:pPr algn="l"/>
            <a:r>
              <a:rPr lang="ru-RU" altLang="ru-RU"/>
              <a:t>событие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250825" y="3213100"/>
            <a:ext cx="19319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ru-RU" altLang="ru-RU"/>
              <a:t>взаимодействие</a:t>
            </a:r>
          </a:p>
          <a:p>
            <a:pPr algn="r"/>
            <a:r>
              <a:rPr lang="ru-RU" altLang="ru-RU"/>
              <a:t>с источником</a:t>
            </a:r>
          </a:p>
          <a:p>
            <a:pPr algn="r"/>
            <a:r>
              <a:rPr lang="ru-RU" altLang="ru-RU"/>
              <a:t>данных</a:t>
            </a:r>
          </a:p>
        </p:txBody>
      </p:sp>
      <p:cxnSp>
        <p:nvCxnSpPr>
          <p:cNvPr id="64527" name="AutoShape 15"/>
          <p:cNvCxnSpPr>
            <a:cxnSpLocks noChangeShapeType="1"/>
            <a:stCxn id="64519" idx="1"/>
            <a:endCxn id="64517" idx="3"/>
          </p:cNvCxnSpPr>
          <p:nvPr/>
        </p:nvCxnSpPr>
        <p:spPr bwMode="auto">
          <a:xfrm flipH="1">
            <a:off x="3706813" y="2744788"/>
            <a:ext cx="1801812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3995738" y="2060575"/>
            <a:ext cx="1335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изменение</a:t>
            </a:r>
          </a:p>
          <a:p>
            <a:r>
              <a:rPr lang="ru-RU" altLang="ru-RU"/>
              <a:t>модели</a:t>
            </a:r>
          </a:p>
        </p:txBody>
      </p:sp>
      <p:cxnSp>
        <p:nvCxnSpPr>
          <p:cNvPr id="64529" name="AutoShape 17"/>
          <p:cNvCxnSpPr>
            <a:cxnSpLocks noChangeShapeType="1"/>
            <a:stCxn id="64517" idx="2"/>
            <a:endCxn id="64520" idx="1"/>
          </p:cNvCxnSpPr>
          <p:nvPr/>
        </p:nvCxnSpPr>
        <p:spPr bwMode="auto">
          <a:xfrm>
            <a:off x="2266950" y="3284538"/>
            <a:ext cx="3241675" cy="1979612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3708400" y="4941888"/>
            <a:ext cx="14001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событие об</a:t>
            </a:r>
          </a:p>
          <a:p>
            <a:r>
              <a:rPr lang="ru-RU" altLang="ru-RU"/>
              <a:t>изменении</a:t>
            </a:r>
          </a:p>
          <a:p>
            <a:r>
              <a:rPr lang="ru-RU" altLang="ru-RU"/>
              <a:t>состояния</a:t>
            </a:r>
          </a:p>
        </p:txBody>
      </p:sp>
      <p:cxnSp>
        <p:nvCxnSpPr>
          <p:cNvPr id="64531" name="AutoShape 19"/>
          <p:cNvCxnSpPr>
            <a:cxnSpLocks noChangeShapeType="1"/>
            <a:stCxn id="64520" idx="0"/>
            <a:endCxn id="64517" idx="3"/>
          </p:cNvCxnSpPr>
          <p:nvPr/>
        </p:nvCxnSpPr>
        <p:spPr bwMode="auto">
          <a:xfrm flipH="1" flipV="1">
            <a:off x="3706813" y="2744788"/>
            <a:ext cx="3241675" cy="1979612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4356100" y="3573463"/>
            <a:ext cx="977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запрос</a:t>
            </a:r>
          </a:p>
          <a:p>
            <a:r>
              <a:rPr lang="ru-RU" altLang="ru-RU"/>
              <a:t>данных</a:t>
            </a:r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827088" y="2205038"/>
            <a:ext cx="2879725" cy="1079500"/>
          </a:xfrm>
          <a:prstGeom prst="flowChartAlternateProcess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4000" b="1"/>
              <a:t>Model</a:t>
            </a:r>
            <a:endParaRPr lang="ru-RU" altLang="ru-RU" sz="4000" b="1"/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auto">
          <a:xfrm>
            <a:off x="5508625" y="2205038"/>
            <a:ext cx="2879725" cy="1079500"/>
          </a:xfrm>
          <a:prstGeom prst="flowChartAlternateProcess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4000" b="1"/>
              <a:t>Controller</a:t>
            </a:r>
            <a:endParaRPr lang="ru-RU" altLang="ru-RU" sz="4000" b="1"/>
          </a:p>
        </p:txBody>
      </p:sp>
      <p:sp>
        <p:nvSpPr>
          <p:cNvPr id="64520" name="AutoShape 8"/>
          <p:cNvSpPr>
            <a:spLocks noChangeArrowheads="1"/>
          </p:cNvSpPr>
          <p:nvPr/>
        </p:nvSpPr>
        <p:spPr bwMode="auto">
          <a:xfrm>
            <a:off x="5508625" y="4724400"/>
            <a:ext cx="2879725" cy="1079500"/>
          </a:xfrm>
          <a:prstGeom prst="flowChartAlternateProcess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4000" b="1"/>
              <a:t>View</a:t>
            </a:r>
            <a:endParaRPr lang="ru-RU" altLang="ru-RU" sz="4000" b="1"/>
          </a:p>
        </p:txBody>
      </p:sp>
      <p:sp>
        <p:nvSpPr>
          <p:cNvPr id="64521" name="AutoShape 9"/>
          <p:cNvSpPr>
            <a:spLocks noChangeArrowheads="1"/>
          </p:cNvSpPr>
          <p:nvPr/>
        </p:nvSpPr>
        <p:spPr bwMode="auto">
          <a:xfrm>
            <a:off x="971550" y="4221163"/>
            <a:ext cx="2592388" cy="2016125"/>
          </a:xfrm>
          <a:prstGeom prst="flowChartMagneticDisk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600" b="1"/>
              <a:t>Domain</a:t>
            </a:r>
          </a:p>
          <a:p>
            <a:r>
              <a:rPr lang="en-US" altLang="ru-RU" sz="3600" b="1"/>
              <a:t>Model</a:t>
            </a:r>
            <a:endParaRPr lang="ru-RU" altLang="ru-RU" sz="3600" b="1"/>
          </a:p>
        </p:txBody>
      </p:sp>
      <p:cxnSp>
        <p:nvCxnSpPr>
          <p:cNvPr id="64533" name="AutoShape 21"/>
          <p:cNvCxnSpPr>
            <a:cxnSpLocks noChangeShapeType="1"/>
            <a:stCxn id="64520" idx="0"/>
            <a:endCxn id="64519" idx="2"/>
          </p:cNvCxnSpPr>
          <p:nvPr/>
        </p:nvCxnSpPr>
        <p:spPr bwMode="auto">
          <a:xfrm flipV="1">
            <a:off x="6948488" y="3284538"/>
            <a:ext cx="0" cy="1439862"/>
          </a:xfrm>
          <a:prstGeom prst="straightConnector1">
            <a:avLst/>
          </a:prstGeom>
          <a:noFill/>
          <a:ln w="63500">
            <a:solidFill>
              <a:srgbClr val="008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4" name="AutoShape 22"/>
          <p:cNvSpPr>
            <a:spLocks noChangeArrowheads="1"/>
          </p:cNvSpPr>
          <p:nvPr/>
        </p:nvSpPr>
        <p:spPr bwMode="auto">
          <a:xfrm>
            <a:off x="5219700" y="1916113"/>
            <a:ext cx="3529013" cy="4249737"/>
          </a:xfrm>
          <a:prstGeom prst="roundRect">
            <a:avLst>
              <a:gd name="adj" fmla="val 16667"/>
            </a:avLst>
          </a:pr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5" grpId="0"/>
      <p:bldP spid="64526" grpId="0"/>
      <p:bldP spid="64528" grpId="0"/>
      <p:bldP spid="64530" grpId="0"/>
      <p:bldP spid="64532" grpId="0"/>
      <p:bldP spid="645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smtClean="0">
                <a:solidFill>
                  <a:schemeClr val="bg2"/>
                </a:solidFill>
              </a:rPr>
              <a:t>Document–View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cxnSp>
        <p:nvCxnSpPr>
          <p:cNvPr id="65539" name="AutoShape 3"/>
          <p:cNvCxnSpPr>
            <a:cxnSpLocks noChangeShapeType="1"/>
            <a:stCxn id="65549" idx="2"/>
            <a:endCxn id="65552" idx="1"/>
          </p:cNvCxnSpPr>
          <p:nvPr/>
        </p:nvCxnSpPr>
        <p:spPr bwMode="auto">
          <a:xfrm>
            <a:off x="2266950" y="3284538"/>
            <a:ext cx="1588" cy="936625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40" name="AutoShape 4"/>
          <p:cNvCxnSpPr>
            <a:cxnSpLocks noChangeShapeType="1"/>
            <a:endCxn id="65550" idx="0"/>
          </p:cNvCxnSpPr>
          <p:nvPr/>
        </p:nvCxnSpPr>
        <p:spPr bwMode="auto">
          <a:xfrm>
            <a:off x="6948488" y="1700213"/>
            <a:ext cx="0" cy="504825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308850" y="1341438"/>
            <a:ext cx="1125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altLang="ru-RU"/>
              <a:t>внешнее</a:t>
            </a:r>
          </a:p>
          <a:p>
            <a:pPr algn="l"/>
            <a:r>
              <a:rPr lang="ru-RU" altLang="ru-RU"/>
              <a:t>событие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250825" y="3213100"/>
            <a:ext cx="19319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ru-RU" altLang="ru-RU"/>
              <a:t>взаимодействие</a:t>
            </a:r>
          </a:p>
          <a:p>
            <a:pPr algn="r"/>
            <a:r>
              <a:rPr lang="ru-RU" altLang="ru-RU"/>
              <a:t>с источником</a:t>
            </a:r>
          </a:p>
          <a:p>
            <a:pPr algn="r"/>
            <a:r>
              <a:rPr lang="ru-RU" altLang="ru-RU"/>
              <a:t>данных</a:t>
            </a:r>
          </a:p>
        </p:txBody>
      </p:sp>
      <p:cxnSp>
        <p:nvCxnSpPr>
          <p:cNvPr id="65543" name="AutoShape 7"/>
          <p:cNvCxnSpPr>
            <a:cxnSpLocks noChangeShapeType="1"/>
            <a:stCxn id="65550" idx="1"/>
            <a:endCxn id="65549" idx="3"/>
          </p:cNvCxnSpPr>
          <p:nvPr/>
        </p:nvCxnSpPr>
        <p:spPr bwMode="auto">
          <a:xfrm flipH="1">
            <a:off x="3706813" y="2744788"/>
            <a:ext cx="1801812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827088" y="2205038"/>
            <a:ext cx="2879725" cy="1079500"/>
          </a:xfrm>
          <a:prstGeom prst="flowChartAlternateProcess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4000" b="1"/>
              <a:t>Document</a:t>
            </a:r>
            <a:endParaRPr lang="ru-RU" altLang="ru-RU" sz="4000" b="1"/>
          </a:p>
        </p:txBody>
      </p:sp>
      <p:sp>
        <p:nvSpPr>
          <p:cNvPr id="65550" name="AutoShape 14"/>
          <p:cNvSpPr>
            <a:spLocks noChangeArrowheads="1"/>
          </p:cNvSpPr>
          <p:nvPr/>
        </p:nvSpPr>
        <p:spPr bwMode="auto">
          <a:xfrm>
            <a:off x="5508625" y="2205038"/>
            <a:ext cx="2879725" cy="1079500"/>
          </a:xfrm>
          <a:prstGeom prst="flowChartAlternateProcess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4000" b="1"/>
              <a:t>View</a:t>
            </a:r>
            <a:endParaRPr lang="ru-RU" altLang="ru-RU" sz="4000" b="1"/>
          </a:p>
        </p:txBody>
      </p:sp>
      <p:sp>
        <p:nvSpPr>
          <p:cNvPr id="65552" name="AutoShape 16"/>
          <p:cNvSpPr>
            <a:spLocks noChangeArrowheads="1"/>
          </p:cNvSpPr>
          <p:nvPr/>
        </p:nvSpPr>
        <p:spPr bwMode="auto">
          <a:xfrm>
            <a:off x="971550" y="4221163"/>
            <a:ext cx="2592388" cy="2016125"/>
          </a:xfrm>
          <a:prstGeom prst="flowChartMagneticDisk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sz="3600" b="1"/>
              <a:t>Domain</a:t>
            </a:r>
          </a:p>
          <a:p>
            <a:r>
              <a:rPr lang="en-US" altLang="ru-RU" sz="3600" b="1"/>
              <a:t>Model</a:t>
            </a:r>
            <a:endParaRPr lang="ru-RU" altLang="ru-RU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  <p:bldP spid="65542" grpId="0"/>
    </p:bldLst>
  </p:timing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356</TotalTime>
  <Words>118</Words>
  <Application>Microsoft Office PowerPoint</Application>
  <PresentationFormat>Экран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Wingdings</vt:lpstr>
      <vt:lpstr>Calibri</vt:lpstr>
      <vt:lpstr>Arial Black</vt:lpstr>
      <vt:lpstr>Times New Roman</vt:lpstr>
      <vt:lpstr>Пиксел</vt:lpstr>
      <vt:lpstr>Шаблоны проектирования пользовательского интерфейса</vt:lpstr>
      <vt:lpstr>План</vt:lpstr>
      <vt:lpstr>Model–View–Controller</vt:lpstr>
      <vt:lpstr>Model–View–Controller</vt:lpstr>
      <vt:lpstr>Model–View–Controller</vt:lpstr>
      <vt:lpstr>Model–View–Controller</vt:lpstr>
      <vt:lpstr>Model–View–Controller</vt:lpstr>
      <vt:lpstr>Model–View–Controller</vt:lpstr>
      <vt:lpstr>Document–View</vt:lpstr>
      <vt:lpstr>Model–View–Presenter</vt:lpstr>
      <vt:lpstr>Model–View–Presenter</vt:lpstr>
      <vt:lpstr>Model–View–ViewModel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Архитектурные шаблоны</dc:title>
  <dc:creator>Yermochenko</dc:creator>
  <cp:lastModifiedBy>Sergey Yermochenko</cp:lastModifiedBy>
  <cp:revision>31</cp:revision>
  <dcterms:created xsi:type="dcterms:W3CDTF">2011-10-14T19:34:12Z</dcterms:created>
  <dcterms:modified xsi:type="dcterms:W3CDTF">2014-12-27T11:56:50Z</dcterms:modified>
</cp:coreProperties>
</file>