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4B18"/>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CECA-DE62-406C-BAF5-2804C6BF91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DC9A70FA-6B95-4A4E-BD57-DAAE43855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7DE07774-C0BC-4420-AFCF-9DFD31C5305B}"/>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5" name="Footer Placeholder 4">
            <a:extLst>
              <a:ext uri="{FF2B5EF4-FFF2-40B4-BE49-F238E27FC236}">
                <a16:creationId xmlns:a16="http://schemas.microsoft.com/office/drawing/2014/main" id="{69877231-3031-49BD-A30B-D0C033A99CB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063DC065-4859-4D64-AF46-D179A34CC8C1}"/>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21938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A2C1-F361-4A2E-B154-ADE2AC844625}"/>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FB9CE728-02EF-4E4D-899F-BAD9056F90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24B44BAC-14CA-4246-9D34-3865E6ED0499}"/>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5" name="Footer Placeholder 4">
            <a:extLst>
              <a:ext uri="{FF2B5EF4-FFF2-40B4-BE49-F238E27FC236}">
                <a16:creationId xmlns:a16="http://schemas.microsoft.com/office/drawing/2014/main" id="{902761FA-7B20-4710-B967-B1C9C4E19C76}"/>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2949B24-2A7D-4E13-90B8-EF25B45BC445}"/>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75170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C32529-AD52-464D-AD4C-82DBE8DD71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D2AD0893-06EC-489B-973B-00E30F756E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02C007F-0F1C-4431-BD85-B1ABC0334D59}"/>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5" name="Footer Placeholder 4">
            <a:extLst>
              <a:ext uri="{FF2B5EF4-FFF2-40B4-BE49-F238E27FC236}">
                <a16:creationId xmlns:a16="http://schemas.microsoft.com/office/drawing/2014/main" id="{59B5237E-D3BD-412B-B399-AA8395BE7E0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318C030-618A-4C45-9C7C-C8F8982B5181}"/>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41663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87D4-D203-448C-ABFA-89F17DC529ED}"/>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FD10A396-1979-4BEA-ADD3-F94CA6E763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B71C252-0779-4E17-8337-B3733120422E}"/>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5" name="Footer Placeholder 4">
            <a:extLst>
              <a:ext uri="{FF2B5EF4-FFF2-40B4-BE49-F238E27FC236}">
                <a16:creationId xmlns:a16="http://schemas.microsoft.com/office/drawing/2014/main" id="{5B9EBE31-F2EB-4242-89C1-F0AF7071BFF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1DA451A-42FA-4851-8218-4D617476D3AF}"/>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309615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F1F8-D25A-4DA0-8C93-3C62D9CF0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A1DDE81-2A9B-4CE3-8164-245B9F6FD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D0D42B-3A1F-48F4-8D4E-879D47C756DF}"/>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5" name="Footer Placeholder 4">
            <a:extLst>
              <a:ext uri="{FF2B5EF4-FFF2-40B4-BE49-F238E27FC236}">
                <a16:creationId xmlns:a16="http://schemas.microsoft.com/office/drawing/2014/main" id="{73423554-073E-4D63-B394-53E06AF38D7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1F26FEF-A895-489E-B774-4AFCFD4A325B}"/>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10611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5880-4D9D-4586-B707-11A014396449}"/>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E2A258EE-7645-4F5D-822C-06DCDC909C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9A577D1D-2EE3-400E-8FC6-175E00A9C0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BC6AADE4-848D-4D9E-8491-2D5FFECDEB9F}"/>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6" name="Footer Placeholder 5">
            <a:extLst>
              <a:ext uri="{FF2B5EF4-FFF2-40B4-BE49-F238E27FC236}">
                <a16:creationId xmlns:a16="http://schemas.microsoft.com/office/drawing/2014/main" id="{72150509-7A1D-4AAF-BDDE-3E5D49D94B7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ADC4B6D-6BBF-4EF4-8735-12568910398B}"/>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38483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45B7-E120-482F-B2CF-A9213BE60B14}"/>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69D328BF-5D8A-49A8-94E9-78885C100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C6E6FF-4322-4C17-9998-3DDEF4BA1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E5885A68-69C4-4215-91FF-2BBE9C1BFA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F11850-8055-4607-AC74-03E6EB7B24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4A0DFC2A-3FFC-4F2A-885F-BC9B844FCC6B}"/>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8" name="Footer Placeholder 7">
            <a:extLst>
              <a:ext uri="{FF2B5EF4-FFF2-40B4-BE49-F238E27FC236}">
                <a16:creationId xmlns:a16="http://schemas.microsoft.com/office/drawing/2014/main" id="{BB81C9D1-17CC-4500-9835-B7B6959205B7}"/>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E16D276E-AA27-485D-962F-59C48489B1AD}"/>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22401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0FE2-C54F-427B-84BA-CE8DC2A576F0}"/>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15685FFF-328C-4ADA-87B5-AC53BCDF6825}"/>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4" name="Footer Placeholder 3">
            <a:extLst>
              <a:ext uri="{FF2B5EF4-FFF2-40B4-BE49-F238E27FC236}">
                <a16:creationId xmlns:a16="http://schemas.microsoft.com/office/drawing/2014/main" id="{3E72B803-7D26-4D84-A24D-69273E866556}"/>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983AA76D-05C6-4B46-B560-CFCB88C8C9FD}"/>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225686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DD5F6-2E8E-4DD6-B758-BDA1A1B6526C}"/>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3" name="Footer Placeholder 2">
            <a:extLst>
              <a:ext uri="{FF2B5EF4-FFF2-40B4-BE49-F238E27FC236}">
                <a16:creationId xmlns:a16="http://schemas.microsoft.com/office/drawing/2014/main" id="{0D454BCF-4257-4F87-9086-BF549E3545F8}"/>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BA26A695-896F-4934-B7F2-3F6D0776AED4}"/>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108986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CAF1-F506-4AC8-BA6D-005DD9BE9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BE254C4-6188-404B-A3F6-A98DFDA66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EBDA878-7F79-4CA7-B70E-4446D30A1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0AB1FC-189D-4D7B-A3E1-AA106C427F02}"/>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6" name="Footer Placeholder 5">
            <a:extLst>
              <a:ext uri="{FF2B5EF4-FFF2-40B4-BE49-F238E27FC236}">
                <a16:creationId xmlns:a16="http://schemas.microsoft.com/office/drawing/2014/main" id="{3E1A3E72-8C21-4BA7-ADA0-40808DC88D8C}"/>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7436282-5208-4985-BF5B-936D6CD464B0}"/>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395041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DBBE-3370-4C72-B8DB-F9E946920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C365FF9-E063-482C-B21C-66A1064FC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6DE04090-7221-4BE4-902C-718FAC546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B41F00-3A1D-4776-B0AD-1B979534171A}"/>
              </a:ext>
            </a:extLst>
          </p:cNvPr>
          <p:cNvSpPr>
            <a:spLocks noGrp="1"/>
          </p:cNvSpPr>
          <p:nvPr>
            <p:ph type="dt" sz="half" idx="10"/>
          </p:nvPr>
        </p:nvSpPr>
        <p:spPr/>
        <p:txBody>
          <a:bodyPr/>
          <a:lstStyle/>
          <a:p>
            <a:fld id="{160FDCC9-BE0C-4389-A947-8AEF1DAE9CDF}" type="datetimeFigureOut">
              <a:rPr lang="el-GR" smtClean="0"/>
              <a:t>21/2/2022</a:t>
            </a:fld>
            <a:endParaRPr lang="el-GR"/>
          </a:p>
        </p:txBody>
      </p:sp>
      <p:sp>
        <p:nvSpPr>
          <p:cNvPr id="6" name="Footer Placeholder 5">
            <a:extLst>
              <a:ext uri="{FF2B5EF4-FFF2-40B4-BE49-F238E27FC236}">
                <a16:creationId xmlns:a16="http://schemas.microsoft.com/office/drawing/2014/main" id="{0855A0AB-D3E1-4EB0-BF23-E8B94C0C7910}"/>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AFB82B0-5B07-4894-9B3C-CC7C16052E78}"/>
              </a:ext>
            </a:extLst>
          </p:cNvPr>
          <p:cNvSpPr>
            <a:spLocks noGrp="1"/>
          </p:cNvSpPr>
          <p:nvPr>
            <p:ph type="sldNum" sz="quarter" idx="12"/>
          </p:nvPr>
        </p:nvSpPr>
        <p:spPr/>
        <p:txBody>
          <a:bodyPr/>
          <a:lstStyle/>
          <a:p>
            <a:fld id="{133978F0-117A-4F9C-9F8D-59E93BDA33B2}" type="slidenum">
              <a:rPr lang="el-GR" smtClean="0"/>
              <a:t>‹#›</a:t>
            </a:fld>
            <a:endParaRPr lang="el-GR"/>
          </a:p>
        </p:txBody>
      </p:sp>
    </p:spTree>
    <p:extLst>
      <p:ext uri="{BB962C8B-B14F-4D97-AF65-F5344CB8AC3E}">
        <p14:creationId xmlns:p14="http://schemas.microsoft.com/office/powerpoint/2010/main" val="34077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895B5-D328-432D-AAC2-F2D5FC1BD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4BF5F458-4EC1-4AD4-9E50-597D2DDFC1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D98E0-9582-43A9-8D9E-907890279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FDCC9-BE0C-4389-A947-8AEF1DAE9CDF}" type="datetimeFigureOut">
              <a:rPr lang="el-GR" smtClean="0"/>
              <a:t>21/2/2022</a:t>
            </a:fld>
            <a:endParaRPr lang="el-GR"/>
          </a:p>
        </p:txBody>
      </p:sp>
      <p:sp>
        <p:nvSpPr>
          <p:cNvPr id="5" name="Footer Placeholder 4">
            <a:extLst>
              <a:ext uri="{FF2B5EF4-FFF2-40B4-BE49-F238E27FC236}">
                <a16:creationId xmlns:a16="http://schemas.microsoft.com/office/drawing/2014/main" id="{3DED733E-F9A4-48C1-95E9-0DB26AE68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59317EB7-2395-4223-BEBA-5E64026CF0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978F0-117A-4F9C-9F8D-59E93BDA33B2}" type="slidenum">
              <a:rPr lang="el-GR" smtClean="0"/>
              <a:t>‹#›</a:t>
            </a:fld>
            <a:endParaRPr lang="el-GR"/>
          </a:p>
        </p:txBody>
      </p:sp>
    </p:spTree>
    <p:extLst>
      <p:ext uri="{BB962C8B-B14F-4D97-AF65-F5344CB8AC3E}">
        <p14:creationId xmlns:p14="http://schemas.microsoft.com/office/powerpoint/2010/main" val="343362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3DE9A-B0EB-4D1F-847B-FFEF690E343F}"/>
              </a:ext>
            </a:extLst>
          </p:cNvPr>
          <p:cNvSpPr/>
          <p:nvPr/>
        </p:nvSpPr>
        <p:spPr>
          <a:xfrm>
            <a:off x="967667" y="0"/>
            <a:ext cx="10555550" cy="6858000"/>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l-GR" sz="2500" dirty="0">
              <a:latin typeface="Times New Roman" panose="02020603050405020304" pitchFamily="18" charset="0"/>
              <a:cs typeface="Times New Roman" panose="02020603050405020304" pitchFamily="18" charset="0"/>
            </a:endParaRPr>
          </a:p>
          <a:p>
            <a:pPr algn="ctr">
              <a:lnSpc>
                <a:spcPct val="150000"/>
              </a:lnSpc>
            </a:pPr>
            <a:endParaRPr lang="en-GB" sz="2200" dirty="0">
              <a:latin typeface="Times New Roman" panose="02020603050405020304" pitchFamily="18" charset="0"/>
              <a:cs typeface="Times New Roman" panose="02020603050405020304" pitchFamily="18" charset="0"/>
            </a:endParaRPr>
          </a:p>
          <a:p>
            <a:pPr algn="ctr">
              <a:lnSpc>
                <a:spcPct val="150000"/>
              </a:lnSpc>
            </a:pPr>
            <a:r>
              <a:rPr lang="en-US" sz="2200" dirty="0">
                <a:latin typeface="Times New Roman" panose="02020603050405020304" pitchFamily="18" charset="0"/>
                <a:cs typeface="Times New Roman" panose="02020603050405020304" pitchFamily="18" charset="0"/>
              </a:rPr>
              <a:t>In this computer game your job is to feed the hungry fish using the right and left arrow keys.</a:t>
            </a:r>
            <a:endParaRPr lang="en-GB" sz="2200" dirty="0">
              <a:latin typeface="Times New Roman" panose="02020603050405020304" pitchFamily="18" charset="0"/>
              <a:cs typeface="Times New Roman" panose="02020603050405020304" pitchFamily="18" charset="0"/>
            </a:endParaRPr>
          </a:p>
          <a:p>
            <a:pPr algn="ctr"/>
            <a:endParaRPr lang="en-GB" sz="2200" dirty="0">
              <a:latin typeface="Times New Roman" panose="02020603050405020304" pitchFamily="18" charset="0"/>
              <a:cs typeface="Times New Roman" panose="02020603050405020304" pitchFamily="18" charset="0"/>
            </a:endParaRPr>
          </a:p>
          <a:p>
            <a:pPr algn="ctr">
              <a:lnSpc>
                <a:spcPct val="150000"/>
              </a:lnSpc>
            </a:pPr>
            <a:r>
              <a:rPr lang="el-G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Once the fish appears on the screen</a:t>
            </a:r>
            <a:r>
              <a:rPr lang="el-GR"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you have to press the button that matches which way the fish’s mouth is pointing.</a:t>
            </a:r>
            <a:r>
              <a:rPr lang="el-GR" sz="2200" dirty="0">
                <a:latin typeface="Times New Roman" panose="02020603050405020304" pitchFamily="18" charset="0"/>
                <a:cs typeface="Times New Roman" panose="02020603050405020304" pitchFamily="18" charset="0"/>
              </a:rPr>
              <a:t> </a:t>
            </a:r>
          </a:p>
          <a:p>
            <a:pPr algn="ctr"/>
            <a:endParaRPr lang="en-US" sz="2200" dirty="0">
              <a:latin typeface="Times New Roman" panose="02020603050405020304" pitchFamily="18" charset="0"/>
              <a:cs typeface="Times New Roman" panose="02020603050405020304" pitchFamily="18" charset="0"/>
            </a:endParaRPr>
          </a:p>
          <a:p>
            <a:pPr algn="ctr"/>
            <a:endParaRPr lang="el-GR" sz="2200" dirty="0">
              <a:latin typeface="Times New Roman" panose="02020603050405020304" pitchFamily="18" charset="0"/>
              <a:cs typeface="Times New Roman" panose="02020603050405020304" pitchFamily="18" charset="0"/>
            </a:endParaRPr>
          </a:p>
          <a:p>
            <a:pPr>
              <a:lnSpc>
                <a:spcPct val="150000"/>
              </a:lnSpc>
            </a:pPr>
            <a:r>
              <a:rPr lang="el-G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If the fish is looking right               </a:t>
            </a:r>
            <a:r>
              <a:rPr lang="el-G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you press the </a:t>
            </a:r>
            <a:r>
              <a:rPr lang="en-US" sz="2200" b="1" dirty="0">
                <a:latin typeface="Times New Roman" panose="02020603050405020304" pitchFamily="18" charset="0"/>
                <a:cs typeface="Times New Roman" panose="02020603050405020304" pitchFamily="18" charset="0"/>
              </a:rPr>
              <a:t>right</a:t>
            </a:r>
            <a:r>
              <a:rPr lang="en-US" sz="2200" dirty="0">
                <a:latin typeface="Times New Roman" panose="02020603050405020304" pitchFamily="18" charset="0"/>
                <a:cs typeface="Times New Roman" panose="02020603050405020304" pitchFamily="18" charset="0"/>
              </a:rPr>
              <a:t> arrow key</a:t>
            </a:r>
            <a:r>
              <a:rPr lang="el-GR" sz="2200" dirty="0">
                <a:latin typeface="Times New Roman" panose="02020603050405020304" pitchFamily="18" charset="0"/>
                <a:cs typeface="Times New Roman" panose="02020603050405020304" pitchFamily="18" charset="0"/>
              </a:rPr>
              <a:t>.</a:t>
            </a:r>
          </a:p>
          <a:p>
            <a:pPr>
              <a:lnSpc>
                <a:spcPct val="150000"/>
              </a:lnSpc>
            </a:pPr>
            <a:r>
              <a:rPr lang="el-GR" sz="2200" dirty="0">
                <a:latin typeface="Times New Roman" panose="02020603050405020304" pitchFamily="18" charset="0"/>
                <a:cs typeface="Times New Roman" panose="02020603050405020304" pitchFamily="18" charset="0"/>
              </a:rPr>
              <a:t>      	      </a:t>
            </a:r>
            <a:endParaRPr lang="en-GB" sz="2200" dirty="0">
              <a:latin typeface="Times New Roman" panose="02020603050405020304" pitchFamily="18" charset="0"/>
              <a:cs typeface="Times New Roman" panose="02020603050405020304" pitchFamily="18" charset="0"/>
            </a:endParaRPr>
          </a:p>
          <a:p>
            <a:pPr>
              <a:lnSpc>
                <a:spcPct val="150000"/>
              </a:lnSpc>
            </a:pPr>
            <a:r>
              <a:rPr lang="en-GB"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If the fish is looking left               </a:t>
            </a:r>
            <a:r>
              <a:rPr lang="el-G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you press the </a:t>
            </a:r>
            <a:r>
              <a:rPr lang="en-US" sz="2200" b="1" dirty="0">
                <a:latin typeface="Times New Roman" panose="02020603050405020304" pitchFamily="18" charset="0"/>
                <a:cs typeface="Times New Roman" panose="02020603050405020304" pitchFamily="18" charset="0"/>
              </a:rPr>
              <a:t>left</a:t>
            </a:r>
            <a:r>
              <a:rPr lang="en-US" sz="2200" dirty="0">
                <a:latin typeface="Times New Roman" panose="02020603050405020304" pitchFamily="18" charset="0"/>
                <a:cs typeface="Times New Roman" panose="02020603050405020304" pitchFamily="18" charset="0"/>
              </a:rPr>
              <a:t> arrow key.</a:t>
            </a:r>
            <a:endParaRPr lang="el-GR"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CA0E83-2455-432E-99B9-3C2724282BD6}"/>
              </a:ext>
            </a:extLst>
          </p:cNvPr>
          <p:cNvSpPr/>
          <p:nvPr/>
        </p:nvSpPr>
        <p:spPr>
          <a:xfrm>
            <a:off x="2530137" y="115238"/>
            <a:ext cx="7430610" cy="843378"/>
          </a:xfrm>
          <a:prstGeom prst="rect">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a:solidFill>
                  <a:schemeClr val="tx1"/>
                </a:solidFill>
                <a:latin typeface="Times New Roman" panose="02020603050405020304" pitchFamily="18" charset="0"/>
                <a:cs typeface="Times New Roman" panose="02020603050405020304" pitchFamily="18" charset="0"/>
              </a:rPr>
              <a:t>Feed the hungry fish!</a:t>
            </a:r>
            <a:endParaRPr lang="el-GR" sz="45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473CCDC-0EC6-43F4-9021-E1DBF5E28982}"/>
              </a:ext>
            </a:extLst>
          </p:cNvPr>
          <p:cNvPicPr>
            <a:picLocks noChangeAspect="1"/>
          </p:cNvPicPr>
          <p:nvPr/>
        </p:nvPicPr>
        <p:blipFill>
          <a:blip r:embed="rId2"/>
          <a:stretch>
            <a:fillRect/>
          </a:stretch>
        </p:blipFill>
        <p:spPr>
          <a:xfrm>
            <a:off x="5409645" y="4362105"/>
            <a:ext cx="835796" cy="645842"/>
          </a:xfrm>
          <a:prstGeom prst="rect">
            <a:avLst/>
          </a:prstGeom>
        </p:spPr>
      </p:pic>
      <p:pic>
        <p:nvPicPr>
          <p:cNvPr id="8" name="Picture 7">
            <a:extLst>
              <a:ext uri="{FF2B5EF4-FFF2-40B4-BE49-F238E27FC236}">
                <a16:creationId xmlns:a16="http://schemas.microsoft.com/office/drawing/2014/main" id="{6D8BBDCD-3B4C-48B7-8088-18350C4A7A89}"/>
              </a:ext>
            </a:extLst>
          </p:cNvPr>
          <p:cNvPicPr>
            <a:picLocks noChangeAspect="1"/>
          </p:cNvPicPr>
          <p:nvPr/>
        </p:nvPicPr>
        <p:blipFill>
          <a:blip r:embed="rId3"/>
          <a:stretch>
            <a:fillRect/>
          </a:stretch>
        </p:blipFill>
        <p:spPr>
          <a:xfrm>
            <a:off x="5260204" y="5307762"/>
            <a:ext cx="835796" cy="645842"/>
          </a:xfrm>
          <a:prstGeom prst="rect">
            <a:avLst/>
          </a:prstGeom>
        </p:spPr>
      </p:pic>
      <p:sp>
        <p:nvSpPr>
          <p:cNvPr id="2" name="TextBox 1">
            <a:extLst>
              <a:ext uri="{FF2B5EF4-FFF2-40B4-BE49-F238E27FC236}">
                <a16:creationId xmlns:a16="http://schemas.microsoft.com/office/drawing/2014/main" id="{C9F4804F-BE7A-46F4-921E-3F643D71B11C}"/>
              </a:ext>
            </a:extLst>
          </p:cNvPr>
          <p:cNvSpPr txBox="1"/>
          <p:nvPr/>
        </p:nvSpPr>
        <p:spPr>
          <a:xfrm>
            <a:off x="4259968" y="6373430"/>
            <a:ext cx="3970947" cy="369332"/>
          </a:xfrm>
          <a:prstGeom prst="rect">
            <a:avLst/>
          </a:prstGeom>
          <a:solidFill>
            <a:schemeClr val="bg2"/>
          </a:solidFill>
          <a:ln>
            <a:solidFill>
              <a:schemeClr val="tx1"/>
            </a:solidFill>
          </a:ln>
        </p:spPr>
        <p:txBody>
          <a:bodyPr wrap="square" rtlCol="0">
            <a:spAutoFit/>
          </a:bodyPr>
          <a:lstStyle/>
          <a:p>
            <a:r>
              <a:rPr lang="en-US" dirty="0"/>
              <a:t>Press SPACEBAR to continue instructions</a:t>
            </a:r>
          </a:p>
        </p:txBody>
      </p:sp>
    </p:spTree>
    <p:extLst>
      <p:ext uri="{BB962C8B-B14F-4D97-AF65-F5344CB8AC3E}">
        <p14:creationId xmlns:p14="http://schemas.microsoft.com/office/powerpoint/2010/main" val="81623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3DE9A-B0EB-4D1F-847B-FFEF690E343F}"/>
              </a:ext>
            </a:extLst>
          </p:cNvPr>
          <p:cNvSpPr/>
          <p:nvPr/>
        </p:nvSpPr>
        <p:spPr>
          <a:xfrm>
            <a:off x="923278" y="0"/>
            <a:ext cx="10555550" cy="6858000"/>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sz="2200" dirty="0">
                <a:latin typeface="Times New Roman" panose="02020603050405020304" pitchFamily="18" charset="0"/>
                <a:cs typeface="Times New Roman" panose="02020603050405020304" pitchFamily="18" charset="0"/>
              </a:rPr>
              <a:t>Sometimes the hungry fish will be alone, the way you just say, and sometimes the fish will be swimming with four other fish. When you see five fish, your job is to feed </a:t>
            </a:r>
            <a:r>
              <a:rPr lang="en-US" sz="2200" u="sng" dirty="0">
                <a:latin typeface="Times New Roman" panose="02020603050405020304" pitchFamily="18" charset="0"/>
                <a:cs typeface="Times New Roman" panose="02020603050405020304" pitchFamily="18" charset="0"/>
              </a:rPr>
              <a:t>only</a:t>
            </a:r>
            <a:r>
              <a:rPr lang="en-US" sz="2200" dirty="0">
                <a:latin typeface="Times New Roman" panose="02020603050405020304" pitchFamily="18" charset="0"/>
                <a:cs typeface="Times New Roman" panose="02020603050405020304" pitchFamily="18" charset="0"/>
              </a:rPr>
              <a:t> the fish in the center. </a:t>
            </a:r>
          </a:p>
          <a:p>
            <a:pPr algn="ctr">
              <a:lnSpc>
                <a:spcPct val="150000"/>
              </a:lnSpc>
            </a:pPr>
            <a:r>
              <a:rPr lang="en-US" sz="2200" b="1" dirty="0">
                <a:latin typeface="Times New Roman" panose="02020603050405020304" pitchFamily="18" charset="0"/>
                <a:cs typeface="Times New Roman" panose="02020603050405020304" pitchFamily="18" charset="0"/>
              </a:rPr>
              <a:t>In this case</a:t>
            </a:r>
            <a:r>
              <a:rPr lang="el-GR" sz="2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what matters is where the middle fish is pointing.</a:t>
            </a:r>
          </a:p>
          <a:p>
            <a:pPr algn="ctr">
              <a:lnSpc>
                <a:spcPct val="150000"/>
              </a:lnSpc>
            </a:pPr>
            <a:endParaRPr lang="en-GB" sz="2200" b="1" dirty="0">
              <a:latin typeface="Times New Roman" panose="02020603050405020304" pitchFamily="18" charset="0"/>
              <a:cs typeface="Times New Roman" panose="02020603050405020304" pitchFamily="18" charset="0"/>
            </a:endParaRPr>
          </a:p>
          <a:p>
            <a:pPr algn="ctr">
              <a:lnSpc>
                <a:spcPct val="150000"/>
              </a:lnSpc>
            </a:pPr>
            <a:endParaRPr lang="en-GB" sz="2200" b="1" dirty="0">
              <a:latin typeface="Times New Roman" panose="02020603050405020304" pitchFamily="18" charset="0"/>
              <a:cs typeface="Times New Roman" panose="02020603050405020304" pitchFamily="18" charset="0"/>
            </a:endParaRPr>
          </a:p>
          <a:p>
            <a:pPr algn="ctr">
              <a:lnSpc>
                <a:spcPct val="150000"/>
              </a:lnSpc>
            </a:pPr>
            <a:r>
              <a:rPr lang="el-GR"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                                                   </a:t>
            </a:r>
          </a:p>
          <a:p>
            <a:pPr>
              <a:lnSpc>
                <a:spcPct val="150000"/>
              </a:lnSpc>
            </a:pPr>
            <a:endParaRPr lang="en-GB"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CA0E83-2455-432E-99B9-3C2724282BD6}"/>
              </a:ext>
            </a:extLst>
          </p:cNvPr>
          <p:cNvSpPr/>
          <p:nvPr/>
        </p:nvSpPr>
        <p:spPr>
          <a:xfrm>
            <a:off x="2485748" y="118781"/>
            <a:ext cx="7430610" cy="861133"/>
          </a:xfrm>
          <a:prstGeom prst="rect">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a:solidFill>
                  <a:schemeClr val="tx1"/>
                </a:solidFill>
                <a:latin typeface="Times New Roman" panose="02020603050405020304" pitchFamily="18" charset="0"/>
                <a:cs typeface="Times New Roman" panose="02020603050405020304" pitchFamily="18" charset="0"/>
              </a:rPr>
              <a:t>Feed the hungry fish!</a:t>
            </a:r>
            <a:endParaRPr lang="el-GR" sz="45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45BECCA-4EAC-4C46-BE0F-7D50F2EB8EDB}"/>
              </a:ext>
            </a:extLst>
          </p:cNvPr>
          <p:cNvPicPr>
            <a:picLocks noChangeAspect="1"/>
          </p:cNvPicPr>
          <p:nvPr/>
        </p:nvPicPr>
        <p:blipFill>
          <a:blip r:embed="rId2"/>
          <a:stretch>
            <a:fillRect/>
          </a:stretch>
        </p:blipFill>
        <p:spPr>
          <a:xfrm>
            <a:off x="2396495" y="3478677"/>
            <a:ext cx="3467332" cy="580552"/>
          </a:xfrm>
          <a:prstGeom prst="rect">
            <a:avLst/>
          </a:prstGeom>
        </p:spPr>
      </p:pic>
      <p:sp>
        <p:nvSpPr>
          <p:cNvPr id="6" name="Oval 5">
            <a:extLst>
              <a:ext uri="{FF2B5EF4-FFF2-40B4-BE49-F238E27FC236}">
                <a16:creationId xmlns:a16="http://schemas.microsoft.com/office/drawing/2014/main" id="{7A6A0B17-02F2-455C-B5FA-BADAFC02B6DD}"/>
              </a:ext>
            </a:extLst>
          </p:cNvPr>
          <p:cNvSpPr/>
          <p:nvPr/>
        </p:nvSpPr>
        <p:spPr>
          <a:xfrm>
            <a:off x="3779493" y="3429000"/>
            <a:ext cx="701336" cy="6698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9" name="Picture 8">
            <a:extLst>
              <a:ext uri="{FF2B5EF4-FFF2-40B4-BE49-F238E27FC236}">
                <a16:creationId xmlns:a16="http://schemas.microsoft.com/office/drawing/2014/main" id="{0EFB96F5-63D8-4CDD-A956-7DD17EF48D35}"/>
              </a:ext>
            </a:extLst>
          </p:cNvPr>
          <p:cNvPicPr>
            <a:picLocks noChangeAspect="1"/>
          </p:cNvPicPr>
          <p:nvPr/>
        </p:nvPicPr>
        <p:blipFill>
          <a:blip r:embed="rId2"/>
          <a:stretch>
            <a:fillRect/>
          </a:stretch>
        </p:blipFill>
        <p:spPr>
          <a:xfrm flipH="1">
            <a:off x="2396495" y="4158747"/>
            <a:ext cx="3467332" cy="580552"/>
          </a:xfrm>
          <a:prstGeom prst="rect">
            <a:avLst/>
          </a:prstGeom>
        </p:spPr>
      </p:pic>
      <p:sp>
        <p:nvSpPr>
          <p:cNvPr id="11" name="Oval 10">
            <a:extLst>
              <a:ext uri="{FF2B5EF4-FFF2-40B4-BE49-F238E27FC236}">
                <a16:creationId xmlns:a16="http://schemas.microsoft.com/office/drawing/2014/main" id="{DA7E8A4C-3C35-434C-A3BA-22A135AB8CFA}"/>
              </a:ext>
            </a:extLst>
          </p:cNvPr>
          <p:cNvSpPr/>
          <p:nvPr/>
        </p:nvSpPr>
        <p:spPr>
          <a:xfrm>
            <a:off x="3779493" y="4135932"/>
            <a:ext cx="701336" cy="6698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118516BE-D80B-4D7B-8FD8-8BE98FB8AC09}"/>
              </a:ext>
            </a:extLst>
          </p:cNvPr>
          <p:cNvPicPr>
            <a:picLocks noChangeAspect="1"/>
          </p:cNvPicPr>
          <p:nvPr/>
        </p:nvPicPr>
        <p:blipFill>
          <a:blip r:embed="rId3"/>
          <a:stretch>
            <a:fillRect/>
          </a:stretch>
        </p:blipFill>
        <p:spPr>
          <a:xfrm>
            <a:off x="2396495" y="4844121"/>
            <a:ext cx="3467332" cy="580552"/>
          </a:xfrm>
          <a:prstGeom prst="rect">
            <a:avLst/>
          </a:prstGeom>
        </p:spPr>
      </p:pic>
      <p:sp>
        <p:nvSpPr>
          <p:cNvPr id="12" name="Oval 11">
            <a:extLst>
              <a:ext uri="{FF2B5EF4-FFF2-40B4-BE49-F238E27FC236}">
                <a16:creationId xmlns:a16="http://schemas.microsoft.com/office/drawing/2014/main" id="{119F7D64-38FE-45A7-B25E-4503ADE4FFD0}"/>
              </a:ext>
            </a:extLst>
          </p:cNvPr>
          <p:cNvSpPr/>
          <p:nvPr/>
        </p:nvSpPr>
        <p:spPr>
          <a:xfrm>
            <a:off x="3779493" y="4811429"/>
            <a:ext cx="701336" cy="6698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0" name="Picture 9">
            <a:extLst>
              <a:ext uri="{FF2B5EF4-FFF2-40B4-BE49-F238E27FC236}">
                <a16:creationId xmlns:a16="http://schemas.microsoft.com/office/drawing/2014/main" id="{F82BA835-49AC-42C5-8186-DC0813996394}"/>
              </a:ext>
            </a:extLst>
          </p:cNvPr>
          <p:cNvPicPr>
            <a:picLocks noChangeAspect="1"/>
          </p:cNvPicPr>
          <p:nvPr/>
        </p:nvPicPr>
        <p:blipFill>
          <a:blip r:embed="rId3"/>
          <a:stretch>
            <a:fillRect/>
          </a:stretch>
        </p:blipFill>
        <p:spPr>
          <a:xfrm flipH="1">
            <a:off x="2396495" y="5521910"/>
            <a:ext cx="3467332" cy="580552"/>
          </a:xfrm>
          <a:prstGeom prst="rect">
            <a:avLst/>
          </a:prstGeom>
        </p:spPr>
      </p:pic>
      <p:sp>
        <p:nvSpPr>
          <p:cNvPr id="13" name="Oval 12">
            <a:extLst>
              <a:ext uri="{FF2B5EF4-FFF2-40B4-BE49-F238E27FC236}">
                <a16:creationId xmlns:a16="http://schemas.microsoft.com/office/drawing/2014/main" id="{F5077EE4-A51C-44FF-909A-90BA4EECD2F0}"/>
              </a:ext>
            </a:extLst>
          </p:cNvPr>
          <p:cNvSpPr/>
          <p:nvPr/>
        </p:nvSpPr>
        <p:spPr>
          <a:xfrm>
            <a:off x="3779493" y="5477259"/>
            <a:ext cx="701336" cy="6698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314E9F0D-6248-4CC5-B83A-BE13F4A9A1D0}"/>
              </a:ext>
            </a:extLst>
          </p:cNvPr>
          <p:cNvSpPr txBox="1"/>
          <p:nvPr/>
        </p:nvSpPr>
        <p:spPr>
          <a:xfrm>
            <a:off x="6819654" y="3548483"/>
            <a:ext cx="3168514"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Press the </a:t>
            </a:r>
            <a:r>
              <a:rPr lang="en-US" sz="2200" b="1" dirty="0">
                <a:latin typeface="Times New Roman" panose="02020603050405020304" pitchFamily="18" charset="0"/>
                <a:cs typeface="Times New Roman" panose="02020603050405020304" pitchFamily="18" charset="0"/>
              </a:rPr>
              <a:t>right</a:t>
            </a:r>
            <a:r>
              <a:rPr lang="en-US" sz="2200" dirty="0">
                <a:latin typeface="Times New Roman" panose="02020603050405020304" pitchFamily="18" charset="0"/>
                <a:cs typeface="Times New Roman" panose="02020603050405020304" pitchFamily="18" charset="0"/>
              </a:rPr>
              <a:t> arrow key.</a:t>
            </a:r>
            <a:endParaRPr lang="el-GR" sz="2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713C832-1D85-457F-A358-E26D81B747BE}"/>
              </a:ext>
            </a:extLst>
          </p:cNvPr>
          <p:cNvSpPr txBox="1"/>
          <p:nvPr/>
        </p:nvSpPr>
        <p:spPr>
          <a:xfrm>
            <a:off x="6791429" y="4233579"/>
            <a:ext cx="3635518"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Press the </a:t>
            </a:r>
            <a:r>
              <a:rPr lang="en-US" sz="2200" b="1" dirty="0">
                <a:latin typeface="Times New Roman" panose="02020603050405020304" pitchFamily="18" charset="0"/>
                <a:cs typeface="Times New Roman" panose="02020603050405020304" pitchFamily="18" charset="0"/>
              </a:rPr>
              <a:t>left</a:t>
            </a:r>
            <a:r>
              <a:rPr lang="en-US" sz="2200" dirty="0">
                <a:latin typeface="Times New Roman" panose="02020603050405020304" pitchFamily="18" charset="0"/>
                <a:cs typeface="Times New Roman" panose="02020603050405020304" pitchFamily="18" charset="0"/>
              </a:rPr>
              <a:t> arrow key</a:t>
            </a:r>
            <a:r>
              <a:rPr lang="el-GR" sz="2200"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B5092297-C1F5-4F23-8539-38E3B86257C1}"/>
              </a:ext>
            </a:extLst>
          </p:cNvPr>
          <p:cNvSpPr txBox="1"/>
          <p:nvPr/>
        </p:nvSpPr>
        <p:spPr>
          <a:xfrm>
            <a:off x="6791429" y="4918675"/>
            <a:ext cx="3635518"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Press the </a:t>
            </a:r>
            <a:r>
              <a:rPr lang="en-US" sz="2200" b="1" dirty="0">
                <a:latin typeface="Times New Roman" panose="02020603050405020304" pitchFamily="18" charset="0"/>
                <a:cs typeface="Times New Roman" panose="02020603050405020304" pitchFamily="18" charset="0"/>
              </a:rPr>
              <a:t>right</a:t>
            </a:r>
            <a:r>
              <a:rPr lang="en-US" sz="2200" dirty="0">
                <a:latin typeface="Times New Roman" panose="02020603050405020304" pitchFamily="18" charset="0"/>
                <a:cs typeface="Times New Roman" panose="02020603050405020304" pitchFamily="18" charset="0"/>
              </a:rPr>
              <a:t> arrow key</a:t>
            </a:r>
            <a:r>
              <a:rPr lang="el-GR" sz="2200" dirty="0">
                <a:latin typeface="Times New Roman" panose="02020603050405020304" pitchFamily="18" charset="0"/>
                <a:cs typeface="Times New Roman" panose="02020603050405020304" pitchFamily="18" charset="0"/>
              </a:rPr>
              <a:t>.</a:t>
            </a:r>
          </a:p>
        </p:txBody>
      </p:sp>
      <p:sp>
        <p:nvSpPr>
          <p:cNvPr id="17" name="TextBox 16">
            <a:extLst>
              <a:ext uri="{FF2B5EF4-FFF2-40B4-BE49-F238E27FC236}">
                <a16:creationId xmlns:a16="http://schemas.microsoft.com/office/drawing/2014/main" id="{C4D76DA2-C317-4B4D-AFC0-839A1EA2B5CD}"/>
              </a:ext>
            </a:extLst>
          </p:cNvPr>
          <p:cNvSpPr txBox="1"/>
          <p:nvPr/>
        </p:nvSpPr>
        <p:spPr>
          <a:xfrm>
            <a:off x="6791429" y="5596742"/>
            <a:ext cx="3635518"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Press the </a:t>
            </a:r>
            <a:r>
              <a:rPr lang="en-US" sz="2200" b="1" dirty="0">
                <a:latin typeface="Times New Roman" panose="02020603050405020304" pitchFamily="18" charset="0"/>
                <a:cs typeface="Times New Roman" panose="02020603050405020304" pitchFamily="18" charset="0"/>
              </a:rPr>
              <a:t>left</a:t>
            </a:r>
            <a:r>
              <a:rPr lang="en-US" sz="2200" dirty="0">
                <a:latin typeface="Times New Roman" panose="02020603050405020304" pitchFamily="18" charset="0"/>
                <a:cs typeface="Times New Roman" panose="02020603050405020304" pitchFamily="18" charset="0"/>
              </a:rPr>
              <a:t> arrow key</a:t>
            </a:r>
            <a:r>
              <a:rPr lang="el-GR" sz="2200" dirty="0">
                <a:latin typeface="Times New Roman" panose="02020603050405020304" pitchFamily="18" charset="0"/>
                <a:cs typeface="Times New Roman" panose="02020603050405020304" pitchFamily="18" charset="0"/>
              </a:rPr>
              <a:t>.</a:t>
            </a:r>
          </a:p>
        </p:txBody>
      </p:sp>
      <p:cxnSp>
        <p:nvCxnSpPr>
          <p:cNvPr id="19" name="Straight Connector 18">
            <a:extLst>
              <a:ext uri="{FF2B5EF4-FFF2-40B4-BE49-F238E27FC236}">
                <a16:creationId xmlns:a16="http://schemas.microsoft.com/office/drawing/2014/main" id="{56D59527-4D49-47BA-9A53-A274E4256909}"/>
              </a:ext>
            </a:extLst>
          </p:cNvPr>
          <p:cNvCxnSpPr/>
          <p:nvPr/>
        </p:nvCxnSpPr>
        <p:spPr>
          <a:xfrm>
            <a:off x="6023623" y="3763926"/>
            <a:ext cx="767806"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32E2DEB-15C9-48FF-848A-5DEB3CEEE18B}"/>
              </a:ext>
            </a:extLst>
          </p:cNvPr>
          <p:cNvCxnSpPr/>
          <p:nvPr/>
        </p:nvCxnSpPr>
        <p:spPr>
          <a:xfrm>
            <a:off x="6009511" y="4467170"/>
            <a:ext cx="767806"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55C076E-74C4-433A-B471-1C85A5808BB7}"/>
              </a:ext>
            </a:extLst>
          </p:cNvPr>
          <p:cNvCxnSpPr/>
          <p:nvPr/>
        </p:nvCxnSpPr>
        <p:spPr>
          <a:xfrm>
            <a:off x="6009511" y="5146356"/>
            <a:ext cx="767806"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EBE63D0-93EB-4271-9844-4BAD235972C1}"/>
              </a:ext>
            </a:extLst>
          </p:cNvPr>
          <p:cNvCxnSpPr/>
          <p:nvPr/>
        </p:nvCxnSpPr>
        <p:spPr>
          <a:xfrm>
            <a:off x="5995971" y="5812185"/>
            <a:ext cx="767806"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473C75B-4B41-4513-A57F-B32176506879}"/>
              </a:ext>
            </a:extLst>
          </p:cNvPr>
          <p:cNvSpPr txBox="1"/>
          <p:nvPr/>
        </p:nvSpPr>
        <p:spPr>
          <a:xfrm>
            <a:off x="4259968" y="6373430"/>
            <a:ext cx="3970947" cy="369332"/>
          </a:xfrm>
          <a:prstGeom prst="rect">
            <a:avLst/>
          </a:prstGeom>
          <a:solidFill>
            <a:schemeClr val="bg2"/>
          </a:solidFill>
          <a:ln>
            <a:solidFill>
              <a:schemeClr val="tx1"/>
            </a:solidFill>
          </a:ln>
        </p:spPr>
        <p:txBody>
          <a:bodyPr wrap="square" rtlCol="0">
            <a:spAutoFit/>
          </a:bodyPr>
          <a:lstStyle/>
          <a:p>
            <a:r>
              <a:rPr lang="en-US" dirty="0"/>
              <a:t>Press SPACEBAR to continue instructions</a:t>
            </a:r>
          </a:p>
        </p:txBody>
      </p:sp>
    </p:spTree>
    <p:extLst>
      <p:ext uri="{BB962C8B-B14F-4D97-AF65-F5344CB8AC3E}">
        <p14:creationId xmlns:p14="http://schemas.microsoft.com/office/powerpoint/2010/main" val="421968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3DE9A-B0EB-4D1F-847B-FFEF690E343F}"/>
              </a:ext>
            </a:extLst>
          </p:cNvPr>
          <p:cNvSpPr/>
          <p:nvPr/>
        </p:nvSpPr>
        <p:spPr>
          <a:xfrm>
            <a:off x="923278" y="0"/>
            <a:ext cx="10555550" cy="6858000"/>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sz="2200" dirty="0">
                <a:latin typeface="Times New Roman" panose="02020603050405020304" pitchFamily="18" charset="0"/>
                <a:cs typeface="Times New Roman" panose="02020603050405020304" pitchFamily="18" charset="0"/>
              </a:rPr>
              <a:t>Before the fish is presented, you will see a small cross (+) at the center of the screen. </a:t>
            </a:r>
            <a:r>
              <a:rPr lang="el-GR" sz="2200" dirty="0">
                <a:latin typeface="Times New Roman" panose="02020603050405020304" pitchFamily="18" charset="0"/>
                <a:cs typeface="Times New Roman" panose="02020603050405020304" pitchFamily="18" charset="0"/>
              </a:rPr>
              <a:t>  </a:t>
            </a: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n-GB" sz="2200" b="1" dirty="0">
              <a:latin typeface="Times New Roman" panose="02020603050405020304" pitchFamily="18" charset="0"/>
              <a:cs typeface="Times New Roman" panose="02020603050405020304" pitchFamily="18" charset="0"/>
            </a:endParaRPr>
          </a:p>
          <a:p>
            <a:pPr algn="ctr">
              <a:lnSpc>
                <a:spcPct val="150000"/>
              </a:lnSpc>
            </a:pPr>
            <a:endParaRPr lang="en-GB" sz="2200" b="1" dirty="0">
              <a:latin typeface="Times New Roman" panose="02020603050405020304" pitchFamily="18" charset="0"/>
              <a:cs typeface="Times New Roman" panose="02020603050405020304" pitchFamily="18" charset="0"/>
            </a:endParaRPr>
          </a:p>
          <a:p>
            <a:pPr algn="ctr">
              <a:lnSpc>
                <a:spcPct val="150000"/>
              </a:lnSpc>
            </a:pPr>
            <a:r>
              <a:rPr lang="el-GR"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                                                   </a:t>
            </a:r>
          </a:p>
          <a:p>
            <a:pPr>
              <a:lnSpc>
                <a:spcPct val="150000"/>
              </a:lnSpc>
            </a:pPr>
            <a:endParaRPr lang="en-GB"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CA0E83-2455-432E-99B9-3C2724282BD6}"/>
              </a:ext>
            </a:extLst>
          </p:cNvPr>
          <p:cNvSpPr/>
          <p:nvPr/>
        </p:nvSpPr>
        <p:spPr>
          <a:xfrm>
            <a:off x="2485748" y="118781"/>
            <a:ext cx="7430610" cy="861133"/>
          </a:xfrm>
          <a:prstGeom prst="rect">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a:solidFill>
                  <a:schemeClr val="tx1"/>
                </a:solidFill>
                <a:latin typeface="Times New Roman" panose="02020603050405020304" pitchFamily="18" charset="0"/>
                <a:cs typeface="Times New Roman" panose="02020603050405020304" pitchFamily="18" charset="0"/>
              </a:rPr>
              <a:t>Feed the hungry fish!</a:t>
            </a:r>
            <a:endParaRPr lang="el-GR" sz="4500"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4D76DA2-C317-4B4D-AFC0-839A1EA2B5CD}"/>
              </a:ext>
            </a:extLst>
          </p:cNvPr>
          <p:cNvSpPr txBox="1"/>
          <p:nvPr/>
        </p:nvSpPr>
        <p:spPr>
          <a:xfrm>
            <a:off x="2091798" y="4776119"/>
            <a:ext cx="8695898"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Try to look at this cross throughout the entire game. </a:t>
            </a:r>
            <a:endParaRPr lang="el-GR" sz="2200" dirty="0">
              <a:latin typeface="Times New Roman" panose="02020603050405020304" pitchFamily="18" charset="0"/>
              <a:cs typeface="Times New Roman" panose="02020603050405020304" pitchFamily="18" charset="0"/>
            </a:endParaRPr>
          </a:p>
          <a:p>
            <a:endParaRPr lang="el-GR"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fish will appear either above or below this cross</a:t>
            </a:r>
            <a:r>
              <a:rPr lang="el-GR" sz="22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C6FD6779-391F-4BDA-93A1-23CF335CFFB2}"/>
              </a:ext>
            </a:extLst>
          </p:cNvPr>
          <p:cNvSpPr/>
          <p:nvPr/>
        </p:nvSpPr>
        <p:spPr>
          <a:xfrm>
            <a:off x="2485748" y="2608512"/>
            <a:ext cx="2539013" cy="1944210"/>
          </a:xfrm>
          <a:prstGeom prst="rect">
            <a:avLst/>
          </a:prstGeom>
          <a:solidFill>
            <a:srgbClr val="00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Rectangle 26">
            <a:extLst>
              <a:ext uri="{FF2B5EF4-FFF2-40B4-BE49-F238E27FC236}">
                <a16:creationId xmlns:a16="http://schemas.microsoft.com/office/drawing/2014/main" id="{EE0E8C65-BB77-4749-AA0D-169C5D94591D}"/>
              </a:ext>
            </a:extLst>
          </p:cNvPr>
          <p:cNvSpPr/>
          <p:nvPr/>
        </p:nvSpPr>
        <p:spPr>
          <a:xfrm>
            <a:off x="7377345" y="2608512"/>
            <a:ext cx="2539013" cy="1944210"/>
          </a:xfrm>
          <a:prstGeom prst="rect">
            <a:avLst/>
          </a:prstGeom>
          <a:solidFill>
            <a:srgbClr val="00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8" name="Picture 27">
            <a:extLst>
              <a:ext uri="{FF2B5EF4-FFF2-40B4-BE49-F238E27FC236}">
                <a16:creationId xmlns:a16="http://schemas.microsoft.com/office/drawing/2014/main" id="{4C76B9A3-02D5-4DA1-983A-D83110347A79}"/>
              </a:ext>
            </a:extLst>
          </p:cNvPr>
          <p:cNvPicPr>
            <a:picLocks noChangeAspect="1"/>
          </p:cNvPicPr>
          <p:nvPr/>
        </p:nvPicPr>
        <p:blipFill>
          <a:blip r:embed="rId2"/>
          <a:stretch>
            <a:fillRect/>
          </a:stretch>
        </p:blipFill>
        <p:spPr>
          <a:xfrm>
            <a:off x="3452764" y="3916508"/>
            <a:ext cx="595451" cy="460121"/>
          </a:xfrm>
          <a:prstGeom prst="rect">
            <a:avLst/>
          </a:prstGeom>
        </p:spPr>
      </p:pic>
      <p:pic>
        <p:nvPicPr>
          <p:cNvPr id="29" name="Picture 28">
            <a:extLst>
              <a:ext uri="{FF2B5EF4-FFF2-40B4-BE49-F238E27FC236}">
                <a16:creationId xmlns:a16="http://schemas.microsoft.com/office/drawing/2014/main" id="{DC85E425-1C04-4C3F-A1B2-EBFAFB3C8907}"/>
              </a:ext>
            </a:extLst>
          </p:cNvPr>
          <p:cNvPicPr>
            <a:picLocks noChangeAspect="1"/>
          </p:cNvPicPr>
          <p:nvPr/>
        </p:nvPicPr>
        <p:blipFill>
          <a:blip r:embed="rId2"/>
          <a:stretch>
            <a:fillRect/>
          </a:stretch>
        </p:blipFill>
        <p:spPr>
          <a:xfrm flipH="1">
            <a:off x="8349125" y="2831909"/>
            <a:ext cx="595451" cy="460121"/>
          </a:xfrm>
          <a:prstGeom prst="rect">
            <a:avLst/>
          </a:prstGeom>
        </p:spPr>
      </p:pic>
      <p:sp>
        <p:nvSpPr>
          <p:cNvPr id="8" name="Plus Sign 7">
            <a:extLst>
              <a:ext uri="{FF2B5EF4-FFF2-40B4-BE49-F238E27FC236}">
                <a16:creationId xmlns:a16="http://schemas.microsoft.com/office/drawing/2014/main" id="{D3A848DB-4653-4F2E-BA05-12FA57F5FD11}"/>
              </a:ext>
            </a:extLst>
          </p:cNvPr>
          <p:cNvSpPr/>
          <p:nvPr/>
        </p:nvSpPr>
        <p:spPr>
          <a:xfrm>
            <a:off x="3628258" y="3455220"/>
            <a:ext cx="244461" cy="250793"/>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1" name="Plus Sign 30">
            <a:extLst>
              <a:ext uri="{FF2B5EF4-FFF2-40B4-BE49-F238E27FC236}">
                <a16:creationId xmlns:a16="http://schemas.microsoft.com/office/drawing/2014/main" id="{3012EAE3-ECA8-4404-BF3E-2AB53CCAEC74}"/>
              </a:ext>
            </a:extLst>
          </p:cNvPr>
          <p:cNvSpPr/>
          <p:nvPr/>
        </p:nvSpPr>
        <p:spPr>
          <a:xfrm>
            <a:off x="8524619" y="3455220"/>
            <a:ext cx="244461" cy="250793"/>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BCE39687-1E76-4206-9AAA-90AB8AC92A09}"/>
              </a:ext>
            </a:extLst>
          </p:cNvPr>
          <p:cNvSpPr txBox="1"/>
          <p:nvPr/>
        </p:nvSpPr>
        <p:spPr>
          <a:xfrm>
            <a:off x="4259968" y="6373430"/>
            <a:ext cx="3970947" cy="369332"/>
          </a:xfrm>
          <a:prstGeom prst="rect">
            <a:avLst/>
          </a:prstGeom>
          <a:solidFill>
            <a:schemeClr val="bg2"/>
          </a:solidFill>
          <a:ln>
            <a:solidFill>
              <a:schemeClr val="tx1"/>
            </a:solidFill>
          </a:ln>
        </p:spPr>
        <p:txBody>
          <a:bodyPr wrap="square" rtlCol="0">
            <a:spAutoFit/>
          </a:bodyPr>
          <a:lstStyle/>
          <a:p>
            <a:r>
              <a:rPr lang="en-US" dirty="0"/>
              <a:t>Press SPACEBAR to continue instructions</a:t>
            </a:r>
          </a:p>
        </p:txBody>
      </p:sp>
    </p:spTree>
    <p:extLst>
      <p:ext uri="{BB962C8B-B14F-4D97-AF65-F5344CB8AC3E}">
        <p14:creationId xmlns:p14="http://schemas.microsoft.com/office/powerpoint/2010/main" val="239393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3DE9A-B0EB-4D1F-847B-FFEF690E343F}"/>
              </a:ext>
            </a:extLst>
          </p:cNvPr>
          <p:cNvSpPr/>
          <p:nvPr/>
        </p:nvSpPr>
        <p:spPr>
          <a:xfrm>
            <a:off x="801047" y="0"/>
            <a:ext cx="10555550" cy="6858000"/>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r>
              <a:rPr lang="en-US" sz="2200" dirty="0">
                <a:latin typeface="Times New Roman" panose="02020603050405020304" pitchFamily="18" charset="0"/>
                <a:cs typeface="Times New Roman" panose="02020603050405020304" pitchFamily="18" charset="0"/>
              </a:rPr>
              <a:t>Sometimes, an asterisk </a:t>
            </a:r>
            <a:r>
              <a:rPr lang="el-GR"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might be presented on the screen. </a:t>
            </a:r>
            <a:endParaRPr lang="el-GR" sz="2200" dirty="0">
              <a:latin typeface="Times New Roman" panose="02020603050405020304" pitchFamily="18" charset="0"/>
              <a:cs typeface="Times New Roman" panose="02020603050405020304" pitchFamily="18" charset="0"/>
            </a:endParaRPr>
          </a:p>
          <a:p>
            <a:pPr algn="ctr">
              <a:lnSpc>
                <a:spcPct val="150000"/>
              </a:lnSpc>
            </a:pPr>
            <a:r>
              <a:rPr lang="en-US" sz="2200" dirty="0">
                <a:latin typeface="Times New Roman" panose="02020603050405020304" pitchFamily="18" charset="0"/>
                <a:cs typeface="Times New Roman" panose="02020603050405020304" pitchFamily="18" charset="0"/>
              </a:rPr>
              <a:t>This asterisk is a cue that the fish will appear soon.</a:t>
            </a:r>
            <a:r>
              <a:rPr lang="el-GR" sz="2200" dirty="0">
                <a:latin typeface="Times New Roman" panose="02020603050405020304" pitchFamily="18" charset="0"/>
                <a:cs typeface="Times New Roman" panose="02020603050405020304" pitchFamily="18" charset="0"/>
              </a:rPr>
              <a:t> </a:t>
            </a: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n-GB" sz="2200" b="1" dirty="0">
              <a:latin typeface="Times New Roman" panose="02020603050405020304" pitchFamily="18" charset="0"/>
              <a:cs typeface="Times New Roman" panose="02020603050405020304" pitchFamily="18" charset="0"/>
            </a:endParaRPr>
          </a:p>
          <a:p>
            <a:pPr algn="ctr">
              <a:lnSpc>
                <a:spcPct val="150000"/>
              </a:lnSpc>
            </a:pPr>
            <a:endParaRPr lang="en-GB" sz="2200" b="1" dirty="0">
              <a:latin typeface="Times New Roman" panose="02020603050405020304" pitchFamily="18" charset="0"/>
              <a:cs typeface="Times New Roman" panose="02020603050405020304" pitchFamily="18" charset="0"/>
            </a:endParaRPr>
          </a:p>
          <a:p>
            <a:pPr algn="ctr">
              <a:lnSpc>
                <a:spcPct val="150000"/>
              </a:lnSpc>
            </a:pPr>
            <a:r>
              <a:rPr lang="el-GR"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                                                   </a:t>
            </a:r>
          </a:p>
          <a:p>
            <a:pPr>
              <a:lnSpc>
                <a:spcPct val="150000"/>
              </a:lnSpc>
            </a:pPr>
            <a:endParaRPr lang="en-GB"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CA0E83-2455-432E-99B9-3C2724282BD6}"/>
              </a:ext>
            </a:extLst>
          </p:cNvPr>
          <p:cNvSpPr/>
          <p:nvPr/>
        </p:nvSpPr>
        <p:spPr>
          <a:xfrm>
            <a:off x="2485748" y="118781"/>
            <a:ext cx="7430610" cy="861133"/>
          </a:xfrm>
          <a:prstGeom prst="rect">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a:solidFill>
                  <a:schemeClr val="tx1"/>
                </a:solidFill>
                <a:latin typeface="Times New Roman" panose="02020603050405020304" pitchFamily="18" charset="0"/>
                <a:cs typeface="Times New Roman" panose="02020603050405020304" pitchFamily="18" charset="0"/>
              </a:rPr>
              <a:t>Feed the hungry fish</a:t>
            </a:r>
            <a:r>
              <a:rPr lang="el-GR" sz="4500" dirty="0">
                <a:solidFill>
                  <a:schemeClr val="tx1"/>
                </a:solidFill>
                <a:latin typeface="Times New Roman" panose="02020603050405020304" pitchFamily="18" charset="0"/>
                <a:cs typeface="Times New Roman" panose="02020603050405020304" pitchFamily="18" charset="0"/>
              </a:rPr>
              <a:t>!</a:t>
            </a:r>
          </a:p>
        </p:txBody>
      </p:sp>
      <p:sp>
        <p:nvSpPr>
          <p:cNvPr id="17" name="TextBox 16">
            <a:extLst>
              <a:ext uri="{FF2B5EF4-FFF2-40B4-BE49-F238E27FC236}">
                <a16:creationId xmlns:a16="http://schemas.microsoft.com/office/drawing/2014/main" id="{C4D76DA2-C317-4B4D-AFC0-839A1EA2B5CD}"/>
              </a:ext>
            </a:extLst>
          </p:cNvPr>
          <p:cNvSpPr txBox="1"/>
          <p:nvPr/>
        </p:nvSpPr>
        <p:spPr>
          <a:xfrm>
            <a:off x="1900878" y="5049720"/>
            <a:ext cx="3822058"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fish will appear soon, but you don’t know if it will appear above or below the small cross (+).</a:t>
            </a:r>
            <a:endParaRPr lang="el-GR"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31BB3D5-5143-42B7-95C4-FE741E2D8898}"/>
              </a:ext>
            </a:extLst>
          </p:cNvPr>
          <p:cNvSpPr/>
          <p:nvPr/>
        </p:nvSpPr>
        <p:spPr>
          <a:xfrm>
            <a:off x="6446430" y="3146081"/>
            <a:ext cx="1997474" cy="1457460"/>
          </a:xfrm>
          <a:prstGeom prst="rect">
            <a:avLst/>
          </a:prstGeom>
          <a:solidFill>
            <a:srgbClr val="00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1" name="Plus Sign 30">
            <a:extLst>
              <a:ext uri="{FF2B5EF4-FFF2-40B4-BE49-F238E27FC236}">
                <a16:creationId xmlns:a16="http://schemas.microsoft.com/office/drawing/2014/main" id="{3012EAE3-ECA8-4404-BF3E-2AB53CCAEC74}"/>
              </a:ext>
            </a:extLst>
          </p:cNvPr>
          <p:cNvSpPr/>
          <p:nvPr/>
        </p:nvSpPr>
        <p:spPr>
          <a:xfrm>
            <a:off x="7359593" y="3752540"/>
            <a:ext cx="244461" cy="250793"/>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3C14D75F-B334-4F75-ADD3-8519C1CB8B09}"/>
              </a:ext>
            </a:extLst>
          </p:cNvPr>
          <p:cNvSpPr/>
          <p:nvPr/>
        </p:nvSpPr>
        <p:spPr>
          <a:xfrm>
            <a:off x="8654009" y="3146081"/>
            <a:ext cx="1997474" cy="1457460"/>
          </a:xfrm>
          <a:prstGeom prst="rect">
            <a:avLst/>
          </a:prstGeom>
          <a:solidFill>
            <a:srgbClr val="00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Plus Sign 13">
            <a:extLst>
              <a:ext uri="{FF2B5EF4-FFF2-40B4-BE49-F238E27FC236}">
                <a16:creationId xmlns:a16="http://schemas.microsoft.com/office/drawing/2014/main" id="{1FEBD60A-72B1-432A-A6C4-758B4337E9C8}"/>
              </a:ext>
            </a:extLst>
          </p:cNvPr>
          <p:cNvSpPr/>
          <p:nvPr/>
        </p:nvSpPr>
        <p:spPr>
          <a:xfrm>
            <a:off x="9530515" y="3749414"/>
            <a:ext cx="244461" cy="250793"/>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14">
            <a:extLst>
              <a:ext uri="{FF2B5EF4-FFF2-40B4-BE49-F238E27FC236}">
                <a16:creationId xmlns:a16="http://schemas.microsoft.com/office/drawing/2014/main" id="{F5247B1A-523A-44BD-AF5C-947EF52A0E0A}"/>
              </a:ext>
            </a:extLst>
          </p:cNvPr>
          <p:cNvPicPr>
            <a:picLocks noChangeAspect="1"/>
          </p:cNvPicPr>
          <p:nvPr/>
        </p:nvPicPr>
        <p:blipFill rotWithShape="1">
          <a:blip r:embed="rId2"/>
          <a:srcRect t="17571" b="44902"/>
          <a:stretch/>
        </p:blipFill>
        <p:spPr>
          <a:xfrm>
            <a:off x="7037464" y="3146080"/>
            <a:ext cx="815405" cy="385469"/>
          </a:xfrm>
          <a:prstGeom prst="rect">
            <a:avLst/>
          </a:prstGeom>
        </p:spPr>
      </p:pic>
      <p:pic>
        <p:nvPicPr>
          <p:cNvPr id="16" name="Picture 15">
            <a:extLst>
              <a:ext uri="{FF2B5EF4-FFF2-40B4-BE49-F238E27FC236}">
                <a16:creationId xmlns:a16="http://schemas.microsoft.com/office/drawing/2014/main" id="{67283182-9623-49AF-9AED-1E8BAF8CB242}"/>
              </a:ext>
            </a:extLst>
          </p:cNvPr>
          <p:cNvPicPr>
            <a:picLocks noChangeAspect="1"/>
          </p:cNvPicPr>
          <p:nvPr/>
        </p:nvPicPr>
        <p:blipFill rotWithShape="1">
          <a:blip r:embed="rId2"/>
          <a:srcRect t="20485" b="42351"/>
          <a:stretch/>
        </p:blipFill>
        <p:spPr>
          <a:xfrm>
            <a:off x="9245042" y="4221788"/>
            <a:ext cx="815405" cy="381752"/>
          </a:xfrm>
          <a:prstGeom prst="rect">
            <a:avLst/>
          </a:prstGeom>
        </p:spPr>
      </p:pic>
      <p:sp>
        <p:nvSpPr>
          <p:cNvPr id="19" name="TextBox 18">
            <a:extLst>
              <a:ext uri="{FF2B5EF4-FFF2-40B4-BE49-F238E27FC236}">
                <a16:creationId xmlns:a16="http://schemas.microsoft.com/office/drawing/2014/main" id="{90FFCE78-A3E2-44EC-888E-EFA02920CBBC}"/>
              </a:ext>
            </a:extLst>
          </p:cNvPr>
          <p:cNvSpPr txBox="1"/>
          <p:nvPr/>
        </p:nvSpPr>
        <p:spPr>
          <a:xfrm>
            <a:off x="6455622" y="5049720"/>
            <a:ext cx="4396774"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fish will appear soon in the same location as the asterisk (*).</a:t>
            </a:r>
            <a:endParaRPr lang="el-GR" sz="2000"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6CFC4493-FD4E-4350-96E0-1C1116352658}"/>
              </a:ext>
            </a:extLst>
          </p:cNvPr>
          <p:cNvCxnSpPr>
            <a:cxnSpLocks/>
          </p:cNvCxnSpPr>
          <p:nvPr/>
        </p:nvCxnSpPr>
        <p:spPr>
          <a:xfrm>
            <a:off x="7796218" y="4656260"/>
            <a:ext cx="410581" cy="382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0D19168-B037-4F4F-A028-A9AD4501DE0F}"/>
              </a:ext>
            </a:extLst>
          </p:cNvPr>
          <p:cNvCxnSpPr>
            <a:cxnSpLocks/>
          </p:cNvCxnSpPr>
          <p:nvPr/>
        </p:nvCxnSpPr>
        <p:spPr>
          <a:xfrm flipH="1">
            <a:off x="9245042" y="4679919"/>
            <a:ext cx="408167" cy="371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F3A6C040-AE4F-4CB5-99EC-EEE7C43DA07F}"/>
              </a:ext>
            </a:extLst>
          </p:cNvPr>
          <p:cNvSpPr/>
          <p:nvPr/>
        </p:nvSpPr>
        <p:spPr>
          <a:xfrm>
            <a:off x="1530389" y="3146080"/>
            <a:ext cx="1997474" cy="1457460"/>
          </a:xfrm>
          <a:prstGeom prst="rect">
            <a:avLst/>
          </a:prstGeom>
          <a:solidFill>
            <a:srgbClr val="00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a:extLst>
              <a:ext uri="{FF2B5EF4-FFF2-40B4-BE49-F238E27FC236}">
                <a16:creationId xmlns:a16="http://schemas.microsoft.com/office/drawing/2014/main" id="{2F7D4EF5-2009-4938-B771-CDA45C464A81}"/>
              </a:ext>
            </a:extLst>
          </p:cNvPr>
          <p:cNvSpPr/>
          <p:nvPr/>
        </p:nvSpPr>
        <p:spPr>
          <a:xfrm>
            <a:off x="3737968" y="3146080"/>
            <a:ext cx="1997474" cy="1457460"/>
          </a:xfrm>
          <a:prstGeom prst="rect">
            <a:avLst/>
          </a:prstGeom>
          <a:solidFill>
            <a:srgbClr val="00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Plus Sign 23">
            <a:extLst>
              <a:ext uri="{FF2B5EF4-FFF2-40B4-BE49-F238E27FC236}">
                <a16:creationId xmlns:a16="http://schemas.microsoft.com/office/drawing/2014/main" id="{6C636122-1F72-4864-B332-6421E5852788}"/>
              </a:ext>
            </a:extLst>
          </p:cNvPr>
          <p:cNvSpPr/>
          <p:nvPr/>
        </p:nvSpPr>
        <p:spPr>
          <a:xfrm>
            <a:off x="4614474" y="3749413"/>
            <a:ext cx="244461" cy="250793"/>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5" name="Picture 24">
            <a:extLst>
              <a:ext uri="{FF2B5EF4-FFF2-40B4-BE49-F238E27FC236}">
                <a16:creationId xmlns:a16="http://schemas.microsoft.com/office/drawing/2014/main" id="{A384D17D-6824-4B0D-A20C-DA8937FBAB4D}"/>
              </a:ext>
            </a:extLst>
          </p:cNvPr>
          <p:cNvPicPr>
            <a:picLocks noChangeAspect="1"/>
          </p:cNvPicPr>
          <p:nvPr/>
        </p:nvPicPr>
        <p:blipFill rotWithShape="1">
          <a:blip r:embed="rId2"/>
          <a:srcRect t="17571" b="44902"/>
          <a:stretch/>
        </p:blipFill>
        <p:spPr>
          <a:xfrm>
            <a:off x="2121423" y="3682074"/>
            <a:ext cx="815405" cy="385469"/>
          </a:xfrm>
          <a:prstGeom prst="rect">
            <a:avLst/>
          </a:prstGeom>
        </p:spPr>
      </p:pic>
      <p:pic>
        <p:nvPicPr>
          <p:cNvPr id="26" name="Picture 25">
            <a:extLst>
              <a:ext uri="{FF2B5EF4-FFF2-40B4-BE49-F238E27FC236}">
                <a16:creationId xmlns:a16="http://schemas.microsoft.com/office/drawing/2014/main" id="{365251E4-F341-4C33-9CBA-7D84D7C18B82}"/>
              </a:ext>
            </a:extLst>
          </p:cNvPr>
          <p:cNvPicPr>
            <a:picLocks noChangeAspect="1"/>
          </p:cNvPicPr>
          <p:nvPr/>
        </p:nvPicPr>
        <p:blipFill rotWithShape="1">
          <a:blip r:embed="rId2"/>
          <a:srcRect t="20485" b="42351"/>
          <a:stretch/>
        </p:blipFill>
        <p:spPr>
          <a:xfrm>
            <a:off x="4329001" y="4221787"/>
            <a:ext cx="815405" cy="381752"/>
          </a:xfrm>
          <a:prstGeom prst="rect">
            <a:avLst/>
          </a:prstGeom>
        </p:spPr>
      </p:pic>
      <p:cxnSp>
        <p:nvCxnSpPr>
          <p:cNvPr id="27" name="Straight Arrow Connector 26">
            <a:extLst>
              <a:ext uri="{FF2B5EF4-FFF2-40B4-BE49-F238E27FC236}">
                <a16:creationId xmlns:a16="http://schemas.microsoft.com/office/drawing/2014/main" id="{C33AEEED-D99A-45C9-AD59-9243EECE9A42}"/>
              </a:ext>
            </a:extLst>
          </p:cNvPr>
          <p:cNvCxnSpPr>
            <a:cxnSpLocks/>
          </p:cNvCxnSpPr>
          <p:nvPr/>
        </p:nvCxnSpPr>
        <p:spPr>
          <a:xfrm>
            <a:off x="2880177" y="4656259"/>
            <a:ext cx="410581" cy="382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09EEAD4-8EAE-4992-990C-BDBFF77FE198}"/>
              </a:ext>
            </a:extLst>
          </p:cNvPr>
          <p:cNvCxnSpPr>
            <a:cxnSpLocks/>
          </p:cNvCxnSpPr>
          <p:nvPr/>
        </p:nvCxnSpPr>
        <p:spPr>
          <a:xfrm flipH="1">
            <a:off x="4329001" y="4679918"/>
            <a:ext cx="408167" cy="371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AA8C7EDF-2EED-452C-B1C0-C511CCB543C0}"/>
              </a:ext>
            </a:extLst>
          </p:cNvPr>
          <p:cNvPicPr>
            <a:picLocks noChangeAspect="1"/>
          </p:cNvPicPr>
          <p:nvPr/>
        </p:nvPicPr>
        <p:blipFill rotWithShape="1">
          <a:blip r:embed="rId2"/>
          <a:srcRect t="20485" b="42351"/>
          <a:stretch/>
        </p:blipFill>
        <p:spPr>
          <a:xfrm>
            <a:off x="4329000" y="3147938"/>
            <a:ext cx="815405" cy="381752"/>
          </a:xfrm>
          <a:prstGeom prst="rect">
            <a:avLst/>
          </a:prstGeom>
        </p:spPr>
      </p:pic>
      <p:sp>
        <p:nvSpPr>
          <p:cNvPr id="30" name="TextBox 29">
            <a:extLst>
              <a:ext uri="{FF2B5EF4-FFF2-40B4-BE49-F238E27FC236}">
                <a16:creationId xmlns:a16="http://schemas.microsoft.com/office/drawing/2014/main" id="{44499921-4C5E-44EC-BDB3-23794E1E81A6}"/>
              </a:ext>
            </a:extLst>
          </p:cNvPr>
          <p:cNvSpPr txBox="1"/>
          <p:nvPr/>
        </p:nvSpPr>
        <p:spPr>
          <a:xfrm>
            <a:off x="4259968" y="6373430"/>
            <a:ext cx="3970947" cy="369332"/>
          </a:xfrm>
          <a:prstGeom prst="rect">
            <a:avLst/>
          </a:prstGeom>
          <a:solidFill>
            <a:schemeClr val="bg2"/>
          </a:solidFill>
          <a:ln>
            <a:solidFill>
              <a:schemeClr val="tx1"/>
            </a:solidFill>
          </a:ln>
        </p:spPr>
        <p:txBody>
          <a:bodyPr wrap="square" rtlCol="0">
            <a:spAutoFit/>
          </a:bodyPr>
          <a:lstStyle/>
          <a:p>
            <a:r>
              <a:rPr lang="en-US" dirty="0"/>
              <a:t>Press SPACEBAR to continue instructions</a:t>
            </a:r>
          </a:p>
        </p:txBody>
      </p:sp>
    </p:spTree>
    <p:extLst>
      <p:ext uri="{BB962C8B-B14F-4D97-AF65-F5344CB8AC3E}">
        <p14:creationId xmlns:p14="http://schemas.microsoft.com/office/powerpoint/2010/main" val="317165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3DE9A-B0EB-4D1F-847B-FFEF690E343F}"/>
              </a:ext>
            </a:extLst>
          </p:cNvPr>
          <p:cNvSpPr/>
          <p:nvPr/>
        </p:nvSpPr>
        <p:spPr>
          <a:xfrm>
            <a:off x="923277" y="0"/>
            <a:ext cx="10555550" cy="6858000"/>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r>
              <a:rPr lang="en-US" sz="2200" dirty="0">
                <a:latin typeface="Times New Roman" panose="02020603050405020304" pitchFamily="18" charset="0"/>
                <a:cs typeface="Times New Roman" panose="02020603050405020304" pitchFamily="18" charset="0"/>
              </a:rPr>
              <a:t>Once the fish appears</a:t>
            </a:r>
            <a:r>
              <a:rPr lang="el-G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try to feed the central fish as fast as you can, but not so fast that you will make many mistakes. </a:t>
            </a: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r>
              <a:rPr lang="en-US" sz="2200" dirty="0">
                <a:latin typeface="Times New Roman" panose="02020603050405020304" pitchFamily="18" charset="0"/>
                <a:cs typeface="Times New Roman" panose="02020603050405020304" pitchFamily="18" charset="0"/>
              </a:rPr>
              <a:t>The game will tell you if you responded correctly or not.</a:t>
            </a:r>
            <a:endParaRPr lang="el-GR" sz="2200" dirty="0">
              <a:latin typeface="Times New Roman" panose="02020603050405020304" pitchFamily="18" charset="0"/>
              <a:cs typeface="Times New Roman" panose="02020603050405020304" pitchFamily="18" charset="0"/>
            </a:endParaRPr>
          </a:p>
          <a:p>
            <a:pPr algn="ctr">
              <a:lnSpc>
                <a:spcPct val="150000"/>
              </a:lnSpc>
            </a:pPr>
            <a:r>
              <a:rPr lang="en-US" sz="2200" b="1" dirty="0">
                <a:latin typeface="Times New Roman" panose="02020603050405020304" pitchFamily="18" charset="0"/>
                <a:cs typeface="Times New Roman" panose="02020603050405020304" pitchFamily="18" charset="0"/>
              </a:rPr>
              <a:t>In this game, there are 5 different parts:</a:t>
            </a: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n-GB" sz="2200" b="1" dirty="0">
              <a:latin typeface="Times New Roman" panose="02020603050405020304" pitchFamily="18" charset="0"/>
              <a:cs typeface="Times New Roman" panose="02020603050405020304" pitchFamily="18" charset="0"/>
            </a:endParaRPr>
          </a:p>
          <a:p>
            <a:pPr algn="ctr">
              <a:lnSpc>
                <a:spcPct val="150000"/>
              </a:lnSpc>
            </a:pPr>
            <a:endParaRPr lang="en-GB" sz="2200" b="1" dirty="0">
              <a:latin typeface="Times New Roman" panose="02020603050405020304" pitchFamily="18" charset="0"/>
              <a:cs typeface="Times New Roman" panose="02020603050405020304" pitchFamily="18" charset="0"/>
            </a:endParaRPr>
          </a:p>
          <a:p>
            <a:pPr algn="ctr">
              <a:lnSpc>
                <a:spcPct val="150000"/>
              </a:lnSpc>
            </a:pPr>
            <a:r>
              <a:rPr lang="el-GR"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                                                   </a:t>
            </a:r>
          </a:p>
          <a:p>
            <a:pPr>
              <a:lnSpc>
                <a:spcPct val="150000"/>
              </a:lnSpc>
            </a:pPr>
            <a:endParaRPr lang="en-GB"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CA0E83-2455-432E-99B9-3C2724282BD6}"/>
              </a:ext>
            </a:extLst>
          </p:cNvPr>
          <p:cNvSpPr/>
          <p:nvPr/>
        </p:nvSpPr>
        <p:spPr>
          <a:xfrm>
            <a:off x="2485747" y="65515"/>
            <a:ext cx="7430610" cy="861133"/>
          </a:xfrm>
          <a:prstGeom prst="rect">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a:solidFill>
                  <a:schemeClr val="tx1"/>
                </a:solidFill>
                <a:latin typeface="Times New Roman" panose="02020603050405020304" pitchFamily="18" charset="0"/>
                <a:cs typeface="Times New Roman" panose="02020603050405020304" pitchFamily="18" charset="0"/>
              </a:rPr>
              <a:t>Feed the hungry fish</a:t>
            </a:r>
            <a:r>
              <a:rPr lang="el-GR" sz="4500" dirty="0">
                <a:solidFill>
                  <a:schemeClr val="tx1"/>
                </a:solidFill>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B1EBEF65-41EF-4C67-9CC3-D011904BA9ED}"/>
              </a:ext>
            </a:extLst>
          </p:cNvPr>
          <p:cNvSpPr txBox="1"/>
          <p:nvPr/>
        </p:nvSpPr>
        <p:spPr>
          <a:xfrm>
            <a:off x="3121888" y="3752085"/>
            <a:ext cx="6158325" cy="76944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first part is for practice, to get to know the rules of the game. </a:t>
            </a:r>
            <a:endParaRPr lang="el-GR" sz="2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151FC35-37B5-4621-8D07-32D1DA98A8B1}"/>
              </a:ext>
            </a:extLst>
          </p:cNvPr>
          <p:cNvSpPr txBox="1"/>
          <p:nvPr/>
        </p:nvSpPr>
        <p:spPr>
          <a:xfrm>
            <a:off x="2417381" y="4521526"/>
            <a:ext cx="6158325" cy="907941"/>
          </a:xfrm>
          <a:prstGeom prst="rect">
            <a:avLst/>
          </a:prstGeom>
          <a:noFill/>
        </p:spPr>
        <p:txBody>
          <a:bodyPr wrap="square" rtlCol="0">
            <a:spAutoFit/>
          </a:bodyPr>
          <a:lstStyle/>
          <a:p>
            <a:pPr marL="342900" indent="-342900" algn="ct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next four parts are the real game!</a:t>
            </a:r>
            <a:endParaRPr lang="el-GR" sz="2200" dirty="0">
              <a:latin typeface="Times New Roman" panose="02020603050405020304" pitchFamily="18" charset="0"/>
              <a:cs typeface="Times New Roman" panose="02020603050405020304" pitchFamily="18" charset="0"/>
            </a:endParaRPr>
          </a:p>
          <a:p>
            <a:pPr algn="ctr"/>
            <a:endParaRPr lang="el-GR" sz="2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3244356-1D8D-4E46-9BC1-2838D96568A7}"/>
              </a:ext>
            </a:extLst>
          </p:cNvPr>
          <p:cNvSpPr txBox="1"/>
          <p:nvPr/>
        </p:nvSpPr>
        <p:spPr>
          <a:xfrm>
            <a:off x="1198524" y="5195800"/>
            <a:ext cx="8859915" cy="539378"/>
          </a:xfrm>
          <a:prstGeom prst="rect">
            <a:avLst/>
          </a:prstGeom>
          <a:noFill/>
        </p:spPr>
        <p:txBody>
          <a:bodyPr wrap="square" rtlCol="0">
            <a:spAutoFit/>
          </a:bodyPr>
          <a:lstStyle/>
          <a:p>
            <a:pPr algn="ctr">
              <a:lnSpc>
                <a:spcPct val="150000"/>
              </a:lnSpc>
            </a:pPr>
            <a:r>
              <a:rPr lang="en-US" sz="2200" dirty="0">
                <a:latin typeface="Times New Roman" panose="02020603050405020304" pitchFamily="18" charset="0"/>
                <a:cs typeface="Times New Roman" panose="02020603050405020304" pitchFamily="18" charset="0"/>
              </a:rPr>
              <a:t>The game will allow you to take short breaks. </a:t>
            </a:r>
            <a:endParaRPr lang="el-GR"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6CD9796-7FFF-4367-A9F9-C4AEDA9A4337}"/>
              </a:ext>
            </a:extLst>
          </p:cNvPr>
          <p:cNvSpPr txBox="1"/>
          <p:nvPr/>
        </p:nvSpPr>
        <p:spPr>
          <a:xfrm>
            <a:off x="4259968" y="6373430"/>
            <a:ext cx="3970947" cy="369332"/>
          </a:xfrm>
          <a:prstGeom prst="rect">
            <a:avLst/>
          </a:prstGeom>
          <a:solidFill>
            <a:schemeClr val="bg2"/>
          </a:solidFill>
          <a:ln>
            <a:solidFill>
              <a:schemeClr val="tx1"/>
            </a:solidFill>
          </a:ln>
        </p:spPr>
        <p:txBody>
          <a:bodyPr wrap="square" rtlCol="0">
            <a:spAutoFit/>
          </a:bodyPr>
          <a:lstStyle/>
          <a:p>
            <a:r>
              <a:rPr lang="en-US" dirty="0"/>
              <a:t>Press SPACEBAR to continue instructions</a:t>
            </a:r>
          </a:p>
        </p:txBody>
      </p:sp>
    </p:spTree>
    <p:extLst>
      <p:ext uri="{BB962C8B-B14F-4D97-AF65-F5344CB8AC3E}">
        <p14:creationId xmlns:p14="http://schemas.microsoft.com/office/powerpoint/2010/main" val="183890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3DE9A-B0EB-4D1F-847B-FFEF690E343F}"/>
              </a:ext>
            </a:extLst>
          </p:cNvPr>
          <p:cNvSpPr/>
          <p:nvPr/>
        </p:nvSpPr>
        <p:spPr>
          <a:xfrm>
            <a:off x="923278" y="0"/>
            <a:ext cx="10555550" cy="6858000"/>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r>
              <a:rPr lang="el-GR"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                                                   </a:t>
            </a:r>
          </a:p>
          <a:p>
            <a:pPr>
              <a:lnSpc>
                <a:spcPct val="150000"/>
              </a:lnSpc>
            </a:pPr>
            <a:endParaRPr lang="en-GB"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CA0E83-2455-432E-99B9-3C2724282BD6}"/>
              </a:ext>
            </a:extLst>
          </p:cNvPr>
          <p:cNvSpPr/>
          <p:nvPr/>
        </p:nvSpPr>
        <p:spPr>
          <a:xfrm>
            <a:off x="2485748" y="118781"/>
            <a:ext cx="7430610" cy="861133"/>
          </a:xfrm>
          <a:prstGeom prst="rect">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a:solidFill>
                  <a:schemeClr val="tx1"/>
                </a:solidFill>
                <a:latin typeface="Times New Roman" panose="02020603050405020304" pitchFamily="18" charset="0"/>
                <a:cs typeface="Times New Roman" panose="02020603050405020304" pitchFamily="18" charset="0"/>
              </a:rPr>
              <a:t>Feed the hungry fish</a:t>
            </a:r>
            <a:r>
              <a:rPr lang="el-GR" sz="4500" dirty="0">
                <a:solidFill>
                  <a:schemeClr val="tx1"/>
                </a:solidFill>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B1EBEF65-41EF-4C67-9CC3-D011904BA9ED}"/>
              </a:ext>
            </a:extLst>
          </p:cNvPr>
          <p:cNvSpPr txBox="1"/>
          <p:nvPr/>
        </p:nvSpPr>
        <p:spPr>
          <a:xfrm>
            <a:off x="3121890" y="1654922"/>
            <a:ext cx="6158325" cy="47705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Are you ready to practice</a:t>
            </a:r>
            <a:r>
              <a:rPr lang="en-GB" sz="2500" dirty="0">
                <a:latin typeface="Times New Roman" panose="02020603050405020304" pitchFamily="18" charset="0"/>
                <a:cs typeface="Times New Roman" panose="02020603050405020304" pitchFamily="18" charset="0"/>
              </a:rPr>
              <a:t>;</a:t>
            </a:r>
            <a:endParaRPr lang="el-GR" sz="25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64E64E9-7A39-472D-9189-E0FE50EE6D0F}"/>
              </a:ext>
            </a:extLst>
          </p:cNvPr>
          <p:cNvPicPr>
            <a:picLocks noChangeAspect="1"/>
          </p:cNvPicPr>
          <p:nvPr/>
        </p:nvPicPr>
        <p:blipFill>
          <a:blip r:embed="rId2"/>
          <a:stretch>
            <a:fillRect/>
          </a:stretch>
        </p:blipFill>
        <p:spPr>
          <a:xfrm>
            <a:off x="5014506" y="3191704"/>
            <a:ext cx="2373091" cy="1836115"/>
          </a:xfrm>
          <a:prstGeom prst="rect">
            <a:avLst/>
          </a:prstGeom>
        </p:spPr>
      </p:pic>
      <p:sp>
        <p:nvSpPr>
          <p:cNvPr id="6" name="TextBox 5">
            <a:extLst>
              <a:ext uri="{FF2B5EF4-FFF2-40B4-BE49-F238E27FC236}">
                <a16:creationId xmlns:a16="http://schemas.microsoft.com/office/drawing/2014/main" id="{9AF7BBF1-8E4B-4BE9-B0E4-FF0CC0C4F220}"/>
              </a:ext>
            </a:extLst>
          </p:cNvPr>
          <p:cNvSpPr txBox="1"/>
          <p:nvPr/>
        </p:nvSpPr>
        <p:spPr>
          <a:xfrm>
            <a:off x="4827607" y="6369887"/>
            <a:ext cx="2746888" cy="369332"/>
          </a:xfrm>
          <a:prstGeom prst="rect">
            <a:avLst/>
          </a:prstGeom>
          <a:solidFill>
            <a:schemeClr val="bg2"/>
          </a:solidFill>
          <a:ln>
            <a:solidFill>
              <a:schemeClr val="tx1"/>
            </a:solidFill>
          </a:ln>
        </p:spPr>
        <p:txBody>
          <a:bodyPr wrap="square" rtlCol="0">
            <a:spAutoFit/>
          </a:bodyPr>
          <a:lstStyle/>
          <a:p>
            <a:r>
              <a:rPr lang="en-US" dirty="0"/>
              <a:t>Press SPACEBAR to practice</a:t>
            </a:r>
          </a:p>
        </p:txBody>
      </p:sp>
    </p:spTree>
    <p:extLst>
      <p:ext uri="{BB962C8B-B14F-4D97-AF65-F5344CB8AC3E}">
        <p14:creationId xmlns:p14="http://schemas.microsoft.com/office/powerpoint/2010/main" val="230813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3DE9A-B0EB-4D1F-847B-FFEF690E343F}"/>
              </a:ext>
            </a:extLst>
          </p:cNvPr>
          <p:cNvSpPr/>
          <p:nvPr/>
        </p:nvSpPr>
        <p:spPr>
          <a:xfrm>
            <a:off x="923278" y="0"/>
            <a:ext cx="10555550" cy="6858000"/>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endParaRPr lang="el-GR" sz="2200" dirty="0">
              <a:latin typeface="Times New Roman" panose="02020603050405020304" pitchFamily="18" charset="0"/>
              <a:cs typeface="Times New Roman" panose="02020603050405020304" pitchFamily="18" charset="0"/>
            </a:endParaRPr>
          </a:p>
          <a:p>
            <a:pPr algn="ctr">
              <a:lnSpc>
                <a:spcPct val="150000"/>
              </a:lnSpc>
            </a:pPr>
            <a:r>
              <a:rPr lang="el-GR"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                                                   </a:t>
            </a:r>
          </a:p>
          <a:p>
            <a:pPr>
              <a:lnSpc>
                <a:spcPct val="150000"/>
              </a:lnSpc>
            </a:pPr>
            <a:endParaRPr lang="en-GB"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CA0E83-2455-432E-99B9-3C2724282BD6}"/>
              </a:ext>
            </a:extLst>
          </p:cNvPr>
          <p:cNvSpPr/>
          <p:nvPr/>
        </p:nvSpPr>
        <p:spPr>
          <a:xfrm>
            <a:off x="2485748" y="92148"/>
            <a:ext cx="7430610" cy="861133"/>
          </a:xfrm>
          <a:prstGeom prst="rect">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a:solidFill>
                  <a:schemeClr val="tx1"/>
                </a:solidFill>
                <a:latin typeface="Times New Roman" panose="02020603050405020304" pitchFamily="18" charset="0"/>
                <a:cs typeface="Times New Roman" panose="02020603050405020304" pitchFamily="18" charset="0"/>
              </a:rPr>
              <a:t>Feed the hungry fish</a:t>
            </a:r>
            <a:r>
              <a:rPr lang="el-GR" sz="4500" dirty="0">
                <a:solidFill>
                  <a:schemeClr val="tx1"/>
                </a:solidFill>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B1EBEF65-41EF-4C67-9CC3-D011904BA9ED}"/>
              </a:ext>
            </a:extLst>
          </p:cNvPr>
          <p:cNvSpPr txBox="1"/>
          <p:nvPr/>
        </p:nvSpPr>
        <p:spPr>
          <a:xfrm>
            <a:off x="3121890" y="1654922"/>
            <a:ext cx="6158325" cy="2015936"/>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The practice is over</a:t>
            </a:r>
            <a:r>
              <a:rPr lang="el-GR" sz="2500" dirty="0">
                <a:latin typeface="Times New Roman" panose="02020603050405020304" pitchFamily="18" charset="0"/>
                <a:cs typeface="Times New Roman" panose="02020603050405020304" pitchFamily="18" charset="0"/>
              </a:rPr>
              <a:t>. </a:t>
            </a:r>
          </a:p>
          <a:p>
            <a:pPr algn="ctr"/>
            <a:r>
              <a:rPr lang="en-US" sz="2500" dirty="0">
                <a:latin typeface="Times New Roman" panose="02020603050405020304" pitchFamily="18" charset="0"/>
                <a:cs typeface="Times New Roman" panose="02020603050405020304" pitchFamily="18" charset="0"/>
              </a:rPr>
              <a:t>Great job!</a:t>
            </a:r>
            <a:r>
              <a:rPr lang="el-GR" sz="2500" dirty="0">
                <a:latin typeface="Times New Roman" panose="02020603050405020304" pitchFamily="18" charset="0"/>
                <a:cs typeface="Times New Roman" panose="02020603050405020304" pitchFamily="18" charset="0"/>
              </a:rPr>
              <a:t> </a:t>
            </a:r>
          </a:p>
          <a:p>
            <a:pPr algn="ctr"/>
            <a:endParaRPr lang="el-GR" sz="2500" dirty="0">
              <a:latin typeface="Times New Roman" panose="02020603050405020304" pitchFamily="18" charset="0"/>
              <a:cs typeface="Times New Roman" panose="02020603050405020304" pitchFamily="18" charset="0"/>
            </a:endParaRPr>
          </a:p>
          <a:p>
            <a:pPr algn="ctr"/>
            <a:r>
              <a:rPr lang="en-US" sz="2500" dirty="0">
                <a:latin typeface="Times New Roman" panose="02020603050405020304" pitchFamily="18" charset="0"/>
                <a:cs typeface="Times New Roman" panose="02020603050405020304" pitchFamily="18" charset="0"/>
              </a:rPr>
              <a:t>Get ready because the real game begins now</a:t>
            </a:r>
            <a:r>
              <a:rPr lang="el-GR" sz="2500" dirty="0">
                <a:latin typeface="Times New Roman" panose="02020603050405020304" pitchFamily="18" charset="0"/>
                <a:cs typeface="Times New Roman" panose="02020603050405020304" pitchFamily="18" charset="0"/>
              </a:rPr>
              <a:t>!!!</a:t>
            </a:r>
          </a:p>
        </p:txBody>
      </p:sp>
      <p:pic>
        <p:nvPicPr>
          <p:cNvPr id="2" name="Picture 1">
            <a:extLst>
              <a:ext uri="{FF2B5EF4-FFF2-40B4-BE49-F238E27FC236}">
                <a16:creationId xmlns:a16="http://schemas.microsoft.com/office/drawing/2014/main" id="{464E64E9-7A39-472D-9189-E0FE50EE6D0F}"/>
              </a:ext>
            </a:extLst>
          </p:cNvPr>
          <p:cNvPicPr>
            <a:picLocks noChangeAspect="1"/>
          </p:cNvPicPr>
          <p:nvPr/>
        </p:nvPicPr>
        <p:blipFill>
          <a:blip r:embed="rId2"/>
          <a:stretch>
            <a:fillRect/>
          </a:stretch>
        </p:blipFill>
        <p:spPr>
          <a:xfrm>
            <a:off x="5014506" y="3972938"/>
            <a:ext cx="2373091" cy="1836115"/>
          </a:xfrm>
          <a:prstGeom prst="rect">
            <a:avLst/>
          </a:prstGeom>
        </p:spPr>
      </p:pic>
      <p:sp>
        <p:nvSpPr>
          <p:cNvPr id="6" name="TextBox 5">
            <a:extLst>
              <a:ext uri="{FF2B5EF4-FFF2-40B4-BE49-F238E27FC236}">
                <a16:creationId xmlns:a16="http://schemas.microsoft.com/office/drawing/2014/main" id="{39F324C4-D473-4F2F-AA43-E2DF1E6A5CB0}"/>
              </a:ext>
            </a:extLst>
          </p:cNvPr>
          <p:cNvSpPr txBox="1"/>
          <p:nvPr/>
        </p:nvSpPr>
        <p:spPr>
          <a:xfrm>
            <a:off x="4259968" y="6373430"/>
            <a:ext cx="3970947" cy="369332"/>
          </a:xfrm>
          <a:prstGeom prst="rect">
            <a:avLst/>
          </a:prstGeom>
          <a:solidFill>
            <a:schemeClr val="bg2"/>
          </a:solidFill>
          <a:ln>
            <a:solidFill>
              <a:schemeClr val="tx1"/>
            </a:solidFill>
          </a:ln>
        </p:spPr>
        <p:txBody>
          <a:bodyPr wrap="square" rtlCol="0">
            <a:spAutoFit/>
          </a:bodyPr>
          <a:lstStyle/>
          <a:p>
            <a:r>
              <a:rPr lang="en-US" dirty="0"/>
              <a:t>Press SPACEBAR to proceed to the game</a:t>
            </a:r>
          </a:p>
        </p:txBody>
      </p:sp>
    </p:spTree>
    <p:extLst>
      <p:ext uri="{BB962C8B-B14F-4D97-AF65-F5344CB8AC3E}">
        <p14:creationId xmlns:p14="http://schemas.microsoft.com/office/powerpoint/2010/main" val="197643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CA0E83-2455-432E-99B9-3C2724282BD6}"/>
              </a:ext>
            </a:extLst>
          </p:cNvPr>
          <p:cNvSpPr/>
          <p:nvPr/>
        </p:nvSpPr>
        <p:spPr>
          <a:xfrm>
            <a:off x="2485748" y="118781"/>
            <a:ext cx="7430610" cy="861133"/>
          </a:xfrm>
          <a:prstGeom prst="rect">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a:solidFill>
                  <a:schemeClr val="tx1"/>
                </a:solidFill>
                <a:latin typeface="Times New Roman" panose="02020603050405020304" pitchFamily="18" charset="0"/>
                <a:cs typeface="Times New Roman" panose="02020603050405020304" pitchFamily="18" charset="0"/>
              </a:rPr>
              <a:t>Stimuli</a:t>
            </a:r>
            <a:endParaRPr lang="el-GR" sz="45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9BA16CC-6918-45D5-8097-A9FBE154E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706" y="1552707"/>
            <a:ext cx="5029636" cy="769687"/>
          </a:xfrm>
          <a:prstGeom prst="rect">
            <a:avLst/>
          </a:prstGeom>
        </p:spPr>
      </p:pic>
      <p:pic>
        <p:nvPicPr>
          <p:cNvPr id="7" name="Picture 6">
            <a:extLst>
              <a:ext uri="{FF2B5EF4-FFF2-40B4-BE49-F238E27FC236}">
                <a16:creationId xmlns:a16="http://schemas.microsoft.com/office/drawing/2014/main" id="{3AF77698-F03F-4E22-AA17-F24A1F09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06" y="3404871"/>
            <a:ext cx="5044877" cy="762066"/>
          </a:xfrm>
          <a:prstGeom prst="rect">
            <a:avLst/>
          </a:prstGeom>
        </p:spPr>
      </p:pic>
      <p:pic>
        <p:nvPicPr>
          <p:cNvPr id="18" name="Picture 17">
            <a:extLst>
              <a:ext uri="{FF2B5EF4-FFF2-40B4-BE49-F238E27FC236}">
                <a16:creationId xmlns:a16="http://schemas.microsoft.com/office/drawing/2014/main" id="{CB17C432-C1F1-47AF-91B9-ED2644C7E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516" y="2465884"/>
            <a:ext cx="5022015" cy="754445"/>
          </a:xfrm>
          <a:prstGeom prst="rect">
            <a:avLst/>
          </a:prstGeom>
        </p:spPr>
      </p:pic>
      <p:pic>
        <p:nvPicPr>
          <p:cNvPr id="20" name="Picture 19">
            <a:extLst>
              <a:ext uri="{FF2B5EF4-FFF2-40B4-BE49-F238E27FC236}">
                <a16:creationId xmlns:a16="http://schemas.microsoft.com/office/drawing/2014/main" id="{A8ACEAEC-C33E-4D0C-8C8E-6E3164D842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9895" y="4369369"/>
            <a:ext cx="5029636" cy="762066"/>
          </a:xfrm>
          <a:prstGeom prst="rect">
            <a:avLst/>
          </a:prstGeom>
        </p:spPr>
      </p:pic>
      <p:pic>
        <p:nvPicPr>
          <p:cNvPr id="22" name="Picture 21">
            <a:extLst>
              <a:ext uri="{FF2B5EF4-FFF2-40B4-BE49-F238E27FC236}">
                <a16:creationId xmlns:a16="http://schemas.microsoft.com/office/drawing/2014/main" id="{AF0CD60B-73DC-4ADE-9976-A54359A9A8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8904" y="5267304"/>
            <a:ext cx="914479" cy="800169"/>
          </a:xfrm>
          <a:prstGeom prst="rect">
            <a:avLst/>
          </a:prstGeom>
        </p:spPr>
      </p:pic>
      <p:pic>
        <p:nvPicPr>
          <p:cNvPr id="24" name="Picture 23">
            <a:extLst>
              <a:ext uri="{FF2B5EF4-FFF2-40B4-BE49-F238E27FC236}">
                <a16:creationId xmlns:a16="http://schemas.microsoft.com/office/drawing/2014/main" id="{87CC6F9D-2EBC-46D7-91D8-0C3D48256D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8904" y="6203342"/>
            <a:ext cx="914479" cy="800169"/>
          </a:xfrm>
          <a:prstGeom prst="rect">
            <a:avLst/>
          </a:prstGeom>
        </p:spPr>
      </p:pic>
      <p:pic>
        <p:nvPicPr>
          <p:cNvPr id="25" name="Picture 24">
            <a:extLst>
              <a:ext uri="{FF2B5EF4-FFF2-40B4-BE49-F238E27FC236}">
                <a16:creationId xmlns:a16="http://schemas.microsoft.com/office/drawing/2014/main" id="{C89A4C57-249C-4400-A32E-62199F1CD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717" y="1511056"/>
            <a:ext cx="5029636" cy="769687"/>
          </a:xfrm>
          <a:prstGeom prst="rect">
            <a:avLst/>
          </a:prstGeom>
        </p:spPr>
      </p:pic>
      <p:sp>
        <p:nvSpPr>
          <p:cNvPr id="31" name="Right Triangle 30">
            <a:extLst>
              <a:ext uri="{FF2B5EF4-FFF2-40B4-BE49-F238E27FC236}">
                <a16:creationId xmlns:a16="http://schemas.microsoft.com/office/drawing/2014/main" id="{7EB53C9A-5756-4790-A990-02C13B91747D}"/>
              </a:ext>
            </a:extLst>
          </p:cNvPr>
          <p:cNvSpPr/>
          <p:nvPr/>
        </p:nvSpPr>
        <p:spPr>
          <a:xfrm rot="10316083">
            <a:off x="9046165" y="2014948"/>
            <a:ext cx="116678" cy="118364"/>
          </a:xfrm>
          <a:prstGeom prst="rtTriangle">
            <a:avLst/>
          </a:prstGeom>
          <a:ln w="3175">
            <a:solidFill>
              <a:srgbClr val="264B18"/>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39" name="Oval 38">
            <a:extLst>
              <a:ext uri="{FF2B5EF4-FFF2-40B4-BE49-F238E27FC236}">
                <a16:creationId xmlns:a16="http://schemas.microsoft.com/office/drawing/2014/main" id="{8ED999EB-E4A8-424A-A79D-7A1E20171787}"/>
              </a:ext>
            </a:extLst>
          </p:cNvPr>
          <p:cNvSpPr/>
          <p:nvPr/>
        </p:nvSpPr>
        <p:spPr>
          <a:xfrm>
            <a:off x="9011864" y="1533123"/>
            <a:ext cx="92640" cy="87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0" name="Oval 39">
            <a:extLst>
              <a:ext uri="{FF2B5EF4-FFF2-40B4-BE49-F238E27FC236}">
                <a16:creationId xmlns:a16="http://schemas.microsoft.com/office/drawing/2014/main" id="{C89FF53A-E329-449B-85D8-096F28706079}"/>
              </a:ext>
            </a:extLst>
          </p:cNvPr>
          <p:cNvSpPr/>
          <p:nvPr/>
        </p:nvSpPr>
        <p:spPr>
          <a:xfrm>
            <a:off x="8981511" y="1639858"/>
            <a:ext cx="67939" cy="6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1" name="Oval 40">
            <a:extLst>
              <a:ext uri="{FF2B5EF4-FFF2-40B4-BE49-F238E27FC236}">
                <a16:creationId xmlns:a16="http://schemas.microsoft.com/office/drawing/2014/main" id="{78CCA860-A7C7-467A-A88A-0F4ED873E30E}"/>
              </a:ext>
            </a:extLst>
          </p:cNvPr>
          <p:cNvSpPr/>
          <p:nvPr/>
        </p:nvSpPr>
        <p:spPr>
          <a:xfrm>
            <a:off x="8969762" y="172711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6" name="Picture 25">
            <a:extLst>
              <a:ext uri="{FF2B5EF4-FFF2-40B4-BE49-F238E27FC236}">
                <a16:creationId xmlns:a16="http://schemas.microsoft.com/office/drawing/2014/main" id="{7369D8BB-B140-41A2-8254-4467232E95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329" y="2575105"/>
            <a:ext cx="5022015" cy="754445"/>
          </a:xfrm>
          <a:prstGeom prst="rect">
            <a:avLst/>
          </a:prstGeom>
        </p:spPr>
      </p:pic>
      <p:sp>
        <p:nvSpPr>
          <p:cNvPr id="32" name="Right Triangle 31">
            <a:extLst>
              <a:ext uri="{FF2B5EF4-FFF2-40B4-BE49-F238E27FC236}">
                <a16:creationId xmlns:a16="http://schemas.microsoft.com/office/drawing/2014/main" id="{A67F9D40-9752-4867-9521-BCC930B6510E}"/>
              </a:ext>
            </a:extLst>
          </p:cNvPr>
          <p:cNvSpPr/>
          <p:nvPr/>
        </p:nvSpPr>
        <p:spPr>
          <a:xfrm rot="10316083">
            <a:off x="9092156" y="3084290"/>
            <a:ext cx="116678" cy="118364"/>
          </a:xfrm>
          <a:prstGeom prst="rtTriangle">
            <a:avLst/>
          </a:prstGeom>
          <a:ln w="3175">
            <a:solidFill>
              <a:srgbClr val="264B18"/>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42" name="Oval 41">
            <a:extLst>
              <a:ext uri="{FF2B5EF4-FFF2-40B4-BE49-F238E27FC236}">
                <a16:creationId xmlns:a16="http://schemas.microsoft.com/office/drawing/2014/main" id="{DB64512C-FA04-4C94-942C-433F2FB71B90}"/>
              </a:ext>
            </a:extLst>
          </p:cNvPr>
          <p:cNvSpPr/>
          <p:nvPr/>
        </p:nvSpPr>
        <p:spPr>
          <a:xfrm>
            <a:off x="9023885" y="2621651"/>
            <a:ext cx="92640" cy="87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3" name="Oval 42">
            <a:extLst>
              <a:ext uri="{FF2B5EF4-FFF2-40B4-BE49-F238E27FC236}">
                <a16:creationId xmlns:a16="http://schemas.microsoft.com/office/drawing/2014/main" id="{3A99BB98-C1DB-461E-939D-63B269CF763A}"/>
              </a:ext>
            </a:extLst>
          </p:cNvPr>
          <p:cNvSpPr/>
          <p:nvPr/>
        </p:nvSpPr>
        <p:spPr>
          <a:xfrm>
            <a:off x="8993532" y="2728386"/>
            <a:ext cx="67939" cy="6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4" name="Oval 43">
            <a:extLst>
              <a:ext uri="{FF2B5EF4-FFF2-40B4-BE49-F238E27FC236}">
                <a16:creationId xmlns:a16="http://schemas.microsoft.com/office/drawing/2014/main" id="{2AF9A658-E85E-4AE0-96C4-6A460E51B023}"/>
              </a:ext>
            </a:extLst>
          </p:cNvPr>
          <p:cNvSpPr/>
          <p:nvPr/>
        </p:nvSpPr>
        <p:spPr>
          <a:xfrm>
            <a:off x="8981783" y="281564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7" name="Picture 26">
            <a:extLst>
              <a:ext uri="{FF2B5EF4-FFF2-40B4-BE49-F238E27FC236}">
                <a16:creationId xmlns:a16="http://schemas.microsoft.com/office/drawing/2014/main" id="{D01068BA-147A-47DB-B0E9-756C96AD4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822" y="3655679"/>
            <a:ext cx="5044877" cy="762066"/>
          </a:xfrm>
          <a:prstGeom prst="rect">
            <a:avLst/>
          </a:prstGeom>
        </p:spPr>
      </p:pic>
      <p:sp>
        <p:nvSpPr>
          <p:cNvPr id="33" name="Right Triangle 32">
            <a:extLst>
              <a:ext uri="{FF2B5EF4-FFF2-40B4-BE49-F238E27FC236}">
                <a16:creationId xmlns:a16="http://schemas.microsoft.com/office/drawing/2014/main" id="{75483D88-2D40-4129-A535-D688FD2DD62C}"/>
              </a:ext>
            </a:extLst>
          </p:cNvPr>
          <p:cNvSpPr/>
          <p:nvPr/>
        </p:nvSpPr>
        <p:spPr>
          <a:xfrm rot="5957903">
            <a:off x="9819409" y="4158491"/>
            <a:ext cx="116678" cy="118364"/>
          </a:xfrm>
          <a:prstGeom prst="rtTriangle">
            <a:avLst/>
          </a:prstGeom>
          <a:ln w="3175">
            <a:solidFill>
              <a:srgbClr val="264B18"/>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45" name="Oval 44">
            <a:extLst>
              <a:ext uri="{FF2B5EF4-FFF2-40B4-BE49-F238E27FC236}">
                <a16:creationId xmlns:a16="http://schemas.microsoft.com/office/drawing/2014/main" id="{34B8D3D7-C122-4492-AA16-0A3DD752CC86}"/>
              </a:ext>
            </a:extLst>
          </p:cNvPr>
          <p:cNvSpPr/>
          <p:nvPr/>
        </p:nvSpPr>
        <p:spPr>
          <a:xfrm>
            <a:off x="9852938" y="3681655"/>
            <a:ext cx="92640" cy="87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6" name="Oval 45">
            <a:extLst>
              <a:ext uri="{FF2B5EF4-FFF2-40B4-BE49-F238E27FC236}">
                <a16:creationId xmlns:a16="http://schemas.microsoft.com/office/drawing/2014/main" id="{80BF05D7-6DA3-48C0-B13D-B4A201F6D645}"/>
              </a:ext>
            </a:extLst>
          </p:cNvPr>
          <p:cNvSpPr/>
          <p:nvPr/>
        </p:nvSpPr>
        <p:spPr>
          <a:xfrm>
            <a:off x="9921182" y="3797818"/>
            <a:ext cx="67939" cy="6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7" name="Oval 46">
            <a:extLst>
              <a:ext uri="{FF2B5EF4-FFF2-40B4-BE49-F238E27FC236}">
                <a16:creationId xmlns:a16="http://schemas.microsoft.com/office/drawing/2014/main" id="{3C0F1AC7-46DB-437D-BA61-A5BF40F656BC}"/>
              </a:ext>
            </a:extLst>
          </p:cNvPr>
          <p:cNvSpPr/>
          <p:nvPr/>
        </p:nvSpPr>
        <p:spPr>
          <a:xfrm>
            <a:off x="9978800" y="390122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8" name="Picture 27">
            <a:extLst>
              <a:ext uri="{FF2B5EF4-FFF2-40B4-BE49-F238E27FC236}">
                <a16:creationId xmlns:a16="http://schemas.microsoft.com/office/drawing/2014/main" id="{1DD094FA-4FA7-46B9-A234-B7C3DD1B4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063" y="4525861"/>
            <a:ext cx="5029636" cy="762066"/>
          </a:xfrm>
          <a:prstGeom prst="rect">
            <a:avLst/>
          </a:prstGeom>
        </p:spPr>
      </p:pic>
      <p:sp>
        <p:nvSpPr>
          <p:cNvPr id="36" name="Right Triangle 35">
            <a:extLst>
              <a:ext uri="{FF2B5EF4-FFF2-40B4-BE49-F238E27FC236}">
                <a16:creationId xmlns:a16="http://schemas.microsoft.com/office/drawing/2014/main" id="{E3203A9F-1423-46A6-8C6A-A42EB0BFD87B}"/>
              </a:ext>
            </a:extLst>
          </p:cNvPr>
          <p:cNvSpPr/>
          <p:nvPr/>
        </p:nvSpPr>
        <p:spPr>
          <a:xfrm rot="5957903">
            <a:off x="9819407" y="5033273"/>
            <a:ext cx="116678" cy="118364"/>
          </a:xfrm>
          <a:prstGeom prst="rtTriangle">
            <a:avLst/>
          </a:prstGeom>
          <a:ln w="3175">
            <a:solidFill>
              <a:srgbClr val="264B18"/>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48" name="Oval 47">
            <a:extLst>
              <a:ext uri="{FF2B5EF4-FFF2-40B4-BE49-F238E27FC236}">
                <a16:creationId xmlns:a16="http://schemas.microsoft.com/office/drawing/2014/main" id="{006A7731-E2A3-42E8-A704-D15E07010D98}"/>
              </a:ext>
            </a:extLst>
          </p:cNvPr>
          <p:cNvSpPr/>
          <p:nvPr/>
        </p:nvSpPr>
        <p:spPr>
          <a:xfrm>
            <a:off x="9877333" y="4551311"/>
            <a:ext cx="92640" cy="87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9" name="Oval 48">
            <a:extLst>
              <a:ext uri="{FF2B5EF4-FFF2-40B4-BE49-F238E27FC236}">
                <a16:creationId xmlns:a16="http://schemas.microsoft.com/office/drawing/2014/main" id="{B8A40282-57DC-4F35-BF60-F19C0AD1BD41}"/>
              </a:ext>
            </a:extLst>
          </p:cNvPr>
          <p:cNvSpPr/>
          <p:nvPr/>
        </p:nvSpPr>
        <p:spPr>
          <a:xfrm>
            <a:off x="9945577" y="4667474"/>
            <a:ext cx="67939" cy="6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0" name="Oval 49">
            <a:extLst>
              <a:ext uri="{FF2B5EF4-FFF2-40B4-BE49-F238E27FC236}">
                <a16:creationId xmlns:a16="http://schemas.microsoft.com/office/drawing/2014/main" id="{2EA2E861-45ED-4093-961D-42BB1EB3D21C}"/>
              </a:ext>
            </a:extLst>
          </p:cNvPr>
          <p:cNvSpPr/>
          <p:nvPr/>
        </p:nvSpPr>
        <p:spPr>
          <a:xfrm>
            <a:off x="10003195" y="477087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0" name="Picture 29">
            <a:extLst>
              <a:ext uri="{FF2B5EF4-FFF2-40B4-BE49-F238E27FC236}">
                <a16:creationId xmlns:a16="http://schemas.microsoft.com/office/drawing/2014/main" id="{C9A86C31-9DA2-4B83-A799-087C4241C8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4453" y="5632048"/>
            <a:ext cx="914479" cy="800169"/>
          </a:xfrm>
          <a:prstGeom prst="rect">
            <a:avLst/>
          </a:prstGeom>
        </p:spPr>
      </p:pic>
      <p:sp>
        <p:nvSpPr>
          <p:cNvPr id="51" name="Oval 50">
            <a:extLst>
              <a:ext uri="{FF2B5EF4-FFF2-40B4-BE49-F238E27FC236}">
                <a16:creationId xmlns:a16="http://schemas.microsoft.com/office/drawing/2014/main" id="{D836E770-4062-4944-8301-C54DFB117579}"/>
              </a:ext>
            </a:extLst>
          </p:cNvPr>
          <p:cNvSpPr/>
          <p:nvPr/>
        </p:nvSpPr>
        <p:spPr>
          <a:xfrm>
            <a:off x="8307572" y="5648370"/>
            <a:ext cx="92640" cy="87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2" name="Oval 51">
            <a:extLst>
              <a:ext uri="{FF2B5EF4-FFF2-40B4-BE49-F238E27FC236}">
                <a16:creationId xmlns:a16="http://schemas.microsoft.com/office/drawing/2014/main" id="{86BE7576-18C7-494C-A5BD-4257B5551BBC}"/>
              </a:ext>
            </a:extLst>
          </p:cNvPr>
          <p:cNvSpPr/>
          <p:nvPr/>
        </p:nvSpPr>
        <p:spPr>
          <a:xfrm>
            <a:off x="8375816" y="5764533"/>
            <a:ext cx="67939" cy="6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3" name="Oval 52">
            <a:extLst>
              <a:ext uri="{FF2B5EF4-FFF2-40B4-BE49-F238E27FC236}">
                <a16:creationId xmlns:a16="http://schemas.microsoft.com/office/drawing/2014/main" id="{C8C262BE-9475-439F-A108-F82826FB9A0E}"/>
              </a:ext>
            </a:extLst>
          </p:cNvPr>
          <p:cNvSpPr/>
          <p:nvPr/>
        </p:nvSpPr>
        <p:spPr>
          <a:xfrm>
            <a:off x="8433434" y="5867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7" name="Right Triangle 56">
            <a:extLst>
              <a:ext uri="{FF2B5EF4-FFF2-40B4-BE49-F238E27FC236}">
                <a16:creationId xmlns:a16="http://schemas.microsoft.com/office/drawing/2014/main" id="{6407294A-8773-42C7-85AB-6D1F513A9F1D}"/>
              </a:ext>
            </a:extLst>
          </p:cNvPr>
          <p:cNvSpPr/>
          <p:nvPr/>
        </p:nvSpPr>
        <p:spPr>
          <a:xfrm rot="5957903">
            <a:off x="8266278" y="6146616"/>
            <a:ext cx="132189" cy="115839"/>
          </a:xfrm>
          <a:prstGeom prst="rtTriangle">
            <a:avLst/>
          </a:prstGeom>
          <a:ln w="3175">
            <a:solidFill>
              <a:srgbClr val="264B18"/>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pic>
        <p:nvPicPr>
          <p:cNvPr id="29" name="Picture 28">
            <a:extLst>
              <a:ext uri="{FF2B5EF4-FFF2-40B4-BE49-F238E27FC236}">
                <a16:creationId xmlns:a16="http://schemas.microsoft.com/office/drawing/2014/main" id="{5236F7F0-D35D-40DA-9C2E-6426555664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8337" y="5826735"/>
            <a:ext cx="914479" cy="800169"/>
          </a:xfrm>
          <a:prstGeom prst="rect">
            <a:avLst/>
          </a:prstGeom>
        </p:spPr>
      </p:pic>
      <p:sp>
        <p:nvSpPr>
          <p:cNvPr id="54" name="Oval 53">
            <a:extLst>
              <a:ext uri="{FF2B5EF4-FFF2-40B4-BE49-F238E27FC236}">
                <a16:creationId xmlns:a16="http://schemas.microsoft.com/office/drawing/2014/main" id="{8A995A46-2C0C-4F40-8F9F-599EE8FE97F3}"/>
              </a:ext>
            </a:extLst>
          </p:cNvPr>
          <p:cNvSpPr/>
          <p:nvPr/>
        </p:nvSpPr>
        <p:spPr>
          <a:xfrm>
            <a:off x="9541638" y="5856066"/>
            <a:ext cx="92640" cy="87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5" name="Oval 54">
            <a:extLst>
              <a:ext uri="{FF2B5EF4-FFF2-40B4-BE49-F238E27FC236}">
                <a16:creationId xmlns:a16="http://schemas.microsoft.com/office/drawing/2014/main" id="{2E013829-24BD-463A-9BCD-B588867BC745}"/>
              </a:ext>
            </a:extLst>
          </p:cNvPr>
          <p:cNvSpPr/>
          <p:nvPr/>
        </p:nvSpPr>
        <p:spPr>
          <a:xfrm>
            <a:off x="9511285" y="5962801"/>
            <a:ext cx="67939" cy="6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6" name="Oval 55">
            <a:extLst>
              <a:ext uri="{FF2B5EF4-FFF2-40B4-BE49-F238E27FC236}">
                <a16:creationId xmlns:a16="http://schemas.microsoft.com/office/drawing/2014/main" id="{B451399B-DCAE-4947-96DB-B8331FF0E1EC}"/>
              </a:ext>
            </a:extLst>
          </p:cNvPr>
          <p:cNvSpPr/>
          <p:nvPr/>
        </p:nvSpPr>
        <p:spPr>
          <a:xfrm>
            <a:off x="9499536" y="605005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8" name="Right Triangle 57">
            <a:extLst>
              <a:ext uri="{FF2B5EF4-FFF2-40B4-BE49-F238E27FC236}">
                <a16:creationId xmlns:a16="http://schemas.microsoft.com/office/drawing/2014/main" id="{F1C18383-C6D9-44F5-844C-6E3F991CE365}"/>
              </a:ext>
            </a:extLst>
          </p:cNvPr>
          <p:cNvSpPr/>
          <p:nvPr/>
        </p:nvSpPr>
        <p:spPr>
          <a:xfrm rot="10512700">
            <a:off x="9565528" y="6358583"/>
            <a:ext cx="116703" cy="121188"/>
          </a:xfrm>
          <a:prstGeom prst="rtTriangle">
            <a:avLst/>
          </a:prstGeom>
          <a:ln w="3175">
            <a:solidFill>
              <a:srgbClr val="264B18"/>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Tree>
    <p:extLst>
      <p:ext uri="{BB962C8B-B14F-4D97-AF65-F5344CB8AC3E}">
        <p14:creationId xmlns:p14="http://schemas.microsoft.com/office/powerpoint/2010/main" val="257639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456</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Christos Gkoumas</dc:creator>
  <cp:lastModifiedBy>Christos Gkoumas</cp:lastModifiedBy>
  <cp:revision>33</cp:revision>
  <dcterms:created xsi:type="dcterms:W3CDTF">2021-09-17T16:29:53Z</dcterms:created>
  <dcterms:modified xsi:type="dcterms:W3CDTF">2022-02-21T15:25:05Z</dcterms:modified>
</cp:coreProperties>
</file>