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Libre Franklin"/>
      <p:regular r:id="rId27"/>
      <p:bold r:id="rId28"/>
      <p:italic r:id="rId29"/>
      <p:boldItalic r:id="rId30"/>
    </p:embeddedFont>
    <p:embeddedFont>
      <p:font typeface="Franklin Gothic"/>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4ElhuHyN5NyLmAOv8oTPq+HH/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ranklinGothic-bold.fntdata"/><Relationship Id="rId3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476137e40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476137e40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a476137e40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476137e4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476137e40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a476137e40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476137e4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476137e40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a476137e40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476137e40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476137e40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a476137e40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476137e40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476137e40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a476137e40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476137e40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476137e40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a476137e40_0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476137e40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476137e40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a476137e40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476137e40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476137e40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a476137e40_0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476137e40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476137e40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a476137e40_0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476137e40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476137e40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a476137e40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476137e40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476137e40_0_1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a476137e40_0_1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476137e4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476137e40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a476137e40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76137e40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76137e40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a476137e40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476137e4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476137e4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a476137e40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476137e40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476137e40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a476137e40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476137e40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476137e40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a476137e40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0"/>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21" name="Google Shape;21;p10"/>
          <p:cNvCxnSpPr/>
          <p:nvPr/>
        </p:nvCxnSpPr>
        <p:spPr>
          <a:xfrm>
            <a:off x="1207658" y="4474741"/>
            <a:ext cx="9875520" cy="0"/>
          </a:xfrm>
          <a:prstGeom prst="straightConnector1">
            <a:avLst/>
          </a:prstGeom>
          <a:noFill/>
          <a:ln cap="flat" cmpd="sng" w="12700">
            <a:solidFill>
              <a:srgbClr val="FEFEFE"/>
            </a:solidFill>
            <a:prstDash val="solid"/>
            <a:round/>
            <a:headEnd len="sm" w="sm" type="none"/>
            <a:tailEnd len="sm" w="sm" type="none"/>
          </a:ln>
        </p:spPr>
      </p:cxnSp>
      <p:sp>
        <p:nvSpPr>
          <p:cNvPr id="22" name="Google Shape;22;p1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9" name="Shape 89"/>
        <p:cNvGrpSpPr/>
        <p:nvPr/>
      </p:nvGrpSpPr>
      <p:grpSpPr>
        <a:xfrm>
          <a:off x="0" y="0"/>
          <a:ext cx="0" cy="0"/>
          <a:chOff x="0" y="0"/>
          <a:chExt cx="0" cy="0"/>
        </a:xfrm>
      </p:grpSpPr>
      <p:sp>
        <p:nvSpPr>
          <p:cNvPr id="90" name="Google Shape;90;p18"/>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ph idx="2" type="pic"/>
          </p:nvPr>
        </p:nvSpPr>
        <p:spPr>
          <a:xfrm>
            <a:off x="15" y="0"/>
            <a:ext cx="12191985" cy="4578350"/>
          </a:xfrm>
          <a:prstGeom prst="rect">
            <a:avLst/>
          </a:prstGeom>
          <a:solidFill>
            <a:srgbClr val="D8D8D8"/>
          </a:solidFill>
          <a:ln>
            <a:noFill/>
          </a:ln>
        </p:spPr>
        <p:txBody>
          <a:bodyPr anchorCtr="0" anchor="t" bIns="45700" lIns="457200" spcFirstLastPara="1" rIns="0" wrap="square" tIns="457200">
            <a:normAutofit/>
          </a:bodyPr>
          <a:lstStyle>
            <a:lvl1pPr lvl="0" marR="0" rtl="0" algn="l">
              <a:lnSpc>
                <a:spcPct val="110000"/>
              </a:lnSpc>
              <a:spcBef>
                <a:spcPts val="1200"/>
              </a:spcBef>
              <a:spcAft>
                <a:spcPts val="0"/>
              </a:spcAft>
              <a:buClr>
                <a:schemeClr val="accent1"/>
              </a:buClr>
              <a:buSzPts val="3200"/>
              <a:buFont typeface="Calibri"/>
              <a:buNone/>
              <a:defRPr b="0" i="0" sz="32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200"/>
              </a:spcBef>
              <a:spcAft>
                <a:spcPts val="0"/>
              </a:spcAft>
              <a:buClr>
                <a:srgbClr val="3F3F3F"/>
              </a:buClr>
              <a:buSzPts val="2800"/>
              <a:buFont typeface="Calibri"/>
              <a:buNone/>
              <a:defRPr b="0" i="0" sz="2800" u="none" cap="none" strike="noStrike">
                <a:solidFill>
                  <a:srgbClr val="3F3F3F"/>
                </a:solidFill>
                <a:latin typeface="Libre Franklin"/>
                <a:ea typeface="Libre Franklin"/>
                <a:cs typeface="Libre Franklin"/>
                <a:sym typeface="Libre Franklin"/>
              </a:defRPr>
            </a:lvl2pPr>
            <a:lvl3pPr lvl="2" marR="0" rtl="0" algn="l">
              <a:lnSpc>
                <a:spcPct val="100000"/>
              </a:lnSpc>
              <a:spcBef>
                <a:spcPts val="400"/>
              </a:spcBef>
              <a:spcAft>
                <a:spcPts val="0"/>
              </a:spcAft>
              <a:buClr>
                <a:srgbClr val="3F3F3F"/>
              </a:buClr>
              <a:buSzPts val="2400"/>
              <a:buFont typeface="Calibri"/>
              <a:buNone/>
              <a:defRPr b="0" i="0" sz="2400" u="none" cap="none" strike="noStrike">
                <a:solidFill>
                  <a:srgbClr val="3F3F3F"/>
                </a:solidFill>
                <a:latin typeface="Libre Franklin"/>
                <a:ea typeface="Libre Franklin"/>
                <a:cs typeface="Libre Franklin"/>
                <a:sym typeface="Libre Franklin"/>
              </a:defRPr>
            </a:lvl3pPr>
            <a:lvl4pPr lvl="3"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4pPr>
            <a:lvl5pPr lvl="4" marR="0" rtl="0" algn="l">
              <a:lnSpc>
                <a:spcPct val="100000"/>
              </a:lnSpc>
              <a:spcBef>
                <a:spcPts val="400"/>
              </a:spcBef>
              <a:spcAft>
                <a:spcPts val="0"/>
              </a:spcAft>
              <a:buClr>
                <a:srgbClr val="3F3F3F"/>
              </a:buClr>
              <a:buSzPts val="2000"/>
              <a:buFont typeface="Calibri"/>
              <a:buNone/>
              <a:defRPr b="0" i="0" sz="2000" u="none" cap="none" strike="noStrike">
                <a:solidFill>
                  <a:srgbClr val="3F3F3F"/>
                </a:solidFill>
                <a:latin typeface="Libre Franklin"/>
                <a:ea typeface="Libre Franklin"/>
                <a:cs typeface="Libre Franklin"/>
                <a:sym typeface="Libre Franklin"/>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Libre Franklin"/>
                <a:ea typeface="Libre Franklin"/>
                <a:cs typeface="Libre Franklin"/>
                <a:sym typeface="Libre Franklin"/>
              </a:defRPr>
            </a:lvl9pPr>
          </a:lstStyle>
          <a:p/>
        </p:txBody>
      </p:sp>
      <p:sp>
        <p:nvSpPr>
          <p:cNvPr id="92" name="Google Shape;92;p18"/>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4" name="Google Shape;94;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1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9" name="Shape 39"/>
        <p:cNvGrpSpPr/>
        <p:nvPr/>
      </p:nvGrpSpPr>
      <p:grpSpPr>
        <a:xfrm>
          <a:off x="0" y="0"/>
          <a:ext cx="0" cy="0"/>
          <a:chOff x="0" y="0"/>
          <a:chExt cx="0" cy="0"/>
        </a:xfrm>
      </p:grpSpPr>
      <p:sp>
        <p:nvSpPr>
          <p:cNvPr id="40" name="Google Shape;40;p12"/>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2"/>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12"/>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44" name="Google Shape;44;p12"/>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800" u="none" cap="none" strike="noStrike">
                <a:solidFill>
                  <a:schemeClr val="dk2"/>
                </a:solidFill>
                <a:latin typeface="Libre Franklin"/>
                <a:ea typeface="Libre Franklin"/>
                <a:cs typeface="Libre Franklin"/>
                <a:sym typeface="Libre Franklin"/>
              </a:defRPr>
            </a:lvl1pPr>
            <a:lvl2pPr indent="0" lvl="1" marL="0" algn="l">
              <a:spcBef>
                <a:spcPts val="0"/>
              </a:spcBef>
              <a:buNone/>
              <a:defRPr b="0" i="0" sz="800" u="none" cap="none" strike="noStrike">
                <a:solidFill>
                  <a:schemeClr val="dk2"/>
                </a:solidFill>
                <a:latin typeface="Libre Franklin"/>
                <a:ea typeface="Libre Franklin"/>
                <a:cs typeface="Libre Franklin"/>
                <a:sym typeface="Libre Franklin"/>
              </a:defRPr>
            </a:lvl2pPr>
            <a:lvl3pPr indent="0" lvl="2" marL="0" algn="l">
              <a:spcBef>
                <a:spcPts val="0"/>
              </a:spcBef>
              <a:buNone/>
              <a:defRPr b="0" i="0" sz="800" u="none" cap="none" strike="noStrike">
                <a:solidFill>
                  <a:schemeClr val="dk2"/>
                </a:solidFill>
                <a:latin typeface="Libre Franklin"/>
                <a:ea typeface="Libre Franklin"/>
                <a:cs typeface="Libre Franklin"/>
                <a:sym typeface="Libre Franklin"/>
              </a:defRPr>
            </a:lvl3pPr>
            <a:lvl4pPr indent="0" lvl="3" marL="0" algn="l">
              <a:spcBef>
                <a:spcPts val="0"/>
              </a:spcBef>
              <a:buNone/>
              <a:defRPr b="0" i="0" sz="800" u="none" cap="none" strike="noStrike">
                <a:solidFill>
                  <a:schemeClr val="dk2"/>
                </a:solidFill>
                <a:latin typeface="Libre Franklin"/>
                <a:ea typeface="Libre Franklin"/>
                <a:cs typeface="Libre Franklin"/>
                <a:sym typeface="Libre Franklin"/>
              </a:defRPr>
            </a:lvl4pPr>
            <a:lvl5pPr indent="0" lvl="4" marL="0" algn="l">
              <a:spcBef>
                <a:spcPts val="0"/>
              </a:spcBef>
              <a:buNone/>
              <a:defRPr b="0" i="0" sz="800" u="none" cap="none" strike="noStrike">
                <a:solidFill>
                  <a:schemeClr val="dk2"/>
                </a:solidFill>
                <a:latin typeface="Libre Franklin"/>
                <a:ea typeface="Libre Franklin"/>
                <a:cs typeface="Libre Franklin"/>
                <a:sym typeface="Libre Franklin"/>
              </a:defRPr>
            </a:lvl5pPr>
            <a:lvl6pPr indent="0" lvl="5" marL="0" algn="l">
              <a:spcBef>
                <a:spcPts val="0"/>
              </a:spcBef>
              <a:buNone/>
              <a:defRPr b="0" i="0" sz="800" u="none" cap="none" strike="noStrike">
                <a:solidFill>
                  <a:schemeClr val="dk2"/>
                </a:solidFill>
                <a:latin typeface="Libre Franklin"/>
                <a:ea typeface="Libre Franklin"/>
                <a:cs typeface="Libre Franklin"/>
                <a:sym typeface="Libre Franklin"/>
              </a:defRPr>
            </a:lvl6pPr>
            <a:lvl7pPr indent="0" lvl="6" marL="0" algn="l">
              <a:spcBef>
                <a:spcPts val="0"/>
              </a:spcBef>
              <a:buNone/>
              <a:defRPr b="0" i="0" sz="800" u="none" cap="none" strike="noStrike">
                <a:solidFill>
                  <a:schemeClr val="dk2"/>
                </a:solidFill>
                <a:latin typeface="Libre Franklin"/>
                <a:ea typeface="Libre Franklin"/>
                <a:cs typeface="Libre Franklin"/>
                <a:sym typeface="Libre Franklin"/>
              </a:defRPr>
            </a:lvl7pPr>
            <a:lvl8pPr indent="0" lvl="7" marL="0" algn="l">
              <a:spcBef>
                <a:spcPts val="0"/>
              </a:spcBef>
              <a:buNone/>
              <a:defRPr b="0" i="0" sz="800" u="none" cap="none" strike="noStrike">
                <a:solidFill>
                  <a:schemeClr val="dk2"/>
                </a:solidFill>
                <a:latin typeface="Libre Franklin"/>
                <a:ea typeface="Libre Franklin"/>
                <a:cs typeface="Libre Franklin"/>
                <a:sym typeface="Libre Franklin"/>
              </a:defRPr>
            </a:lvl8pPr>
            <a:lvl9pPr indent="0" lvl="8" marL="0" algn="l">
              <a:spcBef>
                <a:spcPts val="0"/>
              </a:spcBef>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3"/>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3"/>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3"/>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13"/>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1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sp>
        <p:nvSpPr>
          <p:cNvPr id="57" name="Google Shape;57;p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60" name="Google Shape;60;p9"/>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61" name="Google Shape;61;p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64" name="Shape 64"/>
        <p:cNvGrpSpPr/>
        <p:nvPr/>
      </p:nvGrpSpPr>
      <p:grpSpPr>
        <a:xfrm>
          <a:off x="0" y="0"/>
          <a:ext cx="0" cy="0"/>
          <a:chOff x="0" y="0"/>
          <a:chExt cx="0" cy="0"/>
        </a:xfrm>
      </p:grpSpPr>
      <p:sp>
        <p:nvSpPr>
          <p:cNvPr id="65" name="Google Shape;65;p14"/>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68" name="Google Shape;68;p14"/>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69" name="Google Shape;69;p1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15"/>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1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4" name="Shape 84"/>
        <p:cNvGrpSpPr/>
        <p:nvPr/>
      </p:nvGrpSpPr>
      <p:grpSpPr>
        <a:xfrm>
          <a:off x="0" y="0"/>
          <a:ext cx="0" cy="0"/>
          <a:chOff x="0" y="0"/>
          <a:chExt cx="0" cy="0"/>
        </a:xfrm>
      </p:grpSpPr>
      <p:sp>
        <p:nvSpPr>
          <p:cNvPr id="85" name="Google Shape;85;p1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FEFEFE"/>
              </a:buClr>
              <a:buSzPts val="4700"/>
              <a:buFont typeface="Bookman Old Style"/>
              <a:buNone/>
              <a:defRPr b="0" i="0" sz="4700" u="none" cap="none" strike="noStrik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FEFEFE"/>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FEFEFE"/>
              </a:buClr>
              <a:buSzPts val="1700"/>
              <a:buFont typeface="Calibri"/>
              <a:buChar char="◦"/>
              <a:defRPr b="0" i="0" sz="1700" u="none" cap="none" strike="noStrike">
                <a:solidFill>
                  <a:srgbClr val="FEFEFE"/>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FEFEFE"/>
              </a:buClr>
              <a:buSzPts val="1300"/>
              <a:buFont typeface="Calibri"/>
              <a:buChar char="◦"/>
              <a:defRPr b="0" i="0" sz="1300" u="none" cap="none" strike="noStrike">
                <a:solidFill>
                  <a:srgbClr val="FEFEFE"/>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Libre Franklin"/>
                <a:ea typeface="Libre Franklin"/>
                <a:cs typeface="Libre Franklin"/>
                <a:sym typeface="Libre Franklin"/>
              </a:defRPr>
            </a:lvl9pPr>
          </a:lstStyle>
          <a:p/>
        </p:txBody>
      </p:sp>
      <p:sp>
        <p:nvSpPr>
          <p:cNvPr id="13" name="Google Shape;13;p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5" name="Google Shape;15;p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6" name="Google Shape;16;p8"/>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7"/>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29" name="Google Shape;29;p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0" name="Google Shape;30;p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8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1" name="Google Shape;31;p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800" u="none" cap="none" strike="noStrike">
                <a:solidFill>
                  <a:srgbClr val="FFFFFF"/>
                </a:solidFill>
                <a:latin typeface="Libre Franklin"/>
                <a:ea typeface="Libre Franklin"/>
                <a:cs typeface="Libre Franklin"/>
                <a:sym typeface="Libre Franklin"/>
              </a:defRPr>
            </a:lvl1pPr>
            <a:lvl2pPr indent="0" lvl="1" marL="0" marR="0" rtl="0" algn="l">
              <a:spcBef>
                <a:spcPts val="0"/>
              </a:spcBef>
              <a:buNone/>
              <a:defRPr b="0" i="0" sz="800" u="none" cap="none" strike="noStrike">
                <a:solidFill>
                  <a:srgbClr val="FFFFFF"/>
                </a:solidFill>
                <a:latin typeface="Libre Franklin"/>
                <a:ea typeface="Libre Franklin"/>
                <a:cs typeface="Libre Franklin"/>
                <a:sym typeface="Libre Franklin"/>
              </a:defRPr>
            </a:lvl2pPr>
            <a:lvl3pPr indent="0" lvl="2" marL="0" marR="0" rtl="0" algn="l">
              <a:spcBef>
                <a:spcPts val="0"/>
              </a:spcBef>
              <a:buNone/>
              <a:defRPr b="0" i="0" sz="800" u="none" cap="none" strike="noStrike">
                <a:solidFill>
                  <a:srgbClr val="FFFFFF"/>
                </a:solidFill>
                <a:latin typeface="Libre Franklin"/>
                <a:ea typeface="Libre Franklin"/>
                <a:cs typeface="Libre Franklin"/>
                <a:sym typeface="Libre Franklin"/>
              </a:defRPr>
            </a:lvl3pPr>
            <a:lvl4pPr indent="0" lvl="3" marL="0" marR="0" rtl="0" algn="l">
              <a:spcBef>
                <a:spcPts val="0"/>
              </a:spcBef>
              <a:buNone/>
              <a:defRPr b="0" i="0" sz="800" u="none" cap="none" strike="noStrike">
                <a:solidFill>
                  <a:srgbClr val="FFFFFF"/>
                </a:solidFill>
                <a:latin typeface="Libre Franklin"/>
                <a:ea typeface="Libre Franklin"/>
                <a:cs typeface="Libre Franklin"/>
                <a:sym typeface="Libre Franklin"/>
              </a:defRPr>
            </a:lvl4pPr>
            <a:lvl5pPr indent="0" lvl="4" marL="0" marR="0" rtl="0" algn="l">
              <a:spcBef>
                <a:spcPts val="0"/>
              </a:spcBef>
              <a:buNone/>
              <a:defRPr b="0" i="0" sz="800" u="none" cap="none" strike="noStrike">
                <a:solidFill>
                  <a:srgbClr val="FFFFFF"/>
                </a:solidFill>
                <a:latin typeface="Libre Franklin"/>
                <a:ea typeface="Libre Franklin"/>
                <a:cs typeface="Libre Franklin"/>
                <a:sym typeface="Libre Franklin"/>
              </a:defRPr>
            </a:lvl5pPr>
            <a:lvl6pPr indent="0" lvl="5" marL="0" marR="0" rtl="0" algn="l">
              <a:spcBef>
                <a:spcPts val="0"/>
              </a:spcBef>
              <a:buNone/>
              <a:defRPr b="0" i="0" sz="800" u="none" cap="none" strike="noStrike">
                <a:solidFill>
                  <a:srgbClr val="FFFFFF"/>
                </a:solidFill>
                <a:latin typeface="Libre Franklin"/>
                <a:ea typeface="Libre Franklin"/>
                <a:cs typeface="Libre Franklin"/>
                <a:sym typeface="Libre Franklin"/>
              </a:defRPr>
            </a:lvl6pPr>
            <a:lvl7pPr indent="0" lvl="6" marL="0" marR="0" rtl="0" algn="l">
              <a:spcBef>
                <a:spcPts val="0"/>
              </a:spcBef>
              <a:buNone/>
              <a:defRPr b="0" i="0" sz="800" u="none" cap="none" strike="noStrike">
                <a:solidFill>
                  <a:srgbClr val="FFFFFF"/>
                </a:solidFill>
                <a:latin typeface="Libre Franklin"/>
                <a:ea typeface="Libre Franklin"/>
                <a:cs typeface="Libre Franklin"/>
                <a:sym typeface="Libre Franklin"/>
              </a:defRPr>
            </a:lvl7pPr>
            <a:lvl8pPr indent="0" lvl="7" marL="0" marR="0" rtl="0" algn="l">
              <a:spcBef>
                <a:spcPts val="0"/>
              </a:spcBef>
              <a:buNone/>
              <a:defRPr b="0" i="0" sz="800" u="none" cap="none" strike="noStrike">
                <a:solidFill>
                  <a:srgbClr val="FFFFFF"/>
                </a:solidFill>
                <a:latin typeface="Libre Franklin"/>
                <a:ea typeface="Libre Franklin"/>
                <a:cs typeface="Libre Franklin"/>
                <a:sym typeface="Libre Franklin"/>
              </a:defRPr>
            </a:lvl8pPr>
            <a:lvl9pPr indent="0" lvl="8" marL="0" marR="0" rtl="0" algn="l">
              <a:spcBef>
                <a:spcPts val="0"/>
              </a:spcBef>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7"/>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16RUBerx8EzMzuU0Y7SVA-m316HBegfK/view" TargetMode="Externa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viblo.asia/p/thuat-toan-quay-lui-backtracking-bJzKmLbD59N" TargetMode="External"/><Relationship Id="rId4" Type="http://schemas.openxmlformats.org/officeDocument/2006/relationships/hyperlink" Target="https://www.geeksforgeeks.org/rat-in-a-maze-backtracking-2/" TargetMode="External"/><Relationship Id="rId5" Type="http://schemas.openxmlformats.org/officeDocument/2006/relationships/hyperlink" Target="https://en.wikipedia.org/wiki/Backtrack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NKSq5Ew2yl0LjCagVZhh2od8Q7UX9AIT/view"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
          <p:cNvSpPr/>
          <p:nvPr/>
        </p:nvSpPr>
        <p:spPr>
          <a:xfrm>
            <a:off x="1" y="0"/>
            <a:ext cx="12188726" cy="685897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pic>
        <p:nvPicPr>
          <p:cNvPr descr="A close up of a piece of paper with a pencil laying on top" id="102" name="Google Shape;102;p1"/>
          <p:cNvPicPr preferRelativeResize="0"/>
          <p:nvPr/>
        </p:nvPicPr>
        <p:blipFill rotWithShape="1">
          <a:blip r:embed="rId3">
            <a:alphaModFix/>
          </a:blip>
          <a:srcRect b="0" l="0" r="0" t="0"/>
          <a:stretch/>
        </p:blipFill>
        <p:spPr>
          <a:xfrm>
            <a:off x="20" y="975"/>
            <a:ext cx="12191980" cy="6858000"/>
          </a:xfrm>
          <a:prstGeom prst="rect">
            <a:avLst/>
          </a:prstGeom>
          <a:noFill/>
          <a:ln>
            <a:noFill/>
          </a:ln>
        </p:spPr>
      </p:pic>
      <p:sp>
        <p:nvSpPr>
          <p:cNvPr id="103" name="Google Shape;103;p1"/>
          <p:cNvSpPr/>
          <p:nvPr/>
        </p:nvSpPr>
        <p:spPr>
          <a:xfrm>
            <a:off x="7912607" y="1238442"/>
            <a:ext cx="3635926" cy="4355751"/>
          </a:xfrm>
          <a:prstGeom prst="rect">
            <a:avLst/>
          </a:prstGeom>
          <a:solidFill>
            <a:schemeClr val="dk1">
              <a:alpha val="8470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04" name="Google Shape;104;p1"/>
          <p:cNvSpPr txBox="1"/>
          <p:nvPr>
            <p:ph type="ctrTitle"/>
          </p:nvPr>
        </p:nvSpPr>
        <p:spPr>
          <a:xfrm>
            <a:off x="8123416" y="1475234"/>
            <a:ext cx="3214307" cy="153157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Bookman Old Style"/>
              <a:buNone/>
            </a:pPr>
            <a:r>
              <a:rPr lang="en-US" sz="3600">
                <a:solidFill>
                  <a:schemeClr val="lt1"/>
                </a:solidFill>
              </a:rPr>
              <a:t>Backtracking Algorithm</a:t>
            </a:r>
            <a:endParaRPr sz="3600">
              <a:solidFill>
                <a:schemeClr val="lt1"/>
              </a:solidFill>
            </a:endParaRPr>
          </a:p>
        </p:txBody>
      </p:sp>
      <p:sp>
        <p:nvSpPr>
          <p:cNvPr id="105" name="Google Shape;105;p1"/>
          <p:cNvSpPr txBox="1"/>
          <p:nvPr>
            <p:ph idx="1" type="subTitle"/>
          </p:nvPr>
        </p:nvSpPr>
        <p:spPr>
          <a:xfrm>
            <a:off x="8176090" y="3474280"/>
            <a:ext cx="3205640" cy="42062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200"/>
              <a:buNone/>
            </a:pPr>
            <a:r>
              <a:rPr lang="en-US" sz="1200"/>
              <a:t>NGUYỄN QUANG HIẾU - 18520748</a:t>
            </a:r>
            <a:endParaRPr sz="1200"/>
          </a:p>
        </p:txBody>
      </p:sp>
      <p:cxnSp>
        <p:nvCxnSpPr>
          <p:cNvPr id="106" name="Google Shape;106;p1"/>
          <p:cNvCxnSpPr/>
          <p:nvPr/>
        </p:nvCxnSpPr>
        <p:spPr>
          <a:xfrm>
            <a:off x="8176090" y="4508519"/>
            <a:ext cx="3108960" cy="0"/>
          </a:xfrm>
          <a:prstGeom prst="straightConnector1">
            <a:avLst/>
          </a:prstGeom>
          <a:noFill/>
          <a:ln cap="flat" cmpd="sng" w="19050">
            <a:solidFill>
              <a:schemeClr val="accent1"/>
            </a:solidFill>
            <a:prstDash val="solid"/>
            <a:round/>
            <a:headEnd len="sm" w="sm" type="none"/>
            <a:tailEnd len="sm" w="sm" type="none"/>
          </a:ln>
        </p:spPr>
      </p:cxnSp>
      <p:sp>
        <p:nvSpPr>
          <p:cNvPr id="107" name="Google Shape;107;p1"/>
          <p:cNvSpPr/>
          <p:nvPr/>
        </p:nvSpPr>
        <p:spPr>
          <a:xfrm>
            <a:off x="1" y="6400800"/>
            <a:ext cx="12192000" cy="457200"/>
          </a:xfrm>
          <a:prstGeom prst="rect">
            <a:avLst/>
          </a:prstGeom>
          <a:solidFill>
            <a:srgbClr val="262626">
              <a:alpha val="9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 name="Google Shape;108;p1"/>
          <p:cNvCxnSpPr/>
          <p:nvPr/>
        </p:nvCxnSpPr>
        <p:spPr>
          <a:xfrm>
            <a:off x="8176090" y="3912973"/>
            <a:ext cx="3108960" cy="0"/>
          </a:xfrm>
          <a:prstGeom prst="straightConnector1">
            <a:avLst/>
          </a:prstGeom>
          <a:noFill/>
          <a:ln cap="flat" cmpd="sng" w="19050">
            <a:solidFill>
              <a:schemeClr val="accent1"/>
            </a:solidFill>
            <a:prstDash val="solid"/>
            <a:round/>
            <a:headEnd len="sm" w="sm" type="none"/>
            <a:tailEnd len="sm" w="sm" type="none"/>
          </a:ln>
        </p:spPr>
      </p:cxnSp>
      <p:cxnSp>
        <p:nvCxnSpPr>
          <p:cNvPr id="109" name="Google Shape;109;p1"/>
          <p:cNvCxnSpPr/>
          <p:nvPr/>
        </p:nvCxnSpPr>
        <p:spPr>
          <a:xfrm>
            <a:off x="8176090" y="5152767"/>
            <a:ext cx="3108960" cy="0"/>
          </a:xfrm>
          <a:prstGeom prst="straightConnector1">
            <a:avLst/>
          </a:prstGeom>
          <a:noFill/>
          <a:ln cap="flat" cmpd="sng" w="19050">
            <a:solidFill>
              <a:schemeClr val="accent1"/>
            </a:solidFill>
            <a:prstDash val="solid"/>
            <a:round/>
            <a:headEnd len="sm" w="sm" type="none"/>
            <a:tailEnd len="sm" w="sm" type="none"/>
          </a:ln>
        </p:spPr>
      </p:cxnSp>
      <p:sp>
        <p:nvSpPr>
          <p:cNvPr id="110" name="Google Shape;110;p1"/>
          <p:cNvSpPr txBox="1"/>
          <p:nvPr/>
        </p:nvSpPr>
        <p:spPr>
          <a:xfrm>
            <a:off x="8176090" y="4084972"/>
            <a:ext cx="3205640" cy="420624"/>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1200"/>
              <a:buFont typeface="Calibri"/>
              <a:buNone/>
            </a:pPr>
            <a:r>
              <a:rPr lang="en-US" sz="1200">
                <a:solidFill>
                  <a:schemeClr val="lt1"/>
                </a:solidFill>
                <a:latin typeface="Libre Franklin"/>
                <a:ea typeface="Libre Franklin"/>
                <a:cs typeface="Libre Franklin"/>
                <a:sym typeface="Libre Franklin"/>
              </a:rPr>
              <a:t>NGUYỄN THANH </a:t>
            </a:r>
            <a:r>
              <a:rPr b="0" i="0" lang="en-US" sz="1200" u="none" cap="none" strike="noStrike">
                <a:solidFill>
                  <a:schemeClr val="lt1"/>
                </a:solidFill>
                <a:latin typeface="Libre Franklin"/>
                <a:ea typeface="Libre Franklin"/>
                <a:cs typeface="Libre Franklin"/>
                <a:sym typeface="Libre Franklin"/>
              </a:rPr>
              <a:t>ĐIỀN - 18520600</a:t>
            </a:r>
            <a:endParaRPr b="0" i="0" sz="1200" u="none" cap="none" strike="noStrike">
              <a:solidFill>
                <a:schemeClr val="lt1"/>
              </a:solidFill>
              <a:latin typeface="Libre Franklin"/>
              <a:ea typeface="Libre Franklin"/>
              <a:cs typeface="Libre Franklin"/>
              <a:sym typeface="Libre Franklin"/>
            </a:endParaRPr>
          </a:p>
        </p:txBody>
      </p:sp>
      <p:sp>
        <p:nvSpPr>
          <p:cNvPr id="111" name="Google Shape;111;p1"/>
          <p:cNvSpPr txBox="1"/>
          <p:nvPr/>
        </p:nvSpPr>
        <p:spPr>
          <a:xfrm>
            <a:off x="8176090" y="4731656"/>
            <a:ext cx="3205640" cy="420624"/>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1200"/>
              <a:buFont typeface="Calibri"/>
              <a:buNone/>
            </a:pPr>
            <a:r>
              <a:rPr lang="en-US" sz="1200">
                <a:solidFill>
                  <a:schemeClr val="lt1"/>
                </a:solidFill>
                <a:latin typeface="Libre Franklin"/>
                <a:ea typeface="Libre Franklin"/>
                <a:cs typeface="Libre Franklin"/>
                <a:sym typeface="Libre Franklin"/>
              </a:rPr>
              <a:t>LÊ ĐÌNH TRỌNG </a:t>
            </a:r>
            <a:r>
              <a:rPr b="0" i="0" lang="en-US" sz="1200" u="none" cap="none" strike="noStrike">
                <a:solidFill>
                  <a:schemeClr val="lt1"/>
                </a:solidFill>
                <a:latin typeface="Libre Franklin"/>
                <a:ea typeface="Libre Franklin"/>
                <a:cs typeface="Libre Franklin"/>
                <a:sym typeface="Libre Franklin"/>
              </a:rPr>
              <a:t>NGHĨA - 17520798</a:t>
            </a:r>
            <a:endParaRPr b="0" i="0" sz="1200" u="none" cap="none" strike="noStrike">
              <a:solidFill>
                <a:schemeClr val="lt1"/>
              </a:solidFill>
              <a:latin typeface="Libre Franklin"/>
              <a:ea typeface="Libre Franklin"/>
              <a:cs typeface="Libre Franklin"/>
              <a:sym typeface="Libre Franklin"/>
            </a:endParaRPr>
          </a:p>
        </p:txBody>
      </p:sp>
      <p:sp>
        <p:nvSpPr>
          <p:cNvPr id="112" name="Google Shape;112;p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a476137e40_0_2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Rat in maze</a:t>
            </a:r>
            <a:endParaRPr/>
          </a:p>
        </p:txBody>
      </p:sp>
      <p:sp>
        <p:nvSpPr>
          <p:cNvPr id="196" name="Google Shape;196;ga476137e40_0_27"/>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lang="en-US"/>
              <a:t>Maze được cho dưới dạng ma trận nhị phân N * N trong đó nguồn là Maze [0] [0] và đích là là Maze [N- 1] [N-1] . Một con chuột bắt đầu từ nguồn và phải đến đích. Con chuột chỉ có thể di chuyển theo hai hướng: </a:t>
            </a:r>
            <a:r>
              <a:rPr b="1" lang="en-US"/>
              <a:t>xuống</a:t>
            </a:r>
            <a:r>
              <a:rPr lang="en-US"/>
              <a:t> và </a:t>
            </a:r>
            <a:r>
              <a:rPr b="1" lang="en-US"/>
              <a:t>rẽ phải</a:t>
            </a:r>
            <a:endParaRPr b="1"/>
          </a:p>
          <a:p>
            <a:pPr indent="0" lvl="0" marL="0" rtl="0" algn="l">
              <a:spcBef>
                <a:spcPts val="1200"/>
              </a:spcBef>
              <a:spcAft>
                <a:spcPts val="0"/>
              </a:spcAft>
              <a:buClr>
                <a:schemeClr val="dk1"/>
              </a:buClr>
              <a:buSzPts val="1100"/>
              <a:buFont typeface="Arial"/>
              <a:buNone/>
            </a:pPr>
            <a:r>
              <a:rPr lang="en-US"/>
              <a:t>Trong ma trận Maze, 0 có nghĩa là ngõ cụt và 1 có nghĩa là khối có thể được sử dụng trong đường dẫn từ nguồn đến đích.</a:t>
            </a:r>
            <a:endParaRPr/>
          </a:p>
          <a:p>
            <a:pPr indent="0" lvl="0" marL="0" rtl="0" algn="l">
              <a:spcBef>
                <a:spcPts val="1200"/>
              </a:spcBef>
              <a:spcAft>
                <a:spcPts val="200"/>
              </a:spcAft>
              <a:buNone/>
            </a:pPr>
            <a:r>
              <a:t/>
            </a:r>
            <a:endParaRPr/>
          </a:p>
        </p:txBody>
      </p:sp>
      <p:sp>
        <p:nvSpPr>
          <p:cNvPr id="197" name="Google Shape;197;ga476137e40_0_27"/>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476137e40_0_9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Rat in maze</a:t>
            </a:r>
            <a:endParaRPr/>
          </a:p>
        </p:txBody>
      </p:sp>
      <p:sp>
        <p:nvSpPr>
          <p:cNvPr id="204" name="Google Shape;204;ga476137e40_0_93"/>
          <p:cNvSpPr txBox="1"/>
          <p:nvPr>
            <p:ph idx="1" type="body"/>
          </p:nvPr>
        </p:nvSpPr>
        <p:spPr>
          <a:xfrm>
            <a:off x="1097280" y="2120900"/>
            <a:ext cx="4639800" cy="37482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rPr lang="en-US" u="sng"/>
              <a:t>INPUT</a:t>
            </a:r>
            <a:r>
              <a:rPr lang="en-US"/>
              <a:t>: </a:t>
            </a:r>
            <a:r>
              <a:rPr lang="en-US"/>
              <a:t>1 binary matrix biểu diễn cho mê cung</a:t>
            </a:r>
            <a:endParaRPr/>
          </a:p>
        </p:txBody>
      </p:sp>
      <p:sp>
        <p:nvSpPr>
          <p:cNvPr id="205" name="Google Shape;205;ga476137e40_0_93"/>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6" name="Google Shape;206;ga476137e40_0_93"/>
          <p:cNvSpPr txBox="1"/>
          <p:nvPr>
            <p:ph idx="2" type="body"/>
          </p:nvPr>
        </p:nvSpPr>
        <p:spPr>
          <a:xfrm>
            <a:off x="6515944" y="2120900"/>
            <a:ext cx="4639800" cy="37482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rPr lang="en-US" u="sng"/>
              <a:t>OUTPUT</a:t>
            </a:r>
            <a:r>
              <a:rPr lang="en-US"/>
              <a:t>: </a:t>
            </a:r>
            <a:r>
              <a:rPr lang="en-US"/>
              <a:t>1 binary matrix biểu diễn đường đi hợp lệ cho chú chuột</a:t>
            </a:r>
            <a:endParaRPr/>
          </a:p>
        </p:txBody>
      </p:sp>
      <p:cxnSp>
        <p:nvCxnSpPr>
          <p:cNvPr id="207" name="Google Shape;207;ga476137e40_0_93"/>
          <p:cNvCxnSpPr/>
          <p:nvPr/>
        </p:nvCxnSpPr>
        <p:spPr>
          <a:xfrm>
            <a:off x="5982275" y="2303925"/>
            <a:ext cx="29700" cy="3540000"/>
          </a:xfrm>
          <a:prstGeom prst="straightConnector1">
            <a:avLst/>
          </a:prstGeom>
          <a:noFill/>
          <a:ln cap="flat" cmpd="sng" w="19050">
            <a:solidFill>
              <a:srgbClr val="FFC000"/>
            </a:solidFill>
            <a:prstDash val="solid"/>
            <a:round/>
            <a:headEnd len="med" w="med" type="none"/>
            <a:tailEnd len="med" w="med" type="none"/>
          </a:ln>
        </p:spPr>
      </p:cxnSp>
      <p:pic>
        <p:nvPicPr>
          <p:cNvPr id="208" name="Google Shape;208;ga476137e40_0_93"/>
          <p:cNvPicPr preferRelativeResize="0"/>
          <p:nvPr/>
        </p:nvPicPr>
        <p:blipFill>
          <a:blip r:embed="rId3">
            <a:alphaModFix/>
          </a:blip>
          <a:stretch>
            <a:fillRect/>
          </a:stretch>
        </p:blipFill>
        <p:spPr>
          <a:xfrm>
            <a:off x="2077338" y="3023675"/>
            <a:ext cx="2679675" cy="2474100"/>
          </a:xfrm>
          <a:prstGeom prst="rect">
            <a:avLst/>
          </a:prstGeom>
          <a:noFill/>
          <a:ln>
            <a:noFill/>
          </a:ln>
        </p:spPr>
      </p:pic>
      <p:sp>
        <p:nvSpPr>
          <p:cNvPr id="209" name="Google Shape;209;ga476137e40_0_93"/>
          <p:cNvSpPr txBox="1"/>
          <p:nvPr/>
        </p:nvSpPr>
        <p:spPr>
          <a:xfrm>
            <a:off x="1950325" y="3023675"/>
            <a:ext cx="2823900" cy="247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{{1,    0,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{1,     1,     0,     1},</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{0,    1,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{1,     1,      1,     1}}</a:t>
            </a:r>
            <a:endParaRPr sz="2700">
              <a:latin typeface="Libre Franklin"/>
              <a:ea typeface="Libre Franklin"/>
              <a:cs typeface="Libre Franklin"/>
              <a:sym typeface="Libre Franklin"/>
            </a:endParaRPr>
          </a:p>
          <a:p>
            <a:pPr indent="0" lvl="0" marL="0" rtl="0" algn="l">
              <a:spcBef>
                <a:spcPts val="0"/>
              </a:spcBef>
              <a:spcAft>
                <a:spcPts val="0"/>
              </a:spcAft>
              <a:buNone/>
            </a:pPr>
            <a:r>
              <a:t/>
            </a:r>
            <a:endParaRPr sz="1800">
              <a:latin typeface="Libre Franklin"/>
              <a:ea typeface="Libre Franklin"/>
              <a:cs typeface="Libre Franklin"/>
              <a:sym typeface="Libre Franklin"/>
            </a:endParaRPr>
          </a:p>
        </p:txBody>
      </p:sp>
      <p:pic>
        <p:nvPicPr>
          <p:cNvPr id="210" name="Google Shape;210;ga476137e40_0_93"/>
          <p:cNvPicPr preferRelativeResize="0"/>
          <p:nvPr/>
        </p:nvPicPr>
        <p:blipFill>
          <a:blip r:embed="rId4">
            <a:alphaModFix/>
          </a:blip>
          <a:stretch>
            <a:fillRect/>
          </a:stretch>
        </p:blipFill>
        <p:spPr>
          <a:xfrm>
            <a:off x="7521450" y="3023675"/>
            <a:ext cx="2628800" cy="2474100"/>
          </a:xfrm>
          <a:prstGeom prst="rect">
            <a:avLst/>
          </a:prstGeom>
          <a:noFill/>
          <a:ln>
            <a:noFill/>
          </a:ln>
        </p:spPr>
      </p:pic>
      <p:sp>
        <p:nvSpPr>
          <p:cNvPr id="211" name="Google Shape;211;ga476137e40_0_93"/>
          <p:cNvSpPr txBox="1"/>
          <p:nvPr/>
        </p:nvSpPr>
        <p:spPr>
          <a:xfrm>
            <a:off x="7521400" y="3023675"/>
            <a:ext cx="2901000" cy="247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{{1,    0,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{1,     1,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{0,    1,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{0,    1,     1,      1}}</a:t>
            </a:r>
            <a:endParaRPr sz="2700">
              <a:latin typeface="Libre Franklin"/>
              <a:ea typeface="Libre Franklin"/>
              <a:cs typeface="Libre Franklin"/>
              <a:sym typeface="Libre Franklin"/>
            </a:endParaRPr>
          </a:p>
          <a:p>
            <a:pPr indent="0" lvl="0" marL="0" rtl="0" algn="l">
              <a:spcBef>
                <a:spcPts val="0"/>
              </a:spcBef>
              <a:spcAft>
                <a:spcPts val="0"/>
              </a:spcAft>
              <a:buNone/>
            </a:pPr>
            <a:r>
              <a:t/>
            </a:r>
            <a:endParaRPr sz="1800">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208"/>
                                        </p:tgtEl>
                                      </p:cBhvr>
                                    </p:animEffect>
                                    <p:set>
                                      <p:cBhvr>
                                        <p:cTn dur="1" fill="hold">
                                          <p:stCondLst>
                                            <p:cond delay="1500"/>
                                          </p:stCondLst>
                                        </p:cTn>
                                        <p:tgtEl>
                                          <p:spTgt spid="208"/>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210"/>
                                        </p:tgtEl>
                                      </p:cBhvr>
                                    </p:animEffect>
                                    <p:set>
                                      <p:cBhvr>
                                        <p:cTn dur="1" fill="hold">
                                          <p:stCondLst>
                                            <p:cond delay="1500"/>
                                          </p:stCondLst>
                                        </p:cTn>
                                        <p:tgtEl>
                                          <p:spTgt spid="210"/>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476137e40_0_3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Rat in maze</a:t>
            </a:r>
            <a:endParaRPr/>
          </a:p>
        </p:txBody>
      </p:sp>
      <p:sp>
        <p:nvSpPr>
          <p:cNvPr id="218" name="Google Shape;218;ga476137e40_0_35"/>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19" name="Google Shape;219;ga476137e40_0_35" title="Rat in a Maze - Backtracking (Set 2) - GeeksforGeeks (online-video-cutter.com).mp4">
            <a:hlinkClick r:id="rId3"/>
          </p:cNvPr>
          <p:cNvPicPr preferRelativeResize="0"/>
          <p:nvPr/>
        </p:nvPicPr>
        <p:blipFill>
          <a:blip r:embed="rId4">
            <a:alphaModFix/>
          </a:blip>
          <a:stretch>
            <a:fillRect/>
          </a:stretch>
        </p:blipFill>
        <p:spPr>
          <a:xfrm>
            <a:off x="3505325" y="2512175"/>
            <a:ext cx="5181350" cy="2914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476137e40_0_112"/>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Rat in maze</a:t>
            </a:r>
            <a:endParaRPr/>
          </a:p>
        </p:txBody>
      </p:sp>
      <p:sp>
        <p:nvSpPr>
          <p:cNvPr id="226" name="Google Shape;226;ga476137e40_0_112"/>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457200" lvl="0" marL="0" rtl="0" algn="ctr">
              <a:spcBef>
                <a:spcPts val="1200"/>
              </a:spcBef>
              <a:spcAft>
                <a:spcPts val="0"/>
              </a:spcAft>
              <a:buClr>
                <a:schemeClr val="dk1"/>
              </a:buClr>
              <a:buSzPts val="1100"/>
              <a:buFont typeface="Arial"/>
              <a:buNone/>
            </a:pPr>
            <a:r>
              <a:rPr lang="en-US" sz="4900">
                <a:solidFill>
                  <a:srgbClr val="1155CC"/>
                </a:solidFill>
              </a:rPr>
              <a:t>Cài đặt thuật toán</a:t>
            </a:r>
            <a:endParaRPr sz="4900">
              <a:solidFill>
                <a:srgbClr val="1155CC"/>
              </a:solidFill>
            </a:endParaRPr>
          </a:p>
          <a:p>
            <a:pPr indent="45720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200"/>
              </a:spcAft>
              <a:buNone/>
            </a:pPr>
            <a:r>
              <a:t/>
            </a:r>
            <a:endParaRPr/>
          </a:p>
        </p:txBody>
      </p:sp>
      <p:sp>
        <p:nvSpPr>
          <p:cNvPr id="227" name="Google Shape;227;ga476137e40_0_112"/>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a476137e40_0_120"/>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Rat in maze</a:t>
            </a:r>
            <a:endParaRPr/>
          </a:p>
        </p:txBody>
      </p:sp>
      <p:sp>
        <p:nvSpPr>
          <p:cNvPr id="234" name="Google Shape;234;ga476137e40_0_120"/>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lang="en-US"/>
              <a:t>Complexity Analysis:</a:t>
            </a:r>
            <a:endParaRPr/>
          </a:p>
          <a:p>
            <a:pPr indent="-342900" lvl="0" marL="457200" rtl="0" algn="l">
              <a:spcBef>
                <a:spcPts val="1200"/>
              </a:spcBef>
              <a:spcAft>
                <a:spcPts val="0"/>
              </a:spcAft>
              <a:buSzPts val="1800"/>
              <a:buChar char="-"/>
            </a:pPr>
            <a:r>
              <a:rPr lang="en-US"/>
              <a:t>Time Complexity: O(2^(n^2)).</a:t>
            </a:r>
            <a:endParaRPr/>
          </a:p>
          <a:p>
            <a:pPr indent="0" lvl="0" marL="457200" rtl="0" algn="l">
              <a:spcBef>
                <a:spcPts val="1200"/>
              </a:spcBef>
              <a:spcAft>
                <a:spcPts val="0"/>
              </a:spcAft>
              <a:buNone/>
            </a:pPr>
            <a:r>
              <a:rPr lang="en-US"/>
              <a:t>Đệ quy có thể chạy đến . 2^(n^2) lần</a:t>
            </a:r>
            <a:endParaRPr/>
          </a:p>
          <a:p>
            <a:pPr indent="-342900" lvl="0" marL="457200" rtl="0" algn="l">
              <a:spcBef>
                <a:spcPts val="1200"/>
              </a:spcBef>
              <a:spcAft>
                <a:spcPts val="0"/>
              </a:spcAft>
              <a:buSzPts val="1800"/>
              <a:buChar char="-"/>
            </a:pPr>
            <a:r>
              <a:rPr lang="en-US"/>
              <a:t>Space Complexity: O(n 2 ).</a:t>
            </a:r>
            <a:endParaRPr/>
          </a:p>
          <a:p>
            <a:pPr indent="457200" lvl="0" marL="0" rtl="0" algn="l">
              <a:spcBef>
                <a:spcPts val="1200"/>
              </a:spcBef>
              <a:spcAft>
                <a:spcPts val="0"/>
              </a:spcAft>
              <a:buClr>
                <a:schemeClr val="dk1"/>
              </a:buClr>
              <a:buSzPts val="1100"/>
              <a:buFont typeface="Arial"/>
              <a:buNone/>
            </a:pPr>
            <a:r>
              <a:rPr lang="en-US"/>
              <a:t>Ma trận solution cần 1 khoảng không gian là n*n</a:t>
            </a:r>
            <a:endParaRPr/>
          </a:p>
          <a:p>
            <a:pPr indent="0" lvl="0" marL="0" rtl="0" algn="l">
              <a:spcBef>
                <a:spcPts val="1200"/>
              </a:spcBef>
              <a:spcAft>
                <a:spcPts val="200"/>
              </a:spcAft>
              <a:buNone/>
            </a:pPr>
            <a:r>
              <a:t/>
            </a:r>
            <a:endParaRPr/>
          </a:p>
        </p:txBody>
      </p:sp>
      <p:sp>
        <p:nvSpPr>
          <p:cNvPr id="235" name="Google Shape;235;ga476137e40_0_120"/>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Course schedule</a:t>
            </a:r>
            <a:endParaRPr/>
          </a:p>
        </p:txBody>
      </p:sp>
      <p:sp>
        <p:nvSpPr>
          <p:cNvPr id="241" name="Google Shape;241;p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0" lvl="0" marL="0" rtl="0" algn="l">
              <a:lnSpc>
                <a:spcPct val="110000"/>
              </a:lnSpc>
              <a:spcBef>
                <a:spcPts val="0"/>
              </a:spcBef>
              <a:spcAft>
                <a:spcPts val="0"/>
              </a:spcAft>
              <a:buSzPts val="1757"/>
              <a:buNone/>
            </a:pPr>
            <a:r>
              <a:rPr lang="en-US" sz="1757"/>
              <a:t>Có tổng cộng numCourses môn học được đánh số từ 0 đến numCourses - 1 mà chúng ta phải</a:t>
            </a:r>
            <a:endParaRPr/>
          </a:p>
          <a:p>
            <a:pPr indent="0" lvl="0" marL="0" rtl="0" algn="l">
              <a:lnSpc>
                <a:spcPct val="110000"/>
              </a:lnSpc>
              <a:spcBef>
                <a:spcPts val="1400"/>
              </a:spcBef>
              <a:spcAft>
                <a:spcPts val="0"/>
              </a:spcAft>
              <a:buSzPts val="1757"/>
              <a:buNone/>
            </a:pPr>
            <a:r>
              <a:rPr lang="en-US" sz="1757"/>
              <a:t>đăng ký.</a:t>
            </a:r>
            <a:endParaRPr/>
          </a:p>
          <a:p>
            <a:pPr indent="0" lvl="0" marL="0" rtl="0" algn="l">
              <a:lnSpc>
                <a:spcPct val="110000"/>
              </a:lnSpc>
              <a:spcBef>
                <a:spcPts val="1400"/>
              </a:spcBef>
              <a:spcAft>
                <a:spcPts val="0"/>
              </a:spcAft>
              <a:buSzPts val="1757"/>
              <a:buNone/>
            </a:pPr>
            <a:r>
              <a:rPr lang="en-US" sz="1757"/>
              <a:t>Một số môn học yêu cầu có môn học trước, ví dụ để học môn 0 thì cần phải học môn 1 trước.</a:t>
            </a:r>
            <a:endParaRPr/>
          </a:p>
          <a:p>
            <a:pPr indent="0" lvl="0" marL="0" rtl="0" algn="l">
              <a:lnSpc>
                <a:spcPct val="110000"/>
              </a:lnSpc>
              <a:spcBef>
                <a:spcPts val="1400"/>
              </a:spcBef>
              <a:spcAft>
                <a:spcPts val="0"/>
              </a:spcAft>
              <a:buSzPts val="1757"/>
              <a:buNone/>
            </a:pPr>
            <a:r>
              <a:rPr lang="en-US" sz="1757"/>
              <a:t>Điều đó sẽ được biểu diễn dưới dạng cặp như sau: [0, 1]</a:t>
            </a:r>
            <a:endParaRPr/>
          </a:p>
          <a:p>
            <a:pPr indent="0" lvl="0" marL="0" rtl="0" algn="l">
              <a:lnSpc>
                <a:spcPct val="110000"/>
              </a:lnSpc>
              <a:spcBef>
                <a:spcPts val="1400"/>
              </a:spcBef>
              <a:spcAft>
                <a:spcPts val="0"/>
              </a:spcAft>
              <a:buSzPts val="1757"/>
              <a:buNone/>
            </a:pPr>
            <a:r>
              <a:rPr lang="en-US" sz="1757"/>
              <a:t>Cho 1 số nguyên là số môn học (numCourses) và 1 danh sách các cặp gồm 2 số nguyên, môn</a:t>
            </a:r>
            <a:endParaRPr/>
          </a:p>
          <a:p>
            <a:pPr indent="0" lvl="0" marL="0" rtl="0" algn="l">
              <a:lnSpc>
                <a:spcPct val="110000"/>
              </a:lnSpc>
              <a:spcBef>
                <a:spcPts val="1400"/>
              </a:spcBef>
              <a:spcAft>
                <a:spcPts val="0"/>
              </a:spcAft>
              <a:buSzPts val="1757"/>
              <a:buNone/>
            </a:pPr>
            <a:r>
              <a:rPr lang="en-US" sz="1757"/>
              <a:t>học cùng với môn học trước tương ứng của môn đó. Hãy xác định xem chúng ta có thể học hết</a:t>
            </a:r>
            <a:endParaRPr/>
          </a:p>
          <a:p>
            <a:pPr indent="0" lvl="0" marL="0" rtl="0" algn="l">
              <a:lnSpc>
                <a:spcPct val="110000"/>
              </a:lnSpc>
              <a:spcBef>
                <a:spcPts val="1400"/>
              </a:spcBef>
              <a:spcAft>
                <a:spcPts val="0"/>
              </a:spcAft>
              <a:buSzPts val="1757"/>
              <a:buNone/>
            </a:pPr>
            <a:r>
              <a:rPr lang="en-US" sz="1757"/>
              <a:t>các môn được không ?</a:t>
            </a:r>
            <a:endParaRPr sz="1757" u="sng"/>
          </a:p>
        </p:txBody>
      </p:sp>
      <p:sp>
        <p:nvSpPr>
          <p:cNvPr id="242" name="Google Shape;242;p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a476137e40_0_128"/>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Course schedule</a:t>
            </a:r>
            <a:endParaRPr/>
          </a:p>
        </p:txBody>
      </p:sp>
      <p:sp>
        <p:nvSpPr>
          <p:cNvPr id="249" name="Google Shape;249;ga476137e40_0_128"/>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lang="en-US"/>
              <a:t>Input: numCourses = 2, prerequisites = [[1,0]]</a:t>
            </a:r>
            <a:endParaRPr/>
          </a:p>
          <a:p>
            <a:pPr indent="0" lvl="0" marL="0" rtl="0" algn="l">
              <a:spcBef>
                <a:spcPts val="1200"/>
              </a:spcBef>
              <a:spcAft>
                <a:spcPts val="0"/>
              </a:spcAft>
              <a:buClr>
                <a:schemeClr val="dk1"/>
              </a:buClr>
              <a:buSzPts val="1100"/>
              <a:buFont typeface="Arial"/>
              <a:buNone/>
            </a:pPr>
            <a:r>
              <a:rPr lang="en-US"/>
              <a:t>Output: true</a:t>
            </a:r>
            <a:endParaRPr/>
          </a:p>
          <a:p>
            <a:pPr indent="0" lvl="0" marL="0" rtl="0" algn="l">
              <a:spcBef>
                <a:spcPts val="1200"/>
              </a:spcBef>
              <a:spcAft>
                <a:spcPts val="200"/>
              </a:spcAft>
              <a:buNone/>
            </a:pPr>
            <a:r>
              <a:t/>
            </a:r>
            <a:endParaRPr/>
          </a:p>
        </p:txBody>
      </p:sp>
      <p:sp>
        <p:nvSpPr>
          <p:cNvPr id="250" name="Google Shape;250;ga476137e40_0_128"/>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a476137e40_0_136"/>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Course schedule</a:t>
            </a:r>
            <a:endParaRPr/>
          </a:p>
        </p:txBody>
      </p:sp>
      <p:sp>
        <p:nvSpPr>
          <p:cNvPr id="257" name="Google Shape;257;ga476137e40_0_136"/>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Xây dựng 3 hàm:</a:t>
            </a:r>
            <a:endParaRPr/>
          </a:p>
          <a:p>
            <a:pPr indent="457200" lvl="0" marL="0" rtl="0" algn="l">
              <a:spcBef>
                <a:spcPts val="1200"/>
              </a:spcBef>
              <a:spcAft>
                <a:spcPts val="0"/>
              </a:spcAft>
              <a:buNone/>
            </a:pPr>
            <a:r>
              <a:rPr b="1" lang="en-US"/>
              <a:t>init_graph()</a:t>
            </a:r>
            <a:r>
              <a:rPr lang="en-US"/>
              <a:t>: </a:t>
            </a:r>
            <a:endParaRPr/>
          </a:p>
          <a:p>
            <a:pPr indent="457200" lvl="0" marL="0" rtl="0" algn="l">
              <a:spcBef>
                <a:spcPts val="1200"/>
              </a:spcBef>
              <a:spcAft>
                <a:spcPts val="0"/>
              </a:spcAft>
              <a:buNone/>
            </a:pPr>
            <a:r>
              <a:rPr b="1" lang="en-US"/>
              <a:t>dfs()</a:t>
            </a:r>
            <a:r>
              <a:rPr lang="en-US"/>
              <a:t>: </a:t>
            </a:r>
            <a:endParaRPr/>
          </a:p>
          <a:p>
            <a:pPr indent="457200" lvl="0" marL="0" rtl="0" algn="l">
              <a:spcBef>
                <a:spcPts val="1200"/>
              </a:spcBef>
              <a:spcAft>
                <a:spcPts val="200"/>
              </a:spcAft>
              <a:buNone/>
            </a:pPr>
            <a:r>
              <a:rPr b="1" lang="en-US"/>
              <a:t>canFinish()</a:t>
            </a:r>
            <a:r>
              <a:rPr lang="en-US"/>
              <a:t>: </a:t>
            </a:r>
            <a:endParaRPr/>
          </a:p>
        </p:txBody>
      </p:sp>
      <p:sp>
        <p:nvSpPr>
          <p:cNvPr id="258" name="Google Shape;258;ga476137e40_0_136"/>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a476137e40_0_14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Course schedule</a:t>
            </a:r>
            <a:endParaRPr/>
          </a:p>
        </p:txBody>
      </p:sp>
      <p:sp>
        <p:nvSpPr>
          <p:cNvPr id="265" name="Google Shape;265;ga476137e40_0_147"/>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Complexity Analysis:</a:t>
            </a:r>
            <a:endParaRPr/>
          </a:p>
          <a:p>
            <a:pPr indent="-342900" lvl="0" marL="457200" rtl="0" algn="l">
              <a:spcBef>
                <a:spcPts val="1200"/>
              </a:spcBef>
              <a:spcAft>
                <a:spcPts val="0"/>
              </a:spcAft>
              <a:buSzPts val="1800"/>
              <a:buChar char="-"/>
            </a:pPr>
            <a:r>
              <a:rPr lang="en-US"/>
              <a:t>Time complexity: O(V+E)</a:t>
            </a:r>
            <a:endParaRPr/>
          </a:p>
          <a:p>
            <a:pPr indent="-342900" lvl="0" marL="457200" rtl="0" algn="l">
              <a:spcBef>
                <a:spcPts val="0"/>
              </a:spcBef>
              <a:spcAft>
                <a:spcPts val="0"/>
              </a:spcAft>
              <a:buSzPts val="1800"/>
              <a:buChar char="-"/>
            </a:pPr>
            <a:r>
              <a:rPr lang="en-US"/>
              <a:t>Space complexity: O(V^2)</a:t>
            </a:r>
            <a:endParaRPr/>
          </a:p>
          <a:p>
            <a:pPr indent="0" lvl="0" marL="0" rtl="0" algn="l">
              <a:spcBef>
                <a:spcPts val="1200"/>
              </a:spcBef>
              <a:spcAft>
                <a:spcPts val="200"/>
              </a:spcAft>
              <a:buNone/>
            </a:pPr>
            <a:r>
              <a:t/>
            </a:r>
            <a:endParaRPr/>
          </a:p>
        </p:txBody>
      </p:sp>
      <p:sp>
        <p:nvSpPr>
          <p:cNvPr id="266" name="Google Shape;266;ga476137e40_0_147"/>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a476137e40_0_15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Một số ví dụ khác</a:t>
            </a:r>
            <a:endParaRPr/>
          </a:p>
        </p:txBody>
      </p:sp>
      <p:sp>
        <p:nvSpPr>
          <p:cNvPr id="273" name="Google Shape;273;ga476137e40_0_155"/>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lnSpc>
                <a:spcPct val="100000"/>
              </a:lnSpc>
              <a:spcBef>
                <a:spcPts val="1200"/>
              </a:spcBef>
              <a:spcAft>
                <a:spcPts val="0"/>
              </a:spcAft>
              <a:buNone/>
            </a:pPr>
            <a:r>
              <a:rPr lang="en-US" sz="1700"/>
              <a:t>Thuật toán mark and sweep được ứng dụng trong garbage collector (sử dụng dfs để đánh dấu các object không còn truy xuất được trong pha mark)</a:t>
            </a:r>
            <a:endParaRPr sz="1700"/>
          </a:p>
          <a:p>
            <a:pPr indent="0" lvl="0" marL="0" rtl="0" algn="l">
              <a:lnSpc>
                <a:spcPct val="100000"/>
              </a:lnSpc>
              <a:spcBef>
                <a:spcPts val="1200"/>
              </a:spcBef>
              <a:spcAft>
                <a:spcPts val="0"/>
              </a:spcAft>
              <a:buNone/>
            </a:pPr>
            <a:r>
              <a:rPr lang="en-US" sz="1700"/>
              <a:t>Cơ chế backtracking trong ngôn ngữ prolog</a:t>
            </a:r>
            <a:endParaRPr sz="1700"/>
          </a:p>
          <a:p>
            <a:pPr indent="0" lvl="0" marL="0" rtl="0" algn="l">
              <a:lnSpc>
                <a:spcPct val="100000"/>
              </a:lnSpc>
              <a:spcBef>
                <a:spcPts val="1200"/>
              </a:spcBef>
              <a:spcAft>
                <a:spcPts val="0"/>
              </a:spcAft>
              <a:buNone/>
            </a:pPr>
            <a:r>
              <a:rPr lang="en-US" sz="1700"/>
              <a:t>Vd:</a:t>
            </a:r>
            <a:endParaRPr sz="1700"/>
          </a:p>
          <a:p>
            <a:pPr indent="457200" lvl="0" marL="0" rtl="0" algn="l">
              <a:lnSpc>
                <a:spcPct val="100000"/>
              </a:lnSpc>
              <a:spcBef>
                <a:spcPts val="500"/>
              </a:spcBef>
              <a:spcAft>
                <a:spcPts val="0"/>
              </a:spcAft>
              <a:buNone/>
            </a:pPr>
            <a:r>
              <a:rPr lang="en-US" sz="1600"/>
              <a:t>Facts:</a:t>
            </a:r>
            <a:endParaRPr sz="1600"/>
          </a:p>
          <a:p>
            <a:pPr indent="0" lvl="0" marL="914400" rtl="0" algn="l">
              <a:lnSpc>
                <a:spcPct val="100000"/>
              </a:lnSpc>
              <a:spcBef>
                <a:spcPts val="500"/>
              </a:spcBef>
              <a:spcAft>
                <a:spcPts val="0"/>
              </a:spcAft>
              <a:buNone/>
            </a:pPr>
            <a:r>
              <a:rPr lang="en-US" sz="1600"/>
              <a:t>male(ram).</a:t>
            </a:r>
            <a:endParaRPr sz="1600"/>
          </a:p>
          <a:p>
            <a:pPr indent="457200" lvl="0" marL="457200" rtl="0" algn="l">
              <a:lnSpc>
                <a:spcPct val="100000"/>
              </a:lnSpc>
              <a:spcBef>
                <a:spcPts val="500"/>
              </a:spcBef>
              <a:spcAft>
                <a:spcPts val="0"/>
              </a:spcAft>
              <a:buNone/>
            </a:pPr>
            <a:r>
              <a:rPr lang="en-US" sz="1600"/>
              <a:t>male(shyam).</a:t>
            </a:r>
            <a:endParaRPr sz="1600"/>
          </a:p>
          <a:p>
            <a:pPr indent="457200" lvl="0" marL="457200" rtl="0" algn="l">
              <a:lnSpc>
                <a:spcPct val="100000"/>
              </a:lnSpc>
              <a:spcBef>
                <a:spcPts val="500"/>
              </a:spcBef>
              <a:spcAft>
                <a:spcPts val="0"/>
              </a:spcAft>
              <a:buNone/>
            </a:pPr>
            <a:r>
              <a:rPr lang="en-US" sz="1600"/>
              <a:t>female(sita).</a:t>
            </a:r>
            <a:endParaRPr sz="1600"/>
          </a:p>
          <a:p>
            <a:pPr indent="457200" lvl="0" marL="457200" rtl="0" algn="l">
              <a:lnSpc>
                <a:spcPct val="100000"/>
              </a:lnSpc>
              <a:spcBef>
                <a:spcPts val="500"/>
              </a:spcBef>
              <a:spcAft>
                <a:spcPts val="0"/>
              </a:spcAft>
              <a:buNone/>
            </a:pPr>
            <a:r>
              <a:rPr lang="en-US" sz="1600"/>
              <a:t>female(gita).</a:t>
            </a:r>
            <a:endParaRPr sz="1600"/>
          </a:p>
          <a:p>
            <a:pPr indent="457200" lvl="0" marL="457200" rtl="0" algn="l">
              <a:lnSpc>
                <a:spcPct val="100000"/>
              </a:lnSpc>
              <a:spcBef>
                <a:spcPts val="500"/>
              </a:spcBef>
              <a:spcAft>
                <a:spcPts val="0"/>
              </a:spcAft>
              <a:buNone/>
            </a:pPr>
            <a:r>
              <a:rPr lang="en-US" sz="1600"/>
              <a:t>parents(shyam, gita, ram).</a:t>
            </a:r>
            <a:endParaRPr sz="1600"/>
          </a:p>
          <a:p>
            <a:pPr indent="457200" lvl="0" marL="457200" rtl="0" algn="l">
              <a:lnSpc>
                <a:spcPct val="100000"/>
              </a:lnSpc>
              <a:spcBef>
                <a:spcPts val="500"/>
              </a:spcBef>
              <a:spcAft>
                <a:spcPts val="0"/>
              </a:spcAft>
              <a:buNone/>
            </a:pPr>
            <a:r>
              <a:rPr lang="en-US" sz="1600"/>
              <a:t>parents(sita, gita, ram).</a:t>
            </a:r>
            <a:endParaRPr sz="1600"/>
          </a:p>
          <a:p>
            <a:pPr indent="457200" lvl="0" marL="0" rtl="0" algn="l">
              <a:lnSpc>
                <a:spcPct val="100000"/>
              </a:lnSpc>
              <a:spcBef>
                <a:spcPts val="500"/>
              </a:spcBef>
              <a:spcAft>
                <a:spcPts val="0"/>
              </a:spcAft>
              <a:buNone/>
            </a:pPr>
            <a:r>
              <a:rPr lang="en-US" sz="1600"/>
              <a:t>Rules:</a:t>
            </a:r>
            <a:endParaRPr sz="1600"/>
          </a:p>
          <a:p>
            <a:pPr indent="457200" lvl="0" marL="457200" rtl="0" algn="l">
              <a:lnSpc>
                <a:spcPct val="100000"/>
              </a:lnSpc>
              <a:spcBef>
                <a:spcPts val="500"/>
              </a:spcBef>
              <a:spcAft>
                <a:spcPts val="0"/>
              </a:spcAft>
              <a:buNone/>
            </a:pPr>
            <a:r>
              <a:rPr lang="en-US" sz="1600"/>
              <a:t>sister_of (X,Y):- female (X), parents (X, M, F),parents (Y, M, F).</a:t>
            </a:r>
            <a:endParaRPr sz="1600"/>
          </a:p>
          <a:p>
            <a:pPr indent="0" lvl="0" marL="0" rtl="0" algn="l">
              <a:lnSpc>
                <a:spcPct val="100000"/>
              </a:lnSpc>
              <a:spcBef>
                <a:spcPts val="1200"/>
              </a:spcBef>
              <a:spcAft>
                <a:spcPts val="200"/>
              </a:spcAft>
              <a:buNone/>
            </a:pPr>
            <a:r>
              <a:t/>
            </a:r>
            <a:endParaRPr sz="1600"/>
          </a:p>
        </p:txBody>
      </p:sp>
      <p:sp>
        <p:nvSpPr>
          <p:cNvPr id="274" name="Google Shape;274;ga476137e40_0_155"/>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Backtracking</a:t>
            </a:r>
            <a:endParaRPr/>
          </a:p>
        </p:txBody>
      </p:sp>
      <p:sp>
        <p:nvSpPr>
          <p:cNvPr id="118" name="Google Shape;118;p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Backtracking là một phương pháp được thiết kế dựa trên đệ quy. Ý tưởng của Backtracking là tìm lời giải từng bước, ở mỗi bước thực hiện chọn ra một trường hợp khả dĩ và tiếp tục thực hiện đệ quy.</a:t>
            </a:r>
            <a:endParaRPr/>
          </a:p>
          <a:p>
            <a:pPr indent="-120650" lvl="0" marL="91440" rtl="0" algn="l">
              <a:lnSpc>
                <a:spcPct val="110000"/>
              </a:lnSpc>
              <a:spcBef>
                <a:spcPts val="1400"/>
              </a:spcBef>
              <a:spcAft>
                <a:spcPts val="0"/>
              </a:spcAft>
              <a:buSzPts val="1900"/>
              <a:buChar char=" "/>
            </a:pPr>
            <a:r>
              <a:rPr lang="en-US"/>
              <a:t>Backtracking thường được sử dụng cho các bài toán liệt kê cấu trúc. Mỗi cấu trúc được tạo thành từ nhiều phần tử, mà mỗi phần tử này được chọn từ các khả năng của phần tử đó.</a:t>
            </a:r>
            <a:endParaRPr/>
          </a:p>
          <a:p>
            <a:pPr indent="0" lvl="0" marL="91440" rtl="0" algn="l">
              <a:lnSpc>
                <a:spcPct val="110000"/>
              </a:lnSpc>
              <a:spcBef>
                <a:spcPts val="1400"/>
              </a:spcBef>
              <a:spcAft>
                <a:spcPts val="0"/>
              </a:spcAft>
              <a:buSzPts val="1900"/>
              <a:buNone/>
            </a:pPr>
            <a:r>
              <a:t/>
            </a:r>
            <a:endParaRPr/>
          </a:p>
          <a:p>
            <a:pPr indent="0" lvl="0" marL="91440" rtl="0" algn="l">
              <a:lnSpc>
                <a:spcPct val="110000"/>
              </a:lnSpc>
              <a:spcBef>
                <a:spcPts val="1400"/>
              </a:spcBef>
              <a:spcAft>
                <a:spcPts val="0"/>
              </a:spcAft>
              <a:buSzPts val="1900"/>
              <a:buNone/>
            </a:pPr>
            <a:r>
              <a:t/>
            </a:r>
            <a:endParaRPr/>
          </a:p>
        </p:txBody>
      </p:sp>
      <p:sp>
        <p:nvSpPr>
          <p:cNvPr id="119" name="Google Shape;119;p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A picture containing scissors, looking, sitting, necklace&#10;&#10;Description automatically generated" id="120" name="Google Shape;120;p2"/>
          <p:cNvPicPr preferRelativeResize="0"/>
          <p:nvPr/>
        </p:nvPicPr>
        <p:blipFill rotWithShape="1">
          <a:blip r:embed="rId3">
            <a:alphaModFix/>
          </a:blip>
          <a:srcRect b="0" l="0" r="0" t="0"/>
          <a:stretch/>
        </p:blipFill>
        <p:spPr>
          <a:xfrm>
            <a:off x="3756050" y="4120975"/>
            <a:ext cx="4679899" cy="2051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a476137e40_0_163"/>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Reference</a:t>
            </a:r>
            <a:endParaRPr/>
          </a:p>
        </p:txBody>
      </p:sp>
      <p:sp>
        <p:nvSpPr>
          <p:cNvPr id="281" name="Google Shape;281;ga476137e40_0_163"/>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[1] </a:t>
            </a:r>
            <a:r>
              <a:rPr lang="en-US" u="sng">
                <a:solidFill>
                  <a:srgbClr val="4DC2F1"/>
                </a:solidFill>
                <a:hlinkClick r:id="rId3">
                  <a:extLst>
                    <a:ext uri="{A12FA001-AC4F-418D-AE19-62706E023703}">
                      <ahyp:hlinkClr val="tx"/>
                    </a:ext>
                  </a:extLst>
                </a:hlinkClick>
              </a:rPr>
              <a:t>https://viblo.asia/p/thuat-toan-quay-lui-backtracking-bJzKmLbD59N</a:t>
            </a:r>
            <a:endParaRPr u="sng">
              <a:solidFill>
                <a:srgbClr val="4DC2F1"/>
              </a:solidFill>
            </a:endParaRPr>
          </a:p>
          <a:p>
            <a:pPr indent="0" lvl="0" marL="0" rtl="0" algn="l">
              <a:spcBef>
                <a:spcPts val="1200"/>
              </a:spcBef>
              <a:spcAft>
                <a:spcPts val="0"/>
              </a:spcAft>
              <a:buNone/>
            </a:pPr>
            <a:r>
              <a:rPr lang="en-US">
                <a:solidFill>
                  <a:srgbClr val="000000"/>
                </a:solidFill>
              </a:rPr>
              <a:t>[2] </a:t>
            </a:r>
            <a:r>
              <a:rPr lang="en-US" u="sng">
                <a:solidFill>
                  <a:schemeClr val="hlink"/>
                </a:solidFill>
                <a:hlinkClick r:id="rId4"/>
              </a:rPr>
              <a:t>https://www.geeksforgeeks.org/rat-in-a-maze-backtracking-2/</a:t>
            </a:r>
            <a:endParaRPr u="sng">
              <a:solidFill>
                <a:srgbClr val="4A86E8"/>
              </a:solidFill>
            </a:endParaRPr>
          </a:p>
          <a:p>
            <a:pPr indent="0" lvl="0" marL="0" rtl="0" algn="l">
              <a:spcBef>
                <a:spcPts val="1200"/>
              </a:spcBef>
              <a:spcAft>
                <a:spcPts val="200"/>
              </a:spcAft>
              <a:buNone/>
            </a:pPr>
            <a:r>
              <a:rPr lang="en-US">
                <a:solidFill>
                  <a:srgbClr val="000000"/>
                </a:solidFill>
              </a:rPr>
              <a:t>[3] </a:t>
            </a:r>
            <a:r>
              <a:rPr lang="en-US" u="sng">
                <a:solidFill>
                  <a:schemeClr val="hlink"/>
                </a:solidFill>
                <a:hlinkClick r:id="rId5"/>
              </a:rPr>
              <a:t>https://en.wikipedia.org/wiki/Backtracking</a:t>
            </a:r>
            <a:endParaRPr u="sng">
              <a:solidFill>
                <a:srgbClr val="4A86E8"/>
              </a:solidFill>
            </a:endParaRPr>
          </a:p>
        </p:txBody>
      </p:sp>
      <p:sp>
        <p:nvSpPr>
          <p:cNvPr id="282" name="Google Shape;282;ga476137e40_0_163"/>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a476137e40_0_173"/>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descr="A close up of a piece of paper with a pencil laying on top" id="289" name="Google Shape;289;ga476137e40_0_173"/>
          <p:cNvPicPr preferRelativeResize="0"/>
          <p:nvPr/>
        </p:nvPicPr>
        <p:blipFill rotWithShape="1">
          <a:blip r:embed="rId3">
            <a:alphaModFix/>
          </a:blip>
          <a:srcRect b="0" l="0" r="0" t="0"/>
          <a:stretch/>
        </p:blipFill>
        <p:spPr>
          <a:xfrm>
            <a:off x="-6753575" y="-3798900"/>
            <a:ext cx="18945573" cy="10656901"/>
          </a:xfrm>
          <a:prstGeom prst="rect">
            <a:avLst/>
          </a:prstGeom>
          <a:noFill/>
          <a:ln>
            <a:noFill/>
          </a:ln>
        </p:spPr>
      </p:pic>
      <p:sp>
        <p:nvSpPr>
          <p:cNvPr id="290" name="Google Shape;290;ga476137e40_0_173"/>
          <p:cNvSpPr txBox="1"/>
          <p:nvPr/>
        </p:nvSpPr>
        <p:spPr>
          <a:xfrm>
            <a:off x="3006000" y="2578650"/>
            <a:ext cx="6180000" cy="17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600">
                <a:latin typeface="Libre Franklin"/>
                <a:ea typeface="Libre Franklin"/>
                <a:cs typeface="Libre Franklin"/>
                <a:sym typeface="Libre Franklin"/>
              </a:rPr>
              <a:t>Thank you</a:t>
            </a:r>
            <a:endParaRPr sz="9600">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3"/>
          <p:cNvSpPr txBox="1"/>
          <p:nvPr>
            <p:ph type="title"/>
          </p:nvPr>
        </p:nvSpPr>
        <p:spPr>
          <a:xfrm>
            <a:off x="3333421" y="669398"/>
            <a:ext cx="3517567" cy="73761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3959"/>
              <a:buFont typeface="Bookman Old Style"/>
              <a:buNone/>
            </a:pPr>
            <a:r>
              <a:rPr lang="en-US" sz="3959">
                <a:solidFill>
                  <a:srgbClr val="FFFFFF"/>
                </a:solidFill>
              </a:rPr>
              <a:t>Back</a:t>
            </a:r>
            <a:r>
              <a:rPr lang="en-US" sz="3959">
                <a:solidFill>
                  <a:schemeClr val="dk1"/>
                </a:solidFill>
              </a:rPr>
              <a:t>tracking</a:t>
            </a:r>
            <a:endParaRPr/>
          </a:p>
        </p:txBody>
      </p:sp>
      <p:sp>
        <p:nvSpPr>
          <p:cNvPr id="126" name="Google Shape;126;p3"/>
          <p:cNvSpPr txBox="1"/>
          <p:nvPr>
            <p:ph idx="1" type="body"/>
          </p:nvPr>
        </p:nvSpPr>
        <p:spPr>
          <a:xfrm>
            <a:off x="5387546" y="2007772"/>
            <a:ext cx="5633002" cy="4099784"/>
          </a:xfrm>
          <a:prstGeom prst="rect">
            <a:avLst/>
          </a:prstGeom>
          <a:noFill/>
          <a:ln>
            <a:noFill/>
          </a:ln>
        </p:spPr>
        <p:txBody>
          <a:bodyPr anchorCtr="0" anchor="t" bIns="45700" lIns="0" spcFirstLastPara="1" rIns="0" wrap="square" tIns="45700">
            <a:normAutofit/>
          </a:bodyPr>
          <a:lstStyle/>
          <a:p>
            <a:pPr indent="0" lvl="0" marL="0" rtl="0" algn="l">
              <a:lnSpc>
                <a:spcPct val="60000"/>
              </a:lnSpc>
              <a:spcBef>
                <a:spcPts val="0"/>
              </a:spcBef>
              <a:spcAft>
                <a:spcPts val="0"/>
              </a:spcAft>
              <a:buSzPts val="1600"/>
              <a:buNone/>
            </a:pPr>
            <a:r>
              <a:rPr lang="en-US" sz="1800">
                <a:solidFill>
                  <a:schemeClr val="dk1"/>
                </a:solidFill>
                <a:latin typeface="Franklin Gothic"/>
                <a:ea typeface="Franklin Gothic"/>
                <a:cs typeface="Franklin Gothic"/>
                <a:sym typeface="Franklin Gothic"/>
              </a:rPr>
              <a:t>Backtracking(k) {</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for([Mỗi phương án chọn i(thuộc tập D)]) {</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if ([Chấp nhận i]) {</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[Chọn i cho X[k]];</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if ([Thành công]) {</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[Đưa ra kết quả];</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 else {</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Backtracking(k+1);</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[Bỏ chọn i cho X[k]];</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          }</a:t>
            </a:r>
            <a:endParaRPr sz="1800"/>
          </a:p>
          <a:p>
            <a:pPr indent="0" lvl="0" marL="0" rtl="0" algn="l">
              <a:lnSpc>
                <a:spcPct val="60000"/>
              </a:lnSpc>
              <a:spcBef>
                <a:spcPts val="1200"/>
              </a:spcBef>
              <a:spcAft>
                <a:spcPts val="0"/>
              </a:spcAft>
              <a:buSzPts val="1600"/>
              <a:buNone/>
            </a:pPr>
            <a:r>
              <a:rPr lang="en-US" sz="1800">
                <a:solidFill>
                  <a:schemeClr val="dk1"/>
                </a:solidFill>
                <a:latin typeface="Franklin Gothic"/>
                <a:ea typeface="Franklin Gothic"/>
                <a:cs typeface="Franklin Gothic"/>
                <a:sym typeface="Franklin Gothic"/>
              </a:rPr>
              <a:t>}</a:t>
            </a:r>
            <a:endParaRPr sz="1800">
              <a:solidFill>
                <a:schemeClr val="dk1"/>
              </a:solidFill>
              <a:latin typeface="Franklin Gothic"/>
              <a:ea typeface="Franklin Gothic"/>
              <a:cs typeface="Franklin Gothic"/>
              <a:sym typeface="Franklin Gothic"/>
            </a:endParaRPr>
          </a:p>
        </p:txBody>
      </p:sp>
      <p:sp>
        <p:nvSpPr>
          <p:cNvPr id="127" name="Google Shape;127;p3"/>
          <p:cNvSpPr txBox="1"/>
          <p:nvPr>
            <p:ph idx="2" type="body"/>
          </p:nvPr>
        </p:nvSpPr>
        <p:spPr>
          <a:xfrm>
            <a:off x="643465" y="1941920"/>
            <a:ext cx="3517567" cy="4165636"/>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800"/>
              <a:buNone/>
            </a:pPr>
            <a:r>
              <a:rPr lang="en-US"/>
              <a:t>Liệt kê các cấu trúc X[1…n]:</a:t>
            </a:r>
            <a:endParaRPr/>
          </a:p>
          <a:p>
            <a:pPr indent="0" lvl="0" marL="0" rtl="0" algn="l">
              <a:lnSpc>
                <a:spcPct val="110000"/>
              </a:lnSpc>
              <a:spcBef>
                <a:spcPts val="1400"/>
              </a:spcBef>
              <a:spcAft>
                <a:spcPts val="0"/>
              </a:spcAft>
              <a:buSzPts val="1800"/>
              <a:buNone/>
            </a:pPr>
            <a:r>
              <a:rPr lang="en-US"/>
              <a:t>- Xét tất cả giá trị X[1] có thể nhận, với mỗi X[1] đúng, ta sẽ:</a:t>
            </a:r>
            <a:endParaRPr/>
          </a:p>
          <a:p>
            <a:pPr indent="0" lvl="0" marL="0" rtl="0" algn="l">
              <a:lnSpc>
                <a:spcPct val="110000"/>
              </a:lnSpc>
              <a:spcBef>
                <a:spcPts val="1400"/>
              </a:spcBef>
              <a:spcAft>
                <a:spcPts val="0"/>
              </a:spcAft>
              <a:buSzPts val="1800"/>
              <a:buNone/>
            </a:pPr>
            <a:r>
              <a:rPr lang="en-US"/>
              <a:t>- Xét tất cả giá trị X[2] có thể nhận, với mỗi X[2] đúng, ta sẽ:</a:t>
            </a:r>
            <a:endParaRPr/>
          </a:p>
          <a:p>
            <a:pPr indent="0" lvl="0" marL="0" rtl="0" algn="l">
              <a:lnSpc>
                <a:spcPct val="110000"/>
              </a:lnSpc>
              <a:spcBef>
                <a:spcPts val="1400"/>
              </a:spcBef>
              <a:spcAft>
                <a:spcPts val="0"/>
              </a:spcAft>
              <a:buSzPts val="1800"/>
              <a:buNone/>
            </a:pPr>
            <a:r>
              <a:rPr lang="en-US"/>
              <a:t>- …</a:t>
            </a:r>
            <a:endParaRPr/>
          </a:p>
          <a:p>
            <a:pPr indent="0" lvl="0" marL="0" rtl="0" algn="l">
              <a:lnSpc>
                <a:spcPct val="110000"/>
              </a:lnSpc>
              <a:spcBef>
                <a:spcPts val="1400"/>
              </a:spcBef>
              <a:spcAft>
                <a:spcPts val="0"/>
              </a:spcAft>
              <a:buSzPts val="1800"/>
              <a:buNone/>
            </a:pPr>
            <a:r>
              <a:rPr lang="en-US"/>
              <a:t>- Xét tất cả giá trị X[n] có thể nhận, với mỗi X[n] đúng, ta sẽ:</a:t>
            </a:r>
            <a:endParaRPr/>
          </a:p>
          <a:p>
            <a:pPr indent="0" lvl="0" marL="0" rtl="0" algn="l">
              <a:lnSpc>
                <a:spcPct val="110000"/>
              </a:lnSpc>
              <a:spcBef>
                <a:spcPts val="1400"/>
              </a:spcBef>
              <a:spcAft>
                <a:spcPts val="0"/>
              </a:spcAft>
              <a:buSzPts val="1800"/>
              <a:buNone/>
            </a:pPr>
            <a:r>
              <a:rPr lang="en-US"/>
              <a:t>- Thông báo kết quả tìm được.</a:t>
            </a:r>
            <a:endParaRPr/>
          </a:p>
          <a:p>
            <a:pPr indent="0" lvl="0" marL="0" rtl="0" algn="l">
              <a:lnSpc>
                <a:spcPct val="110000"/>
              </a:lnSpc>
              <a:spcBef>
                <a:spcPts val="1400"/>
              </a:spcBef>
              <a:spcAft>
                <a:spcPts val="0"/>
              </a:spcAft>
              <a:buSzPts val="1800"/>
              <a:buNone/>
            </a:pPr>
            <a:r>
              <a:t/>
            </a:r>
            <a:endParaRPr/>
          </a:p>
        </p:txBody>
      </p:sp>
      <p:sp>
        <p:nvSpPr>
          <p:cNvPr id="128" name="Google Shape;128;p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solidFill>
                  <a:srgbClr val="262626"/>
                </a:solidFill>
              </a:rPr>
              <a:t>‹#›</a:t>
            </a:fld>
            <a:endParaRPr>
              <a:solidFill>
                <a:srgbClr val="262626"/>
              </a:solidFill>
            </a:endParaRPr>
          </a:p>
        </p:txBody>
      </p:sp>
      <p:cxnSp>
        <p:nvCxnSpPr>
          <p:cNvPr id="129" name="Google Shape;129;p3"/>
          <p:cNvCxnSpPr/>
          <p:nvPr/>
        </p:nvCxnSpPr>
        <p:spPr>
          <a:xfrm>
            <a:off x="643465" y="1609725"/>
            <a:ext cx="10929410" cy="0"/>
          </a:xfrm>
          <a:prstGeom prst="straightConnector1">
            <a:avLst/>
          </a:prstGeom>
          <a:noFill/>
          <a:ln cap="flat" cmpd="sng" w="19050">
            <a:solidFill>
              <a:srgbClr val="FFC00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p:nvPr/>
        </p:nvSpPr>
        <p:spPr>
          <a:xfrm>
            <a:off x="7212228" y="2127949"/>
            <a:ext cx="3120493" cy="595184"/>
          </a:xfrm>
          <a:prstGeom prst="roundRect">
            <a:avLst>
              <a:gd fmla="val 16667" name="adj"/>
            </a:avLst>
          </a:prstGeom>
          <a:solidFill>
            <a:srgbClr val="262626"/>
          </a:solidFill>
          <a:ln cap="flat" cmpd="sng" w="15875">
            <a:solidFill>
              <a:srgbClr val="A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4"/>
          <p:cNvSpPr/>
          <p:nvPr/>
        </p:nvSpPr>
        <p:spPr>
          <a:xfrm>
            <a:off x="1764030" y="2127949"/>
            <a:ext cx="3120493" cy="595184"/>
          </a:xfrm>
          <a:prstGeom prst="roundRect">
            <a:avLst>
              <a:gd fmla="val 16667" name="adj"/>
            </a:avLst>
          </a:prstGeom>
          <a:solidFill>
            <a:srgbClr val="262626"/>
          </a:solidFill>
          <a:ln cap="flat" cmpd="sng" w="15875">
            <a:solidFill>
              <a:srgbClr val="AC51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36" name="Google Shape;136;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Backtracking</a:t>
            </a:r>
            <a:endParaRPr/>
          </a:p>
        </p:txBody>
      </p:sp>
      <p:sp>
        <p:nvSpPr>
          <p:cNvPr id="137" name="Google Shape;137;p4"/>
          <p:cNvSpPr txBox="1"/>
          <p:nvPr>
            <p:ph idx="1" type="body"/>
          </p:nvPr>
        </p:nvSpPr>
        <p:spPr>
          <a:xfrm>
            <a:off x="1764030" y="2127949"/>
            <a:ext cx="3120600" cy="59520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2000"/>
              <a:buNone/>
            </a:pPr>
            <a:r>
              <a:rPr lang="en-US">
                <a:solidFill>
                  <a:schemeClr val="lt1"/>
                </a:solidFill>
              </a:rPr>
              <a:t>ADVANTAGES</a:t>
            </a:r>
            <a:endParaRPr/>
          </a:p>
        </p:txBody>
      </p:sp>
      <p:sp>
        <p:nvSpPr>
          <p:cNvPr id="138" name="Google Shape;138;p4"/>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Tự động thử lần lượt các tổ hợp cấu trúc có thể xảy ra của bài toán, tránh trường hợp thiếu sót khi phải cài đặt bằng tay.</a:t>
            </a:r>
            <a:endParaRPr/>
          </a:p>
          <a:p>
            <a:pPr indent="-114300" lvl="0" marL="91440" rtl="0" algn="l">
              <a:lnSpc>
                <a:spcPct val="110000"/>
              </a:lnSpc>
              <a:spcBef>
                <a:spcPts val="0"/>
              </a:spcBef>
              <a:spcAft>
                <a:spcPts val="0"/>
              </a:spcAft>
              <a:buSzPts val="1800"/>
              <a:buChar char=" "/>
            </a:pPr>
            <a:r>
              <a:t/>
            </a:r>
            <a:endParaRPr/>
          </a:p>
        </p:txBody>
      </p:sp>
      <p:sp>
        <p:nvSpPr>
          <p:cNvPr id="139" name="Google Shape;139;p4"/>
          <p:cNvSpPr txBox="1"/>
          <p:nvPr>
            <p:ph idx="3" type="body"/>
          </p:nvPr>
        </p:nvSpPr>
        <p:spPr>
          <a:xfrm>
            <a:off x="7212228" y="2127949"/>
            <a:ext cx="3120493" cy="595184"/>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SzPts val="2000"/>
              <a:buNone/>
            </a:pPr>
            <a:r>
              <a:rPr lang="en-US">
                <a:solidFill>
                  <a:schemeClr val="lt1"/>
                </a:solidFill>
              </a:rPr>
              <a:t>DISADVANTAGES</a:t>
            </a:r>
            <a:endParaRPr/>
          </a:p>
        </p:txBody>
      </p:sp>
      <p:sp>
        <p:nvSpPr>
          <p:cNvPr id="140" name="Google Shape;140;p4"/>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Trong trường hợp xấu, độ phức tạp của thuật toán là cấp số mũ:</a:t>
            </a:r>
            <a:endParaRPr/>
          </a:p>
          <a:p>
            <a:pPr indent="-182880" lvl="1" marL="384048" rtl="0" algn="l">
              <a:lnSpc>
                <a:spcPct val="100000"/>
              </a:lnSpc>
              <a:spcBef>
                <a:spcPts val="400"/>
              </a:spcBef>
              <a:spcAft>
                <a:spcPts val="0"/>
              </a:spcAft>
              <a:buClr>
                <a:srgbClr val="3F3F3F"/>
              </a:buClr>
              <a:buSzPts val="1700"/>
              <a:buChar char="◦"/>
            </a:pPr>
            <a:r>
              <a:rPr lang="en-US"/>
              <a:t>Rơi vào “Thrashing”.</a:t>
            </a:r>
            <a:endParaRPr/>
          </a:p>
          <a:p>
            <a:pPr indent="-182880" lvl="1" marL="384048" rtl="0" algn="l">
              <a:lnSpc>
                <a:spcPct val="100000"/>
              </a:lnSpc>
              <a:spcBef>
                <a:spcPts val="600"/>
              </a:spcBef>
              <a:spcAft>
                <a:spcPts val="0"/>
              </a:spcAft>
              <a:buClr>
                <a:srgbClr val="3F3F3F"/>
              </a:buClr>
              <a:buSzPts val="1700"/>
              <a:buChar char="◦"/>
            </a:pPr>
            <a:r>
              <a:rPr lang="en-US"/>
              <a:t>Đánh giá lại bước trước đó.</a:t>
            </a:r>
            <a:endParaRPr/>
          </a:p>
          <a:p>
            <a:pPr indent="-182880" lvl="1" marL="384048" rtl="0" algn="l">
              <a:lnSpc>
                <a:spcPct val="100000"/>
              </a:lnSpc>
              <a:spcBef>
                <a:spcPts val="600"/>
              </a:spcBef>
              <a:spcAft>
                <a:spcPts val="0"/>
              </a:spcAft>
              <a:buClr>
                <a:srgbClr val="3F3F3F"/>
              </a:buClr>
              <a:buSzPts val="1700"/>
              <a:buChar char="◦"/>
            </a:pPr>
            <a:r>
              <a:rPr lang="en-US"/>
              <a:t>Không phát hiện được khả năng bế tắc trong tương lai.</a:t>
            </a:r>
            <a:endParaRPr/>
          </a:p>
        </p:txBody>
      </p:sp>
      <p:sp>
        <p:nvSpPr>
          <p:cNvPr id="141" name="Google Shape;141;p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cxnSp>
        <p:nvCxnSpPr>
          <p:cNvPr id="142" name="Google Shape;142;p4"/>
          <p:cNvCxnSpPr/>
          <p:nvPr/>
        </p:nvCxnSpPr>
        <p:spPr>
          <a:xfrm>
            <a:off x="6096000" y="2057400"/>
            <a:ext cx="0" cy="3898557"/>
          </a:xfrm>
          <a:prstGeom prst="straightConnector1">
            <a:avLst/>
          </a:prstGeom>
          <a:noFill/>
          <a:ln cap="flat" cmpd="sng" w="12700">
            <a:solidFill>
              <a:srgbClr val="FFC000"/>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a476137e40_0_7"/>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 - Queen</a:t>
            </a:r>
            <a:endParaRPr/>
          </a:p>
        </p:txBody>
      </p:sp>
      <p:sp>
        <p:nvSpPr>
          <p:cNvPr id="149" name="Google Shape;149;ga476137e40_0_7"/>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lang="en-US"/>
              <a:t>Bài toán N quân hậu là bài toán xếp N quân hậu trên bàn cờ N × N sao cho không có hai quân hậu tấn công nhau.</a:t>
            </a:r>
            <a:endParaRPr/>
          </a:p>
          <a:p>
            <a:pPr indent="0" lvl="0" marL="0" rtl="0" algn="l">
              <a:spcBef>
                <a:spcPts val="1200"/>
              </a:spcBef>
              <a:spcAft>
                <a:spcPts val="200"/>
              </a:spcAft>
              <a:buNone/>
            </a:pPr>
            <a:r>
              <a:t/>
            </a:r>
            <a:endParaRPr/>
          </a:p>
        </p:txBody>
      </p:sp>
      <p:sp>
        <p:nvSpPr>
          <p:cNvPr id="150" name="Google Shape;150;ga476137e40_0_7"/>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51" name="Google Shape;151;ga476137e40_0_7"/>
          <p:cNvPicPr preferRelativeResize="0"/>
          <p:nvPr/>
        </p:nvPicPr>
        <p:blipFill>
          <a:blip r:embed="rId3">
            <a:alphaModFix/>
          </a:blip>
          <a:stretch>
            <a:fillRect/>
          </a:stretch>
        </p:blipFill>
        <p:spPr>
          <a:xfrm>
            <a:off x="3409850" y="3199125"/>
            <a:ext cx="4233575" cy="308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a476137e40_0_55"/>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 - Queen</a:t>
            </a:r>
            <a:endParaRPr/>
          </a:p>
        </p:txBody>
      </p:sp>
      <p:sp>
        <p:nvSpPr>
          <p:cNvPr id="158" name="Google Shape;158;ga476137e40_0_55"/>
          <p:cNvSpPr txBox="1"/>
          <p:nvPr>
            <p:ph idx="1" type="body"/>
          </p:nvPr>
        </p:nvSpPr>
        <p:spPr>
          <a:xfrm>
            <a:off x="1097280" y="2120900"/>
            <a:ext cx="4639800" cy="37482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rPr lang="en-US" u="sng"/>
              <a:t>INPUT</a:t>
            </a:r>
            <a:r>
              <a:rPr lang="en-US"/>
              <a:t>: Một binary matrix NxN là bàn cờ</a:t>
            </a:r>
            <a:endParaRPr/>
          </a:p>
        </p:txBody>
      </p:sp>
      <p:sp>
        <p:nvSpPr>
          <p:cNvPr id="159" name="Google Shape;159;ga476137e40_0_55"/>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60" name="Google Shape;160;ga476137e40_0_55"/>
          <p:cNvSpPr txBox="1"/>
          <p:nvPr>
            <p:ph idx="2" type="body"/>
          </p:nvPr>
        </p:nvSpPr>
        <p:spPr>
          <a:xfrm>
            <a:off x="6515944" y="2120900"/>
            <a:ext cx="4639800" cy="3748200"/>
          </a:xfrm>
          <a:prstGeom prst="rect">
            <a:avLst/>
          </a:prstGeom>
        </p:spPr>
        <p:txBody>
          <a:bodyPr anchorCtr="0" anchor="t" bIns="45700" lIns="0" spcFirstLastPara="1" rIns="0" wrap="square" tIns="45700">
            <a:noAutofit/>
          </a:bodyPr>
          <a:lstStyle/>
          <a:p>
            <a:pPr indent="0" lvl="0" marL="0" rtl="0" algn="l">
              <a:spcBef>
                <a:spcPts val="1200"/>
              </a:spcBef>
              <a:spcAft>
                <a:spcPts val="200"/>
              </a:spcAft>
              <a:buNone/>
            </a:pPr>
            <a:r>
              <a:rPr lang="en-US" u="sng"/>
              <a:t>OUTPUT</a:t>
            </a:r>
            <a:r>
              <a:rPr lang="en-US"/>
              <a:t>: Một binary matrix là giải pháp của bài toán </a:t>
            </a:r>
            <a:endParaRPr/>
          </a:p>
        </p:txBody>
      </p:sp>
      <p:cxnSp>
        <p:nvCxnSpPr>
          <p:cNvPr id="161" name="Google Shape;161;ga476137e40_0_55"/>
          <p:cNvCxnSpPr/>
          <p:nvPr/>
        </p:nvCxnSpPr>
        <p:spPr>
          <a:xfrm>
            <a:off x="5982275" y="2303925"/>
            <a:ext cx="29700" cy="3540000"/>
          </a:xfrm>
          <a:prstGeom prst="straightConnector1">
            <a:avLst/>
          </a:prstGeom>
          <a:noFill/>
          <a:ln cap="flat" cmpd="sng" w="19050">
            <a:solidFill>
              <a:srgbClr val="FFC000"/>
            </a:solidFill>
            <a:prstDash val="solid"/>
            <a:round/>
            <a:headEnd len="med" w="med" type="none"/>
            <a:tailEnd len="med" w="med" type="none"/>
          </a:ln>
        </p:spPr>
      </p:cxnSp>
      <p:pic>
        <p:nvPicPr>
          <p:cNvPr id="162" name="Google Shape;162;ga476137e40_0_55"/>
          <p:cNvPicPr preferRelativeResize="0"/>
          <p:nvPr/>
        </p:nvPicPr>
        <p:blipFill>
          <a:blip r:embed="rId3">
            <a:alphaModFix/>
          </a:blip>
          <a:stretch>
            <a:fillRect/>
          </a:stretch>
        </p:blipFill>
        <p:spPr>
          <a:xfrm>
            <a:off x="2102775" y="3023600"/>
            <a:ext cx="2628800" cy="2474175"/>
          </a:xfrm>
          <a:prstGeom prst="rect">
            <a:avLst/>
          </a:prstGeom>
          <a:noFill/>
          <a:ln>
            <a:noFill/>
          </a:ln>
        </p:spPr>
      </p:pic>
      <p:sp>
        <p:nvSpPr>
          <p:cNvPr id="163" name="Google Shape;163;ga476137e40_0_55"/>
          <p:cNvSpPr txBox="1"/>
          <p:nvPr/>
        </p:nvSpPr>
        <p:spPr>
          <a:xfrm>
            <a:off x="2102725" y="3023675"/>
            <a:ext cx="2767800" cy="247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{{0,    0,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{0,    0,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{0,    0,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{0,    0,    0,    0}}</a:t>
            </a:r>
            <a:endParaRPr sz="2700">
              <a:latin typeface="Libre Franklin"/>
              <a:ea typeface="Libre Franklin"/>
              <a:cs typeface="Libre Franklin"/>
              <a:sym typeface="Libre Franklin"/>
            </a:endParaRPr>
          </a:p>
          <a:p>
            <a:pPr indent="0" lvl="0" marL="0" rtl="0" algn="l">
              <a:spcBef>
                <a:spcPts val="0"/>
              </a:spcBef>
              <a:spcAft>
                <a:spcPts val="0"/>
              </a:spcAft>
              <a:buNone/>
            </a:pPr>
            <a:r>
              <a:t/>
            </a:r>
            <a:endParaRPr sz="1800">
              <a:latin typeface="Libre Franklin"/>
              <a:ea typeface="Libre Franklin"/>
              <a:cs typeface="Libre Franklin"/>
              <a:sym typeface="Libre Franklin"/>
            </a:endParaRPr>
          </a:p>
        </p:txBody>
      </p:sp>
      <p:pic>
        <p:nvPicPr>
          <p:cNvPr id="164" name="Google Shape;164;ga476137e40_0_55"/>
          <p:cNvPicPr preferRelativeResize="0"/>
          <p:nvPr/>
        </p:nvPicPr>
        <p:blipFill>
          <a:blip r:embed="rId4">
            <a:alphaModFix/>
          </a:blip>
          <a:stretch>
            <a:fillRect/>
          </a:stretch>
        </p:blipFill>
        <p:spPr>
          <a:xfrm>
            <a:off x="7521450" y="3023675"/>
            <a:ext cx="2628800" cy="2474100"/>
          </a:xfrm>
          <a:prstGeom prst="rect">
            <a:avLst/>
          </a:prstGeom>
          <a:noFill/>
          <a:ln>
            <a:noFill/>
          </a:ln>
        </p:spPr>
      </p:pic>
      <p:sp>
        <p:nvSpPr>
          <p:cNvPr id="165" name="Google Shape;165;ga476137e40_0_55"/>
          <p:cNvSpPr txBox="1"/>
          <p:nvPr/>
        </p:nvSpPr>
        <p:spPr>
          <a:xfrm>
            <a:off x="7521400" y="3023675"/>
            <a:ext cx="2767800" cy="247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{{0,    1,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{0,    0,    0,    1},</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{1,    0,    0,    0},</a:t>
            </a:r>
            <a:endParaRPr sz="2700">
              <a:latin typeface="Libre Franklin"/>
              <a:ea typeface="Libre Franklin"/>
              <a:cs typeface="Libre Franklin"/>
              <a:sym typeface="Libre Franklin"/>
            </a:endParaRPr>
          </a:p>
          <a:p>
            <a:pPr indent="0" lvl="0" marL="0" rtl="0" algn="l">
              <a:lnSpc>
                <a:spcPct val="150000"/>
              </a:lnSpc>
              <a:spcBef>
                <a:spcPts val="0"/>
              </a:spcBef>
              <a:spcAft>
                <a:spcPts val="0"/>
              </a:spcAft>
              <a:buNone/>
            </a:pPr>
            <a:r>
              <a:rPr lang="en-US" sz="2700">
                <a:latin typeface="Libre Franklin"/>
                <a:ea typeface="Libre Franklin"/>
                <a:cs typeface="Libre Franklin"/>
                <a:sym typeface="Libre Franklin"/>
              </a:rPr>
              <a:t> {0,    0,    1,    0}}</a:t>
            </a:r>
            <a:endParaRPr sz="2700">
              <a:latin typeface="Libre Franklin"/>
              <a:ea typeface="Libre Franklin"/>
              <a:cs typeface="Libre Franklin"/>
              <a:sym typeface="Libre Franklin"/>
            </a:endParaRPr>
          </a:p>
          <a:p>
            <a:pPr indent="0" lvl="0" marL="0" rtl="0" algn="l">
              <a:spcBef>
                <a:spcPts val="0"/>
              </a:spcBef>
              <a:spcAft>
                <a:spcPts val="0"/>
              </a:spcAft>
              <a:buNone/>
            </a:pPr>
            <a:r>
              <a:t/>
            </a:r>
            <a:endParaRPr sz="1800">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162"/>
                                        </p:tgtEl>
                                      </p:cBhvr>
                                    </p:animEffect>
                                    <p:set>
                                      <p:cBhvr>
                                        <p:cTn dur="1" fill="hold">
                                          <p:stCondLst>
                                            <p:cond delay="1500"/>
                                          </p:stCondLst>
                                        </p:cTn>
                                        <p:tgtEl>
                                          <p:spTgt spid="162"/>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164"/>
                                        </p:tgtEl>
                                      </p:cBhvr>
                                    </p:animEffect>
                                    <p:set>
                                      <p:cBhvr>
                                        <p:cTn dur="1" fill="hold">
                                          <p:stCondLst>
                                            <p:cond delay="1500"/>
                                          </p:stCondLst>
                                        </p:cTn>
                                        <p:tgtEl>
                                          <p:spTgt spid="164"/>
                                        </p:tgtEl>
                                        <p:attrNameLst>
                                          <p:attrName>style.visibility</p:attrName>
                                        </p:attrNameLst>
                                      </p:cBhvr>
                                      <p:to>
                                        <p:strVal val="hidden"/>
                                      </p:to>
                                    </p:se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a476137e40_0_16"/>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 - Queen</a:t>
            </a:r>
            <a:endParaRPr/>
          </a:p>
        </p:txBody>
      </p:sp>
      <p:sp>
        <p:nvSpPr>
          <p:cNvPr id="172" name="Google Shape;172;ga476137e40_0_16"/>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73" name="Google Shape;173;ga476137e40_0_16" title="N Queen Problem (cut).mp4">
            <a:hlinkClick r:id="rId3"/>
          </p:cNvPr>
          <p:cNvPicPr preferRelativeResize="0"/>
          <p:nvPr/>
        </p:nvPicPr>
        <p:blipFill>
          <a:blip r:embed="rId4">
            <a:alphaModFix/>
          </a:blip>
          <a:stretch>
            <a:fillRect/>
          </a:stretch>
        </p:blipFill>
        <p:spPr>
          <a:xfrm>
            <a:off x="3263063" y="2395075"/>
            <a:ext cx="5665875" cy="3187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476137e40_0_72"/>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 - Queen</a:t>
            </a:r>
            <a:endParaRPr/>
          </a:p>
        </p:txBody>
      </p:sp>
      <p:sp>
        <p:nvSpPr>
          <p:cNvPr id="180" name="Google Shape;180;ga476137e40_0_72"/>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457200" lvl="0" marL="0" rtl="0" algn="ctr">
              <a:spcBef>
                <a:spcPts val="1200"/>
              </a:spcBef>
              <a:spcAft>
                <a:spcPts val="0"/>
              </a:spcAft>
              <a:buClr>
                <a:schemeClr val="dk1"/>
              </a:buClr>
              <a:buSzPts val="1100"/>
              <a:buFont typeface="Arial"/>
              <a:buNone/>
            </a:pPr>
            <a:r>
              <a:rPr lang="en-US" sz="4900">
                <a:solidFill>
                  <a:srgbClr val="1155CC"/>
                </a:solidFill>
              </a:rPr>
              <a:t>Cài đặt thuật toán</a:t>
            </a:r>
            <a:endParaRPr sz="4900">
              <a:solidFill>
                <a:srgbClr val="1155CC"/>
              </a:solidFill>
            </a:endParaRPr>
          </a:p>
          <a:p>
            <a:pPr indent="0" lvl="0" marL="0" rtl="0" algn="l">
              <a:spcBef>
                <a:spcPts val="1200"/>
              </a:spcBef>
              <a:spcAft>
                <a:spcPts val="200"/>
              </a:spcAft>
              <a:buNone/>
            </a:pPr>
            <a:r>
              <a:t/>
            </a:r>
            <a:endParaRPr/>
          </a:p>
        </p:txBody>
      </p:sp>
      <p:sp>
        <p:nvSpPr>
          <p:cNvPr id="181" name="Google Shape;181;ga476137e40_0_72"/>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a476137e40_0_84"/>
          <p:cNvSpPr txBox="1"/>
          <p:nvPr>
            <p:ph type="title"/>
          </p:nvPr>
        </p:nvSpPr>
        <p:spPr>
          <a:xfrm>
            <a:off x="1097280" y="286603"/>
            <a:ext cx="10058400" cy="1450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 - Queen</a:t>
            </a:r>
            <a:endParaRPr/>
          </a:p>
        </p:txBody>
      </p:sp>
      <p:sp>
        <p:nvSpPr>
          <p:cNvPr id="188" name="Google Shape;188;ga476137e40_0_84"/>
          <p:cNvSpPr txBox="1"/>
          <p:nvPr>
            <p:ph idx="1" type="body"/>
          </p:nvPr>
        </p:nvSpPr>
        <p:spPr>
          <a:xfrm>
            <a:off x="1097280" y="2108201"/>
            <a:ext cx="10058400" cy="37608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a:t>Complexity Analysis:</a:t>
            </a:r>
            <a:endParaRPr/>
          </a:p>
          <a:p>
            <a:pPr indent="-342900" lvl="0" marL="457200" rtl="0" algn="l">
              <a:spcBef>
                <a:spcPts val="1200"/>
              </a:spcBef>
              <a:spcAft>
                <a:spcPts val="0"/>
              </a:spcAft>
              <a:buSzPts val="1800"/>
              <a:buChar char="-"/>
            </a:pPr>
            <a:r>
              <a:rPr lang="en-US"/>
              <a:t>Time complexity:</a:t>
            </a:r>
            <a:r>
              <a:rPr lang="en-US"/>
              <a:t> Lời giải của bài toán N Queen bằng cách sử dụng kiểm tra backtracking cho tất cả các sắp xếp có thể có của N Queen trên bàn cờ. Và sau đó kiểm tra tính hợp lệ của giải pháp. Bây giờ số cách sắp xếp có thể có của N quân hậu vào N cột trên bàn cờ N x N là N! (bạn đang bỏ qua hàng hoặc cột, đã có một quân hậu được đặt.)</a:t>
            </a:r>
            <a:endParaRPr/>
          </a:p>
          <a:p>
            <a:pPr indent="457200" lvl="0" marL="0" rtl="0" algn="l">
              <a:spcBef>
                <a:spcPts val="1200"/>
              </a:spcBef>
              <a:spcAft>
                <a:spcPts val="0"/>
              </a:spcAft>
              <a:buClr>
                <a:schemeClr val="dk1"/>
              </a:buClr>
              <a:buSzPts val="1100"/>
              <a:buFont typeface="Arial"/>
              <a:buNone/>
            </a:pPr>
            <a:r>
              <a:rPr lang="en-US"/>
              <a:t>=&gt; Vì vậy, độ phức tạp của giải pháp là</a:t>
            </a:r>
            <a:r>
              <a:rPr lang="en-US"/>
              <a:t> O (N!)</a:t>
            </a:r>
            <a:endParaRPr/>
          </a:p>
          <a:p>
            <a:pPr indent="-342900" lvl="0" marL="457200" rtl="0" algn="l">
              <a:spcBef>
                <a:spcPts val="1200"/>
              </a:spcBef>
              <a:spcAft>
                <a:spcPts val="0"/>
              </a:spcAft>
              <a:buSzPts val="1800"/>
              <a:buChar char="-"/>
            </a:pPr>
            <a:r>
              <a:rPr lang="en-US"/>
              <a:t>Space complexity : O(1)</a:t>
            </a:r>
            <a:endParaRPr/>
          </a:p>
          <a:p>
            <a:pPr indent="0" lvl="0" marL="0" rtl="0" algn="l">
              <a:spcBef>
                <a:spcPts val="1200"/>
              </a:spcBef>
              <a:spcAft>
                <a:spcPts val="200"/>
              </a:spcAft>
              <a:buNone/>
            </a:pPr>
            <a:r>
              <a:t/>
            </a:r>
            <a:endParaRPr/>
          </a:p>
        </p:txBody>
      </p:sp>
      <p:sp>
        <p:nvSpPr>
          <p:cNvPr id="189" name="Google Shape;189;ga476137e40_0_84"/>
          <p:cNvSpPr txBox="1"/>
          <p:nvPr>
            <p:ph idx="12" type="sldNum"/>
          </p:nvPr>
        </p:nvSpPr>
        <p:spPr>
          <a:xfrm>
            <a:off x="10993582" y="6446838"/>
            <a:ext cx="7800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4DC2F1"/>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2020-10-25T02:53:56Z</dcterms:created>
  <dc:creator>Nguyen Quang</dc:creator>
</cp:coreProperties>
</file>