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89" r:id="rId4"/>
    <p:sldId id="290" r:id="rId5"/>
    <p:sldId id="293" r:id="rId6"/>
    <p:sldId id="294" r:id="rId7"/>
    <p:sldId id="295" r:id="rId8"/>
    <p:sldId id="291" r:id="rId9"/>
    <p:sldId id="296" r:id="rId10"/>
    <p:sldId id="298" r:id="rId11"/>
    <p:sldId id="299" r:id="rId12"/>
    <p:sldId id="300" r:id="rId13"/>
    <p:sldId id="292" r:id="rId14"/>
    <p:sldId id="297"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23" autoAdjust="0"/>
    <p:restoredTop sz="94660"/>
  </p:normalViewPr>
  <p:slideViewPr>
    <p:cSldViewPr snapToGrid="0">
      <p:cViewPr varScale="1">
        <p:scale>
          <a:sx n="90" d="100"/>
          <a:sy n="90" d="100"/>
        </p:scale>
        <p:origin x="52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23AF1A-3475-45A3-9B4C-F0850592E23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7637673-F500-4A8D-B942-9E694C8D6B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C735C4C-86C5-430B-A4AB-54A1841A88C5}"/>
              </a:ext>
            </a:extLst>
          </p:cNvPr>
          <p:cNvSpPr>
            <a:spLocks noGrp="1"/>
          </p:cNvSpPr>
          <p:nvPr>
            <p:ph type="dt" sz="half" idx="10"/>
          </p:nvPr>
        </p:nvSpPr>
        <p:spPr/>
        <p:txBody>
          <a:bodyPr/>
          <a:lstStyle/>
          <a:p>
            <a:fld id="{56A99DBB-4EAA-404D-8A18-4EBCD84D7AC1}" type="datetimeFigureOut">
              <a:rPr lang="fr-FR" smtClean="0"/>
              <a:t>29/09/2020</a:t>
            </a:fld>
            <a:endParaRPr lang="fr-FR"/>
          </a:p>
        </p:txBody>
      </p:sp>
      <p:sp>
        <p:nvSpPr>
          <p:cNvPr id="5" name="Espace réservé du pied de page 4">
            <a:extLst>
              <a:ext uri="{FF2B5EF4-FFF2-40B4-BE49-F238E27FC236}">
                <a16:creationId xmlns:a16="http://schemas.microsoft.com/office/drawing/2014/main" id="{1616769F-59A4-435B-8D31-0762DADFEE9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2654858-95EF-44E6-908E-016C5437DA76}"/>
              </a:ext>
            </a:extLst>
          </p:cNvPr>
          <p:cNvSpPr>
            <a:spLocks noGrp="1"/>
          </p:cNvSpPr>
          <p:nvPr>
            <p:ph type="sldNum" sz="quarter" idx="12"/>
          </p:nvPr>
        </p:nvSpPr>
        <p:spPr/>
        <p:txBody>
          <a:bodyPr/>
          <a:lstStyle/>
          <a:p>
            <a:fld id="{D8EABAEF-E8E0-4609-8B0D-D3880144ED17}" type="slidenum">
              <a:rPr lang="fr-FR" smtClean="0"/>
              <a:t>‹N°›</a:t>
            </a:fld>
            <a:endParaRPr lang="fr-FR"/>
          </a:p>
        </p:txBody>
      </p:sp>
    </p:spTree>
    <p:extLst>
      <p:ext uri="{BB962C8B-B14F-4D97-AF65-F5344CB8AC3E}">
        <p14:creationId xmlns:p14="http://schemas.microsoft.com/office/powerpoint/2010/main" val="1805552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707E1B-C11F-4D30-81E3-6C84FF1864A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777DC7C0-C034-4323-85C6-3B843D25FF9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F7AAAA9-EDFF-4C98-AD89-D99C61AD7152}"/>
              </a:ext>
            </a:extLst>
          </p:cNvPr>
          <p:cNvSpPr>
            <a:spLocks noGrp="1"/>
          </p:cNvSpPr>
          <p:nvPr>
            <p:ph type="dt" sz="half" idx="10"/>
          </p:nvPr>
        </p:nvSpPr>
        <p:spPr/>
        <p:txBody>
          <a:bodyPr/>
          <a:lstStyle/>
          <a:p>
            <a:fld id="{56A99DBB-4EAA-404D-8A18-4EBCD84D7AC1}" type="datetimeFigureOut">
              <a:rPr lang="fr-FR" smtClean="0"/>
              <a:t>29/09/2020</a:t>
            </a:fld>
            <a:endParaRPr lang="fr-FR"/>
          </a:p>
        </p:txBody>
      </p:sp>
      <p:sp>
        <p:nvSpPr>
          <p:cNvPr id="5" name="Espace réservé du pied de page 4">
            <a:extLst>
              <a:ext uri="{FF2B5EF4-FFF2-40B4-BE49-F238E27FC236}">
                <a16:creationId xmlns:a16="http://schemas.microsoft.com/office/drawing/2014/main" id="{31380FC5-A2B7-4832-A9FA-AEA3E3A7AA7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4ED2366-DBB0-4E31-B0B3-93DCFAECF6C0}"/>
              </a:ext>
            </a:extLst>
          </p:cNvPr>
          <p:cNvSpPr>
            <a:spLocks noGrp="1"/>
          </p:cNvSpPr>
          <p:nvPr>
            <p:ph type="sldNum" sz="quarter" idx="12"/>
          </p:nvPr>
        </p:nvSpPr>
        <p:spPr/>
        <p:txBody>
          <a:bodyPr/>
          <a:lstStyle/>
          <a:p>
            <a:fld id="{D8EABAEF-E8E0-4609-8B0D-D3880144ED17}" type="slidenum">
              <a:rPr lang="fr-FR" smtClean="0"/>
              <a:t>‹N°›</a:t>
            </a:fld>
            <a:endParaRPr lang="fr-FR"/>
          </a:p>
        </p:txBody>
      </p:sp>
    </p:spTree>
    <p:extLst>
      <p:ext uri="{BB962C8B-B14F-4D97-AF65-F5344CB8AC3E}">
        <p14:creationId xmlns:p14="http://schemas.microsoft.com/office/powerpoint/2010/main" val="2548347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7578B17-B7D6-45F9-81AE-8B847A6C3789}"/>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7BDDE97-F362-4A64-B708-DFAE0FF4471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AF5C96C-0E27-4D6A-94C9-4A4D54B1CA7A}"/>
              </a:ext>
            </a:extLst>
          </p:cNvPr>
          <p:cNvSpPr>
            <a:spLocks noGrp="1"/>
          </p:cNvSpPr>
          <p:nvPr>
            <p:ph type="dt" sz="half" idx="10"/>
          </p:nvPr>
        </p:nvSpPr>
        <p:spPr/>
        <p:txBody>
          <a:bodyPr/>
          <a:lstStyle/>
          <a:p>
            <a:fld id="{56A99DBB-4EAA-404D-8A18-4EBCD84D7AC1}" type="datetimeFigureOut">
              <a:rPr lang="fr-FR" smtClean="0"/>
              <a:t>29/09/2020</a:t>
            </a:fld>
            <a:endParaRPr lang="fr-FR"/>
          </a:p>
        </p:txBody>
      </p:sp>
      <p:sp>
        <p:nvSpPr>
          <p:cNvPr id="5" name="Espace réservé du pied de page 4">
            <a:extLst>
              <a:ext uri="{FF2B5EF4-FFF2-40B4-BE49-F238E27FC236}">
                <a16:creationId xmlns:a16="http://schemas.microsoft.com/office/drawing/2014/main" id="{7B97612F-9A07-4C82-8601-E49F90A31FF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B84D590-B4DC-4C36-9313-B83A4271A531}"/>
              </a:ext>
            </a:extLst>
          </p:cNvPr>
          <p:cNvSpPr>
            <a:spLocks noGrp="1"/>
          </p:cNvSpPr>
          <p:nvPr>
            <p:ph type="sldNum" sz="quarter" idx="12"/>
          </p:nvPr>
        </p:nvSpPr>
        <p:spPr/>
        <p:txBody>
          <a:bodyPr/>
          <a:lstStyle/>
          <a:p>
            <a:fld id="{D8EABAEF-E8E0-4609-8B0D-D3880144ED17}" type="slidenum">
              <a:rPr lang="fr-FR" smtClean="0"/>
              <a:t>‹N°›</a:t>
            </a:fld>
            <a:endParaRPr lang="fr-FR"/>
          </a:p>
        </p:txBody>
      </p:sp>
    </p:spTree>
    <p:extLst>
      <p:ext uri="{BB962C8B-B14F-4D97-AF65-F5344CB8AC3E}">
        <p14:creationId xmlns:p14="http://schemas.microsoft.com/office/powerpoint/2010/main" val="347228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F72AE5-DF27-460E-B1C9-C83FFCE47B4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83038C2-12B4-4269-924E-EA7F8BB86C2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CB73B06-9E6F-4303-B0AE-B601DA49B5BE}"/>
              </a:ext>
            </a:extLst>
          </p:cNvPr>
          <p:cNvSpPr>
            <a:spLocks noGrp="1"/>
          </p:cNvSpPr>
          <p:nvPr>
            <p:ph type="dt" sz="half" idx="10"/>
          </p:nvPr>
        </p:nvSpPr>
        <p:spPr/>
        <p:txBody>
          <a:bodyPr/>
          <a:lstStyle/>
          <a:p>
            <a:fld id="{56A99DBB-4EAA-404D-8A18-4EBCD84D7AC1}" type="datetimeFigureOut">
              <a:rPr lang="fr-FR" smtClean="0"/>
              <a:t>29/09/2020</a:t>
            </a:fld>
            <a:endParaRPr lang="fr-FR"/>
          </a:p>
        </p:txBody>
      </p:sp>
      <p:sp>
        <p:nvSpPr>
          <p:cNvPr id="5" name="Espace réservé du pied de page 4">
            <a:extLst>
              <a:ext uri="{FF2B5EF4-FFF2-40B4-BE49-F238E27FC236}">
                <a16:creationId xmlns:a16="http://schemas.microsoft.com/office/drawing/2014/main" id="{CA298819-F52E-4C13-B32A-11C68FC4407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653E1A5-F9AE-4847-9E0C-533E71327871}"/>
              </a:ext>
            </a:extLst>
          </p:cNvPr>
          <p:cNvSpPr>
            <a:spLocks noGrp="1"/>
          </p:cNvSpPr>
          <p:nvPr>
            <p:ph type="sldNum" sz="quarter" idx="12"/>
          </p:nvPr>
        </p:nvSpPr>
        <p:spPr/>
        <p:txBody>
          <a:bodyPr/>
          <a:lstStyle/>
          <a:p>
            <a:fld id="{D8EABAEF-E8E0-4609-8B0D-D3880144ED17}" type="slidenum">
              <a:rPr lang="fr-FR" smtClean="0"/>
              <a:t>‹N°›</a:t>
            </a:fld>
            <a:endParaRPr lang="fr-FR"/>
          </a:p>
        </p:txBody>
      </p:sp>
    </p:spTree>
    <p:extLst>
      <p:ext uri="{BB962C8B-B14F-4D97-AF65-F5344CB8AC3E}">
        <p14:creationId xmlns:p14="http://schemas.microsoft.com/office/powerpoint/2010/main" val="2415889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245F13-9729-4A39-90B9-47CC0E50B0F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2840933-4515-4950-A2B0-1B51ECDD4D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87477C2-6165-4D90-A50C-B260F0B4A4AC}"/>
              </a:ext>
            </a:extLst>
          </p:cNvPr>
          <p:cNvSpPr>
            <a:spLocks noGrp="1"/>
          </p:cNvSpPr>
          <p:nvPr>
            <p:ph type="dt" sz="half" idx="10"/>
          </p:nvPr>
        </p:nvSpPr>
        <p:spPr/>
        <p:txBody>
          <a:bodyPr/>
          <a:lstStyle/>
          <a:p>
            <a:fld id="{56A99DBB-4EAA-404D-8A18-4EBCD84D7AC1}" type="datetimeFigureOut">
              <a:rPr lang="fr-FR" smtClean="0"/>
              <a:t>29/09/2020</a:t>
            </a:fld>
            <a:endParaRPr lang="fr-FR"/>
          </a:p>
        </p:txBody>
      </p:sp>
      <p:sp>
        <p:nvSpPr>
          <p:cNvPr id="5" name="Espace réservé du pied de page 4">
            <a:extLst>
              <a:ext uri="{FF2B5EF4-FFF2-40B4-BE49-F238E27FC236}">
                <a16:creationId xmlns:a16="http://schemas.microsoft.com/office/drawing/2014/main" id="{DB75CD95-CD82-4A82-A2C5-62FF24EC20F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79A545B-DDD5-4F8F-9077-12E41A1D6A98}"/>
              </a:ext>
            </a:extLst>
          </p:cNvPr>
          <p:cNvSpPr>
            <a:spLocks noGrp="1"/>
          </p:cNvSpPr>
          <p:nvPr>
            <p:ph type="sldNum" sz="quarter" idx="12"/>
          </p:nvPr>
        </p:nvSpPr>
        <p:spPr/>
        <p:txBody>
          <a:bodyPr/>
          <a:lstStyle/>
          <a:p>
            <a:fld id="{D8EABAEF-E8E0-4609-8B0D-D3880144ED17}" type="slidenum">
              <a:rPr lang="fr-FR" smtClean="0"/>
              <a:t>‹N°›</a:t>
            </a:fld>
            <a:endParaRPr lang="fr-FR"/>
          </a:p>
        </p:txBody>
      </p:sp>
    </p:spTree>
    <p:extLst>
      <p:ext uri="{BB962C8B-B14F-4D97-AF65-F5344CB8AC3E}">
        <p14:creationId xmlns:p14="http://schemas.microsoft.com/office/powerpoint/2010/main" val="1532753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2D8BBF-26D4-49F1-9AAE-491430FFC83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72F8108-3A53-484C-980A-54022668F63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E5F652A-88A8-406A-A5EB-4137C356771D}"/>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F666E839-AE56-4874-AE07-43E5CC58BEF9}"/>
              </a:ext>
            </a:extLst>
          </p:cNvPr>
          <p:cNvSpPr>
            <a:spLocks noGrp="1"/>
          </p:cNvSpPr>
          <p:nvPr>
            <p:ph type="dt" sz="half" idx="10"/>
          </p:nvPr>
        </p:nvSpPr>
        <p:spPr/>
        <p:txBody>
          <a:bodyPr/>
          <a:lstStyle/>
          <a:p>
            <a:fld id="{56A99DBB-4EAA-404D-8A18-4EBCD84D7AC1}" type="datetimeFigureOut">
              <a:rPr lang="fr-FR" smtClean="0"/>
              <a:t>29/09/2020</a:t>
            </a:fld>
            <a:endParaRPr lang="fr-FR"/>
          </a:p>
        </p:txBody>
      </p:sp>
      <p:sp>
        <p:nvSpPr>
          <p:cNvPr id="6" name="Espace réservé du pied de page 5">
            <a:extLst>
              <a:ext uri="{FF2B5EF4-FFF2-40B4-BE49-F238E27FC236}">
                <a16:creationId xmlns:a16="http://schemas.microsoft.com/office/drawing/2014/main" id="{1FE2E634-92EF-4C58-9046-416AC0B80FD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D572B3C-5A6C-476F-8B8D-70FC13AE0AB5}"/>
              </a:ext>
            </a:extLst>
          </p:cNvPr>
          <p:cNvSpPr>
            <a:spLocks noGrp="1"/>
          </p:cNvSpPr>
          <p:nvPr>
            <p:ph type="sldNum" sz="quarter" idx="12"/>
          </p:nvPr>
        </p:nvSpPr>
        <p:spPr/>
        <p:txBody>
          <a:bodyPr/>
          <a:lstStyle/>
          <a:p>
            <a:fld id="{D8EABAEF-E8E0-4609-8B0D-D3880144ED17}" type="slidenum">
              <a:rPr lang="fr-FR" smtClean="0"/>
              <a:t>‹N°›</a:t>
            </a:fld>
            <a:endParaRPr lang="fr-FR"/>
          </a:p>
        </p:txBody>
      </p:sp>
    </p:spTree>
    <p:extLst>
      <p:ext uri="{BB962C8B-B14F-4D97-AF65-F5344CB8AC3E}">
        <p14:creationId xmlns:p14="http://schemas.microsoft.com/office/powerpoint/2010/main" val="4048959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B7F119-DDFC-469F-BF79-8C2D1C63A36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6426CC1-D91B-4703-B02E-4BFDD8DFC0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229EF42-2AF6-47D8-9896-8B89D49681D8}"/>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C65FB82-BD7E-4E25-BAFD-70A0DD2D23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1FE39F8-A3E0-4EB6-9C8B-9E01D99ACE6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095C930-2D01-440E-805E-60F2D4CC0537}"/>
              </a:ext>
            </a:extLst>
          </p:cNvPr>
          <p:cNvSpPr>
            <a:spLocks noGrp="1"/>
          </p:cNvSpPr>
          <p:nvPr>
            <p:ph type="dt" sz="half" idx="10"/>
          </p:nvPr>
        </p:nvSpPr>
        <p:spPr/>
        <p:txBody>
          <a:bodyPr/>
          <a:lstStyle/>
          <a:p>
            <a:fld id="{56A99DBB-4EAA-404D-8A18-4EBCD84D7AC1}" type="datetimeFigureOut">
              <a:rPr lang="fr-FR" smtClean="0"/>
              <a:t>29/09/2020</a:t>
            </a:fld>
            <a:endParaRPr lang="fr-FR"/>
          </a:p>
        </p:txBody>
      </p:sp>
      <p:sp>
        <p:nvSpPr>
          <p:cNvPr id="8" name="Espace réservé du pied de page 7">
            <a:extLst>
              <a:ext uri="{FF2B5EF4-FFF2-40B4-BE49-F238E27FC236}">
                <a16:creationId xmlns:a16="http://schemas.microsoft.com/office/drawing/2014/main" id="{B61896AE-4C0C-4D7B-B402-88D84CB942B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4E43352-CB11-4631-91BE-CFB2A78EF124}"/>
              </a:ext>
            </a:extLst>
          </p:cNvPr>
          <p:cNvSpPr>
            <a:spLocks noGrp="1"/>
          </p:cNvSpPr>
          <p:nvPr>
            <p:ph type="sldNum" sz="quarter" idx="12"/>
          </p:nvPr>
        </p:nvSpPr>
        <p:spPr/>
        <p:txBody>
          <a:bodyPr/>
          <a:lstStyle/>
          <a:p>
            <a:fld id="{D8EABAEF-E8E0-4609-8B0D-D3880144ED17}" type="slidenum">
              <a:rPr lang="fr-FR" smtClean="0"/>
              <a:t>‹N°›</a:t>
            </a:fld>
            <a:endParaRPr lang="fr-FR"/>
          </a:p>
        </p:txBody>
      </p:sp>
    </p:spTree>
    <p:extLst>
      <p:ext uri="{BB962C8B-B14F-4D97-AF65-F5344CB8AC3E}">
        <p14:creationId xmlns:p14="http://schemas.microsoft.com/office/powerpoint/2010/main" val="2777673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64923C-8FD5-4CA1-B658-5F169B93B01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AC17581-7174-41E8-9585-410365789B42}"/>
              </a:ext>
            </a:extLst>
          </p:cNvPr>
          <p:cNvSpPr>
            <a:spLocks noGrp="1"/>
          </p:cNvSpPr>
          <p:nvPr>
            <p:ph type="dt" sz="half" idx="10"/>
          </p:nvPr>
        </p:nvSpPr>
        <p:spPr/>
        <p:txBody>
          <a:bodyPr/>
          <a:lstStyle/>
          <a:p>
            <a:fld id="{56A99DBB-4EAA-404D-8A18-4EBCD84D7AC1}" type="datetimeFigureOut">
              <a:rPr lang="fr-FR" smtClean="0"/>
              <a:t>29/09/2020</a:t>
            </a:fld>
            <a:endParaRPr lang="fr-FR"/>
          </a:p>
        </p:txBody>
      </p:sp>
      <p:sp>
        <p:nvSpPr>
          <p:cNvPr id="4" name="Espace réservé du pied de page 3">
            <a:extLst>
              <a:ext uri="{FF2B5EF4-FFF2-40B4-BE49-F238E27FC236}">
                <a16:creationId xmlns:a16="http://schemas.microsoft.com/office/drawing/2014/main" id="{8DB7C350-22F4-46ED-9208-1A61E0827C4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904DECF-41D2-4ACF-A6F1-BDAAAC45CCDB}"/>
              </a:ext>
            </a:extLst>
          </p:cNvPr>
          <p:cNvSpPr>
            <a:spLocks noGrp="1"/>
          </p:cNvSpPr>
          <p:nvPr>
            <p:ph type="sldNum" sz="quarter" idx="12"/>
          </p:nvPr>
        </p:nvSpPr>
        <p:spPr/>
        <p:txBody>
          <a:bodyPr/>
          <a:lstStyle/>
          <a:p>
            <a:fld id="{D8EABAEF-E8E0-4609-8B0D-D3880144ED17}" type="slidenum">
              <a:rPr lang="fr-FR" smtClean="0"/>
              <a:t>‹N°›</a:t>
            </a:fld>
            <a:endParaRPr lang="fr-FR"/>
          </a:p>
        </p:txBody>
      </p:sp>
    </p:spTree>
    <p:extLst>
      <p:ext uri="{BB962C8B-B14F-4D97-AF65-F5344CB8AC3E}">
        <p14:creationId xmlns:p14="http://schemas.microsoft.com/office/powerpoint/2010/main" val="399478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1F4E1A7-3A07-4150-A672-603D0C4E2ACA}"/>
              </a:ext>
            </a:extLst>
          </p:cNvPr>
          <p:cNvSpPr>
            <a:spLocks noGrp="1"/>
          </p:cNvSpPr>
          <p:nvPr>
            <p:ph type="dt" sz="half" idx="10"/>
          </p:nvPr>
        </p:nvSpPr>
        <p:spPr/>
        <p:txBody>
          <a:bodyPr/>
          <a:lstStyle/>
          <a:p>
            <a:fld id="{56A99DBB-4EAA-404D-8A18-4EBCD84D7AC1}" type="datetimeFigureOut">
              <a:rPr lang="fr-FR" smtClean="0"/>
              <a:t>29/09/2020</a:t>
            </a:fld>
            <a:endParaRPr lang="fr-FR"/>
          </a:p>
        </p:txBody>
      </p:sp>
      <p:sp>
        <p:nvSpPr>
          <p:cNvPr id="3" name="Espace réservé du pied de page 2">
            <a:extLst>
              <a:ext uri="{FF2B5EF4-FFF2-40B4-BE49-F238E27FC236}">
                <a16:creationId xmlns:a16="http://schemas.microsoft.com/office/drawing/2014/main" id="{C8C404DE-AA6C-4C07-9204-D6B6A420090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4C7A0C96-6AFE-4E2D-B5EE-7E64209CD182}"/>
              </a:ext>
            </a:extLst>
          </p:cNvPr>
          <p:cNvSpPr>
            <a:spLocks noGrp="1"/>
          </p:cNvSpPr>
          <p:nvPr>
            <p:ph type="sldNum" sz="quarter" idx="12"/>
          </p:nvPr>
        </p:nvSpPr>
        <p:spPr/>
        <p:txBody>
          <a:bodyPr/>
          <a:lstStyle/>
          <a:p>
            <a:fld id="{D8EABAEF-E8E0-4609-8B0D-D3880144ED17}" type="slidenum">
              <a:rPr lang="fr-FR" smtClean="0"/>
              <a:t>‹N°›</a:t>
            </a:fld>
            <a:endParaRPr lang="fr-FR"/>
          </a:p>
        </p:txBody>
      </p:sp>
    </p:spTree>
    <p:extLst>
      <p:ext uri="{BB962C8B-B14F-4D97-AF65-F5344CB8AC3E}">
        <p14:creationId xmlns:p14="http://schemas.microsoft.com/office/powerpoint/2010/main" val="817476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F3F224-5CA8-450A-9C11-4AE388EF00F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75D51FD-3C0F-44AD-B0D1-C02E0912F6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5F2A1192-4E87-4142-A5C0-9CF5171087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3180D0E-BE5E-4F50-A7F4-75FA164790AB}"/>
              </a:ext>
            </a:extLst>
          </p:cNvPr>
          <p:cNvSpPr>
            <a:spLocks noGrp="1"/>
          </p:cNvSpPr>
          <p:nvPr>
            <p:ph type="dt" sz="half" idx="10"/>
          </p:nvPr>
        </p:nvSpPr>
        <p:spPr/>
        <p:txBody>
          <a:bodyPr/>
          <a:lstStyle/>
          <a:p>
            <a:fld id="{56A99DBB-4EAA-404D-8A18-4EBCD84D7AC1}" type="datetimeFigureOut">
              <a:rPr lang="fr-FR" smtClean="0"/>
              <a:t>29/09/2020</a:t>
            </a:fld>
            <a:endParaRPr lang="fr-FR"/>
          </a:p>
        </p:txBody>
      </p:sp>
      <p:sp>
        <p:nvSpPr>
          <p:cNvPr id="6" name="Espace réservé du pied de page 5">
            <a:extLst>
              <a:ext uri="{FF2B5EF4-FFF2-40B4-BE49-F238E27FC236}">
                <a16:creationId xmlns:a16="http://schemas.microsoft.com/office/drawing/2014/main" id="{AA1C8CA1-8A47-4EBA-B1C4-2A169B4B8E1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408B370-1249-4A29-93C7-3F517CAF5DD7}"/>
              </a:ext>
            </a:extLst>
          </p:cNvPr>
          <p:cNvSpPr>
            <a:spLocks noGrp="1"/>
          </p:cNvSpPr>
          <p:nvPr>
            <p:ph type="sldNum" sz="quarter" idx="12"/>
          </p:nvPr>
        </p:nvSpPr>
        <p:spPr/>
        <p:txBody>
          <a:bodyPr/>
          <a:lstStyle/>
          <a:p>
            <a:fld id="{D8EABAEF-E8E0-4609-8B0D-D3880144ED17}" type="slidenum">
              <a:rPr lang="fr-FR" smtClean="0"/>
              <a:t>‹N°›</a:t>
            </a:fld>
            <a:endParaRPr lang="fr-FR"/>
          </a:p>
        </p:txBody>
      </p:sp>
    </p:spTree>
    <p:extLst>
      <p:ext uri="{BB962C8B-B14F-4D97-AF65-F5344CB8AC3E}">
        <p14:creationId xmlns:p14="http://schemas.microsoft.com/office/powerpoint/2010/main" val="1131924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121A49-CB77-4A8C-9DFE-F43CDE5280C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09ED797-9A69-44C8-B83D-ED39E6E519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E0B67E8-7A0F-42A9-9E13-1F4C1BC6A6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28573DE-4EF3-4B04-83DF-CB5DF1EF8CA6}"/>
              </a:ext>
            </a:extLst>
          </p:cNvPr>
          <p:cNvSpPr>
            <a:spLocks noGrp="1"/>
          </p:cNvSpPr>
          <p:nvPr>
            <p:ph type="dt" sz="half" idx="10"/>
          </p:nvPr>
        </p:nvSpPr>
        <p:spPr/>
        <p:txBody>
          <a:bodyPr/>
          <a:lstStyle/>
          <a:p>
            <a:fld id="{56A99DBB-4EAA-404D-8A18-4EBCD84D7AC1}" type="datetimeFigureOut">
              <a:rPr lang="fr-FR" smtClean="0"/>
              <a:t>29/09/2020</a:t>
            </a:fld>
            <a:endParaRPr lang="fr-FR"/>
          </a:p>
        </p:txBody>
      </p:sp>
      <p:sp>
        <p:nvSpPr>
          <p:cNvPr id="6" name="Espace réservé du pied de page 5">
            <a:extLst>
              <a:ext uri="{FF2B5EF4-FFF2-40B4-BE49-F238E27FC236}">
                <a16:creationId xmlns:a16="http://schemas.microsoft.com/office/drawing/2014/main" id="{BE2075C3-9A34-4DEC-9575-1596C33AFB2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09E0747-BF68-4BA0-BB24-BE80FDF844D7}"/>
              </a:ext>
            </a:extLst>
          </p:cNvPr>
          <p:cNvSpPr>
            <a:spLocks noGrp="1"/>
          </p:cNvSpPr>
          <p:nvPr>
            <p:ph type="sldNum" sz="quarter" idx="12"/>
          </p:nvPr>
        </p:nvSpPr>
        <p:spPr/>
        <p:txBody>
          <a:bodyPr/>
          <a:lstStyle/>
          <a:p>
            <a:fld id="{D8EABAEF-E8E0-4609-8B0D-D3880144ED17}" type="slidenum">
              <a:rPr lang="fr-FR" smtClean="0"/>
              <a:t>‹N°›</a:t>
            </a:fld>
            <a:endParaRPr lang="fr-FR"/>
          </a:p>
        </p:txBody>
      </p:sp>
    </p:spTree>
    <p:extLst>
      <p:ext uri="{BB962C8B-B14F-4D97-AF65-F5344CB8AC3E}">
        <p14:creationId xmlns:p14="http://schemas.microsoft.com/office/powerpoint/2010/main" val="356303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BE425E7-338B-4C82-B44E-4A30D465C7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957A276-8ACF-4E1D-B4A2-70A9E95AFA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EC8AF50-5E8A-43D7-A5D2-C1B7A24BAF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A99DBB-4EAA-404D-8A18-4EBCD84D7AC1}" type="datetimeFigureOut">
              <a:rPr lang="fr-FR" smtClean="0"/>
              <a:t>29/09/2020</a:t>
            </a:fld>
            <a:endParaRPr lang="fr-FR"/>
          </a:p>
        </p:txBody>
      </p:sp>
      <p:sp>
        <p:nvSpPr>
          <p:cNvPr id="5" name="Espace réservé du pied de page 4">
            <a:extLst>
              <a:ext uri="{FF2B5EF4-FFF2-40B4-BE49-F238E27FC236}">
                <a16:creationId xmlns:a16="http://schemas.microsoft.com/office/drawing/2014/main" id="{CD5316D1-CB7E-4300-BB35-586DFC2500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D883014-526E-47DB-83D4-572CA81F13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EABAEF-E8E0-4609-8B0D-D3880144ED17}" type="slidenum">
              <a:rPr lang="fr-FR" smtClean="0"/>
              <a:t>‹N°›</a:t>
            </a:fld>
            <a:endParaRPr lang="fr-FR"/>
          </a:p>
        </p:txBody>
      </p:sp>
    </p:spTree>
    <p:extLst>
      <p:ext uri="{BB962C8B-B14F-4D97-AF65-F5344CB8AC3E}">
        <p14:creationId xmlns:p14="http://schemas.microsoft.com/office/powerpoint/2010/main" val="2006629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apitainewp.io/formations/developper-theme-wordpress/wordpress-ajax/" TargetMode="External"/><Relationship Id="rId2" Type="http://schemas.openxmlformats.org/officeDocument/2006/relationships/hyperlink" Target="https://www.seomix.fr/ajax-wordpress/" TargetMode="External"/><Relationship Id="rId1" Type="http://schemas.openxmlformats.org/officeDocument/2006/relationships/slideLayout" Target="../slideLayouts/slideLayout2.xml"/><Relationship Id="rId4" Type="http://schemas.openxmlformats.org/officeDocument/2006/relationships/hyperlink" Target="https://codex.wordpress.org/AJAX_in_Plugins"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wabeo.fr/construire-walker-wordpres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wordpress.org/reference/classes/wp_query/" TargetMode="External"/><Relationship Id="rId2" Type="http://schemas.openxmlformats.org/officeDocument/2006/relationships/hyperlink" Target="https://developer.wordpress.org/reference/functions/wp_is_mobil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eveloper.wordpress.org/reference/functions/add_shortcod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eveloper.wordpress.org/reference/functions/do_shortcod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blog.wixiweb.fr/wordpress-api-res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mondomainewordpress.fr/admin-ajax.php?action=contact_m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448C2D-BB8B-43ED-9621-D779FD3A6916}"/>
              </a:ext>
            </a:extLst>
          </p:cNvPr>
          <p:cNvSpPr>
            <a:spLocks noGrp="1"/>
          </p:cNvSpPr>
          <p:nvPr>
            <p:ph type="ctrTitle"/>
          </p:nvPr>
        </p:nvSpPr>
        <p:spPr/>
        <p:txBody>
          <a:bodyPr/>
          <a:lstStyle/>
          <a:p>
            <a:r>
              <a:rPr lang="fr-FR" dirty="0"/>
              <a:t>Wordpress</a:t>
            </a:r>
          </a:p>
        </p:txBody>
      </p:sp>
      <p:sp>
        <p:nvSpPr>
          <p:cNvPr id="3" name="Sous-titre 2">
            <a:extLst>
              <a:ext uri="{FF2B5EF4-FFF2-40B4-BE49-F238E27FC236}">
                <a16:creationId xmlns:a16="http://schemas.microsoft.com/office/drawing/2014/main" id="{0CDEEEEB-92F2-42C9-8523-4CA9B6120CBC}"/>
              </a:ext>
            </a:extLst>
          </p:cNvPr>
          <p:cNvSpPr>
            <a:spLocks noGrp="1"/>
          </p:cNvSpPr>
          <p:nvPr>
            <p:ph type="subTitle" idx="1"/>
          </p:nvPr>
        </p:nvSpPr>
        <p:spPr/>
        <p:txBody>
          <a:bodyPr/>
          <a:lstStyle/>
          <a:p>
            <a:r>
              <a:rPr lang="fr-FR" dirty="0"/>
              <a:t>Créer son thème – Partie 5</a:t>
            </a:r>
          </a:p>
          <a:p>
            <a:r>
              <a:rPr lang="fr-FR" dirty="0"/>
              <a:t>Trucs et astuces en vracs</a:t>
            </a:r>
          </a:p>
        </p:txBody>
      </p:sp>
      <p:pic>
        <p:nvPicPr>
          <p:cNvPr id="5" name="Image 4">
            <a:extLst>
              <a:ext uri="{FF2B5EF4-FFF2-40B4-BE49-F238E27FC236}">
                <a16:creationId xmlns:a16="http://schemas.microsoft.com/office/drawing/2014/main" id="{CC4110EB-B7CF-412C-B4C9-42A9F73AD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675" y="4506912"/>
            <a:ext cx="9077325" cy="1685925"/>
          </a:xfrm>
          <a:prstGeom prst="rect">
            <a:avLst/>
          </a:prstGeom>
        </p:spPr>
      </p:pic>
    </p:spTree>
    <p:extLst>
      <p:ext uri="{BB962C8B-B14F-4D97-AF65-F5344CB8AC3E}">
        <p14:creationId xmlns:p14="http://schemas.microsoft.com/office/powerpoint/2010/main" val="66368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EB9CF5-E955-4AEA-B797-E3CAC360F287}"/>
              </a:ext>
            </a:extLst>
          </p:cNvPr>
          <p:cNvSpPr>
            <a:spLocks noGrp="1"/>
          </p:cNvSpPr>
          <p:nvPr>
            <p:ph type="title"/>
          </p:nvPr>
        </p:nvSpPr>
        <p:spPr/>
        <p:txBody>
          <a:bodyPr/>
          <a:lstStyle/>
          <a:p>
            <a:r>
              <a:rPr lang="fr-FR" dirty="0"/>
              <a:t>Ajax pour Wordpress – </a:t>
            </a:r>
            <a:r>
              <a:rPr lang="fr-FR" dirty="0" err="1"/>
              <a:t>hook</a:t>
            </a:r>
            <a:endParaRPr lang="fr-FR" dirty="0"/>
          </a:p>
        </p:txBody>
      </p:sp>
      <p:pic>
        <p:nvPicPr>
          <p:cNvPr id="5" name="Espace réservé du contenu 4">
            <a:extLst>
              <a:ext uri="{FF2B5EF4-FFF2-40B4-BE49-F238E27FC236}">
                <a16:creationId xmlns:a16="http://schemas.microsoft.com/office/drawing/2014/main" id="{3A47953B-6E52-4BA2-8157-E9B699A336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9757" y="2969927"/>
            <a:ext cx="7592485" cy="3296110"/>
          </a:xfrm>
        </p:spPr>
      </p:pic>
      <p:pic>
        <p:nvPicPr>
          <p:cNvPr id="7" name="Image 6">
            <a:extLst>
              <a:ext uri="{FF2B5EF4-FFF2-40B4-BE49-F238E27FC236}">
                <a16:creationId xmlns:a16="http://schemas.microsoft.com/office/drawing/2014/main" id="{3823E573-D725-4234-9DBB-84D84A05F2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6729" y="1809738"/>
            <a:ext cx="7697274" cy="1667108"/>
          </a:xfrm>
          <a:prstGeom prst="rect">
            <a:avLst/>
          </a:prstGeom>
        </p:spPr>
      </p:pic>
    </p:spTree>
    <p:extLst>
      <p:ext uri="{BB962C8B-B14F-4D97-AF65-F5344CB8AC3E}">
        <p14:creationId xmlns:p14="http://schemas.microsoft.com/office/powerpoint/2010/main" val="3312220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755923-EB92-4A40-BD13-F51420729204}"/>
              </a:ext>
            </a:extLst>
          </p:cNvPr>
          <p:cNvSpPr>
            <a:spLocks noGrp="1"/>
          </p:cNvSpPr>
          <p:nvPr>
            <p:ph type="title"/>
          </p:nvPr>
        </p:nvSpPr>
        <p:spPr/>
        <p:txBody>
          <a:bodyPr/>
          <a:lstStyle/>
          <a:p>
            <a:r>
              <a:rPr lang="fr-FR" dirty="0"/>
              <a:t>Ajax pour Wordpress – variable </a:t>
            </a:r>
            <a:r>
              <a:rPr lang="fr-FR" dirty="0" err="1"/>
              <a:t>js</a:t>
            </a:r>
            <a:r>
              <a:rPr lang="fr-FR" dirty="0"/>
              <a:t> dans le script d’appel</a:t>
            </a:r>
          </a:p>
        </p:txBody>
      </p:sp>
      <p:pic>
        <p:nvPicPr>
          <p:cNvPr id="5" name="Espace réservé du contenu 4">
            <a:extLst>
              <a:ext uri="{FF2B5EF4-FFF2-40B4-BE49-F238E27FC236}">
                <a16:creationId xmlns:a16="http://schemas.microsoft.com/office/drawing/2014/main" id="{F8BA88C6-7486-4A5D-94DD-C5460ECBAB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9432" y="1825625"/>
            <a:ext cx="6113135" cy="4351338"/>
          </a:xfrm>
        </p:spPr>
      </p:pic>
    </p:spTree>
    <p:extLst>
      <p:ext uri="{BB962C8B-B14F-4D97-AF65-F5344CB8AC3E}">
        <p14:creationId xmlns:p14="http://schemas.microsoft.com/office/powerpoint/2010/main" val="914771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4F6204-2435-4AD9-B5DC-F8957D22A312}"/>
              </a:ext>
            </a:extLst>
          </p:cNvPr>
          <p:cNvSpPr>
            <a:spLocks noGrp="1"/>
          </p:cNvSpPr>
          <p:nvPr>
            <p:ph type="title"/>
          </p:nvPr>
        </p:nvSpPr>
        <p:spPr/>
        <p:txBody>
          <a:bodyPr/>
          <a:lstStyle/>
          <a:p>
            <a:r>
              <a:rPr lang="fr-FR" dirty="0"/>
              <a:t>Ajax pour Wordpress – allez plus loin</a:t>
            </a:r>
          </a:p>
        </p:txBody>
      </p:sp>
      <p:sp>
        <p:nvSpPr>
          <p:cNvPr id="3" name="Espace réservé du contenu 2">
            <a:extLst>
              <a:ext uri="{FF2B5EF4-FFF2-40B4-BE49-F238E27FC236}">
                <a16:creationId xmlns:a16="http://schemas.microsoft.com/office/drawing/2014/main" id="{A8948486-9E2B-4112-8C9E-99243BE0559F}"/>
              </a:ext>
            </a:extLst>
          </p:cNvPr>
          <p:cNvSpPr>
            <a:spLocks noGrp="1"/>
          </p:cNvSpPr>
          <p:nvPr>
            <p:ph idx="1"/>
          </p:nvPr>
        </p:nvSpPr>
        <p:spPr/>
        <p:txBody>
          <a:bodyPr/>
          <a:lstStyle/>
          <a:p>
            <a:pPr marL="0" indent="0">
              <a:buNone/>
            </a:pPr>
            <a:endParaRPr lang="fr-FR" dirty="0">
              <a:hlinkClick r:id="rId2"/>
            </a:endParaRPr>
          </a:p>
          <a:p>
            <a:pPr marL="0" indent="0">
              <a:buNone/>
            </a:pPr>
            <a:r>
              <a:rPr lang="fr-FR" dirty="0">
                <a:hlinkClick r:id="rId2"/>
              </a:rPr>
              <a:t>https://www.seomix.fr/ajax-wordpress/</a:t>
            </a:r>
            <a:endParaRPr lang="fr-FR" dirty="0"/>
          </a:p>
          <a:p>
            <a:pPr marL="0" indent="0">
              <a:buNone/>
            </a:pPr>
            <a:endParaRPr lang="fr-FR" dirty="0"/>
          </a:p>
          <a:p>
            <a:pPr marL="0" indent="0">
              <a:buNone/>
            </a:pPr>
            <a:r>
              <a:rPr lang="fr-FR" dirty="0">
                <a:hlinkClick r:id="rId3"/>
              </a:rPr>
              <a:t>https://capitainewp.io/formations/developper-theme-wordpress/wordpress-ajax/</a:t>
            </a:r>
            <a:endParaRPr lang="fr-FR" dirty="0"/>
          </a:p>
          <a:p>
            <a:pPr marL="0" indent="0">
              <a:buNone/>
            </a:pPr>
            <a:endParaRPr lang="fr-FR" dirty="0"/>
          </a:p>
          <a:p>
            <a:pPr marL="0" indent="0">
              <a:buNone/>
            </a:pPr>
            <a:r>
              <a:rPr lang="fr-FR" dirty="0">
                <a:hlinkClick r:id="rId4"/>
              </a:rPr>
              <a:t>https://codex.wordpress.org/AJAX_in_Plugins</a:t>
            </a:r>
            <a:endParaRPr lang="fr-FR" dirty="0"/>
          </a:p>
          <a:p>
            <a:pPr marL="0" indent="0">
              <a:buNone/>
            </a:pPr>
            <a:endParaRPr lang="fr-FR" dirty="0"/>
          </a:p>
        </p:txBody>
      </p:sp>
    </p:spTree>
    <p:extLst>
      <p:ext uri="{BB962C8B-B14F-4D97-AF65-F5344CB8AC3E}">
        <p14:creationId xmlns:p14="http://schemas.microsoft.com/office/powerpoint/2010/main" val="2677639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36C7DB-0C19-4A77-8B7E-1E96903ECA36}"/>
              </a:ext>
            </a:extLst>
          </p:cNvPr>
          <p:cNvSpPr>
            <a:spLocks noGrp="1"/>
          </p:cNvSpPr>
          <p:nvPr>
            <p:ph type="title"/>
          </p:nvPr>
        </p:nvSpPr>
        <p:spPr/>
        <p:txBody>
          <a:bodyPr/>
          <a:lstStyle/>
          <a:p>
            <a:r>
              <a:rPr lang="fr-FR" dirty="0" err="1"/>
              <a:t>wp_menu_nav</a:t>
            </a:r>
            <a:r>
              <a:rPr lang="fr-FR" dirty="0"/>
              <a:t>() et Walker</a:t>
            </a:r>
          </a:p>
        </p:txBody>
      </p:sp>
      <p:sp>
        <p:nvSpPr>
          <p:cNvPr id="3" name="Espace réservé du contenu 2">
            <a:extLst>
              <a:ext uri="{FF2B5EF4-FFF2-40B4-BE49-F238E27FC236}">
                <a16:creationId xmlns:a16="http://schemas.microsoft.com/office/drawing/2014/main" id="{D1E88905-7BB4-4013-BE2A-FEF40924DFC3}"/>
              </a:ext>
            </a:extLst>
          </p:cNvPr>
          <p:cNvSpPr>
            <a:spLocks noGrp="1"/>
          </p:cNvSpPr>
          <p:nvPr>
            <p:ph idx="1"/>
          </p:nvPr>
        </p:nvSpPr>
        <p:spPr/>
        <p:txBody>
          <a:bodyPr>
            <a:normAutofit lnSpcReduction="10000"/>
          </a:bodyPr>
          <a:lstStyle/>
          <a:p>
            <a:pPr marL="0" indent="0" algn="l" fontAlgn="base">
              <a:buNone/>
            </a:pPr>
            <a:r>
              <a:rPr lang="fr-FR" b="0" i="0" dirty="0">
                <a:solidFill>
                  <a:srgbClr val="000000"/>
                </a:solidFill>
                <a:effectLst/>
                <a:latin typeface="Muli"/>
              </a:rPr>
              <a:t>Un </a:t>
            </a:r>
            <a:r>
              <a:rPr lang="fr-FR" b="0" i="0" dirty="0" err="1">
                <a:solidFill>
                  <a:srgbClr val="000000"/>
                </a:solidFill>
                <a:effectLst/>
                <a:latin typeface="Muli"/>
              </a:rPr>
              <a:t>walker</a:t>
            </a:r>
            <a:r>
              <a:rPr lang="fr-FR" b="0" i="0" dirty="0">
                <a:solidFill>
                  <a:srgbClr val="000000"/>
                </a:solidFill>
                <a:effectLst/>
                <a:latin typeface="Muli"/>
              </a:rPr>
              <a:t> est un objet qui peut, comme vous venez de le voir, être passé en argument des quelques fonctions de menus et de listes de WordPress. Son rôle est de redéfinir leur comportement, la façon dont elles vont créer ces listes.</a:t>
            </a:r>
          </a:p>
          <a:p>
            <a:pPr marL="0" indent="0" algn="l" fontAlgn="base">
              <a:buNone/>
            </a:pPr>
            <a:r>
              <a:rPr lang="fr-FR" b="0" i="0" dirty="0">
                <a:solidFill>
                  <a:srgbClr val="000000"/>
                </a:solidFill>
                <a:effectLst/>
                <a:latin typeface="Muli"/>
              </a:rPr>
              <a:t>Les fonctions qui peuvent actuellement accepter un Walker en paramètres sont :</a:t>
            </a:r>
          </a:p>
          <a:p>
            <a:pPr marL="0" indent="0" algn="l" fontAlgn="base">
              <a:buNone/>
            </a:pPr>
            <a:r>
              <a:rPr lang="fr-FR" b="0" i="0" dirty="0" err="1">
                <a:solidFill>
                  <a:srgbClr val="000000"/>
                </a:solidFill>
                <a:effectLst/>
                <a:latin typeface="Muli"/>
              </a:rPr>
              <a:t>wp_nav_menu</a:t>
            </a:r>
            <a:r>
              <a:rPr lang="fr-FR" b="0" i="0" dirty="0">
                <a:solidFill>
                  <a:srgbClr val="000000"/>
                </a:solidFill>
                <a:effectLst/>
                <a:latin typeface="Muli"/>
              </a:rPr>
              <a:t>(),  </a:t>
            </a:r>
            <a:r>
              <a:rPr lang="fr-FR" b="0" i="0" dirty="0" err="1">
                <a:solidFill>
                  <a:srgbClr val="000000"/>
                </a:solidFill>
                <a:effectLst/>
                <a:latin typeface="Muli"/>
              </a:rPr>
              <a:t>wp_list_pages</a:t>
            </a:r>
            <a:r>
              <a:rPr lang="fr-FR" b="0" i="0" dirty="0">
                <a:solidFill>
                  <a:srgbClr val="000000"/>
                </a:solidFill>
                <a:effectLst/>
                <a:latin typeface="Muli"/>
              </a:rPr>
              <a:t>(), </a:t>
            </a:r>
            <a:r>
              <a:rPr lang="fr-FR" b="0" i="0" dirty="0" err="1">
                <a:solidFill>
                  <a:srgbClr val="000000"/>
                </a:solidFill>
                <a:effectLst/>
                <a:latin typeface="Muli"/>
              </a:rPr>
              <a:t>wp</a:t>
            </a:r>
            <a:r>
              <a:rPr lang="fr-FR" b="0" i="0" dirty="0">
                <a:solidFill>
                  <a:srgbClr val="000000"/>
                </a:solidFill>
                <a:effectLst/>
                <a:latin typeface="Muli"/>
              </a:rPr>
              <a:t> </a:t>
            </a:r>
            <a:r>
              <a:rPr lang="fr-FR" b="0" i="0" dirty="0" err="1">
                <a:solidFill>
                  <a:srgbClr val="000000"/>
                </a:solidFill>
                <a:effectLst/>
                <a:latin typeface="Muli"/>
              </a:rPr>
              <a:t>list</a:t>
            </a:r>
            <a:r>
              <a:rPr lang="fr-FR" b="0" i="0" dirty="0">
                <a:solidFill>
                  <a:srgbClr val="000000"/>
                </a:solidFill>
                <a:effectLst/>
                <a:latin typeface="Muli"/>
              </a:rPr>
              <a:t> </a:t>
            </a:r>
            <a:r>
              <a:rPr lang="fr-FR" b="0" i="0" dirty="0" err="1">
                <a:solidFill>
                  <a:srgbClr val="000000"/>
                </a:solidFill>
                <a:effectLst/>
                <a:latin typeface="Muli"/>
              </a:rPr>
              <a:t>categories</a:t>
            </a:r>
            <a:r>
              <a:rPr lang="fr-FR" b="0" i="0" dirty="0">
                <a:solidFill>
                  <a:srgbClr val="000000"/>
                </a:solidFill>
                <a:effectLst/>
                <a:latin typeface="Muli"/>
              </a:rPr>
              <a:t>(), </a:t>
            </a:r>
            <a:r>
              <a:rPr lang="fr-FR" b="0" i="0" dirty="0" err="1">
                <a:solidFill>
                  <a:srgbClr val="000000"/>
                </a:solidFill>
                <a:effectLst/>
                <a:latin typeface="Muli"/>
              </a:rPr>
              <a:t>wp_list_pages</a:t>
            </a:r>
            <a:r>
              <a:rPr lang="fr-FR" b="0" i="0" dirty="0">
                <a:solidFill>
                  <a:srgbClr val="000000"/>
                </a:solidFill>
                <a:effectLst/>
                <a:latin typeface="Muli"/>
              </a:rPr>
              <a:t>(), </a:t>
            </a:r>
            <a:r>
              <a:rPr lang="fr-FR" b="0" i="0" dirty="0" err="1">
                <a:solidFill>
                  <a:srgbClr val="000000"/>
                </a:solidFill>
                <a:effectLst/>
                <a:latin typeface="Muli"/>
              </a:rPr>
              <a:t>wp_list_comments</a:t>
            </a:r>
            <a:r>
              <a:rPr lang="fr-FR" b="0" i="0" dirty="0">
                <a:solidFill>
                  <a:srgbClr val="000000"/>
                </a:solidFill>
                <a:effectLst/>
                <a:latin typeface="Muli"/>
              </a:rPr>
              <a:t>(), etc…</a:t>
            </a:r>
          </a:p>
          <a:p>
            <a:pPr marL="0" indent="0" algn="l" fontAlgn="base">
              <a:buNone/>
            </a:pPr>
            <a:endParaRPr lang="fr-FR" dirty="0">
              <a:solidFill>
                <a:srgbClr val="000000"/>
              </a:solidFill>
              <a:latin typeface="Muli"/>
            </a:endParaRPr>
          </a:p>
          <a:p>
            <a:pPr marL="0" indent="0" algn="l" fontAlgn="base">
              <a:buNone/>
            </a:pPr>
            <a:r>
              <a:rPr lang="fr-FR" b="0" i="0" dirty="0">
                <a:solidFill>
                  <a:srgbClr val="000000"/>
                </a:solidFill>
                <a:effectLst/>
                <a:latin typeface="Muli"/>
              </a:rPr>
              <a:t>Plus d’informations sur </a:t>
            </a:r>
            <a:r>
              <a:rPr lang="fr-FR" b="0" i="0" dirty="0">
                <a:solidFill>
                  <a:srgbClr val="000000"/>
                </a:solidFill>
                <a:effectLst/>
                <a:latin typeface="Muli"/>
                <a:hlinkClick r:id="rId2"/>
              </a:rPr>
              <a:t>https://wabeo.fr/construire-walker-wordpress/</a:t>
            </a:r>
            <a:r>
              <a:rPr lang="fr-FR" b="0" i="0" dirty="0">
                <a:solidFill>
                  <a:srgbClr val="000000"/>
                </a:solidFill>
                <a:effectLst/>
                <a:latin typeface="Muli"/>
              </a:rPr>
              <a:t> </a:t>
            </a:r>
          </a:p>
          <a:p>
            <a:pPr marL="0" indent="0">
              <a:buNone/>
            </a:pPr>
            <a:endParaRPr lang="fr-FR" dirty="0"/>
          </a:p>
        </p:txBody>
      </p:sp>
    </p:spTree>
    <p:extLst>
      <p:ext uri="{BB962C8B-B14F-4D97-AF65-F5344CB8AC3E}">
        <p14:creationId xmlns:p14="http://schemas.microsoft.com/office/powerpoint/2010/main" val="2403482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285A1718-CC17-4AC0-962B-E5303FBF89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9366" y="158610"/>
            <a:ext cx="10513268" cy="6540780"/>
          </a:xfrm>
        </p:spPr>
      </p:pic>
    </p:spTree>
    <p:extLst>
      <p:ext uri="{BB962C8B-B14F-4D97-AF65-F5344CB8AC3E}">
        <p14:creationId xmlns:p14="http://schemas.microsoft.com/office/powerpoint/2010/main" val="2202446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285A1718-CC17-4AC0-962B-E5303FBF89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9366" y="158610"/>
            <a:ext cx="10513268" cy="6540780"/>
          </a:xfrm>
        </p:spPr>
      </p:pic>
    </p:spTree>
    <p:extLst>
      <p:ext uri="{BB962C8B-B14F-4D97-AF65-F5344CB8AC3E}">
        <p14:creationId xmlns:p14="http://schemas.microsoft.com/office/powerpoint/2010/main" val="3929222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AD8CD0-E688-4B73-96B4-18D0D5784A17}"/>
              </a:ext>
            </a:extLst>
          </p:cNvPr>
          <p:cNvSpPr>
            <a:spLocks noGrp="1"/>
          </p:cNvSpPr>
          <p:nvPr>
            <p:ph type="title"/>
          </p:nvPr>
        </p:nvSpPr>
        <p:spPr/>
        <p:txBody>
          <a:bodyPr/>
          <a:lstStyle/>
          <a:p>
            <a:r>
              <a:rPr lang="fr-FR" dirty="0"/>
              <a:t>Version Mobile et </a:t>
            </a:r>
            <a:r>
              <a:rPr lang="fr-FR" dirty="0" err="1"/>
              <a:t>Wp_query</a:t>
            </a:r>
            <a:endParaRPr lang="fr-FR" dirty="0"/>
          </a:p>
        </p:txBody>
      </p:sp>
      <p:sp>
        <p:nvSpPr>
          <p:cNvPr id="3" name="Espace réservé du contenu 2">
            <a:extLst>
              <a:ext uri="{FF2B5EF4-FFF2-40B4-BE49-F238E27FC236}">
                <a16:creationId xmlns:a16="http://schemas.microsoft.com/office/drawing/2014/main" id="{A042DB19-BB58-4FC2-9F24-009E4711418F}"/>
              </a:ext>
            </a:extLst>
          </p:cNvPr>
          <p:cNvSpPr>
            <a:spLocks noGrp="1"/>
          </p:cNvSpPr>
          <p:nvPr>
            <p:ph idx="1"/>
          </p:nvPr>
        </p:nvSpPr>
        <p:spPr/>
        <p:txBody>
          <a:bodyPr/>
          <a:lstStyle/>
          <a:p>
            <a:pPr marL="0" indent="0">
              <a:buNone/>
            </a:pPr>
            <a:r>
              <a:rPr lang="fr-FR" dirty="0"/>
              <a:t>Il est possible d’appeler des fonctions permettant de connaitre si le client est un téléphone, un pc (desk), c’est la fonction </a:t>
            </a:r>
            <a:r>
              <a:rPr lang="fr-FR" dirty="0" err="1">
                <a:hlinkClick r:id="rId2"/>
              </a:rPr>
              <a:t>wp_is_mobile</a:t>
            </a:r>
            <a:r>
              <a:rPr lang="fr-FR" dirty="0">
                <a:hlinkClick r:id="rId2"/>
              </a:rPr>
              <a:t>() </a:t>
            </a:r>
            <a:r>
              <a:rPr lang="fr-FR" dirty="0"/>
              <a:t>qui rend un booléen permettant de tester le client.</a:t>
            </a:r>
          </a:p>
          <a:p>
            <a:pPr marL="0" indent="0">
              <a:buNone/>
            </a:pPr>
            <a:endParaRPr lang="fr-FR" dirty="0"/>
          </a:p>
          <a:p>
            <a:pPr marL="0" indent="0">
              <a:buNone/>
            </a:pPr>
            <a:r>
              <a:rPr lang="fr-FR" dirty="0"/>
              <a:t>Le contenu d’une boucle Wordpress peut aussi être configurer grâce à une </a:t>
            </a:r>
            <a:r>
              <a:rPr lang="fr-FR" dirty="0" err="1"/>
              <a:t>query</a:t>
            </a:r>
            <a:r>
              <a:rPr lang="fr-FR" dirty="0"/>
              <a:t> SQL, différents paramètres peuvent permettre de récupérer les </a:t>
            </a:r>
            <a:r>
              <a:rPr lang="fr-FR" dirty="0" err="1"/>
              <a:t>wp_post</a:t>
            </a:r>
            <a:r>
              <a:rPr lang="fr-FR" dirty="0"/>
              <a:t> en fonction de leurs type (post, page ou le nom d’un custom post type), beaucoup d’options existent, la classe </a:t>
            </a:r>
            <a:r>
              <a:rPr lang="fr-FR" dirty="0" err="1"/>
              <a:t>php</a:t>
            </a:r>
            <a:r>
              <a:rPr lang="fr-FR" dirty="0"/>
              <a:t> permettant de réaliser une telle sélection est </a:t>
            </a:r>
            <a:r>
              <a:rPr lang="fr-FR" dirty="0" err="1">
                <a:hlinkClick r:id="rId3"/>
              </a:rPr>
              <a:t>Wp_query</a:t>
            </a:r>
            <a:endParaRPr lang="fr-FR" dirty="0"/>
          </a:p>
          <a:p>
            <a:pPr marL="0" indent="0">
              <a:buNone/>
            </a:pPr>
            <a:endParaRPr lang="fr-FR" dirty="0"/>
          </a:p>
        </p:txBody>
      </p:sp>
    </p:spTree>
    <p:extLst>
      <p:ext uri="{BB962C8B-B14F-4D97-AF65-F5344CB8AC3E}">
        <p14:creationId xmlns:p14="http://schemas.microsoft.com/office/powerpoint/2010/main" val="607782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0CD798-F07C-43A9-80D8-7570BA93ADC3}"/>
              </a:ext>
            </a:extLst>
          </p:cNvPr>
          <p:cNvSpPr>
            <a:spLocks noGrp="1"/>
          </p:cNvSpPr>
          <p:nvPr>
            <p:ph type="title"/>
          </p:nvPr>
        </p:nvSpPr>
        <p:spPr/>
        <p:txBody>
          <a:bodyPr/>
          <a:lstStyle/>
          <a:p>
            <a:r>
              <a:rPr lang="fr-FR" dirty="0"/>
              <a:t>Exemple de </a:t>
            </a:r>
            <a:r>
              <a:rPr lang="fr-FR" dirty="0" err="1"/>
              <a:t>Wp_query</a:t>
            </a:r>
            <a:endParaRPr lang="fr-FR" dirty="0"/>
          </a:p>
        </p:txBody>
      </p:sp>
      <p:sp>
        <p:nvSpPr>
          <p:cNvPr id="9" name="Rectangle : coins arrondis 8">
            <a:extLst>
              <a:ext uri="{FF2B5EF4-FFF2-40B4-BE49-F238E27FC236}">
                <a16:creationId xmlns:a16="http://schemas.microsoft.com/office/drawing/2014/main" id="{C15F68FD-925E-4DE5-845C-101FE6DE86A7}"/>
              </a:ext>
            </a:extLst>
          </p:cNvPr>
          <p:cNvSpPr/>
          <p:nvPr/>
        </p:nvSpPr>
        <p:spPr>
          <a:xfrm>
            <a:off x="5624623" y="2101629"/>
            <a:ext cx="4455042" cy="10137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2">
            <a:extLst>
              <a:ext uri="{FF2B5EF4-FFF2-40B4-BE49-F238E27FC236}">
                <a16:creationId xmlns:a16="http://schemas.microsoft.com/office/drawing/2014/main" id="{51E309D3-2476-4FE3-9ACD-A5F43933002A}"/>
              </a:ext>
            </a:extLst>
          </p:cNvPr>
          <p:cNvSpPr>
            <a:spLocks noGrp="1" noChangeArrowheads="1"/>
          </p:cNvSpPr>
          <p:nvPr>
            <p:ph idx="1"/>
          </p:nvPr>
        </p:nvSpPr>
        <p:spPr bwMode="auto">
          <a:xfrm>
            <a:off x="838199" y="1577554"/>
            <a:ext cx="10730023" cy="484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000000"/>
                </a:solidFill>
                <a:effectLst/>
                <a:latin typeface="Monaco"/>
              </a:rPr>
              <a:t>&lt;?</a:t>
            </a:r>
            <a:r>
              <a:rPr kumimoji="0" lang="fr-FR" altLang="fr-FR" sz="1000" b="0" i="0" u="none" strike="noStrike" cap="none" normalizeH="0" baseline="0" dirty="0" err="1">
                <a:ln>
                  <a:noFill/>
                </a:ln>
                <a:solidFill>
                  <a:srgbClr val="000000"/>
                </a:solidFill>
                <a:effectLst/>
                <a:latin typeface="Monaco"/>
              </a:rPr>
              <a:t>php</a:t>
            </a:r>
            <a:endParaRPr kumimoji="0" lang="fr-FR" altLang="fr-FR" sz="1000" b="0" i="0" u="none" strike="noStrike" cap="none" normalizeH="0" baseline="0" dirty="0">
              <a:ln>
                <a:noFill/>
              </a:ln>
              <a:solidFill>
                <a:srgbClr val="000000"/>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900" b="0" i="0" u="none" strike="noStrike" cap="none" normalizeH="0" baseline="0" dirty="0">
              <a:ln>
                <a:noFill/>
              </a:ln>
              <a:solidFill>
                <a:schemeClr val="tx1"/>
              </a:solidFill>
              <a:effectLst/>
            </a:endParaRPr>
          </a:p>
          <a:p>
            <a:pPr marL="0" indent="0">
              <a:lnSpc>
                <a:spcPct val="100000"/>
              </a:lnSpc>
              <a:buNone/>
            </a:pPr>
            <a:r>
              <a:rPr kumimoji="0" lang="fr-FR" altLang="fr-FR" sz="1200" b="0" i="0" u="none" strike="noStrike" cap="none" normalizeH="0" baseline="0" dirty="0">
                <a:ln>
                  <a:noFill/>
                </a:ln>
                <a:solidFill>
                  <a:srgbClr val="404040"/>
                </a:solidFill>
                <a:effectLst/>
                <a:latin typeface="Monaco"/>
              </a:rPr>
              <a:t> </a:t>
            </a:r>
            <a:r>
              <a:rPr lang="en-US" altLang="fr-FR" sz="1000" dirty="0">
                <a:solidFill>
                  <a:srgbClr val="AA7700"/>
                </a:solidFill>
                <a:latin typeface="Monaco"/>
              </a:rPr>
              <a:t>$</a:t>
            </a:r>
            <a:r>
              <a:rPr lang="en-US" altLang="fr-FR" sz="1000" dirty="0" err="1">
                <a:solidFill>
                  <a:srgbClr val="AA7700"/>
                </a:solidFill>
                <a:latin typeface="Monaco"/>
              </a:rPr>
              <a:t>args</a:t>
            </a:r>
            <a:r>
              <a:rPr lang="en-US" altLang="fr-FR" sz="1000" dirty="0">
                <a:solidFill>
                  <a:srgbClr val="AA7700"/>
                </a:solidFill>
                <a:latin typeface="Monaco"/>
              </a:rPr>
              <a:t> </a:t>
            </a:r>
            <a:r>
              <a:rPr kumimoji="0" lang="en-US" altLang="fr-FR" sz="1200" b="0" i="0" u="none" strike="noStrike" cap="none" normalizeH="0" baseline="0" dirty="0">
                <a:ln>
                  <a:noFill/>
                </a:ln>
                <a:solidFill>
                  <a:srgbClr val="404040"/>
                </a:solidFill>
                <a:effectLst/>
                <a:latin typeface="Monaco"/>
              </a:rPr>
              <a:t>= </a:t>
            </a:r>
            <a:r>
              <a:rPr lang="en-US" altLang="fr-FR" sz="1000" b="1" dirty="0">
                <a:solidFill>
                  <a:srgbClr val="006699"/>
                </a:solidFill>
                <a:latin typeface="Monaco"/>
              </a:rPr>
              <a:t>array</a:t>
            </a:r>
            <a:r>
              <a:rPr lang="en-US" altLang="fr-FR" sz="1000" dirty="0">
                <a:solidFill>
                  <a:srgbClr val="000000"/>
                </a:solidFill>
                <a:latin typeface="Monac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fr-FR" sz="1000" dirty="0">
                <a:solidFill>
                  <a:srgbClr val="0000FF"/>
                </a:solidFill>
                <a:latin typeface="Monaco"/>
              </a:rPr>
              <a:t>    '</a:t>
            </a:r>
            <a:r>
              <a:rPr lang="en-US" altLang="fr-FR" sz="1000" dirty="0" err="1">
                <a:solidFill>
                  <a:srgbClr val="0000FF"/>
                </a:solidFill>
                <a:latin typeface="Monaco"/>
              </a:rPr>
              <a:t>post_type</a:t>
            </a:r>
            <a:r>
              <a:rPr lang="en-US" altLang="fr-FR" sz="1000" dirty="0">
                <a:solidFill>
                  <a:srgbClr val="0000FF"/>
                </a:solidFill>
                <a:latin typeface="Monaco"/>
              </a:rPr>
              <a:t>' </a:t>
            </a:r>
            <a:r>
              <a:rPr kumimoji="0" lang="en-US" altLang="fr-FR" sz="1200" b="0" i="0" u="none" strike="noStrike" cap="none" normalizeH="0" baseline="0" dirty="0">
                <a:ln>
                  <a:noFill/>
                </a:ln>
                <a:solidFill>
                  <a:srgbClr val="404040"/>
                </a:solidFill>
                <a:effectLst/>
                <a:latin typeface="Monaco"/>
              </a:rPr>
              <a:t>=&gt; </a:t>
            </a:r>
            <a:r>
              <a:rPr lang="en-US" altLang="fr-FR" sz="1000" dirty="0">
                <a:solidFill>
                  <a:srgbClr val="0000FF"/>
                </a:solidFill>
                <a:latin typeface="Monaco"/>
              </a:rPr>
              <a:t>'post',</a:t>
            </a:r>
          </a:p>
          <a:p>
            <a:pPr marL="0" marR="0" lvl="0" indent="0">
              <a:lnSpc>
                <a:spcPct val="100000"/>
              </a:lnSpc>
              <a:buClrTx/>
              <a:buSzTx/>
              <a:buNone/>
              <a:tabLst/>
            </a:pPr>
            <a:r>
              <a:rPr kumimoji="0" lang="en-US" altLang="fr-FR" sz="1200" b="0" i="0" u="none" strike="noStrike" cap="none" normalizeH="0" baseline="0" dirty="0">
                <a:ln>
                  <a:noFill/>
                </a:ln>
                <a:solidFill>
                  <a:srgbClr val="404040"/>
                </a:solidFill>
                <a:effectLst/>
                <a:latin typeface="Monaco"/>
              </a:rPr>
              <a:t>    </a:t>
            </a:r>
            <a:r>
              <a:rPr lang="en-US" altLang="fr-FR" sz="1000" dirty="0">
                <a:solidFill>
                  <a:srgbClr val="0000FF"/>
                </a:solidFill>
                <a:latin typeface="Monaco"/>
              </a:rPr>
              <a:t>'</a:t>
            </a:r>
            <a:r>
              <a:rPr lang="en-US" altLang="fr-FR" sz="1000" dirty="0" err="1">
                <a:solidFill>
                  <a:srgbClr val="0000FF"/>
                </a:solidFill>
                <a:latin typeface="Monaco"/>
              </a:rPr>
              <a:t>tax_query</a:t>
            </a:r>
            <a:r>
              <a:rPr lang="en-US" altLang="fr-FR" sz="1000" dirty="0">
                <a:solidFill>
                  <a:srgbClr val="0000FF"/>
                </a:solidFill>
                <a:latin typeface="Monaco"/>
              </a:rPr>
              <a:t>' </a:t>
            </a:r>
            <a:r>
              <a:rPr kumimoji="0" lang="en-US" altLang="fr-FR" sz="1200" b="0" i="0" u="none" strike="noStrike" cap="none" normalizeH="0" baseline="0" dirty="0">
                <a:ln>
                  <a:noFill/>
                </a:ln>
                <a:solidFill>
                  <a:srgbClr val="404040"/>
                </a:solidFill>
                <a:effectLst/>
                <a:latin typeface="Monaco"/>
              </a:rPr>
              <a:t>=&gt; </a:t>
            </a:r>
            <a:r>
              <a:rPr lang="en-US" altLang="fr-FR" sz="1000" b="1" dirty="0">
                <a:solidFill>
                  <a:srgbClr val="006699"/>
                </a:solidFill>
                <a:latin typeface="Monaco"/>
              </a:rPr>
              <a:t>array</a:t>
            </a:r>
            <a:r>
              <a:rPr lang="en-US" altLang="fr-FR" sz="1000" dirty="0">
                <a:solidFill>
                  <a:srgbClr val="000000"/>
                </a:solidFill>
                <a:latin typeface="Monaco"/>
              </a:rPr>
              <a:t>(</a:t>
            </a:r>
          </a:p>
          <a:p>
            <a:pPr marL="0" indent="0">
              <a:lnSpc>
                <a:spcPct val="100000"/>
              </a:lnSpc>
              <a:buNone/>
            </a:pPr>
            <a:r>
              <a:rPr kumimoji="0" lang="en-US" altLang="fr-FR" sz="1200" b="0" i="0" u="none" strike="noStrike" cap="none" normalizeH="0" baseline="0" dirty="0">
                <a:ln>
                  <a:noFill/>
                </a:ln>
                <a:solidFill>
                  <a:srgbClr val="404040"/>
                </a:solidFill>
                <a:effectLst/>
                <a:latin typeface="Monaco"/>
              </a:rPr>
              <a:t>        </a:t>
            </a:r>
            <a:r>
              <a:rPr lang="en-US" altLang="fr-FR" sz="1000" b="1" dirty="0">
                <a:solidFill>
                  <a:srgbClr val="006699"/>
                </a:solidFill>
                <a:latin typeface="Monaco"/>
              </a:rPr>
              <a:t>array</a:t>
            </a:r>
            <a:r>
              <a:rPr lang="en-US" altLang="fr-FR" sz="1000" dirty="0">
                <a:solidFill>
                  <a:srgbClr val="000000"/>
                </a:solidFill>
                <a:latin typeface="Monac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200" b="0" i="0" u="none" strike="noStrike" cap="none" normalizeH="0" baseline="0" dirty="0">
                <a:ln>
                  <a:noFill/>
                </a:ln>
                <a:solidFill>
                  <a:srgbClr val="404040"/>
                </a:solidFill>
                <a:effectLst/>
                <a:latin typeface="Monaco"/>
              </a:rPr>
              <a:t>            </a:t>
            </a:r>
            <a:r>
              <a:rPr lang="en-US" altLang="fr-FR" sz="1000" dirty="0">
                <a:solidFill>
                  <a:srgbClr val="0000FF"/>
                </a:solidFill>
                <a:latin typeface="Monaco"/>
              </a:rPr>
              <a:t>'taxonomy' </a:t>
            </a:r>
            <a:r>
              <a:rPr kumimoji="0" lang="en-US" altLang="fr-FR" sz="1200" b="0" i="0" u="none" strike="noStrike" cap="none" normalizeH="0" baseline="0" dirty="0">
                <a:ln>
                  <a:noFill/>
                </a:ln>
                <a:solidFill>
                  <a:srgbClr val="404040"/>
                </a:solidFill>
                <a:effectLst/>
                <a:latin typeface="Monaco"/>
              </a:rPr>
              <a:t>=&gt; </a:t>
            </a:r>
            <a:r>
              <a:rPr lang="en-US" altLang="fr-FR" sz="1000" dirty="0">
                <a:solidFill>
                  <a:srgbClr val="0000FF"/>
                </a:solidFill>
                <a:latin typeface="Monaco"/>
              </a:rPr>
              <a:t>'people',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200" b="0" i="0" u="none" strike="noStrike" cap="none" normalizeH="0" baseline="0" dirty="0">
                <a:ln>
                  <a:noFill/>
                </a:ln>
                <a:solidFill>
                  <a:srgbClr val="404040"/>
                </a:solidFill>
                <a:effectLst/>
                <a:latin typeface="Monaco"/>
              </a:rPr>
              <a:t>            </a:t>
            </a:r>
            <a:r>
              <a:rPr lang="en-US" altLang="fr-FR" sz="1000" dirty="0">
                <a:solidFill>
                  <a:srgbClr val="0000FF"/>
                </a:solidFill>
                <a:latin typeface="Monaco"/>
              </a:rPr>
              <a:t>'field'</a:t>
            </a:r>
            <a:r>
              <a:rPr kumimoji="0" lang="en-US" altLang="fr-FR" sz="1200" b="0" i="0" u="none" strike="noStrike" cap="none" normalizeH="0" baseline="0" dirty="0">
                <a:ln>
                  <a:noFill/>
                </a:ln>
                <a:solidFill>
                  <a:srgbClr val="404040"/>
                </a:solidFill>
                <a:effectLst/>
                <a:latin typeface="Monaco"/>
              </a:rPr>
              <a:t>    =&gt; </a:t>
            </a:r>
            <a:r>
              <a:rPr lang="en-US" altLang="fr-FR" sz="1000" dirty="0">
                <a:solidFill>
                  <a:srgbClr val="0000FF"/>
                </a:solidFill>
                <a:latin typeface="Monaco"/>
              </a:rPr>
              <a:t>'slug',</a:t>
            </a:r>
          </a:p>
          <a:p>
            <a:pPr marL="0" marR="0" lvl="0" indent="0" algn="l" defTabSz="914400" rtl="0" eaLnBrk="0" fontAlgn="base" latinLnBrk="0" hangingPunct="0">
              <a:lnSpc>
                <a:spcPct val="100000"/>
              </a:lnSpc>
              <a:spcBef>
                <a:spcPct val="0"/>
              </a:spcBef>
              <a:spcAft>
                <a:spcPct val="0"/>
              </a:spcAft>
              <a:buClrTx/>
              <a:buSzTx/>
              <a:buFontTx/>
              <a:buNone/>
              <a:tabLst/>
            </a:pPr>
            <a:r>
              <a:rPr lang="en-US" altLang="fr-FR" sz="1000" dirty="0">
                <a:solidFill>
                  <a:srgbClr val="0000FF"/>
                </a:solidFill>
                <a:latin typeface="Monaco"/>
              </a:rPr>
              <a:t>              'terms'    </a:t>
            </a:r>
            <a:r>
              <a:rPr kumimoji="0" lang="en-US" altLang="fr-FR" sz="1200" b="0" i="0" u="none" strike="noStrike" cap="none" normalizeH="0" baseline="0" dirty="0">
                <a:ln>
                  <a:noFill/>
                </a:ln>
                <a:solidFill>
                  <a:srgbClr val="404040"/>
                </a:solidFill>
                <a:effectLst/>
                <a:latin typeface="Monaco"/>
              </a:rPr>
              <a:t>=&gt; </a:t>
            </a:r>
            <a:r>
              <a:rPr lang="en-US" altLang="fr-FR" sz="1000" dirty="0">
                <a:solidFill>
                  <a:srgbClr val="0000FF"/>
                </a:solidFill>
                <a:latin typeface="Monaco"/>
              </a:rPr>
              <a:t>'bob'</a:t>
            </a:r>
            <a:r>
              <a:rPr kumimoji="0" lang="en-US" altLang="fr-FR" sz="1200" b="0" i="0" u="none" strike="noStrike" cap="none" normalizeH="0" baseline="0" dirty="0">
                <a:ln>
                  <a:noFill/>
                </a:ln>
                <a:solidFill>
                  <a:srgbClr val="404040"/>
                </a:solidFill>
                <a:effectLst/>
                <a:latin typeface="Monac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fr-FR" sz="1000" dirty="0">
                <a:solidFill>
                  <a:srgbClr val="000000"/>
                </a:solidFill>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fr-FR" sz="1000" dirty="0">
                <a:solidFill>
                  <a:srgbClr val="000000"/>
                </a:solidFill>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fr-FR" sz="1000" dirty="0">
                <a:solidFill>
                  <a:srgbClr val="000000"/>
                </a:solidFill>
                <a:latin typeface="Monaco"/>
              </a:rPr>
              <a:t>);</a:t>
            </a:r>
            <a:endParaRPr lang="fr-FR" altLang="fr-FR" sz="1000" dirty="0">
              <a:solidFill>
                <a:srgbClr val="000000"/>
              </a:solidFill>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008200"/>
                </a:solidFill>
                <a:effectLst/>
                <a:latin typeface="Monaco"/>
              </a:rPr>
              <a:t>// The </a:t>
            </a:r>
            <a:r>
              <a:rPr kumimoji="0" lang="fr-FR" altLang="fr-FR" sz="1000" b="0" i="0" u="none" strike="noStrike" cap="none" normalizeH="0" baseline="0" dirty="0" err="1">
                <a:ln>
                  <a:noFill/>
                </a:ln>
                <a:solidFill>
                  <a:srgbClr val="008200"/>
                </a:solidFill>
                <a:effectLst/>
                <a:latin typeface="Monaco"/>
              </a:rPr>
              <a:t>Query</a:t>
            </a:r>
            <a:endParaRPr kumimoji="0" lang="fr-FR" altLang="fr-FR"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AA7700"/>
                </a:solidFill>
                <a:effectLst/>
                <a:latin typeface="Monaco"/>
              </a:rPr>
              <a:t>$</a:t>
            </a:r>
            <a:r>
              <a:rPr kumimoji="0" lang="fr-FR" altLang="fr-FR" sz="1000" b="0" i="0" u="none" strike="noStrike" cap="none" normalizeH="0" baseline="0" dirty="0" err="1">
                <a:ln>
                  <a:noFill/>
                </a:ln>
                <a:solidFill>
                  <a:srgbClr val="AA7700"/>
                </a:solidFill>
                <a:effectLst/>
                <a:latin typeface="Monaco"/>
              </a:rPr>
              <a:t>the_query</a:t>
            </a:r>
            <a:r>
              <a:rPr kumimoji="0" lang="fr-FR" altLang="fr-FR" sz="1200" b="0" i="0" u="none" strike="noStrike" cap="none" normalizeH="0" baseline="0" dirty="0">
                <a:ln>
                  <a:noFill/>
                </a:ln>
                <a:solidFill>
                  <a:srgbClr val="404040"/>
                </a:solidFill>
                <a:effectLst/>
                <a:latin typeface="Monaco"/>
              </a:rPr>
              <a:t> </a:t>
            </a:r>
            <a:r>
              <a:rPr kumimoji="0" lang="fr-FR" altLang="fr-FR" sz="1000" b="0" i="0" u="none" strike="noStrike" cap="none" normalizeH="0" baseline="0" dirty="0">
                <a:ln>
                  <a:noFill/>
                </a:ln>
                <a:solidFill>
                  <a:srgbClr val="000000"/>
                </a:solidFill>
                <a:effectLst/>
                <a:latin typeface="Monaco"/>
              </a:rPr>
              <a:t>= </a:t>
            </a:r>
            <a:r>
              <a:rPr kumimoji="0" lang="fr-FR" altLang="fr-FR" sz="1000" b="1" i="0" u="none" strike="noStrike" cap="none" normalizeH="0" baseline="0" dirty="0">
                <a:ln>
                  <a:noFill/>
                </a:ln>
                <a:solidFill>
                  <a:srgbClr val="006699"/>
                </a:solidFill>
                <a:effectLst/>
                <a:latin typeface="Monaco"/>
              </a:rPr>
              <a:t>new</a:t>
            </a:r>
            <a:r>
              <a:rPr kumimoji="0" lang="fr-FR" altLang="fr-FR" sz="1200" b="0" i="0" u="none" strike="noStrike" cap="none" normalizeH="0" baseline="0" dirty="0">
                <a:ln>
                  <a:noFill/>
                </a:ln>
                <a:solidFill>
                  <a:srgbClr val="404040"/>
                </a:solidFill>
                <a:effectLst/>
                <a:latin typeface="Monaco"/>
              </a:rPr>
              <a:t> </a:t>
            </a:r>
            <a:r>
              <a:rPr kumimoji="0" lang="fr-FR" altLang="fr-FR" sz="1000" b="0" i="0" u="none" strike="noStrike" cap="none" normalizeH="0" baseline="0" dirty="0" err="1">
                <a:ln>
                  <a:noFill/>
                </a:ln>
                <a:solidFill>
                  <a:srgbClr val="000000"/>
                </a:solidFill>
                <a:effectLst/>
                <a:latin typeface="Monaco"/>
              </a:rPr>
              <a:t>WP_Query</a:t>
            </a:r>
            <a:r>
              <a:rPr kumimoji="0" lang="fr-FR" altLang="fr-FR" sz="1000" b="0" i="0" u="none" strike="noStrike" cap="none" normalizeH="0" baseline="0" dirty="0">
                <a:ln>
                  <a:noFill/>
                </a:ln>
                <a:solidFill>
                  <a:srgbClr val="000000"/>
                </a:solidFill>
                <a:effectLst/>
                <a:latin typeface="Monaco"/>
              </a:rPr>
              <a:t>( </a:t>
            </a:r>
            <a:r>
              <a:rPr kumimoji="0" lang="fr-FR" altLang="fr-FR" sz="1000" b="0" i="0" u="none" strike="noStrike" cap="none" normalizeH="0" baseline="0" dirty="0">
                <a:ln>
                  <a:noFill/>
                </a:ln>
                <a:solidFill>
                  <a:srgbClr val="AA7700"/>
                </a:solidFill>
                <a:effectLst/>
                <a:latin typeface="Monaco"/>
              </a:rPr>
              <a:t>$args</a:t>
            </a:r>
            <a:r>
              <a:rPr kumimoji="0" lang="fr-FR" altLang="fr-FR" sz="1200" b="0" i="0" u="none" strike="noStrike" cap="none" normalizeH="0" baseline="0" dirty="0">
                <a:ln>
                  <a:noFill/>
                </a:ln>
                <a:solidFill>
                  <a:srgbClr val="404040"/>
                </a:solidFill>
                <a:effectLst/>
                <a:latin typeface="Monaco"/>
              </a:rPr>
              <a:t> </a:t>
            </a:r>
            <a:r>
              <a:rPr kumimoji="0" lang="fr-FR" altLang="fr-FR" sz="1000" b="0" i="0" u="none" strike="noStrike" cap="none" normalizeH="0" baseline="0" dirty="0">
                <a:ln>
                  <a:noFill/>
                </a:ln>
                <a:solidFill>
                  <a:srgbClr val="000000"/>
                </a:solidFill>
                <a:effectLst/>
                <a:latin typeface="Monaco"/>
              </a:rPr>
              <a:t>);</a:t>
            </a:r>
            <a:endParaRPr kumimoji="0" lang="fr-FR" altLang="fr-FR"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404040"/>
                </a:solidFill>
                <a:effectLst/>
                <a:latin typeface="Monaco"/>
              </a:rPr>
              <a:t> </a:t>
            </a:r>
            <a:endParaRPr kumimoji="0" lang="fr-FR" altLang="fr-FR"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008200"/>
                </a:solidFill>
                <a:effectLst/>
                <a:latin typeface="Monaco"/>
              </a:rPr>
              <a:t>// The Loop</a:t>
            </a:r>
            <a:endParaRPr kumimoji="0" lang="fr-FR" altLang="fr-FR"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1" i="0" u="none" strike="noStrike" cap="none" normalizeH="0" baseline="0" dirty="0">
                <a:ln>
                  <a:noFill/>
                </a:ln>
                <a:solidFill>
                  <a:srgbClr val="006699"/>
                </a:solidFill>
                <a:effectLst/>
                <a:latin typeface="Monaco"/>
              </a:rPr>
              <a:t>if</a:t>
            </a:r>
            <a:r>
              <a:rPr kumimoji="0" lang="fr-FR" altLang="fr-FR" sz="1200" b="0" i="0" u="none" strike="noStrike" cap="none" normalizeH="0" baseline="0" dirty="0">
                <a:ln>
                  <a:noFill/>
                </a:ln>
                <a:solidFill>
                  <a:srgbClr val="404040"/>
                </a:solidFill>
                <a:effectLst/>
                <a:latin typeface="Monaco"/>
              </a:rPr>
              <a:t> </a:t>
            </a:r>
            <a:r>
              <a:rPr kumimoji="0" lang="fr-FR" altLang="fr-FR" sz="1000" b="0" i="0" u="none" strike="noStrike" cap="none" normalizeH="0" baseline="0" dirty="0">
                <a:ln>
                  <a:noFill/>
                </a:ln>
                <a:solidFill>
                  <a:srgbClr val="000000"/>
                </a:solidFill>
                <a:effectLst/>
                <a:latin typeface="Monaco"/>
              </a:rPr>
              <a:t>( </a:t>
            </a:r>
            <a:r>
              <a:rPr kumimoji="0" lang="fr-FR" altLang="fr-FR" sz="1000" b="0" i="0" u="none" strike="noStrike" cap="none" normalizeH="0" baseline="0" dirty="0">
                <a:ln>
                  <a:noFill/>
                </a:ln>
                <a:solidFill>
                  <a:srgbClr val="AA7700"/>
                </a:solidFill>
                <a:effectLst/>
                <a:latin typeface="Monaco"/>
              </a:rPr>
              <a:t>$</a:t>
            </a:r>
            <a:r>
              <a:rPr kumimoji="0" lang="fr-FR" altLang="fr-FR" sz="1000" b="0" i="0" u="none" strike="noStrike" cap="none" normalizeH="0" baseline="0" dirty="0" err="1">
                <a:ln>
                  <a:noFill/>
                </a:ln>
                <a:solidFill>
                  <a:srgbClr val="AA7700"/>
                </a:solidFill>
                <a:effectLst/>
                <a:latin typeface="Monaco"/>
              </a:rPr>
              <a:t>the_query</a:t>
            </a:r>
            <a:r>
              <a:rPr kumimoji="0" lang="fr-FR" altLang="fr-FR" sz="1000" b="0" i="0" u="none" strike="noStrike" cap="none" normalizeH="0" baseline="0" dirty="0">
                <a:ln>
                  <a:noFill/>
                </a:ln>
                <a:solidFill>
                  <a:srgbClr val="000000"/>
                </a:solidFill>
                <a:effectLst/>
                <a:latin typeface="Monaco"/>
              </a:rPr>
              <a:t>-&gt;</a:t>
            </a:r>
            <a:r>
              <a:rPr kumimoji="0" lang="fr-FR" altLang="fr-FR" sz="1000" b="0" i="0" u="none" strike="noStrike" cap="none" normalizeH="0" baseline="0" dirty="0" err="1">
                <a:ln>
                  <a:noFill/>
                </a:ln>
                <a:solidFill>
                  <a:srgbClr val="000000"/>
                </a:solidFill>
                <a:effectLst/>
                <a:latin typeface="Monaco"/>
              </a:rPr>
              <a:t>have_posts</a:t>
            </a:r>
            <a:r>
              <a:rPr kumimoji="0" lang="fr-FR" altLang="fr-FR" sz="1000" b="0" i="0" u="none" strike="noStrike" cap="none" normalizeH="0" baseline="0" dirty="0">
                <a:ln>
                  <a:noFill/>
                </a:ln>
                <a:solidFill>
                  <a:srgbClr val="000000"/>
                </a:solidFill>
                <a:effectLst/>
                <a:latin typeface="Monaco"/>
              </a:rPr>
              <a:t>() ) {</a:t>
            </a:r>
            <a:endParaRPr kumimoji="0" lang="fr-FR" altLang="fr-FR"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000000"/>
                </a:solidFill>
                <a:effectLst/>
                <a:latin typeface="Monaco"/>
              </a:rPr>
              <a:t>    </a:t>
            </a:r>
            <a:r>
              <a:rPr kumimoji="0" lang="fr-FR" altLang="fr-FR" sz="1000" b="0" i="0" u="none" strike="noStrike" cap="none" normalizeH="0" baseline="0" dirty="0" err="1">
                <a:ln>
                  <a:noFill/>
                </a:ln>
                <a:solidFill>
                  <a:srgbClr val="FF1493"/>
                </a:solidFill>
                <a:effectLst/>
                <a:latin typeface="Monaco"/>
              </a:rPr>
              <a:t>echo</a:t>
            </a:r>
            <a:r>
              <a:rPr kumimoji="0" lang="fr-FR" altLang="fr-FR" sz="1200" b="0" i="0" u="none" strike="noStrike" cap="none" normalizeH="0" baseline="0" dirty="0">
                <a:ln>
                  <a:noFill/>
                </a:ln>
                <a:solidFill>
                  <a:srgbClr val="404040"/>
                </a:solidFill>
                <a:effectLst/>
                <a:latin typeface="Monaco"/>
              </a:rPr>
              <a:t> </a:t>
            </a:r>
            <a:r>
              <a:rPr kumimoji="0" lang="fr-FR" altLang="fr-FR" sz="1000" b="0" i="0" u="none" strike="noStrike" cap="none" normalizeH="0" baseline="0" dirty="0">
                <a:ln>
                  <a:noFill/>
                </a:ln>
                <a:solidFill>
                  <a:srgbClr val="0000FF"/>
                </a:solidFill>
                <a:effectLst/>
                <a:latin typeface="Monaco"/>
              </a:rPr>
              <a:t>'&lt;</a:t>
            </a:r>
            <a:r>
              <a:rPr kumimoji="0" lang="fr-FR" altLang="fr-FR" sz="1000" b="0" i="0" u="none" strike="noStrike" cap="none" normalizeH="0" baseline="0" dirty="0" err="1">
                <a:ln>
                  <a:noFill/>
                </a:ln>
                <a:solidFill>
                  <a:srgbClr val="0000FF"/>
                </a:solidFill>
                <a:effectLst/>
                <a:latin typeface="Monaco"/>
              </a:rPr>
              <a:t>ul</a:t>
            </a:r>
            <a:r>
              <a:rPr kumimoji="0" lang="fr-FR" altLang="fr-FR" sz="1000" b="0" i="0" u="none" strike="noStrike" cap="none" normalizeH="0" baseline="0" dirty="0">
                <a:ln>
                  <a:noFill/>
                </a:ln>
                <a:solidFill>
                  <a:srgbClr val="0000FF"/>
                </a:solidFill>
                <a:effectLst/>
                <a:latin typeface="Monaco"/>
              </a:rPr>
              <a:t>&gt;'</a:t>
            </a:r>
            <a:r>
              <a:rPr kumimoji="0" lang="fr-FR" altLang="fr-FR" sz="1000" b="0" i="0" u="none" strike="noStrike" cap="none" normalizeH="0" baseline="0" dirty="0">
                <a:ln>
                  <a:noFill/>
                </a:ln>
                <a:solidFill>
                  <a:srgbClr val="000000"/>
                </a:solidFill>
                <a:effectLst/>
                <a:latin typeface="Monaco"/>
              </a:rPr>
              <a:t>;</a:t>
            </a:r>
            <a:endParaRPr kumimoji="0" lang="fr-FR" altLang="fr-FR"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000000"/>
                </a:solidFill>
                <a:effectLst/>
                <a:latin typeface="Monaco"/>
              </a:rPr>
              <a:t>    </a:t>
            </a:r>
            <a:r>
              <a:rPr kumimoji="0" lang="fr-FR" altLang="fr-FR" sz="1000" b="1" i="0" u="none" strike="noStrike" cap="none" normalizeH="0" baseline="0" dirty="0" err="1">
                <a:ln>
                  <a:noFill/>
                </a:ln>
                <a:solidFill>
                  <a:srgbClr val="006699"/>
                </a:solidFill>
                <a:effectLst/>
                <a:latin typeface="Monaco"/>
              </a:rPr>
              <a:t>while</a:t>
            </a:r>
            <a:r>
              <a:rPr kumimoji="0" lang="fr-FR" altLang="fr-FR" sz="1200" b="0" i="0" u="none" strike="noStrike" cap="none" normalizeH="0" baseline="0" dirty="0">
                <a:ln>
                  <a:noFill/>
                </a:ln>
                <a:solidFill>
                  <a:srgbClr val="404040"/>
                </a:solidFill>
                <a:effectLst/>
                <a:latin typeface="Monaco"/>
              </a:rPr>
              <a:t> </a:t>
            </a:r>
            <a:r>
              <a:rPr kumimoji="0" lang="fr-FR" altLang="fr-FR" sz="1000" b="0" i="0" u="none" strike="noStrike" cap="none" normalizeH="0" baseline="0" dirty="0">
                <a:ln>
                  <a:noFill/>
                </a:ln>
                <a:solidFill>
                  <a:srgbClr val="000000"/>
                </a:solidFill>
                <a:effectLst/>
                <a:latin typeface="Monaco"/>
              </a:rPr>
              <a:t>( </a:t>
            </a:r>
            <a:r>
              <a:rPr kumimoji="0" lang="fr-FR" altLang="fr-FR" sz="1000" b="0" i="0" u="none" strike="noStrike" cap="none" normalizeH="0" baseline="0" dirty="0">
                <a:ln>
                  <a:noFill/>
                </a:ln>
                <a:solidFill>
                  <a:srgbClr val="AA7700"/>
                </a:solidFill>
                <a:effectLst/>
                <a:latin typeface="Monaco"/>
              </a:rPr>
              <a:t>$</a:t>
            </a:r>
            <a:r>
              <a:rPr kumimoji="0" lang="fr-FR" altLang="fr-FR" sz="1000" b="0" i="0" u="none" strike="noStrike" cap="none" normalizeH="0" baseline="0" dirty="0" err="1">
                <a:ln>
                  <a:noFill/>
                </a:ln>
                <a:solidFill>
                  <a:srgbClr val="AA7700"/>
                </a:solidFill>
                <a:effectLst/>
                <a:latin typeface="Monaco"/>
              </a:rPr>
              <a:t>the_query</a:t>
            </a:r>
            <a:r>
              <a:rPr kumimoji="0" lang="fr-FR" altLang="fr-FR" sz="1000" b="0" i="0" u="none" strike="noStrike" cap="none" normalizeH="0" baseline="0" dirty="0">
                <a:ln>
                  <a:noFill/>
                </a:ln>
                <a:solidFill>
                  <a:srgbClr val="000000"/>
                </a:solidFill>
                <a:effectLst/>
                <a:latin typeface="Monaco"/>
              </a:rPr>
              <a:t>-&gt;</a:t>
            </a:r>
            <a:r>
              <a:rPr kumimoji="0" lang="fr-FR" altLang="fr-FR" sz="1000" b="0" i="0" u="none" strike="noStrike" cap="none" normalizeH="0" baseline="0" dirty="0" err="1">
                <a:ln>
                  <a:noFill/>
                </a:ln>
                <a:solidFill>
                  <a:srgbClr val="000000"/>
                </a:solidFill>
                <a:effectLst/>
                <a:latin typeface="Monaco"/>
              </a:rPr>
              <a:t>have_posts</a:t>
            </a:r>
            <a:r>
              <a:rPr kumimoji="0" lang="fr-FR" altLang="fr-FR" sz="1000" b="0" i="0" u="none" strike="noStrike" cap="none" normalizeH="0" baseline="0" dirty="0">
                <a:ln>
                  <a:noFill/>
                </a:ln>
                <a:solidFill>
                  <a:srgbClr val="000000"/>
                </a:solidFill>
                <a:effectLst/>
                <a:latin typeface="Monaco"/>
              </a:rPr>
              <a:t>() ) {</a:t>
            </a:r>
            <a:endParaRPr kumimoji="0" lang="fr-FR" altLang="fr-FR"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000000"/>
                </a:solidFill>
                <a:effectLst/>
                <a:latin typeface="Monaco"/>
              </a:rPr>
              <a:t>        </a:t>
            </a:r>
            <a:r>
              <a:rPr kumimoji="0" lang="fr-FR" altLang="fr-FR" sz="1000" b="0" i="0" u="none" strike="noStrike" cap="none" normalizeH="0" baseline="0" dirty="0">
                <a:ln>
                  <a:noFill/>
                </a:ln>
                <a:solidFill>
                  <a:srgbClr val="AA7700"/>
                </a:solidFill>
                <a:effectLst/>
                <a:latin typeface="Monaco"/>
              </a:rPr>
              <a:t>$</a:t>
            </a:r>
            <a:r>
              <a:rPr kumimoji="0" lang="fr-FR" altLang="fr-FR" sz="1000" b="0" i="0" u="none" strike="noStrike" cap="none" normalizeH="0" baseline="0" dirty="0" err="1">
                <a:ln>
                  <a:noFill/>
                </a:ln>
                <a:solidFill>
                  <a:srgbClr val="AA7700"/>
                </a:solidFill>
                <a:effectLst/>
                <a:latin typeface="Monaco"/>
              </a:rPr>
              <a:t>the_query</a:t>
            </a:r>
            <a:r>
              <a:rPr kumimoji="0" lang="fr-FR" altLang="fr-FR" sz="1000" b="0" i="0" u="none" strike="noStrike" cap="none" normalizeH="0" baseline="0" dirty="0">
                <a:ln>
                  <a:noFill/>
                </a:ln>
                <a:solidFill>
                  <a:srgbClr val="000000"/>
                </a:solidFill>
                <a:effectLst/>
                <a:latin typeface="Monaco"/>
              </a:rPr>
              <a:t>-&gt;</a:t>
            </a:r>
            <a:r>
              <a:rPr kumimoji="0" lang="fr-FR" altLang="fr-FR" sz="1000" b="0" i="0" u="none" strike="noStrike" cap="none" normalizeH="0" baseline="0" dirty="0" err="1">
                <a:ln>
                  <a:noFill/>
                </a:ln>
                <a:solidFill>
                  <a:srgbClr val="000000"/>
                </a:solidFill>
                <a:effectLst/>
                <a:latin typeface="Monaco"/>
              </a:rPr>
              <a:t>the_post</a:t>
            </a:r>
            <a:r>
              <a:rPr kumimoji="0" lang="fr-FR" altLang="fr-FR" sz="1000" b="0" i="0" u="none" strike="noStrike" cap="none" normalizeH="0" baseline="0" dirty="0">
                <a:ln>
                  <a:noFill/>
                </a:ln>
                <a:solidFill>
                  <a:srgbClr val="000000"/>
                </a:solidFill>
                <a:effectLst/>
                <a:latin typeface="Monaco"/>
              </a:rPr>
              <a:t>();</a:t>
            </a:r>
            <a:endParaRPr kumimoji="0" lang="fr-FR" altLang="fr-FR"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000000"/>
                </a:solidFill>
                <a:effectLst/>
                <a:latin typeface="Monaco"/>
              </a:rPr>
              <a:t>        </a:t>
            </a:r>
            <a:r>
              <a:rPr kumimoji="0" lang="fr-FR" altLang="fr-FR" sz="1000" b="0" i="0" u="none" strike="noStrike" cap="none" normalizeH="0" baseline="0" dirty="0" err="1">
                <a:ln>
                  <a:noFill/>
                </a:ln>
                <a:solidFill>
                  <a:srgbClr val="FF1493"/>
                </a:solidFill>
                <a:effectLst/>
                <a:latin typeface="Monaco"/>
              </a:rPr>
              <a:t>echo</a:t>
            </a:r>
            <a:r>
              <a:rPr kumimoji="0" lang="fr-FR" altLang="fr-FR" sz="1200" b="0" i="0" u="none" strike="noStrike" cap="none" normalizeH="0" baseline="0" dirty="0">
                <a:ln>
                  <a:noFill/>
                </a:ln>
                <a:solidFill>
                  <a:srgbClr val="404040"/>
                </a:solidFill>
                <a:effectLst/>
                <a:latin typeface="Monaco"/>
              </a:rPr>
              <a:t> </a:t>
            </a:r>
            <a:r>
              <a:rPr kumimoji="0" lang="fr-FR" altLang="fr-FR" sz="1000" b="0" i="0" u="none" strike="noStrike" cap="none" normalizeH="0" baseline="0" dirty="0">
                <a:ln>
                  <a:noFill/>
                </a:ln>
                <a:solidFill>
                  <a:srgbClr val="0000FF"/>
                </a:solidFill>
                <a:effectLst/>
                <a:latin typeface="Monaco"/>
              </a:rPr>
              <a:t>'&lt;li&gt;'</a:t>
            </a:r>
            <a:r>
              <a:rPr kumimoji="0" lang="fr-FR" altLang="fr-FR" sz="1200" b="0" i="0" u="none" strike="noStrike" cap="none" normalizeH="0" baseline="0" dirty="0">
                <a:ln>
                  <a:noFill/>
                </a:ln>
                <a:solidFill>
                  <a:srgbClr val="404040"/>
                </a:solidFill>
                <a:effectLst/>
                <a:latin typeface="Monaco"/>
              </a:rPr>
              <a:t> </a:t>
            </a:r>
            <a:r>
              <a:rPr kumimoji="0" lang="fr-FR" altLang="fr-FR" sz="1000" b="0" i="0" u="none" strike="noStrike" cap="none" normalizeH="0" baseline="0" dirty="0">
                <a:ln>
                  <a:noFill/>
                </a:ln>
                <a:solidFill>
                  <a:srgbClr val="000000"/>
                </a:solidFill>
                <a:effectLst/>
                <a:latin typeface="Monaco"/>
              </a:rPr>
              <a:t>. </a:t>
            </a:r>
            <a:r>
              <a:rPr kumimoji="0" lang="fr-FR" altLang="fr-FR" sz="1000" b="0" i="0" u="none" strike="noStrike" cap="none" normalizeH="0" baseline="0" dirty="0" err="1">
                <a:ln>
                  <a:noFill/>
                </a:ln>
                <a:solidFill>
                  <a:srgbClr val="000000"/>
                </a:solidFill>
                <a:effectLst/>
                <a:latin typeface="Monaco"/>
              </a:rPr>
              <a:t>get_the_title</a:t>
            </a:r>
            <a:r>
              <a:rPr kumimoji="0" lang="fr-FR" altLang="fr-FR" sz="1000" b="0" i="0" u="none" strike="noStrike" cap="none" normalizeH="0" baseline="0" dirty="0">
                <a:ln>
                  <a:noFill/>
                </a:ln>
                <a:solidFill>
                  <a:srgbClr val="000000"/>
                </a:solidFill>
                <a:effectLst/>
                <a:latin typeface="Monaco"/>
              </a:rPr>
              <a:t>() . </a:t>
            </a:r>
            <a:r>
              <a:rPr kumimoji="0" lang="fr-FR" altLang="fr-FR" sz="1000" b="0" i="0" u="none" strike="noStrike" cap="none" normalizeH="0" baseline="0" dirty="0">
                <a:ln>
                  <a:noFill/>
                </a:ln>
                <a:solidFill>
                  <a:srgbClr val="0000FF"/>
                </a:solidFill>
                <a:effectLst/>
                <a:latin typeface="Monaco"/>
              </a:rPr>
              <a:t>'&lt;/li&gt;'</a:t>
            </a:r>
            <a:r>
              <a:rPr kumimoji="0" lang="fr-FR" altLang="fr-FR" sz="1000" b="0" i="0" u="none" strike="noStrike" cap="none" normalizeH="0" baseline="0" dirty="0">
                <a:ln>
                  <a:noFill/>
                </a:ln>
                <a:solidFill>
                  <a:srgbClr val="000000"/>
                </a:solidFill>
                <a:effectLst/>
                <a:latin typeface="Monaco"/>
              </a:rPr>
              <a:t>;</a:t>
            </a:r>
            <a:endParaRPr kumimoji="0" lang="fr-FR" altLang="fr-FR"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000000"/>
                </a:solidFill>
                <a:effectLst/>
                <a:latin typeface="Monaco"/>
              </a:rPr>
              <a:t>    }</a:t>
            </a:r>
            <a:endParaRPr kumimoji="0" lang="fr-FR" altLang="fr-FR"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000000"/>
                </a:solidFill>
                <a:effectLst/>
                <a:latin typeface="Monaco"/>
              </a:rPr>
              <a:t>    </a:t>
            </a:r>
            <a:r>
              <a:rPr kumimoji="0" lang="fr-FR" altLang="fr-FR" sz="1000" b="0" i="0" u="none" strike="noStrike" cap="none" normalizeH="0" baseline="0" dirty="0" err="1">
                <a:ln>
                  <a:noFill/>
                </a:ln>
                <a:solidFill>
                  <a:srgbClr val="FF1493"/>
                </a:solidFill>
                <a:effectLst/>
                <a:latin typeface="Monaco"/>
              </a:rPr>
              <a:t>echo</a:t>
            </a:r>
            <a:r>
              <a:rPr kumimoji="0" lang="fr-FR" altLang="fr-FR" sz="1200" b="0" i="0" u="none" strike="noStrike" cap="none" normalizeH="0" baseline="0" dirty="0">
                <a:ln>
                  <a:noFill/>
                </a:ln>
                <a:solidFill>
                  <a:srgbClr val="404040"/>
                </a:solidFill>
                <a:effectLst/>
                <a:latin typeface="Monaco"/>
              </a:rPr>
              <a:t> </a:t>
            </a:r>
            <a:r>
              <a:rPr kumimoji="0" lang="fr-FR" altLang="fr-FR" sz="1000" b="0" i="0" u="none" strike="noStrike" cap="none" normalizeH="0" baseline="0" dirty="0">
                <a:ln>
                  <a:noFill/>
                </a:ln>
                <a:solidFill>
                  <a:srgbClr val="0000FF"/>
                </a:solidFill>
                <a:effectLst/>
                <a:latin typeface="Monaco"/>
              </a:rPr>
              <a:t>'&lt;/</a:t>
            </a:r>
            <a:r>
              <a:rPr kumimoji="0" lang="fr-FR" altLang="fr-FR" sz="1000" b="0" i="0" u="none" strike="noStrike" cap="none" normalizeH="0" baseline="0" dirty="0" err="1">
                <a:ln>
                  <a:noFill/>
                </a:ln>
                <a:solidFill>
                  <a:srgbClr val="0000FF"/>
                </a:solidFill>
                <a:effectLst/>
                <a:latin typeface="Monaco"/>
              </a:rPr>
              <a:t>ul</a:t>
            </a:r>
            <a:r>
              <a:rPr kumimoji="0" lang="fr-FR" altLang="fr-FR" sz="1000" b="0" i="0" u="none" strike="noStrike" cap="none" normalizeH="0" baseline="0" dirty="0">
                <a:ln>
                  <a:noFill/>
                </a:ln>
                <a:solidFill>
                  <a:srgbClr val="0000FF"/>
                </a:solidFill>
                <a:effectLst/>
                <a:latin typeface="Monaco"/>
              </a:rPr>
              <a:t>&gt;'</a:t>
            </a:r>
            <a:r>
              <a:rPr kumimoji="0" lang="fr-FR" altLang="fr-FR" sz="1000" b="0" i="0" u="none" strike="noStrike" cap="none" normalizeH="0" baseline="0" dirty="0">
                <a:ln>
                  <a:noFill/>
                </a:ln>
                <a:solidFill>
                  <a:srgbClr val="000000"/>
                </a:solidFill>
                <a:effectLst/>
                <a:latin typeface="Monaco"/>
              </a:rPr>
              <a:t>;</a:t>
            </a:r>
            <a:endParaRPr kumimoji="0" lang="fr-FR" altLang="fr-FR"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000000"/>
                </a:solidFill>
                <a:effectLst/>
                <a:latin typeface="Monaco"/>
              </a:rPr>
              <a:t>} </a:t>
            </a:r>
            <a:r>
              <a:rPr kumimoji="0" lang="fr-FR" altLang="fr-FR" sz="1000" b="1" i="0" u="none" strike="noStrike" cap="none" normalizeH="0" baseline="0" dirty="0" err="1">
                <a:ln>
                  <a:noFill/>
                </a:ln>
                <a:solidFill>
                  <a:srgbClr val="006699"/>
                </a:solidFill>
                <a:effectLst/>
                <a:latin typeface="Monaco"/>
              </a:rPr>
              <a:t>else</a:t>
            </a:r>
            <a:r>
              <a:rPr kumimoji="0" lang="fr-FR" altLang="fr-FR" sz="1200" b="0" i="0" u="none" strike="noStrike" cap="none" normalizeH="0" baseline="0" dirty="0">
                <a:ln>
                  <a:noFill/>
                </a:ln>
                <a:solidFill>
                  <a:srgbClr val="404040"/>
                </a:solidFill>
                <a:effectLst/>
                <a:latin typeface="Monaco"/>
              </a:rPr>
              <a:t> </a:t>
            </a:r>
            <a:r>
              <a:rPr kumimoji="0" lang="fr-FR" altLang="fr-FR" sz="1000" b="0" i="0" u="none" strike="noStrike" cap="none" normalizeH="0" baseline="0" dirty="0">
                <a:ln>
                  <a:noFill/>
                </a:ln>
                <a:solidFill>
                  <a:srgbClr val="000000"/>
                </a:solidFill>
                <a:effectLst/>
                <a:latin typeface="Monaco"/>
              </a:rPr>
              <a:t>{</a:t>
            </a:r>
            <a:endParaRPr kumimoji="0" lang="fr-FR" altLang="fr-FR"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000000"/>
                </a:solidFill>
                <a:effectLst/>
                <a:latin typeface="Monaco"/>
              </a:rPr>
              <a:t>    </a:t>
            </a:r>
            <a:r>
              <a:rPr kumimoji="0" lang="fr-FR" altLang="fr-FR" sz="1000" b="0" i="0" u="none" strike="noStrike" cap="none" normalizeH="0" baseline="0" dirty="0">
                <a:ln>
                  <a:noFill/>
                </a:ln>
                <a:solidFill>
                  <a:srgbClr val="008200"/>
                </a:solidFill>
                <a:effectLst/>
                <a:latin typeface="Monaco"/>
              </a:rPr>
              <a:t>// no </a:t>
            </a:r>
            <a:r>
              <a:rPr kumimoji="0" lang="fr-FR" altLang="fr-FR" sz="1000" b="0" i="0" u="none" strike="noStrike" cap="none" normalizeH="0" baseline="0" dirty="0" err="1">
                <a:ln>
                  <a:noFill/>
                </a:ln>
                <a:solidFill>
                  <a:srgbClr val="008200"/>
                </a:solidFill>
                <a:effectLst/>
                <a:latin typeface="Monaco"/>
              </a:rPr>
              <a:t>posts</a:t>
            </a:r>
            <a:r>
              <a:rPr kumimoji="0" lang="fr-FR" altLang="fr-FR" sz="1000" b="0" i="0" u="none" strike="noStrike" cap="none" normalizeH="0" baseline="0" dirty="0">
                <a:ln>
                  <a:noFill/>
                </a:ln>
                <a:solidFill>
                  <a:srgbClr val="008200"/>
                </a:solidFill>
                <a:effectLst/>
                <a:latin typeface="Monaco"/>
              </a:rPr>
              <a:t> </a:t>
            </a:r>
            <a:r>
              <a:rPr kumimoji="0" lang="fr-FR" altLang="fr-FR" sz="1000" b="0" i="0" u="none" strike="noStrike" cap="none" normalizeH="0" baseline="0" dirty="0" err="1">
                <a:ln>
                  <a:noFill/>
                </a:ln>
                <a:solidFill>
                  <a:srgbClr val="008200"/>
                </a:solidFill>
                <a:effectLst/>
                <a:latin typeface="Monaco"/>
              </a:rPr>
              <a:t>found</a:t>
            </a:r>
            <a:endParaRPr kumimoji="0" lang="fr-FR" altLang="fr-FR"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000000"/>
                </a:solidFill>
                <a:effectLst/>
                <a:latin typeface="Monaco"/>
              </a:rPr>
              <a:t>}</a:t>
            </a:r>
            <a:endParaRPr kumimoji="0" lang="fr-FR" altLang="fr-FR"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008200"/>
                </a:solidFill>
                <a:effectLst/>
                <a:latin typeface="Monaco"/>
              </a:rPr>
              <a:t>/* Restore original Post Data */</a:t>
            </a:r>
            <a:endParaRPr kumimoji="0" lang="fr-FR" altLang="fr-FR"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err="1">
                <a:ln>
                  <a:noFill/>
                </a:ln>
                <a:solidFill>
                  <a:srgbClr val="000000"/>
                </a:solidFill>
                <a:effectLst/>
                <a:latin typeface="Monaco"/>
              </a:rPr>
              <a:t>wp_reset_postdata</a:t>
            </a:r>
            <a:r>
              <a:rPr kumimoji="0" lang="fr-FR" altLang="fr-FR" sz="1000" b="0" i="0" u="none" strike="noStrike" cap="none" normalizeH="0" baseline="0" dirty="0">
                <a:ln>
                  <a:noFill/>
                </a:ln>
                <a:solidFill>
                  <a:srgbClr val="000000"/>
                </a:solidFill>
                <a:effectLst/>
                <a:latin typeface="Monaco"/>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ZoneTexte 7">
            <a:extLst>
              <a:ext uri="{FF2B5EF4-FFF2-40B4-BE49-F238E27FC236}">
                <a16:creationId xmlns:a16="http://schemas.microsoft.com/office/drawing/2014/main" id="{B138EC1E-727D-42D5-967C-1999CAD17D51}"/>
              </a:ext>
            </a:extLst>
          </p:cNvPr>
          <p:cNvSpPr txBox="1"/>
          <p:nvPr/>
        </p:nvSpPr>
        <p:spPr>
          <a:xfrm>
            <a:off x="5794744" y="2285318"/>
            <a:ext cx="4114800" cy="646331"/>
          </a:xfrm>
          <a:prstGeom prst="rect">
            <a:avLst/>
          </a:prstGeom>
          <a:noFill/>
        </p:spPr>
        <p:txBody>
          <a:bodyPr wrap="square" rtlCol="0">
            <a:spAutoFit/>
          </a:bodyPr>
          <a:lstStyle/>
          <a:p>
            <a:r>
              <a:rPr lang="fr-FR" dirty="0"/>
              <a:t>Présente les post avec le tag ‘bob’ , qui se trouve sous la taxonomie ‘people’</a:t>
            </a:r>
          </a:p>
        </p:txBody>
      </p:sp>
    </p:spTree>
    <p:extLst>
      <p:ext uri="{BB962C8B-B14F-4D97-AF65-F5344CB8AC3E}">
        <p14:creationId xmlns:p14="http://schemas.microsoft.com/office/powerpoint/2010/main" val="2038946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70A9C7-6EF0-41DD-B492-C83EF53B2886}"/>
              </a:ext>
            </a:extLst>
          </p:cNvPr>
          <p:cNvSpPr>
            <a:spLocks noGrp="1"/>
          </p:cNvSpPr>
          <p:nvPr>
            <p:ph type="title"/>
          </p:nvPr>
        </p:nvSpPr>
        <p:spPr/>
        <p:txBody>
          <a:bodyPr/>
          <a:lstStyle/>
          <a:p>
            <a:r>
              <a:rPr lang="fr-FR" dirty="0"/>
              <a:t>Short Code Wordpress</a:t>
            </a:r>
          </a:p>
        </p:txBody>
      </p:sp>
      <p:sp>
        <p:nvSpPr>
          <p:cNvPr id="3" name="Espace réservé du contenu 2">
            <a:extLst>
              <a:ext uri="{FF2B5EF4-FFF2-40B4-BE49-F238E27FC236}">
                <a16:creationId xmlns:a16="http://schemas.microsoft.com/office/drawing/2014/main" id="{CE58AB3A-1A05-4119-8D96-DCD85F3C8352}"/>
              </a:ext>
            </a:extLst>
          </p:cNvPr>
          <p:cNvSpPr>
            <a:spLocks noGrp="1"/>
          </p:cNvSpPr>
          <p:nvPr>
            <p:ph idx="1"/>
          </p:nvPr>
        </p:nvSpPr>
        <p:spPr/>
        <p:txBody>
          <a:bodyPr>
            <a:normAutofit/>
          </a:bodyPr>
          <a:lstStyle/>
          <a:p>
            <a:pPr marL="0" indent="0" algn="l" fontAlgn="base">
              <a:buNone/>
            </a:pPr>
            <a:r>
              <a:rPr lang="en-US" b="0" i="0" dirty="0" err="1">
                <a:solidFill>
                  <a:srgbClr val="24831D"/>
                </a:solidFill>
                <a:effectLst/>
                <a:latin typeface="Courier New" panose="02070309020205020404" pitchFamily="49" charset="0"/>
              </a:rPr>
              <a:t>add_shortcode</a:t>
            </a:r>
            <a:r>
              <a:rPr lang="en-US" b="0" i="0" dirty="0">
                <a:solidFill>
                  <a:srgbClr val="24831D"/>
                </a:solidFill>
                <a:effectLst/>
                <a:latin typeface="Courier New" panose="02070309020205020404" pitchFamily="49" charset="0"/>
              </a:rPr>
              <a:t>( </a:t>
            </a:r>
            <a:r>
              <a:rPr lang="en-US" b="0" i="1" dirty="0">
                <a:solidFill>
                  <a:srgbClr val="CD2F23"/>
                </a:solidFill>
                <a:effectLst/>
                <a:latin typeface="inherit"/>
              </a:rPr>
              <a:t>string</a:t>
            </a:r>
            <a:r>
              <a:rPr lang="en-US" b="0" i="0" dirty="0">
                <a:solidFill>
                  <a:srgbClr val="24831D"/>
                </a:solidFill>
                <a:effectLst/>
                <a:latin typeface="Courier New" panose="02070309020205020404" pitchFamily="49" charset="0"/>
              </a:rPr>
              <a:t> </a:t>
            </a:r>
            <a:r>
              <a:rPr lang="en-US" b="0" i="0" dirty="0">
                <a:solidFill>
                  <a:srgbClr val="0F55C8"/>
                </a:solidFill>
                <a:effectLst/>
                <a:latin typeface="inherit"/>
              </a:rPr>
              <a:t>$tag</a:t>
            </a:r>
            <a:r>
              <a:rPr lang="en-US" b="0" i="0" dirty="0">
                <a:solidFill>
                  <a:srgbClr val="24831D"/>
                </a:solidFill>
                <a:effectLst/>
                <a:latin typeface="Courier New" panose="02070309020205020404" pitchFamily="49" charset="0"/>
              </a:rPr>
              <a:t>, </a:t>
            </a:r>
            <a:r>
              <a:rPr lang="en-US" b="0" i="1" dirty="0">
                <a:solidFill>
                  <a:srgbClr val="CD2F23"/>
                </a:solidFill>
                <a:effectLst/>
                <a:latin typeface="inherit"/>
              </a:rPr>
              <a:t>callable</a:t>
            </a:r>
            <a:r>
              <a:rPr lang="en-US" b="0" i="0" dirty="0">
                <a:solidFill>
                  <a:srgbClr val="24831D"/>
                </a:solidFill>
                <a:effectLst/>
                <a:latin typeface="Courier New" panose="02070309020205020404" pitchFamily="49" charset="0"/>
              </a:rPr>
              <a:t> </a:t>
            </a:r>
            <a:r>
              <a:rPr lang="en-US" b="0" i="0" dirty="0">
                <a:solidFill>
                  <a:srgbClr val="0F55C8"/>
                </a:solidFill>
                <a:effectLst/>
                <a:latin typeface="inherit"/>
              </a:rPr>
              <a:t>$callback</a:t>
            </a:r>
            <a:r>
              <a:rPr lang="en-US" b="0" i="0" dirty="0">
                <a:solidFill>
                  <a:srgbClr val="24831D"/>
                </a:solidFill>
                <a:effectLst/>
                <a:latin typeface="Courier New" panose="02070309020205020404" pitchFamily="49" charset="0"/>
              </a:rPr>
              <a:t> )</a:t>
            </a:r>
          </a:p>
          <a:p>
            <a:pPr marL="0" indent="0">
              <a:buNone/>
            </a:pPr>
            <a:r>
              <a:rPr lang="fr-FR" dirty="0"/>
              <a:t>Idéalement un </a:t>
            </a:r>
            <a:r>
              <a:rPr lang="fr-FR" dirty="0" err="1">
                <a:hlinkClick r:id="rId2"/>
              </a:rPr>
              <a:t>short_code</a:t>
            </a:r>
            <a:r>
              <a:rPr lang="fr-FR" dirty="0">
                <a:hlinkClick r:id="rId2"/>
              </a:rPr>
              <a:t> </a:t>
            </a:r>
            <a:r>
              <a:rPr lang="fr-FR" dirty="0" err="1"/>
              <a:t>wordpress</a:t>
            </a:r>
            <a:r>
              <a:rPr lang="fr-FR" dirty="0"/>
              <a:t> rend du html qui est appelé dans l’écriture des articles sous Gutenberg.</a:t>
            </a:r>
          </a:p>
          <a:p>
            <a:pPr marL="0" indent="0">
              <a:buNone/>
            </a:pPr>
            <a:r>
              <a:rPr lang="fr-FR" dirty="0"/>
              <a:t>Il faut tout d’abord ajouter une fonction qui sera appelée grâce que callback. Puis déclarer le </a:t>
            </a:r>
            <a:r>
              <a:rPr lang="fr-FR" dirty="0" err="1"/>
              <a:t>shortcode</a:t>
            </a:r>
            <a:r>
              <a:rPr lang="fr-FR" dirty="0"/>
              <a:t> grâce à la fonction ci-dessus.</a:t>
            </a:r>
          </a:p>
          <a:p>
            <a:pPr marL="0" indent="0" algn="ctr">
              <a:buNone/>
            </a:pPr>
            <a:r>
              <a:rPr lang="fr-FR" sz="2000" u="sng" dirty="0"/>
              <a:t>Exemples : </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p:txBody>
      </p:sp>
      <p:sp>
        <p:nvSpPr>
          <p:cNvPr id="4" name="Rectangle 2">
            <a:extLst>
              <a:ext uri="{FF2B5EF4-FFF2-40B4-BE49-F238E27FC236}">
                <a16:creationId xmlns:a16="http://schemas.microsoft.com/office/drawing/2014/main" id="{9CBB3203-DF22-435F-8E04-A32B3C63A449}"/>
              </a:ext>
            </a:extLst>
          </p:cNvPr>
          <p:cNvSpPr>
            <a:spLocks noChangeArrowheads="1"/>
          </p:cNvSpPr>
          <p:nvPr/>
        </p:nvSpPr>
        <p:spPr bwMode="auto">
          <a:xfrm>
            <a:off x="1116419" y="4633578"/>
            <a:ext cx="281762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err="1">
                <a:ln>
                  <a:noFill/>
                </a:ln>
                <a:solidFill>
                  <a:srgbClr val="000000"/>
                </a:solidFill>
                <a:effectLst/>
                <a:latin typeface="Monaco"/>
              </a:rPr>
              <a:t>add_shortcode</a:t>
            </a:r>
            <a:r>
              <a:rPr kumimoji="0" lang="fr-FR" altLang="fr-FR" sz="1000" b="0" i="0" u="none" strike="noStrike" cap="none" normalizeH="0" baseline="0" dirty="0">
                <a:ln>
                  <a:noFill/>
                </a:ln>
                <a:solidFill>
                  <a:srgbClr val="000000"/>
                </a:solidFill>
                <a:effectLst/>
                <a:latin typeface="Monaco"/>
              </a:rPr>
              <a:t>( </a:t>
            </a:r>
            <a:r>
              <a:rPr kumimoji="0" lang="fr-FR" altLang="fr-FR" sz="1000" b="0" i="0" u="none" strike="noStrike" cap="none" normalizeH="0" baseline="0" dirty="0">
                <a:ln>
                  <a:noFill/>
                </a:ln>
                <a:solidFill>
                  <a:srgbClr val="0000FF"/>
                </a:solidFill>
                <a:effectLst/>
                <a:latin typeface="Monaco"/>
              </a:rPr>
              <a:t>'</a:t>
            </a:r>
            <a:r>
              <a:rPr kumimoji="0" lang="fr-FR" altLang="fr-FR" sz="1000" b="0" i="0" u="none" strike="noStrike" cap="none" normalizeH="0" baseline="0" dirty="0" err="1">
                <a:ln>
                  <a:noFill/>
                </a:ln>
                <a:solidFill>
                  <a:srgbClr val="0000FF"/>
                </a:solidFill>
                <a:effectLst/>
                <a:latin typeface="Monaco"/>
              </a:rPr>
              <a:t>bartag</a:t>
            </a:r>
            <a:r>
              <a:rPr kumimoji="0" lang="fr-FR" altLang="fr-FR" sz="1000" b="0" i="0" u="none" strike="noStrike" cap="none" normalizeH="0" baseline="0" dirty="0">
                <a:ln>
                  <a:noFill/>
                </a:ln>
                <a:solidFill>
                  <a:srgbClr val="0000FF"/>
                </a:solidFill>
                <a:effectLst/>
                <a:latin typeface="Monaco"/>
              </a:rPr>
              <a:t>'</a:t>
            </a:r>
            <a:r>
              <a:rPr kumimoji="0" lang="fr-FR" altLang="fr-FR" sz="1000" b="0" i="0" u="none" strike="noStrike" cap="none" normalizeH="0" baseline="0" dirty="0">
                <a:ln>
                  <a:noFill/>
                </a:ln>
                <a:solidFill>
                  <a:srgbClr val="000000"/>
                </a:solidFill>
                <a:effectLst/>
                <a:latin typeface="Monaco"/>
              </a:rPr>
              <a:t>, </a:t>
            </a:r>
            <a:r>
              <a:rPr kumimoji="0" lang="fr-FR" altLang="fr-FR" sz="1000" b="0" i="0" u="none" strike="noStrike" cap="none" normalizeH="0" baseline="0" dirty="0">
                <a:ln>
                  <a:noFill/>
                </a:ln>
                <a:solidFill>
                  <a:srgbClr val="0000FF"/>
                </a:solidFill>
                <a:effectLst/>
                <a:latin typeface="Monaco"/>
              </a:rPr>
              <a:t>'</a:t>
            </a:r>
            <a:r>
              <a:rPr kumimoji="0" lang="fr-FR" altLang="fr-FR" sz="1000" b="0" i="0" u="none" strike="noStrike" cap="none" normalizeH="0" baseline="0" dirty="0" err="1">
                <a:ln>
                  <a:noFill/>
                </a:ln>
                <a:solidFill>
                  <a:srgbClr val="0000FF"/>
                </a:solidFill>
                <a:effectLst/>
                <a:latin typeface="Monaco"/>
              </a:rPr>
              <a:t>wpdocs_bartag_func</a:t>
            </a:r>
            <a:r>
              <a:rPr kumimoji="0" lang="fr-FR" altLang="fr-FR" sz="1000" b="0" i="0" u="none" strike="noStrike" cap="none" normalizeH="0" baseline="0" dirty="0">
                <a:ln>
                  <a:noFill/>
                </a:ln>
                <a:solidFill>
                  <a:srgbClr val="0000FF"/>
                </a:solidFill>
                <a:effectLst/>
                <a:latin typeface="Monaco"/>
              </a:rPr>
              <a:t>'</a:t>
            </a:r>
            <a:r>
              <a:rPr kumimoji="0" lang="fr-FR" altLang="fr-FR" sz="1200" b="0" i="0" u="none" strike="noStrike" cap="none" normalizeH="0" baseline="0" dirty="0">
                <a:ln>
                  <a:noFill/>
                </a:ln>
                <a:solidFill>
                  <a:srgbClr val="404040"/>
                </a:solidFill>
                <a:effectLst/>
                <a:latin typeface="Monaco"/>
              </a:rPr>
              <a:t> </a:t>
            </a:r>
            <a:r>
              <a:rPr kumimoji="0" lang="fr-FR" altLang="fr-FR" sz="1000" b="0" i="0" u="none" strike="noStrike" cap="none" normalizeH="0" baseline="0" dirty="0">
                <a:ln>
                  <a:noFill/>
                </a:ln>
                <a:solidFill>
                  <a:srgbClr val="000000"/>
                </a:solidFill>
                <a:effectLst/>
                <a:latin typeface="Monaco"/>
              </a:rPr>
              <a:t>);</a:t>
            </a:r>
            <a:endParaRPr kumimoji="0" lang="fr-FR" altLang="fr-FR"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1" i="0" u="none" strike="noStrike" cap="none" normalizeH="0" baseline="0" dirty="0" err="1">
                <a:ln>
                  <a:noFill/>
                </a:ln>
                <a:solidFill>
                  <a:srgbClr val="006699"/>
                </a:solidFill>
                <a:effectLst/>
                <a:latin typeface="Monaco"/>
              </a:rPr>
              <a:t>function</a:t>
            </a:r>
            <a:r>
              <a:rPr kumimoji="0" lang="fr-FR" altLang="fr-FR" sz="1200" b="0" i="0" u="none" strike="noStrike" cap="none" normalizeH="0" baseline="0" dirty="0">
                <a:ln>
                  <a:noFill/>
                </a:ln>
                <a:solidFill>
                  <a:srgbClr val="404040"/>
                </a:solidFill>
                <a:effectLst/>
                <a:latin typeface="Monaco"/>
              </a:rPr>
              <a:t> </a:t>
            </a:r>
            <a:r>
              <a:rPr kumimoji="0" lang="fr-FR" altLang="fr-FR" sz="1000" b="0" i="0" u="none" strike="noStrike" cap="none" normalizeH="0" baseline="0" dirty="0" err="1">
                <a:ln>
                  <a:noFill/>
                </a:ln>
                <a:solidFill>
                  <a:srgbClr val="000000"/>
                </a:solidFill>
                <a:effectLst/>
                <a:latin typeface="Monaco"/>
              </a:rPr>
              <a:t>wpdocs_bartag_func</a:t>
            </a:r>
            <a:r>
              <a:rPr kumimoji="0" lang="fr-FR" altLang="fr-FR" sz="1000" b="0" i="0" u="none" strike="noStrike" cap="none" normalizeH="0" baseline="0" dirty="0">
                <a:ln>
                  <a:noFill/>
                </a:ln>
                <a:solidFill>
                  <a:srgbClr val="000000"/>
                </a:solidFill>
                <a:effectLst/>
                <a:latin typeface="Monaco"/>
              </a:rPr>
              <a:t>( </a:t>
            </a:r>
            <a:r>
              <a:rPr kumimoji="0" lang="fr-FR" altLang="fr-FR" sz="1000" b="0" i="0" u="none" strike="noStrike" cap="none" normalizeH="0" baseline="0" dirty="0">
                <a:ln>
                  <a:noFill/>
                </a:ln>
                <a:solidFill>
                  <a:srgbClr val="AA7700"/>
                </a:solidFill>
                <a:effectLst/>
                <a:latin typeface="Monaco"/>
              </a:rPr>
              <a:t>$</a:t>
            </a:r>
            <a:r>
              <a:rPr kumimoji="0" lang="fr-FR" altLang="fr-FR" sz="1000" b="0" i="0" u="none" strike="noStrike" cap="none" normalizeH="0" baseline="0" dirty="0" err="1">
                <a:ln>
                  <a:noFill/>
                </a:ln>
                <a:solidFill>
                  <a:srgbClr val="AA7700"/>
                </a:solidFill>
                <a:effectLst/>
                <a:latin typeface="Monaco"/>
              </a:rPr>
              <a:t>atts</a:t>
            </a:r>
            <a:r>
              <a:rPr kumimoji="0" lang="fr-FR" altLang="fr-FR" sz="1200" b="0" i="0" u="none" strike="noStrike" cap="none" normalizeH="0" baseline="0" dirty="0">
                <a:ln>
                  <a:noFill/>
                </a:ln>
                <a:solidFill>
                  <a:srgbClr val="404040"/>
                </a:solidFill>
                <a:effectLst/>
                <a:latin typeface="Monaco"/>
              </a:rPr>
              <a:t> </a:t>
            </a:r>
            <a:r>
              <a:rPr kumimoji="0" lang="fr-FR" altLang="fr-FR" sz="1000" b="0" i="0" u="none" strike="noStrike" cap="none" normalizeH="0" baseline="0" dirty="0">
                <a:ln>
                  <a:noFill/>
                </a:ln>
                <a:solidFill>
                  <a:srgbClr val="000000"/>
                </a:solidFill>
                <a:effectLst/>
                <a:latin typeface="Monaco"/>
              </a:rPr>
              <a:t>) {</a:t>
            </a:r>
            <a:endParaRPr kumimoji="0" lang="fr-FR" altLang="fr-FR"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000000"/>
                </a:solidFill>
                <a:effectLst/>
                <a:latin typeface="Monaco"/>
              </a:rPr>
              <a:t>    </a:t>
            </a:r>
            <a:r>
              <a:rPr kumimoji="0" lang="fr-FR" altLang="fr-FR" sz="1000" b="0" i="0" u="none" strike="noStrike" cap="none" normalizeH="0" baseline="0" dirty="0">
                <a:ln>
                  <a:noFill/>
                </a:ln>
                <a:solidFill>
                  <a:srgbClr val="AA7700"/>
                </a:solidFill>
                <a:effectLst/>
                <a:latin typeface="Monaco"/>
              </a:rPr>
              <a:t>$</a:t>
            </a:r>
            <a:r>
              <a:rPr kumimoji="0" lang="fr-FR" altLang="fr-FR" sz="1000" b="0" i="0" u="none" strike="noStrike" cap="none" normalizeH="0" baseline="0" dirty="0" err="1">
                <a:ln>
                  <a:noFill/>
                </a:ln>
                <a:solidFill>
                  <a:srgbClr val="AA7700"/>
                </a:solidFill>
                <a:effectLst/>
                <a:latin typeface="Monaco"/>
              </a:rPr>
              <a:t>atts</a:t>
            </a:r>
            <a:r>
              <a:rPr kumimoji="0" lang="fr-FR" altLang="fr-FR" sz="1200" b="0" i="0" u="none" strike="noStrike" cap="none" normalizeH="0" baseline="0" dirty="0">
                <a:ln>
                  <a:noFill/>
                </a:ln>
                <a:solidFill>
                  <a:srgbClr val="404040"/>
                </a:solidFill>
                <a:effectLst/>
                <a:latin typeface="Monaco"/>
              </a:rPr>
              <a:t> </a:t>
            </a:r>
            <a:r>
              <a:rPr kumimoji="0" lang="fr-FR" altLang="fr-FR" sz="1000" b="0" i="0" u="none" strike="noStrike" cap="none" normalizeH="0" baseline="0" dirty="0">
                <a:ln>
                  <a:noFill/>
                </a:ln>
                <a:solidFill>
                  <a:srgbClr val="000000"/>
                </a:solidFill>
                <a:effectLst/>
                <a:latin typeface="Monaco"/>
              </a:rPr>
              <a:t>= </a:t>
            </a:r>
            <a:r>
              <a:rPr kumimoji="0" lang="fr-FR" altLang="fr-FR" sz="1000" b="0" i="0" u="none" strike="noStrike" cap="none" normalizeH="0" baseline="0" dirty="0" err="1">
                <a:ln>
                  <a:noFill/>
                </a:ln>
                <a:solidFill>
                  <a:srgbClr val="000000"/>
                </a:solidFill>
                <a:effectLst/>
                <a:latin typeface="Monaco"/>
              </a:rPr>
              <a:t>shortcode_atts</a:t>
            </a:r>
            <a:r>
              <a:rPr kumimoji="0" lang="fr-FR" altLang="fr-FR" sz="1000" b="0" i="0" u="none" strike="noStrike" cap="none" normalizeH="0" baseline="0" dirty="0">
                <a:ln>
                  <a:noFill/>
                </a:ln>
                <a:solidFill>
                  <a:srgbClr val="000000"/>
                </a:solidFill>
                <a:effectLst/>
                <a:latin typeface="Monaco"/>
              </a:rPr>
              <a:t>( </a:t>
            </a:r>
            <a:r>
              <a:rPr kumimoji="0" lang="fr-FR" altLang="fr-FR" sz="1000" b="1" i="0" u="none" strike="noStrike" cap="none" normalizeH="0" baseline="0" dirty="0" err="1">
                <a:ln>
                  <a:noFill/>
                </a:ln>
                <a:solidFill>
                  <a:srgbClr val="006699"/>
                </a:solidFill>
                <a:effectLst/>
                <a:latin typeface="Monaco"/>
              </a:rPr>
              <a:t>array</a:t>
            </a:r>
            <a:r>
              <a:rPr kumimoji="0" lang="fr-FR" altLang="fr-FR" sz="1000" b="0" i="0" u="none" strike="noStrike" cap="none" normalizeH="0" baseline="0" dirty="0">
                <a:ln>
                  <a:noFill/>
                </a:ln>
                <a:solidFill>
                  <a:srgbClr val="000000"/>
                </a:solidFill>
                <a:effectLst/>
                <a:latin typeface="Monaco"/>
              </a:rPr>
              <a:t>(</a:t>
            </a:r>
            <a:endParaRPr kumimoji="0" lang="fr-FR" altLang="fr-FR"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000000"/>
                </a:solidFill>
                <a:effectLst/>
                <a:latin typeface="Monaco"/>
              </a:rPr>
              <a:t>        </a:t>
            </a:r>
            <a:r>
              <a:rPr kumimoji="0" lang="fr-FR" altLang="fr-FR" sz="1000" b="0" i="0" u="none" strike="noStrike" cap="none" normalizeH="0" baseline="0" dirty="0">
                <a:ln>
                  <a:noFill/>
                </a:ln>
                <a:solidFill>
                  <a:srgbClr val="0000FF"/>
                </a:solidFill>
                <a:effectLst/>
                <a:latin typeface="Monaco"/>
              </a:rPr>
              <a:t>'</a:t>
            </a:r>
            <a:r>
              <a:rPr kumimoji="0" lang="fr-FR" altLang="fr-FR" sz="1000" b="0" i="0" u="none" strike="noStrike" cap="none" normalizeH="0" baseline="0" dirty="0" err="1">
                <a:ln>
                  <a:noFill/>
                </a:ln>
                <a:solidFill>
                  <a:srgbClr val="0000FF"/>
                </a:solidFill>
                <a:effectLst/>
                <a:latin typeface="Monaco"/>
              </a:rPr>
              <a:t>foo</a:t>
            </a:r>
            <a:r>
              <a:rPr kumimoji="0" lang="fr-FR" altLang="fr-FR" sz="1000" b="0" i="0" u="none" strike="noStrike" cap="none" normalizeH="0" baseline="0" dirty="0">
                <a:ln>
                  <a:noFill/>
                </a:ln>
                <a:solidFill>
                  <a:srgbClr val="0000FF"/>
                </a:solidFill>
                <a:effectLst/>
                <a:latin typeface="Monaco"/>
              </a:rPr>
              <a:t>'</a:t>
            </a:r>
            <a:r>
              <a:rPr kumimoji="0" lang="fr-FR" altLang="fr-FR" sz="1200" b="0" i="0" u="none" strike="noStrike" cap="none" normalizeH="0" baseline="0" dirty="0">
                <a:ln>
                  <a:noFill/>
                </a:ln>
                <a:solidFill>
                  <a:srgbClr val="404040"/>
                </a:solidFill>
                <a:effectLst/>
                <a:latin typeface="Monaco"/>
              </a:rPr>
              <a:t> </a:t>
            </a:r>
            <a:r>
              <a:rPr kumimoji="0" lang="fr-FR" altLang="fr-FR" sz="1000" b="0" i="0" u="none" strike="noStrike" cap="none" normalizeH="0" baseline="0" dirty="0">
                <a:ln>
                  <a:noFill/>
                </a:ln>
                <a:solidFill>
                  <a:srgbClr val="000000"/>
                </a:solidFill>
                <a:effectLst/>
                <a:latin typeface="Monaco"/>
              </a:rPr>
              <a:t>=&gt; </a:t>
            </a:r>
            <a:r>
              <a:rPr kumimoji="0" lang="fr-FR" altLang="fr-FR" sz="1000" b="0" i="0" u="none" strike="noStrike" cap="none" normalizeH="0" baseline="0" dirty="0">
                <a:ln>
                  <a:noFill/>
                </a:ln>
                <a:solidFill>
                  <a:srgbClr val="0000FF"/>
                </a:solidFill>
                <a:effectLst/>
                <a:latin typeface="Monaco"/>
              </a:rPr>
              <a:t>'no </a:t>
            </a:r>
            <a:r>
              <a:rPr kumimoji="0" lang="fr-FR" altLang="fr-FR" sz="1000" b="0" i="0" u="none" strike="noStrike" cap="none" normalizeH="0" baseline="0" dirty="0" err="1">
                <a:ln>
                  <a:noFill/>
                </a:ln>
                <a:solidFill>
                  <a:srgbClr val="0000FF"/>
                </a:solidFill>
                <a:effectLst/>
                <a:latin typeface="Monaco"/>
              </a:rPr>
              <a:t>foo</a:t>
            </a:r>
            <a:r>
              <a:rPr kumimoji="0" lang="fr-FR" altLang="fr-FR" sz="1000" b="0" i="0" u="none" strike="noStrike" cap="none" normalizeH="0" baseline="0" dirty="0">
                <a:ln>
                  <a:noFill/>
                </a:ln>
                <a:solidFill>
                  <a:srgbClr val="0000FF"/>
                </a:solidFill>
                <a:effectLst/>
                <a:latin typeface="Monaco"/>
              </a:rPr>
              <a:t>'</a:t>
            </a:r>
            <a:r>
              <a:rPr kumimoji="0" lang="fr-FR" altLang="fr-FR" sz="1000" b="0" i="0" u="none" strike="noStrike" cap="none" normalizeH="0" baseline="0" dirty="0">
                <a:ln>
                  <a:noFill/>
                </a:ln>
                <a:solidFill>
                  <a:srgbClr val="000000"/>
                </a:solidFill>
                <a:effectLst/>
                <a:latin typeface="Monaco"/>
              </a:rPr>
              <a:t>,</a:t>
            </a:r>
            <a:endParaRPr kumimoji="0" lang="fr-FR" altLang="fr-FR"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000000"/>
                </a:solidFill>
                <a:effectLst/>
                <a:latin typeface="Monaco"/>
              </a:rPr>
              <a:t>        </a:t>
            </a:r>
            <a:r>
              <a:rPr kumimoji="0" lang="fr-FR" altLang="fr-FR" sz="1000" b="0" i="0" u="none" strike="noStrike" cap="none" normalizeH="0" baseline="0" dirty="0">
                <a:ln>
                  <a:noFill/>
                </a:ln>
                <a:solidFill>
                  <a:srgbClr val="0000FF"/>
                </a:solidFill>
                <a:effectLst/>
                <a:latin typeface="Monaco"/>
              </a:rPr>
              <a:t>'</a:t>
            </a:r>
            <a:r>
              <a:rPr kumimoji="0" lang="fr-FR" altLang="fr-FR" sz="1000" b="0" i="0" u="none" strike="noStrike" cap="none" normalizeH="0" baseline="0" dirty="0" err="1">
                <a:ln>
                  <a:noFill/>
                </a:ln>
                <a:solidFill>
                  <a:srgbClr val="0000FF"/>
                </a:solidFill>
                <a:effectLst/>
                <a:latin typeface="Monaco"/>
              </a:rPr>
              <a:t>baz</a:t>
            </a:r>
            <a:r>
              <a:rPr kumimoji="0" lang="fr-FR" altLang="fr-FR" sz="1000" b="0" i="0" u="none" strike="noStrike" cap="none" normalizeH="0" baseline="0" dirty="0">
                <a:ln>
                  <a:noFill/>
                </a:ln>
                <a:solidFill>
                  <a:srgbClr val="0000FF"/>
                </a:solidFill>
                <a:effectLst/>
                <a:latin typeface="Monaco"/>
              </a:rPr>
              <a:t>'</a:t>
            </a:r>
            <a:r>
              <a:rPr kumimoji="0" lang="fr-FR" altLang="fr-FR" sz="1200" b="0" i="0" u="none" strike="noStrike" cap="none" normalizeH="0" baseline="0" dirty="0">
                <a:ln>
                  <a:noFill/>
                </a:ln>
                <a:solidFill>
                  <a:srgbClr val="404040"/>
                </a:solidFill>
                <a:effectLst/>
                <a:latin typeface="Monaco"/>
              </a:rPr>
              <a:t> </a:t>
            </a:r>
            <a:r>
              <a:rPr kumimoji="0" lang="fr-FR" altLang="fr-FR" sz="1000" b="0" i="0" u="none" strike="noStrike" cap="none" normalizeH="0" baseline="0" dirty="0">
                <a:ln>
                  <a:noFill/>
                </a:ln>
                <a:solidFill>
                  <a:srgbClr val="000000"/>
                </a:solidFill>
                <a:effectLst/>
                <a:latin typeface="Monaco"/>
              </a:rPr>
              <a:t>=&gt; </a:t>
            </a:r>
            <a:r>
              <a:rPr kumimoji="0" lang="fr-FR" altLang="fr-FR" sz="1000" b="0" i="0" u="none" strike="noStrike" cap="none" normalizeH="0" baseline="0" dirty="0">
                <a:ln>
                  <a:noFill/>
                </a:ln>
                <a:solidFill>
                  <a:srgbClr val="0000FF"/>
                </a:solidFill>
                <a:effectLst/>
                <a:latin typeface="Monaco"/>
              </a:rPr>
              <a:t>'default </a:t>
            </a:r>
            <a:r>
              <a:rPr kumimoji="0" lang="fr-FR" altLang="fr-FR" sz="1000" b="0" i="0" u="none" strike="noStrike" cap="none" normalizeH="0" baseline="0" dirty="0" err="1">
                <a:ln>
                  <a:noFill/>
                </a:ln>
                <a:solidFill>
                  <a:srgbClr val="0000FF"/>
                </a:solidFill>
                <a:effectLst/>
                <a:latin typeface="Monaco"/>
              </a:rPr>
              <a:t>baz</a:t>
            </a:r>
            <a:r>
              <a:rPr kumimoji="0" lang="fr-FR" altLang="fr-FR" sz="1000" b="0" i="0" u="none" strike="noStrike" cap="none" normalizeH="0" baseline="0" dirty="0">
                <a:ln>
                  <a:noFill/>
                </a:ln>
                <a:solidFill>
                  <a:srgbClr val="0000FF"/>
                </a:solidFill>
                <a:effectLst/>
                <a:latin typeface="Monaco"/>
              </a:rPr>
              <a:t>'</a:t>
            </a:r>
            <a:endParaRPr kumimoji="0" lang="fr-FR" altLang="fr-FR"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000000"/>
                </a:solidFill>
                <a:effectLst/>
                <a:latin typeface="Monaco"/>
              </a:rPr>
              <a:t>    ), </a:t>
            </a:r>
            <a:r>
              <a:rPr kumimoji="0" lang="fr-FR" altLang="fr-FR" sz="1000" b="0" i="0" u="none" strike="noStrike" cap="none" normalizeH="0" baseline="0" dirty="0">
                <a:ln>
                  <a:noFill/>
                </a:ln>
                <a:solidFill>
                  <a:srgbClr val="AA7700"/>
                </a:solidFill>
                <a:effectLst/>
                <a:latin typeface="Monaco"/>
              </a:rPr>
              <a:t>$</a:t>
            </a:r>
            <a:r>
              <a:rPr kumimoji="0" lang="fr-FR" altLang="fr-FR" sz="1000" b="0" i="0" u="none" strike="noStrike" cap="none" normalizeH="0" baseline="0" dirty="0" err="1">
                <a:ln>
                  <a:noFill/>
                </a:ln>
                <a:solidFill>
                  <a:srgbClr val="AA7700"/>
                </a:solidFill>
                <a:effectLst/>
                <a:latin typeface="Monaco"/>
              </a:rPr>
              <a:t>atts</a:t>
            </a:r>
            <a:r>
              <a:rPr kumimoji="0" lang="fr-FR" altLang="fr-FR" sz="1000" b="0" i="0" u="none" strike="noStrike" cap="none" normalizeH="0" baseline="0" dirty="0">
                <a:ln>
                  <a:noFill/>
                </a:ln>
                <a:solidFill>
                  <a:srgbClr val="000000"/>
                </a:solidFill>
                <a:effectLst/>
                <a:latin typeface="Monaco"/>
              </a:rPr>
              <a:t>, </a:t>
            </a:r>
            <a:r>
              <a:rPr kumimoji="0" lang="fr-FR" altLang="fr-FR" sz="1000" b="0" i="0" u="none" strike="noStrike" cap="none" normalizeH="0" baseline="0" dirty="0">
                <a:ln>
                  <a:noFill/>
                </a:ln>
                <a:solidFill>
                  <a:srgbClr val="0000FF"/>
                </a:solidFill>
                <a:effectLst/>
                <a:latin typeface="Monaco"/>
              </a:rPr>
              <a:t>'</a:t>
            </a:r>
            <a:r>
              <a:rPr kumimoji="0" lang="fr-FR" altLang="fr-FR" sz="1000" b="0" i="0" u="none" strike="noStrike" cap="none" normalizeH="0" baseline="0" dirty="0" err="1">
                <a:ln>
                  <a:noFill/>
                </a:ln>
                <a:solidFill>
                  <a:srgbClr val="0000FF"/>
                </a:solidFill>
                <a:effectLst/>
                <a:latin typeface="Monaco"/>
              </a:rPr>
              <a:t>bartag</a:t>
            </a:r>
            <a:r>
              <a:rPr kumimoji="0" lang="fr-FR" altLang="fr-FR" sz="1000" b="0" i="0" u="none" strike="noStrike" cap="none" normalizeH="0" baseline="0" dirty="0">
                <a:ln>
                  <a:noFill/>
                </a:ln>
                <a:solidFill>
                  <a:srgbClr val="0000FF"/>
                </a:solidFill>
                <a:effectLst/>
                <a:latin typeface="Monaco"/>
              </a:rPr>
              <a:t>'</a:t>
            </a:r>
            <a:r>
              <a:rPr kumimoji="0" lang="fr-FR" altLang="fr-FR" sz="1200" b="0" i="0" u="none" strike="noStrike" cap="none" normalizeH="0" baseline="0" dirty="0">
                <a:ln>
                  <a:noFill/>
                </a:ln>
                <a:solidFill>
                  <a:srgbClr val="404040"/>
                </a:solidFill>
                <a:effectLst/>
                <a:latin typeface="Monaco"/>
              </a:rPr>
              <a:t> </a:t>
            </a:r>
            <a:r>
              <a:rPr kumimoji="0" lang="fr-FR" altLang="fr-FR" sz="1000" b="0" i="0" u="none" strike="noStrike" cap="none" normalizeH="0" baseline="0" dirty="0">
                <a:ln>
                  <a:noFill/>
                </a:ln>
                <a:solidFill>
                  <a:srgbClr val="000000"/>
                </a:solidFill>
                <a:effectLst/>
                <a:latin typeface="Monaco"/>
              </a:rPr>
              <a:t>);</a:t>
            </a:r>
            <a:endParaRPr kumimoji="0" lang="fr-FR" altLang="fr-FR"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404040"/>
                </a:solidFill>
                <a:effectLst/>
                <a:latin typeface="Monaco"/>
              </a:rPr>
              <a:t> </a:t>
            </a:r>
            <a:endParaRPr kumimoji="0" lang="fr-FR" altLang="fr-FR"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000000"/>
                </a:solidFill>
                <a:effectLst/>
                <a:latin typeface="Monaco"/>
              </a:rPr>
              <a:t>    </a:t>
            </a:r>
            <a:r>
              <a:rPr kumimoji="0" lang="fr-FR" altLang="fr-FR" sz="1000" b="1" i="0" u="none" strike="noStrike" cap="none" normalizeH="0" baseline="0" dirty="0">
                <a:ln>
                  <a:noFill/>
                </a:ln>
                <a:solidFill>
                  <a:srgbClr val="006699"/>
                </a:solidFill>
                <a:effectLst/>
                <a:latin typeface="Monaco"/>
              </a:rPr>
              <a:t>return</a:t>
            </a:r>
            <a:r>
              <a:rPr kumimoji="0" lang="fr-FR" altLang="fr-FR" sz="1200" b="0" i="0" u="none" strike="noStrike" cap="none" normalizeH="0" baseline="0" dirty="0">
                <a:ln>
                  <a:noFill/>
                </a:ln>
                <a:solidFill>
                  <a:srgbClr val="404040"/>
                </a:solidFill>
                <a:effectLst/>
                <a:latin typeface="Monaco"/>
              </a:rPr>
              <a:t> </a:t>
            </a:r>
            <a:r>
              <a:rPr kumimoji="0" lang="fr-FR" altLang="fr-FR" sz="1000" b="0" i="0" u="none" strike="noStrike" cap="none" normalizeH="0" baseline="0" dirty="0">
                <a:ln>
                  <a:noFill/>
                </a:ln>
                <a:solidFill>
                  <a:srgbClr val="0000FF"/>
                </a:solidFill>
                <a:effectLst/>
                <a:latin typeface="Monaco"/>
              </a:rPr>
              <a:t>"</a:t>
            </a:r>
            <a:r>
              <a:rPr kumimoji="0" lang="fr-FR" altLang="fr-FR" sz="1000" b="0" i="0" u="none" strike="noStrike" cap="none" normalizeH="0" baseline="0" dirty="0" err="1">
                <a:ln>
                  <a:noFill/>
                </a:ln>
                <a:solidFill>
                  <a:srgbClr val="0000FF"/>
                </a:solidFill>
                <a:effectLst/>
                <a:latin typeface="Monaco"/>
              </a:rPr>
              <a:t>foo</a:t>
            </a:r>
            <a:r>
              <a:rPr kumimoji="0" lang="fr-FR" altLang="fr-FR" sz="1000" b="0" i="0" u="none" strike="noStrike" cap="none" normalizeH="0" baseline="0" dirty="0">
                <a:ln>
                  <a:noFill/>
                </a:ln>
                <a:solidFill>
                  <a:srgbClr val="0000FF"/>
                </a:solidFill>
                <a:effectLst/>
                <a:latin typeface="Monaco"/>
              </a:rPr>
              <a:t> = {$</a:t>
            </a:r>
            <a:r>
              <a:rPr kumimoji="0" lang="fr-FR" altLang="fr-FR" sz="1000" b="0" i="0" u="none" strike="noStrike" cap="none" normalizeH="0" baseline="0" dirty="0" err="1">
                <a:ln>
                  <a:noFill/>
                </a:ln>
                <a:solidFill>
                  <a:srgbClr val="0000FF"/>
                </a:solidFill>
                <a:effectLst/>
                <a:latin typeface="Monaco"/>
              </a:rPr>
              <a:t>atts</a:t>
            </a:r>
            <a:r>
              <a:rPr kumimoji="0" lang="fr-FR" altLang="fr-FR" sz="1000" b="0" i="0" u="none" strike="noStrike" cap="none" normalizeH="0" baseline="0" dirty="0">
                <a:ln>
                  <a:noFill/>
                </a:ln>
                <a:solidFill>
                  <a:srgbClr val="0000FF"/>
                </a:solidFill>
                <a:effectLst/>
                <a:latin typeface="Monaco"/>
              </a:rPr>
              <a:t>['</a:t>
            </a:r>
            <a:r>
              <a:rPr kumimoji="0" lang="fr-FR" altLang="fr-FR" sz="1000" b="0" i="0" u="none" strike="noStrike" cap="none" normalizeH="0" baseline="0" dirty="0" err="1">
                <a:ln>
                  <a:noFill/>
                </a:ln>
                <a:solidFill>
                  <a:srgbClr val="0000FF"/>
                </a:solidFill>
                <a:effectLst/>
                <a:latin typeface="Monaco"/>
              </a:rPr>
              <a:t>foo</a:t>
            </a:r>
            <a:r>
              <a:rPr kumimoji="0" lang="fr-FR" altLang="fr-FR" sz="1000" b="0" i="0" u="none" strike="noStrike" cap="none" normalizeH="0" baseline="0" dirty="0">
                <a:ln>
                  <a:noFill/>
                </a:ln>
                <a:solidFill>
                  <a:srgbClr val="0000FF"/>
                </a:solidFill>
                <a:effectLst/>
                <a:latin typeface="Monaco"/>
              </a:rPr>
              <a:t>']}"</a:t>
            </a:r>
            <a:r>
              <a:rPr kumimoji="0" lang="fr-FR" altLang="fr-FR" sz="1000" b="0" i="0" u="none" strike="noStrike" cap="none" normalizeH="0" baseline="0" dirty="0">
                <a:ln>
                  <a:noFill/>
                </a:ln>
                <a:solidFill>
                  <a:srgbClr val="000000"/>
                </a:solidFill>
                <a:effectLst/>
                <a:latin typeface="Monaco"/>
              </a:rPr>
              <a:t>;</a:t>
            </a:r>
            <a:endParaRPr kumimoji="0" lang="fr-FR" altLang="fr-FR"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000000"/>
                </a:solidFill>
                <a:effectLst/>
                <a:latin typeface="Monaco"/>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A66DCA1F-1DEF-48DF-8CF7-58B6E5079A2F}"/>
              </a:ext>
            </a:extLst>
          </p:cNvPr>
          <p:cNvSpPr>
            <a:spLocks noChangeArrowheads="1"/>
          </p:cNvSpPr>
          <p:nvPr/>
        </p:nvSpPr>
        <p:spPr bwMode="auto">
          <a:xfrm>
            <a:off x="7506586" y="4633578"/>
            <a:ext cx="318976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rgbClr val="000000"/>
                </a:solidFill>
                <a:effectLst/>
                <a:latin typeface="Monaco"/>
              </a:rPr>
              <a:t>add_shortcode( </a:t>
            </a:r>
            <a:r>
              <a:rPr kumimoji="0" lang="fr-FR" altLang="fr-FR" sz="1000" b="0" i="0" u="none" strike="noStrike" cap="none" normalizeH="0" baseline="0">
                <a:ln>
                  <a:noFill/>
                </a:ln>
                <a:solidFill>
                  <a:srgbClr val="0000FF"/>
                </a:solidFill>
                <a:effectLst/>
                <a:latin typeface="Monaco"/>
              </a:rPr>
              <a:t>'baztag'</a:t>
            </a:r>
            <a:r>
              <a:rPr kumimoji="0" lang="fr-FR" altLang="fr-FR" sz="1000" b="0" i="0" u="none" strike="noStrike" cap="none" normalizeH="0" baseline="0">
                <a:ln>
                  <a:noFill/>
                </a:ln>
                <a:solidFill>
                  <a:srgbClr val="000000"/>
                </a:solidFill>
                <a:effectLst/>
                <a:latin typeface="Monaco"/>
              </a:rPr>
              <a:t>, </a:t>
            </a:r>
            <a:r>
              <a:rPr kumimoji="0" lang="fr-FR" altLang="fr-FR" sz="1000" b="0" i="0" u="none" strike="noStrike" cap="none" normalizeH="0" baseline="0">
                <a:ln>
                  <a:noFill/>
                </a:ln>
                <a:solidFill>
                  <a:srgbClr val="0000FF"/>
                </a:solidFill>
                <a:effectLst/>
                <a:latin typeface="Monaco"/>
              </a:rPr>
              <a:t>'wpdocs_baztag_func'</a:t>
            </a:r>
            <a:r>
              <a:rPr kumimoji="0" lang="fr-FR" altLang="fr-FR" sz="1200" b="0" i="0" u="none" strike="noStrike" cap="none" normalizeH="0" baseline="0">
                <a:ln>
                  <a:noFill/>
                </a:ln>
                <a:solidFill>
                  <a:srgbClr val="404040"/>
                </a:solidFill>
                <a:effectLst/>
                <a:latin typeface="Monaco"/>
              </a:rPr>
              <a:t> </a:t>
            </a:r>
            <a:r>
              <a:rPr kumimoji="0" lang="fr-FR" altLang="fr-FR" sz="1000" b="0" i="0" u="none" strike="noStrike" cap="none" normalizeH="0" baseline="0">
                <a:ln>
                  <a:noFill/>
                </a:ln>
                <a:solidFill>
                  <a:srgbClr val="000000"/>
                </a:solidFill>
                <a:effectLst/>
                <a:latin typeface="Monaco"/>
              </a:rPr>
              <a:t>);</a:t>
            </a:r>
            <a:endParaRPr kumimoji="0" lang="fr-FR" altLang="fr-FR"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1" i="0" u="none" strike="noStrike" cap="none" normalizeH="0" baseline="0">
                <a:ln>
                  <a:noFill/>
                </a:ln>
                <a:solidFill>
                  <a:srgbClr val="006699"/>
                </a:solidFill>
                <a:effectLst/>
                <a:latin typeface="Monaco"/>
              </a:rPr>
              <a:t>function</a:t>
            </a:r>
            <a:r>
              <a:rPr kumimoji="0" lang="fr-FR" altLang="fr-FR" sz="1200" b="0" i="0" u="none" strike="noStrike" cap="none" normalizeH="0" baseline="0">
                <a:ln>
                  <a:noFill/>
                </a:ln>
                <a:solidFill>
                  <a:srgbClr val="404040"/>
                </a:solidFill>
                <a:effectLst/>
                <a:latin typeface="Monaco"/>
              </a:rPr>
              <a:t> </a:t>
            </a:r>
            <a:r>
              <a:rPr kumimoji="0" lang="fr-FR" altLang="fr-FR" sz="1000" b="0" i="0" u="none" strike="noStrike" cap="none" normalizeH="0" baseline="0">
                <a:ln>
                  <a:noFill/>
                </a:ln>
                <a:solidFill>
                  <a:srgbClr val="000000"/>
                </a:solidFill>
                <a:effectLst/>
                <a:latin typeface="Monaco"/>
              </a:rPr>
              <a:t>wpdocs_baztag_func( </a:t>
            </a:r>
            <a:r>
              <a:rPr kumimoji="0" lang="fr-FR" altLang="fr-FR" sz="1000" b="0" i="0" u="none" strike="noStrike" cap="none" normalizeH="0" baseline="0">
                <a:ln>
                  <a:noFill/>
                </a:ln>
                <a:solidFill>
                  <a:srgbClr val="AA7700"/>
                </a:solidFill>
                <a:effectLst/>
                <a:latin typeface="Monaco"/>
              </a:rPr>
              <a:t>$atts</a:t>
            </a:r>
            <a:r>
              <a:rPr kumimoji="0" lang="fr-FR" altLang="fr-FR" sz="1000" b="0" i="0" u="none" strike="noStrike" cap="none" normalizeH="0" baseline="0">
                <a:ln>
                  <a:noFill/>
                </a:ln>
                <a:solidFill>
                  <a:srgbClr val="000000"/>
                </a:solidFill>
                <a:effectLst/>
                <a:latin typeface="Monaco"/>
              </a:rPr>
              <a:t>, </a:t>
            </a:r>
            <a:r>
              <a:rPr kumimoji="0" lang="fr-FR" altLang="fr-FR" sz="1000" b="0" i="0" u="none" strike="noStrike" cap="none" normalizeH="0" baseline="0">
                <a:ln>
                  <a:noFill/>
                </a:ln>
                <a:solidFill>
                  <a:srgbClr val="AA7700"/>
                </a:solidFill>
                <a:effectLst/>
                <a:latin typeface="Monaco"/>
              </a:rPr>
              <a:t>$content</a:t>
            </a:r>
            <a:r>
              <a:rPr kumimoji="0" lang="fr-FR" altLang="fr-FR" sz="1200" b="0" i="0" u="none" strike="noStrike" cap="none" normalizeH="0" baseline="0">
                <a:ln>
                  <a:noFill/>
                </a:ln>
                <a:solidFill>
                  <a:srgbClr val="404040"/>
                </a:solidFill>
                <a:effectLst/>
                <a:latin typeface="Monaco"/>
              </a:rPr>
              <a:t> </a:t>
            </a:r>
            <a:r>
              <a:rPr kumimoji="0" lang="fr-FR" altLang="fr-FR" sz="1000" b="0" i="0" u="none" strike="noStrike" cap="none" normalizeH="0" baseline="0">
                <a:ln>
                  <a:noFill/>
                </a:ln>
                <a:solidFill>
                  <a:srgbClr val="000000"/>
                </a:solidFill>
                <a:effectLst/>
                <a:latin typeface="Monaco"/>
              </a:rPr>
              <a:t>= </a:t>
            </a:r>
            <a:r>
              <a:rPr kumimoji="0" lang="fr-FR" altLang="fr-FR" sz="1000" b="0" i="0" u="none" strike="noStrike" cap="none" normalizeH="0" baseline="0">
                <a:ln>
                  <a:noFill/>
                </a:ln>
                <a:solidFill>
                  <a:srgbClr val="0000FF"/>
                </a:solidFill>
                <a:effectLst/>
                <a:latin typeface="Monaco"/>
              </a:rPr>
              <a:t>""</a:t>
            </a:r>
            <a:r>
              <a:rPr kumimoji="0" lang="fr-FR" altLang="fr-FR" sz="1200" b="0" i="0" u="none" strike="noStrike" cap="none" normalizeH="0" baseline="0">
                <a:ln>
                  <a:noFill/>
                </a:ln>
                <a:solidFill>
                  <a:srgbClr val="404040"/>
                </a:solidFill>
                <a:effectLst/>
                <a:latin typeface="Monaco"/>
              </a:rPr>
              <a:t> </a:t>
            </a:r>
            <a:r>
              <a:rPr kumimoji="0" lang="fr-FR" altLang="fr-FR" sz="1000" b="0" i="0" u="none" strike="noStrike" cap="none" normalizeH="0" baseline="0">
                <a:ln>
                  <a:noFill/>
                </a:ln>
                <a:solidFill>
                  <a:srgbClr val="000000"/>
                </a:solidFill>
                <a:effectLst/>
                <a:latin typeface="Monaco"/>
              </a:rPr>
              <a:t>) {</a:t>
            </a:r>
            <a:endParaRPr kumimoji="0" lang="fr-FR" altLang="fr-FR"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rgbClr val="000000"/>
                </a:solidFill>
                <a:effectLst/>
                <a:latin typeface="Monaco"/>
              </a:rPr>
              <a:t>    </a:t>
            </a:r>
            <a:r>
              <a:rPr kumimoji="0" lang="fr-FR" altLang="fr-FR" sz="1000" b="1" i="0" u="none" strike="noStrike" cap="none" normalizeH="0" baseline="0">
                <a:ln>
                  <a:noFill/>
                </a:ln>
                <a:solidFill>
                  <a:srgbClr val="006699"/>
                </a:solidFill>
                <a:effectLst/>
                <a:latin typeface="Monaco"/>
              </a:rPr>
              <a:t>return</a:t>
            </a:r>
            <a:r>
              <a:rPr kumimoji="0" lang="fr-FR" altLang="fr-FR" sz="1200" b="0" i="0" u="none" strike="noStrike" cap="none" normalizeH="0" baseline="0">
                <a:ln>
                  <a:noFill/>
                </a:ln>
                <a:solidFill>
                  <a:srgbClr val="404040"/>
                </a:solidFill>
                <a:effectLst/>
                <a:latin typeface="Monaco"/>
              </a:rPr>
              <a:t> </a:t>
            </a:r>
            <a:r>
              <a:rPr kumimoji="0" lang="fr-FR" altLang="fr-FR" sz="1000" b="0" i="0" u="none" strike="noStrike" cap="none" normalizeH="0" baseline="0">
                <a:ln>
                  <a:noFill/>
                </a:ln>
                <a:solidFill>
                  <a:srgbClr val="0000FF"/>
                </a:solidFill>
                <a:effectLst/>
                <a:latin typeface="Monaco"/>
              </a:rPr>
              <a:t>"content = $content"</a:t>
            </a:r>
            <a:r>
              <a:rPr kumimoji="0" lang="fr-FR" altLang="fr-FR" sz="1000" b="0" i="0" u="none" strike="noStrike" cap="none" normalizeH="0" baseline="0">
                <a:ln>
                  <a:noFill/>
                </a:ln>
                <a:solidFill>
                  <a:srgbClr val="000000"/>
                </a:solidFill>
                <a:effectLst/>
                <a:latin typeface="Monaco"/>
              </a:rPr>
              <a:t>;</a:t>
            </a:r>
            <a:endParaRPr kumimoji="0" lang="fr-FR" altLang="fr-FR"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rgbClr val="000000"/>
                </a:solidFill>
                <a:effectLst/>
                <a:latin typeface="Monaco"/>
              </a:rPr>
              <a:t>}</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4897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208659-9F5A-4AB9-AC63-017A23ADA424}"/>
              </a:ext>
            </a:extLst>
          </p:cNvPr>
          <p:cNvSpPr>
            <a:spLocks noGrp="1"/>
          </p:cNvSpPr>
          <p:nvPr>
            <p:ph type="title"/>
          </p:nvPr>
        </p:nvSpPr>
        <p:spPr/>
        <p:txBody>
          <a:bodyPr/>
          <a:lstStyle/>
          <a:p>
            <a:r>
              <a:rPr lang="fr-FR" dirty="0"/>
              <a:t>Insérer du </a:t>
            </a:r>
            <a:r>
              <a:rPr lang="fr-FR" dirty="0" err="1"/>
              <a:t>shortcode</a:t>
            </a:r>
            <a:r>
              <a:rPr lang="fr-FR" dirty="0"/>
              <a:t> dans un </a:t>
            </a:r>
            <a:r>
              <a:rPr lang="fr-FR" dirty="0" err="1"/>
              <a:t>template</a:t>
            </a:r>
            <a:endParaRPr lang="fr-FR" dirty="0"/>
          </a:p>
        </p:txBody>
      </p:sp>
      <p:sp>
        <p:nvSpPr>
          <p:cNvPr id="3" name="Espace réservé du contenu 2">
            <a:extLst>
              <a:ext uri="{FF2B5EF4-FFF2-40B4-BE49-F238E27FC236}">
                <a16:creationId xmlns:a16="http://schemas.microsoft.com/office/drawing/2014/main" id="{9CF20D5B-C2BF-49DD-B430-EB5C70AC4A0A}"/>
              </a:ext>
            </a:extLst>
          </p:cNvPr>
          <p:cNvSpPr>
            <a:spLocks noGrp="1"/>
          </p:cNvSpPr>
          <p:nvPr>
            <p:ph idx="1"/>
          </p:nvPr>
        </p:nvSpPr>
        <p:spPr/>
        <p:txBody>
          <a:bodyPr/>
          <a:lstStyle/>
          <a:p>
            <a:pPr marL="0" indent="0">
              <a:buNone/>
            </a:pPr>
            <a:r>
              <a:rPr lang="fr-FR" dirty="0"/>
              <a:t>Une fois que vous avez déclarer un </a:t>
            </a:r>
            <a:r>
              <a:rPr lang="fr-FR" dirty="0" err="1"/>
              <a:t>shortcode</a:t>
            </a:r>
            <a:r>
              <a:rPr lang="fr-FR" dirty="0"/>
              <a:t> dans votre fichier </a:t>
            </a:r>
            <a:r>
              <a:rPr lang="fr-FR" dirty="0" err="1">
                <a:latin typeface="Consolas" panose="020B0609020204030204" pitchFamily="49" charset="0"/>
              </a:rPr>
              <a:t>functions.php</a:t>
            </a:r>
            <a:r>
              <a:rPr lang="fr-FR" dirty="0"/>
              <a:t>, vous pouvez l’appeler dans un </a:t>
            </a:r>
            <a:r>
              <a:rPr lang="fr-FR" dirty="0" err="1"/>
              <a:t>template</a:t>
            </a:r>
            <a:r>
              <a:rPr lang="fr-FR" dirty="0"/>
              <a:t> en utilisant la ligne de code suivant:</a:t>
            </a:r>
          </a:p>
          <a:p>
            <a:pPr marL="0" indent="0">
              <a:buNone/>
            </a:pPr>
            <a:endParaRPr lang="fr-FR" dirty="0"/>
          </a:p>
          <a:p>
            <a:pPr marL="0" indent="0">
              <a:buNone/>
            </a:pPr>
            <a:r>
              <a:rPr lang="fr-FR" dirty="0"/>
              <a:t>&lt;?</a:t>
            </a:r>
            <a:r>
              <a:rPr lang="fr-FR" dirty="0" err="1"/>
              <a:t>php</a:t>
            </a:r>
            <a:r>
              <a:rPr lang="fr-FR" dirty="0"/>
              <a:t> </a:t>
            </a:r>
            <a:r>
              <a:rPr lang="fr-FR" dirty="0" err="1"/>
              <a:t>echo</a:t>
            </a:r>
            <a:r>
              <a:rPr lang="fr-FR" dirty="0"/>
              <a:t> </a:t>
            </a:r>
            <a:r>
              <a:rPr lang="fr-FR" dirty="0" err="1">
                <a:hlinkClick r:id="rId2"/>
              </a:rPr>
              <a:t>do_shortcode</a:t>
            </a:r>
            <a:r>
              <a:rPr lang="fr-FR" dirty="0"/>
              <a:t>(‘[</a:t>
            </a:r>
            <a:r>
              <a:rPr lang="fr-FR" dirty="0" err="1"/>
              <a:t>mon_shortcode</a:t>
            </a:r>
            <a:r>
              <a:rPr lang="fr-FR" dirty="0"/>
              <a:t>]’) ?&gt;</a:t>
            </a:r>
          </a:p>
        </p:txBody>
      </p:sp>
    </p:spTree>
    <p:extLst>
      <p:ext uri="{BB962C8B-B14F-4D97-AF65-F5344CB8AC3E}">
        <p14:creationId xmlns:p14="http://schemas.microsoft.com/office/powerpoint/2010/main" val="1296943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1BB94C-A7DB-4868-995C-E5CE704ED318}"/>
              </a:ext>
            </a:extLst>
          </p:cNvPr>
          <p:cNvSpPr>
            <a:spLocks noGrp="1"/>
          </p:cNvSpPr>
          <p:nvPr>
            <p:ph type="title"/>
          </p:nvPr>
        </p:nvSpPr>
        <p:spPr/>
        <p:txBody>
          <a:bodyPr/>
          <a:lstStyle/>
          <a:p>
            <a:r>
              <a:rPr lang="fr-FR" dirty="0"/>
              <a:t>Ajouter un plug-in à Wordpress</a:t>
            </a:r>
          </a:p>
        </p:txBody>
      </p:sp>
      <p:sp>
        <p:nvSpPr>
          <p:cNvPr id="3" name="Espace réservé du contenu 2">
            <a:extLst>
              <a:ext uri="{FF2B5EF4-FFF2-40B4-BE49-F238E27FC236}">
                <a16:creationId xmlns:a16="http://schemas.microsoft.com/office/drawing/2014/main" id="{FF5BB0F9-34F7-493B-996B-44F3945B7AA1}"/>
              </a:ext>
            </a:extLst>
          </p:cNvPr>
          <p:cNvSpPr>
            <a:spLocks noGrp="1"/>
          </p:cNvSpPr>
          <p:nvPr>
            <p:ph idx="1"/>
          </p:nvPr>
        </p:nvSpPr>
        <p:spPr/>
        <p:txBody>
          <a:bodyPr>
            <a:normAutofit lnSpcReduction="10000"/>
          </a:bodyPr>
          <a:lstStyle/>
          <a:p>
            <a:pPr marL="0" indent="0">
              <a:buNone/>
            </a:pPr>
            <a:r>
              <a:rPr lang="fr-FR" dirty="0"/>
              <a:t>Pour le déclarer il suffit d’ajouter un dossier dans </a:t>
            </a:r>
            <a:r>
              <a:rPr lang="fr-FR" dirty="0" err="1">
                <a:latin typeface="Consolas" panose="020B0609020204030204" pitchFamily="49" charset="0"/>
              </a:rPr>
              <a:t>wp</a:t>
            </a:r>
            <a:r>
              <a:rPr lang="fr-FR" dirty="0">
                <a:latin typeface="Consolas" panose="020B0609020204030204" pitchFamily="49" charset="0"/>
              </a:rPr>
              <a:t>-content/plugins/ </a:t>
            </a:r>
            <a:r>
              <a:rPr lang="fr-FR" dirty="0"/>
              <a:t>et d’y créer un fichier </a:t>
            </a:r>
            <a:r>
              <a:rPr lang="fr-FR" dirty="0" err="1">
                <a:latin typeface="Consolas" panose="020B0609020204030204" pitchFamily="49" charset="0"/>
              </a:rPr>
              <a:t>index.php</a:t>
            </a:r>
            <a:r>
              <a:rPr lang="fr-FR" dirty="0">
                <a:latin typeface="Consolas" panose="020B0609020204030204" pitchFamily="49" charset="0"/>
              </a:rPr>
              <a:t> </a:t>
            </a:r>
            <a:r>
              <a:rPr lang="fr-FR" dirty="0"/>
              <a:t>contenant au minimum:</a:t>
            </a:r>
          </a:p>
          <a:p>
            <a:pPr marL="0" indent="0">
              <a:buNone/>
            </a:pPr>
            <a:r>
              <a:rPr lang="fr-FR" sz="1200" dirty="0"/>
              <a:t>&lt;?</a:t>
            </a:r>
            <a:r>
              <a:rPr lang="fr-FR" sz="1200" dirty="0" err="1"/>
              <a:t>php</a:t>
            </a:r>
            <a:endParaRPr lang="fr-FR" sz="1200" dirty="0"/>
          </a:p>
          <a:p>
            <a:pPr marL="0" indent="0">
              <a:buNone/>
            </a:pPr>
            <a:r>
              <a:rPr lang="fr-FR" sz="1200" dirty="0"/>
              <a:t> /*</a:t>
            </a:r>
          </a:p>
          <a:p>
            <a:pPr marL="0" indent="0">
              <a:buNone/>
            </a:pPr>
            <a:r>
              <a:rPr lang="fr-FR" sz="1200" dirty="0"/>
              <a:t> Plugin Name: </a:t>
            </a:r>
            <a:r>
              <a:rPr lang="fr-FR" sz="1200" dirty="0" err="1"/>
              <a:t>monPlugin</a:t>
            </a:r>
            <a:endParaRPr lang="fr-FR" sz="1200" dirty="0"/>
          </a:p>
          <a:p>
            <a:pPr marL="0" indent="0">
              <a:buNone/>
            </a:pPr>
            <a:r>
              <a:rPr lang="fr-FR" sz="1200" dirty="0"/>
              <a:t> Plugin URI: http://monPlugin.com/</a:t>
            </a:r>
          </a:p>
          <a:p>
            <a:pPr marL="0" indent="0">
              <a:buNone/>
            </a:pPr>
            <a:r>
              <a:rPr lang="fr-FR" sz="1200" dirty="0"/>
              <a:t> Description: Ce plugin va révolutionner le monde.</a:t>
            </a:r>
          </a:p>
          <a:p>
            <a:pPr marL="0" indent="0">
              <a:buNone/>
            </a:pPr>
            <a:r>
              <a:rPr lang="fr-FR" sz="1200" dirty="0"/>
              <a:t> Version: 1.9.4</a:t>
            </a:r>
          </a:p>
          <a:p>
            <a:pPr marL="0" indent="0">
              <a:buNone/>
            </a:pPr>
            <a:r>
              <a:rPr lang="fr-FR" sz="1200" dirty="0"/>
              <a:t> </a:t>
            </a:r>
            <a:r>
              <a:rPr lang="fr-FR" sz="1200" dirty="0" err="1"/>
              <a:t>Author</a:t>
            </a:r>
            <a:r>
              <a:rPr lang="fr-FR" sz="1200" dirty="0"/>
              <a:t>: Woody Allen</a:t>
            </a:r>
          </a:p>
          <a:p>
            <a:pPr marL="0" indent="0">
              <a:buNone/>
            </a:pPr>
            <a:r>
              <a:rPr lang="fr-FR" sz="1200" dirty="0"/>
              <a:t> </a:t>
            </a:r>
            <a:r>
              <a:rPr lang="fr-FR" sz="1200" dirty="0" err="1"/>
              <a:t>Author</a:t>
            </a:r>
            <a:r>
              <a:rPr lang="fr-FR" sz="1200" dirty="0"/>
              <a:t> URI: http://monPlugin.com/</a:t>
            </a:r>
          </a:p>
          <a:p>
            <a:pPr marL="0" indent="0">
              <a:buNone/>
            </a:pPr>
            <a:r>
              <a:rPr lang="fr-FR" sz="1200" dirty="0"/>
              <a:t> License: GPL3</a:t>
            </a:r>
          </a:p>
          <a:p>
            <a:pPr marL="0" indent="0">
              <a:buNone/>
            </a:pPr>
            <a:r>
              <a:rPr lang="fr-FR" sz="1200" dirty="0"/>
              <a:t> </a:t>
            </a:r>
            <a:r>
              <a:rPr lang="fr-FR" sz="1200" dirty="0" err="1"/>
              <a:t>Text</a:t>
            </a:r>
            <a:r>
              <a:rPr lang="fr-FR" sz="1200" dirty="0"/>
              <a:t> Domain: </a:t>
            </a:r>
            <a:r>
              <a:rPr lang="fr-FR" sz="1200" dirty="0" err="1"/>
              <a:t>monPlugin</a:t>
            </a:r>
            <a:endParaRPr lang="fr-FR" sz="1200" dirty="0"/>
          </a:p>
          <a:p>
            <a:pPr marL="0" indent="0">
              <a:buNone/>
            </a:pPr>
            <a:r>
              <a:rPr lang="fr-FR" sz="1200" dirty="0"/>
              <a:t> */</a:t>
            </a:r>
          </a:p>
        </p:txBody>
      </p:sp>
    </p:spTree>
    <p:extLst>
      <p:ext uri="{BB962C8B-B14F-4D97-AF65-F5344CB8AC3E}">
        <p14:creationId xmlns:p14="http://schemas.microsoft.com/office/powerpoint/2010/main" val="2239059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E4D595-9DCE-48D4-BC10-0862D5FAB8B7}"/>
              </a:ext>
            </a:extLst>
          </p:cNvPr>
          <p:cNvSpPr>
            <a:spLocks noGrp="1"/>
          </p:cNvSpPr>
          <p:nvPr>
            <p:ph type="title"/>
          </p:nvPr>
        </p:nvSpPr>
        <p:spPr/>
        <p:txBody>
          <a:bodyPr/>
          <a:lstStyle/>
          <a:p>
            <a:r>
              <a:rPr lang="fr-FR" dirty="0"/>
              <a:t>API </a:t>
            </a:r>
            <a:r>
              <a:rPr lang="fr-FR" dirty="0" err="1"/>
              <a:t>wordpress</a:t>
            </a:r>
            <a:endParaRPr lang="fr-FR" dirty="0"/>
          </a:p>
        </p:txBody>
      </p:sp>
      <p:sp>
        <p:nvSpPr>
          <p:cNvPr id="3" name="Espace réservé du contenu 2">
            <a:extLst>
              <a:ext uri="{FF2B5EF4-FFF2-40B4-BE49-F238E27FC236}">
                <a16:creationId xmlns:a16="http://schemas.microsoft.com/office/drawing/2014/main" id="{B127B611-5561-46B6-9AC7-937C4C033B0B}"/>
              </a:ext>
            </a:extLst>
          </p:cNvPr>
          <p:cNvSpPr>
            <a:spLocks noGrp="1"/>
          </p:cNvSpPr>
          <p:nvPr>
            <p:ph idx="1"/>
          </p:nvPr>
        </p:nvSpPr>
        <p:spPr/>
        <p:txBody>
          <a:bodyPr/>
          <a:lstStyle/>
          <a:p>
            <a:pPr marL="0" indent="0">
              <a:buNone/>
            </a:pPr>
            <a:r>
              <a:rPr lang="fr-FR" dirty="0"/>
              <a:t>L’API </a:t>
            </a:r>
            <a:r>
              <a:rPr lang="fr-FR" dirty="0" err="1"/>
              <a:t>wordpress</a:t>
            </a:r>
            <a:r>
              <a:rPr lang="fr-FR" dirty="0"/>
              <a:t> est disponible sur l’adresse </a:t>
            </a:r>
            <a:r>
              <a:rPr lang="fr-FR" sz="2000" b="0" i="0" dirty="0">
                <a:solidFill>
                  <a:srgbClr val="000000"/>
                </a:solidFill>
                <a:effectLst/>
                <a:latin typeface="Consolas" panose="020B0609020204030204" pitchFamily="49" charset="0"/>
              </a:rPr>
              <a:t>http://oursite.com/</a:t>
            </a:r>
            <a:r>
              <a:rPr lang="fr-FR" sz="2000" dirty="0">
                <a:latin typeface="Consolas" panose="020B0609020204030204" pitchFamily="49" charset="0"/>
              </a:rPr>
              <a:t>wp-json </a:t>
            </a:r>
            <a:r>
              <a:rPr lang="fr-FR" dirty="0"/>
              <a:t>sur le serveur qui contient votre installation de </a:t>
            </a:r>
            <a:r>
              <a:rPr lang="fr-FR" dirty="0" err="1"/>
              <a:t>wordpress</a:t>
            </a:r>
            <a:endParaRPr lang="fr-FR" dirty="0"/>
          </a:p>
          <a:p>
            <a:pPr marL="0" indent="0">
              <a:buNone/>
            </a:pPr>
            <a:r>
              <a:rPr lang="fr-FR" dirty="0"/>
              <a:t>Plus d’informations sur </a:t>
            </a:r>
            <a:r>
              <a:rPr lang="fr-FR" dirty="0">
                <a:hlinkClick r:id="rId2"/>
              </a:rPr>
              <a:t>https://blog.wixiweb.fr/wordpress-api-rest/</a:t>
            </a:r>
            <a:r>
              <a:rPr lang="fr-FR" dirty="0"/>
              <a:t> </a:t>
            </a:r>
          </a:p>
          <a:p>
            <a:pPr marL="0" indent="0">
              <a:buNone/>
            </a:pPr>
            <a:r>
              <a:rPr lang="fr-FR" dirty="0"/>
              <a:t>Attention elle ne fonctionne bien que si vos permaliens </a:t>
            </a:r>
            <a:r>
              <a:rPr lang="fr-FR" dirty="0" err="1"/>
              <a:t>worpdress</a:t>
            </a:r>
            <a:r>
              <a:rPr lang="fr-FR" dirty="0"/>
              <a:t> sont défini sur titre de la publication. </a:t>
            </a:r>
          </a:p>
          <a:p>
            <a:pPr marL="0" indent="0">
              <a:buNone/>
            </a:pPr>
            <a:r>
              <a:rPr lang="fr-FR" dirty="0"/>
              <a:t>Sinon il faut utiliser </a:t>
            </a:r>
            <a:r>
              <a:rPr lang="fr-FR" sz="2000" b="0" i="0" dirty="0">
                <a:solidFill>
                  <a:srgbClr val="000000"/>
                </a:solidFill>
                <a:effectLst/>
                <a:latin typeface="Consolas" panose="020B0609020204030204" pitchFamily="49" charset="0"/>
              </a:rPr>
              <a:t>http://oursite.com/?rest_route=/</a:t>
            </a:r>
            <a:endParaRPr lang="fr-FR" sz="2000" dirty="0">
              <a:latin typeface="Consolas" panose="020B0609020204030204" pitchFamily="49" charset="0"/>
            </a:endParaRPr>
          </a:p>
          <a:p>
            <a:pPr marL="0" indent="0">
              <a:buNone/>
            </a:pPr>
            <a:endParaRPr lang="fr-FR" dirty="0"/>
          </a:p>
        </p:txBody>
      </p:sp>
    </p:spTree>
    <p:extLst>
      <p:ext uri="{BB962C8B-B14F-4D97-AF65-F5344CB8AC3E}">
        <p14:creationId xmlns:p14="http://schemas.microsoft.com/office/powerpoint/2010/main" val="1359388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F2D003-575C-4B0B-8ECC-5A5BF30E6092}"/>
              </a:ext>
            </a:extLst>
          </p:cNvPr>
          <p:cNvSpPr>
            <a:spLocks noGrp="1"/>
          </p:cNvSpPr>
          <p:nvPr>
            <p:ph type="title"/>
          </p:nvPr>
        </p:nvSpPr>
        <p:spPr/>
        <p:txBody>
          <a:bodyPr/>
          <a:lstStyle/>
          <a:p>
            <a:r>
              <a:rPr lang="fr-FR" dirty="0"/>
              <a:t>Action Ajax avec Wordpress</a:t>
            </a:r>
          </a:p>
        </p:txBody>
      </p:sp>
      <p:sp>
        <p:nvSpPr>
          <p:cNvPr id="3" name="Espace réservé du contenu 2">
            <a:extLst>
              <a:ext uri="{FF2B5EF4-FFF2-40B4-BE49-F238E27FC236}">
                <a16:creationId xmlns:a16="http://schemas.microsoft.com/office/drawing/2014/main" id="{D87994FB-4898-4C7D-BE7E-AFCE01F6DA70}"/>
              </a:ext>
            </a:extLst>
          </p:cNvPr>
          <p:cNvSpPr>
            <a:spLocks noGrp="1"/>
          </p:cNvSpPr>
          <p:nvPr>
            <p:ph idx="1"/>
          </p:nvPr>
        </p:nvSpPr>
        <p:spPr/>
        <p:txBody>
          <a:bodyPr>
            <a:normAutofit fontScale="55000" lnSpcReduction="20000"/>
          </a:bodyPr>
          <a:lstStyle/>
          <a:p>
            <a:pPr marL="0" indent="0">
              <a:buNone/>
            </a:pPr>
            <a:r>
              <a:rPr lang="fr-FR" dirty="0"/>
              <a:t>Des requêtes ajax sur le moteur de </a:t>
            </a:r>
            <a:r>
              <a:rPr lang="fr-FR" dirty="0" err="1"/>
              <a:t>wordpress</a:t>
            </a:r>
            <a:r>
              <a:rPr lang="fr-FR" dirty="0"/>
              <a:t> peuvent être faite. Il suffit de déclarer des action par le biais de </a:t>
            </a:r>
            <a:r>
              <a:rPr lang="fr-FR" dirty="0" err="1"/>
              <a:t>hook</a:t>
            </a:r>
            <a:r>
              <a:rPr lang="fr-FR" dirty="0"/>
              <a:t> qui retournera de la data.</a:t>
            </a:r>
          </a:p>
          <a:p>
            <a:pPr marL="0" indent="0">
              <a:buNone/>
            </a:pPr>
            <a:r>
              <a:rPr lang="fr-FR" dirty="0"/>
              <a:t>L’appel au script ajax de </a:t>
            </a:r>
            <a:r>
              <a:rPr lang="fr-FR" dirty="0" err="1"/>
              <a:t>wordpress</a:t>
            </a:r>
            <a:r>
              <a:rPr lang="fr-FR" dirty="0"/>
              <a:t> se fait par l’intermédiaire du fichier </a:t>
            </a:r>
            <a:r>
              <a:rPr lang="fr-FR" dirty="0">
                <a:latin typeface="Consolas" panose="020B0609020204030204" pitchFamily="49" charset="0"/>
              </a:rPr>
              <a:t>admin-</a:t>
            </a:r>
            <a:r>
              <a:rPr lang="fr-FR" dirty="0" err="1">
                <a:latin typeface="Consolas" panose="020B0609020204030204" pitchFamily="49" charset="0"/>
              </a:rPr>
              <a:t>ajax.php</a:t>
            </a:r>
            <a:r>
              <a:rPr lang="fr-FR" dirty="0"/>
              <a:t>.</a:t>
            </a:r>
          </a:p>
          <a:p>
            <a:pPr marL="0" indent="0">
              <a:buNone/>
            </a:pPr>
            <a:r>
              <a:rPr lang="fr-FR" dirty="0"/>
              <a:t>Vous pouvez aussi passez en variable la localisation de ce script par le biais des </a:t>
            </a:r>
            <a:r>
              <a:rPr lang="fr-FR" dirty="0" err="1">
                <a:latin typeface="Consolas" panose="020B0609020204030204" pitchFamily="49" charset="0"/>
              </a:rPr>
              <a:t>enqueue</a:t>
            </a:r>
            <a:r>
              <a:rPr lang="fr-FR" dirty="0">
                <a:latin typeface="Consolas" panose="020B0609020204030204" pitchFamily="49" charset="0"/>
              </a:rPr>
              <a:t> scripts </a:t>
            </a:r>
            <a:r>
              <a:rPr lang="fr-FR" dirty="0"/>
              <a:t>de la manière suivante:</a:t>
            </a:r>
          </a:p>
          <a:p>
            <a:pPr marL="0" indent="0">
              <a:buNone/>
            </a:pPr>
            <a:r>
              <a:rPr lang="fr-FR" b="0" i="0" dirty="0" err="1">
                <a:solidFill>
                  <a:srgbClr val="2F9C0A"/>
                </a:solidFill>
                <a:effectLst/>
                <a:latin typeface="Consolas" panose="020B0609020204030204" pitchFamily="49" charset="0"/>
              </a:rPr>
              <a:t>wp_localize_script</a:t>
            </a:r>
            <a:r>
              <a:rPr lang="fr-FR" b="0" i="0" dirty="0">
                <a:solidFill>
                  <a:srgbClr val="5F6364"/>
                </a:solidFill>
                <a:effectLst/>
                <a:latin typeface="Consolas" panose="020B0609020204030204" pitchFamily="49" charset="0"/>
              </a:rPr>
              <a:t>(</a:t>
            </a:r>
            <a:r>
              <a:rPr lang="fr-FR" b="0" i="0" dirty="0">
                <a:solidFill>
                  <a:srgbClr val="000000"/>
                </a:solidFill>
                <a:effectLst/>
                <a:latin typeface="Consolas" panose="020B0609020204030204" pitchFamily="49" charset="0"/>
              </a:rPr>
              <a:t> </a:t>
            </a:r>
            <a:r>
              <a:rPr lang="fr-FR" b="0" i="0" dirty="0">
                <a:solidFill>
                  <a:srgbClr val="2F9C0A"/>
                </a:solidFill>
                <a:effectLst/>
                <a:latin typeface="Consolas" panose="020B0609020204030204" pitchFamily="49" charset="0"/>
              </a:rPr>
              <a:t>'mon-script-ajax'</a:t>
            </a:r>
            <a:r>
              <a:rPr lang="fr-FR" b="0" i="0" dirty="0">
                <a:solidFill>
                  <a:srgbClr val="5F6364"/>
                </a:solidFill>
                <a:effectLst/>
                <a:latin typeface="Consolas" panose="020B0609020204030204" pitchFamily="49" charset="0"/>
              </a:rPr>
              <a:t>,</a:t>
            </a:r>
            <a:r>
              <a:rPr lang="fr-FR" b="0" i="0" dirty="0">
                <a:solidFill>
                  <a:srgbClr val="000000"/>
                </a:solidFill>
                <a:effectLst/>
                <a:latin typeface="Consolas" panose="020B0609020204030204" pitchFamily="49" charset="0"/>
              </a:rPr>
              <a:t> </a:t>
            </a:r>
            <a:r>
              <a:rPr lang="fr-FR" b="0" i="0" dirty="0">
                <a:solidFill>
                  <a:srgbClr val="2F9C0A"/>
                </a:solidFill>
                <a:effectLst/>
                <a:latin typeface="Consolas" panose="020B0609020204030204" pitchFamily="49" charset="0"/>
              </a:rPr>
              <a:t>'</a:t>
            </a:r>
            <a:r>
              <a:rPr lang="fr-FR" b="0" i="0" dirty="0" err="1">
                <a:solidFill>
                  <a:srgbClr val="2F9C0A"/>
                </a:solidFill>
                <a:effectLst/>
                <a:latin typeface="Consolas" panose="020B0609020204030204" pitchFamily="49" charset="0"/>
              </a:rPr>
              <a:t>adminAjax</a:t>
            </a:r>
            <a:r>
              <a:rPr lang="fr-FR" b="0" i="0" dirty="0">
                <a:solidFill>
                  <a:srgbClr val="2F9C0A"/>
                </a:solidFill>
                <a:effectLst/>
                <a:latin typeface="Consolas" panose="020B0609020204030204" pitchFamily="49" charset="0"/>
              </a:rPr>
              <a:t>'</a:t>
            </a:r>
            <a:r>
              <a:rPr lang="fr-FR" b="0" i="0" dirty="0">
                <a:solidFill>
                  <a:srgbClr val="5F6364"/>
                </a:solidFill>
                <a:effectLst/>
                <a:latin typeface="Consolas" panose="020B0609020204030204" pitchFamily="49" charset="0"/>
              </a:rPr>
              <a:t>,</a:t>
            </a:r>
            <a:r>
              <a:rPr lang="fr-FR" b="0" i="0" dirty="0">
                <a:solidFill>
                  <a:srgbClr val="000000"/>
                </a:solidFill>
                <a:effectLst/>
                <a:latin typeface="Consolas" panose="020B0609020204030204" pitchFamily="49" charset="0"/>
              </a:rPr>
              <a:t> </a:t>
            </a:r>
            <a:r>
              <a:rPr lang="fr-FR" b="0" i="0" dirty="0" err="1">
                <a:solidFill>
                  <a:srgbClr val="2F9C0A"/>
                </a:solidFill>
                <a:effectLst/>
                <a:latin typeface="Consolas" panose="020B0609020204030204" pitchFamily="49" charset="0"/>
              </a:rPr>
              <a:t>admin_url</a:t>
            </a:r>
            <a:r>
              <a:rPr lang="fr-FR" b="0" i="0" dirty="0">
                <a:solidFill>
                  <a:srgbClr val="5F6364"/>
                </a:solidFill>
                <a:effectLst/>
                <a:latin typeface="Consolas" panose="020B0609020204030204" pitchFamily="49" charset="0"/>
              </a:rPr>
              <a:t>(</a:t>
            </a:r>
            <a:r>
              <a:rPr lang="fr-FR" b="0" i="0" dirty="0">
                <a:solidFill>
                  <a:srgbClr val="000000"/>
                </a:solidFill>
                <a:effectLst/>
                <a:latin typeface="Consolas" panose="020B0609020204030204" pitchFamily="49" charset="0"/>
              </a:rPr>
              <a:t> </a:t>
            </a:r>
            <a:r>
              <a:rPr lang="fr-FR" b="0" i="0" dirty="0">
                <a:solidFill>
                  <a:srgbClr val="2F9C0A"/>
                </a:solidFill>
                <a:effectLst/>
                <a:latin typeface="Consolas" panose="020B0609020204030204" pitchFamily="49" charset="0"/>
              </a:rPr>
              <a:t>'admin-</a:t>
            </a:r>
            <a:r>
              <a:rPr lang="fr-FR" b="0" i="0" dirty="0" err="1">
                <a:solidFill>
                  <a:srgbClr val="2F9C0A"/>
                </a:solidFill>
                <a:effectLst/>
                <a:latin typeface="Consolas" panose="020B0609020204030204" pitchFamily="49" charset="0"/>
              </a:rPr>
              <a:t>ajax.php</a:t>
            </a:r>
            <a:r>
              <a:rPr lang="fr-FR" b="0" i="0" dirty="0">
                <a:solidFill>
                  <a:srgbClr val="2F9C0A"/>
                </a:solidFill>
                <a:effectLst/>
                <a:latin typeface="Consolas" panose="020B0609020204030204" pitchFamily="49" charset="0"/>
              </a:rPr>
              <a:t>'</a:t>
            </a:r>
            <a:r>
              <a:rPr lang="fr-FR" b="0" i="0" dirty="0">
                <a:solidFill>
                  <a:srgbClr val="000000"/>
                </a:solidFill>
                <a:effectLst/>
                <a:latin typeface="Consolas" panose="020B0609020204030204" pitchFamily="49" charset="0"/>
              </a:rPr>
              <a:t> </a:t>
            </a:r>
            <a:r>
              <a:rPr lang="fr-FR" b="0" i="0" dirty="0">
                <a:solidFill>
                  <a:srgbClr val="5F6364"/>
                </a:solidFill>
                <a:effectLst/>
                <a:latin typeface="Consolas" panose="020B0609020204030204" pitchFamily="49" charset="0"/>
              </a:rPr>
              <a:t>)</a:t>
            </a:r>
            <a:r>
              <a:rPr lang="fr-FR" b="0" i="0" dirty="0">
                <a:solidFill>
                  <a:srgbClr val="000000"/>
                </a:solidFill>
                <a:effectLst/>
                <a:latin typeface="Consolas" panose="020B0609020204030204" pitchFamily="49" charset="0"/>
              </a:rPr>
              <a:t> </a:t>
            </a:r>
            <a:r>
              <a:rPr lang="fr-FR" b="0" i="0" dirty="0">
                <a:solidFill>
                  <a:srgbClr val="5F6364"/>
                </a:solidFill>
                <a:effectLst/>
                <a:latin typeface="Consolas" panose="020B0609020204030204" pitchFamily="49" charset="0"/>
              </a:rPr>
              <a:t>);</a:t>
            </a:r>
          </a:p>
          <a:p>
            <a:pPr marL="0" indent="0">
              <a:buNone/>
            </a:pPr>
            <a:r>
              <a:rPr lang="fr-FR" dirty="0"/>
              <a:t>N’oubliez pas de l’ajouter à la fonction qui </a:t>
            </a:r>
            <a:r>
              <a:rPr lang="fr-FR" dirty="0" err="1"/>
              <a:t>hook</a:t>
            </a:r>
            <a:r>
              <a:rPr lang="fr-FR" dirty="0"/>
              <a:t> l’action </a:t>
            </a:r>
            <a:r>
              <a:rPr lang="fr-FR" dirty="0" err="1">
                <a:latin typeface="Consolas" panose="020B0609020204030204" pitchFamily="49" charset="0"/>
              </a:rPr>
              <a:t>wp_enqueue_scripts</a:t>
            </a:r>
            <a:r>
              <a:rPr lang="fr-FR" dirty="0">
                <a:latin typeface="Consolas" panose="020B0609020204030204" pitchFamily="49" charset="0"/>
              </a:rPr>
              <a:t>.</a:t>
            </a:r>
          </a:p>
          <a:p>
            <a:pPr marL="0" indent="0">
              <a:buNone/>
            </a:pPr>
            <a:endParaRPr lang="fr-FR" dirty="0"/>
          </a:p>
          <a:p>
            <a:pPr marL="0" indent="0">
              <a:buNone/>
            </a:pPr>
            <a:r>
              <a:rPr lang="fr-FR" dirty="0"/>
              <a:t>Il vous suffira alors d’utiliser la variable </a:t>
            </a:r>
            <a:r>
              <a:rPr lang="fr-FR" dirty="0" err="1">
                <a:latin typeface="Consolas" panose="020B0609020204030204" pitchFamily="49" charset="0"/>
              </a:rPr>
              <a:t>adminAjax</a:t>
            </a:r>
            <a:r>
              <a:rPr lang="fr-FR" dirty="0"/>
              <a:t> dans votre script </a:t>
            </a:r>
            <a:r>
              <a:rPr lang="fr-FR" dirty="0" err="1"/>
              <a:t>js</a:t>
            </a:r>
            <a:r>
              <a:rPr lang="fr-FR" dirty="0"/>
              <a:t>.</a:t>
            </a:r>
            <a:endParaRPr lang="fr-FR" dirty="0">
              <a:latin typeface="Consolas" panose="020B0609020204030204" pitchFamily="49" charset="0"/>
            </a:endParaRPr>
          </a:p>
          <a:p>
            <a:pPr marL="0" indent="0">
              <a:buNone/>
            </a:pPr>
            <a:endParaRPr lang="fr-FR" dirty="0"/>
          </a:p>
          <a:p>
            <a:pPr marL="0" indent="0">
              <a:buNone/>
            </a:pPr>
            <a:r>
              <a:rPr lang="fr-FR" dirty="0"/>
              <a:t>Pour le script écrit sur la page suivante il suffit de réaliser la requête http suivante :</a:t>
            </a:r>
          </a:p>
          <a:p>
            <a:pPr marL="0" indent="0">
              <a:buNone/>
            </a:pPr>
            <a:r>
              <a:rPr lang="fr-FR" dirty="0">
                <a:hlinkClick r:id="rId2"/>
              </a:rPr>
              <a:t>https://mondomainewordpress.fr/admin-ajax.php?action=contact_me</a:t>
            </a:r>
            <a:endParaRPr lang="fr-FR" dirty="0"/>
          </a:p>
          <a:p>
            <a:pPr marL="0" indent="0">
              <a:buNone/>
            </a:pPr>
            <a:r>
              <a:rPr lang="fr-FR" dirty="0"/>
              <a:t>Vous pouvez évidemment envoyer des paramètre en </a:t>
            </a:r>
            <a:r>
              <a:rPr lang="fr-FR" dirty="0">
                <a:latin typeface="Consolas" panose="020B0609020204030204" pitchFamily="49" charset="0"/>
              </a:rPr>
              <a:t>post</a:t>
            </a:r>
            <a:r>
              <a:rPr lang="fr-FR" dirty="0"/>
              <a:t> ou en </a:t>
            </a:r>
            <a:r>
              <a:rPr lang="fr-FR" dirty="0" err="1">
                <a:latin typeface="Consolas" panose="020B0609020204030204" pitchFamily="49" charset="0"/>
              </a:rPr>
              <a:t>get</a:t>
            </a:r>
            <a:r>
              <a:rPr lang="fr-FR" dirty="0"/>
              <a:t> par le biais de votre appel </a:t>
            </a:r>
            <a:r>
              <a:rPr lang="fr-FR" dirty="0" err="1"/>
              <a:t>js</a:t>
            </a:r>
            <a:r>
              <a:rPr lang="fr-FR" dirty="0"/>
              <a:t>. Pour les récupérer utilisez la variable superglobale de PHP de la même manière que vous ferez dans une application PHP écrit à la mimine.</a:t>
            </a:r>
          </a:p>
        </p:txBody>
      </p:sp>
    </p:spTree>
    <p:extLst>
      <p:ext uri="{BB962C8B-B14F-4D97-AF65-F5344CB8AC3E}">
        <p14:creationId xmlns:p14="http://schemas.microsoft.com/office/powerpoint/2010/main" val="181321749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650</TotalTime>
  <Words>1084</Words>
  <Application>Microsoft Office PowerPoint</Application>
  <PresentationFormat>Grand écran</PresentationFormat>
  <Paragraphs>110</Paragraphs>
  <Slides>14</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14</vt:i4>
      </vt:variant>
    </vt:vector>
  </HeadingPairs>
  <TitlesOfParts>
    <vt:vector size="23" baseType="lpstr">
      <vt:lpstr>Arial</vt:lpstr>
      <vt:lpstr>Calibri</vt:lpstr>
      <vt:lpstr>Calibri Light</vt:lpstr>
      <vt:lpstr>Consolas</vt:lpstr>
      <vt:lpstr>Courier New</vt:lpstr>
      <vt:lpstr>inherit</vt:lpstr>
      <vt:lpstr>Monaco</vt:lpstr>
      <vt:lpstr>Muli</vt:lpstr>
      <vt:lpstr>Thème Office</vt:lpstr>
      <vt:lpstr>Wordpress</vt:lpstr>
      <vt:lpstr>Présentation PowerPoint</vt:lpstr>
      <vt:lpstr>Version Mobile et Wp_query</vt:lpstr>
      <vt:lpstr>Exemple de Wp_query</vt:lpstr>
      <vt:lpstr>Short Code Wordpress</vt:lpstr>
      <vt:lpstr>Insérer du shortcode dans un template</vt:lpstr>
      <vt:lpstr>Ajouter un plug-in à Wordpress</vt:lpstr>
      <vt:lpstr>API wordpress</vt:lpstr>
      <vt:lpstr>Action Ajax avec Wordpress</vt:lpstr>
      <vt:lpstr>Ajax pour Wordpress – hook</vt:lpstr>
      <vt:lpstr>Ajax pour Wordpress – variable js dans le script d’appel</vt:lpstr>
      <vt:lpstr>Ajax pour Wordpress – allez plus loin</vt:lpstr>
      <vt:lpstr>wp_menu_nav() et Walker</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Wordpress</dc:title>
  <dc:creator>acs</dc:creator>
  <cp:lastModifiedBy>acs</cp:lastModifiedBy>
  <cp:revision>30</cp:revision>
  <dcterms:created xsi:type="dcterms:W3CDTF">2020-09-14T12:12:35Z</dcterms:created>
  <dcterms:modified xsi:type="dcterms:W3CDTF">2020-09-29T12:42:53Z</dcterms:modified>
</cp:coreProperties>
</file>