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69D9D4-0E36-4AB6-961D-32AB58DAA63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1060B51-0F46-48DF-83E0-10CA587A0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2073A83-7C96-47F4-9F9B-2641F28D2A1E}"/>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CDA48C6D-FBA1-4EBC-A07B-5877E31CED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007748-194B-4F5E-B3EE-8EB6DDD5B4C4}"/>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222777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E1A1F-13F4-49A5-B719-2F12829CF3E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1DA2188-B3AF-40EA-8999-1FA415D3B9C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801406-37A3-4F63-9093-94F021ED0266}"/>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3C535D07-4653-4448-B8A9-899EB0057E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2C4297-42ED-4D34-A96A-22BE10332F80}"/>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345107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52889A-749F-4868-9161-F7E9DEB3CDE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9183247-E3FD-4D08-8626-3E8020B0968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E018203-6E69-425C-A3C9-8BB67A8D8110}"/>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80CAB78F-5E9D-465E-A91F-A15CA78742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09BCAB-0439-4722-95F0-1CDC60C68BB4}"/>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77863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BC675E-ED64-4B02-AAF9-CC69CE29F5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C0EB36-2D37-4735-8123-AC1EF4AB2F7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CD0E88-75AF-4C76-8CAD-2690CB472EB5}"/>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1B36A1CB-F693-4EA6-A24D-F0D32CA9B3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80560A1-5AD9-4A2E-AC11-EBB732953E11}"/>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233605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2D753C-7933-49AB-B923-167D6535738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1EEC48A-04D0-40ED-BE73-F72D13315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B33C6E4-B36F-44AD-8D02-66EE83168053}"/>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7EFDC4EC-B33D-4CCC-AA0E-B6DEB1CBB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B08BAC-087F-47EC-8533-3DD9453D3E54}"/>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78725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FCE928-FFFD-4DBD-A482-82E624AB55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3BF308F-63D0-4EFC-B3C5-894879AAF0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D134818-6D3C-45BC-9C7A-12B5CE27EE5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9D553B0-3C8D-41DD-B512-FA3EAF36B281}"/>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838477AA-3C13-413E-8AE3-CBFA39C569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C60B572-64E9-461D-B579-4BCDC5B993F3}"/>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408038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FD541-DAEC-487C-BFB9-4E6EE1863AB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450E20A-5959-4383-92B9-804F7FB72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8EE6C30-AF0C-4142-89DA-3B768B4028E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3ED35C0-314A-4D4B-B2A9-72735D397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0FB3C2A-F960-40D1-A4A7-84389CB9C9D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3F4389D-4A8F-4B79-9C73-46C9910992E7}"/>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8" name="Espace réservé du pied de page 7">
            <a:extLst>
              <a:ext uri="{FF2B5EF4-FFF2-40B4-BE49-F238E27FC236}">
                <a16:creationId xmlns:a16="http://schemas.microsoft.com/office/drawing/2014/main" id="{7C8F0364-DACD-46F9-B4BB-1B1F60F70F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D2F33DA-F1EA-4049-BF50-0E832EFC7093}"/>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155424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CEE8A-1ABA-4D69-B67E-CABC288EF2D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F7F6EF3-03E0-4CF8-AC06-B7CC991131E4}"/>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4" name="Espace réservé du pied de page 3">
            <a:extLst>
              <a:ext uri="{FF2B5EF4-FFF2-40B4-BE49-F238E27FC236}">
                <a16:creationId xmlns:a16="http://schemas.microsoft.com/office/drawing/2014/main" id="{892473D1-0403-4CC3-BFBF-5A368743BBB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B60DBE1-2684-48FF-B92D-B42BA1A0CA25}"/>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329217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1B68F9-357C-4973-A73D-3BB02DAD0E03}"/>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3" name="Espace réservé du pied de page 2">
            <a:extLst>
              <a:ext uri="{FF2B5EF4-FFF2-40B4-BE49-F238E27FC236}">
                <a16:creationId xmlns:a16="http://schemas.microsoft.com/office/drawing/2014/main" id="{2F481A27-AD22-4DDD-A47D-0129E3A41A2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4771E58-E0E8-4FAA-9F7C-32A0C7931D5F}"/>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153993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E5692F-0E6D-4357-B9CF-E9BDB9EC82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D41E36E-58E0-49EF-95D3-8DD1C5855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F79FC7D-8ED1-4C22-A2A4-6267D9B3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2D02815-9CC0-43E9-B7FA-E63AE2D3C7B3}"/>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13C3C7AB-DCD6-4AD4-B21C-C3B8C416FD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8A559C-445F-4DB9-9E1E-AE4ECCD3BC3F}"/>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348877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29364-AB6C-4A4D-B92D-FAF3ECD7C4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3EA3724-7849-40E8-8327-AE3196CF79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625142F-83CF-4543-B8BF-11A6168F8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32AA8DB-2BFB-4D97-BC8A-CBBA87ADEAC3}"/>
              </a:ext>
            </a:extLst>
          </p:cNvPr>
          <p:cNvSpPr>
            <a:spLocks noGrp="1"/>
          </p:cNvSpPr>
          <p:nvPr>
            <p:ph type="dt" sz="half" idx="10"/>
          </p:nvPr>
        </p:nvSpPr>
        <p:spPr/>
        <p:txBody>
          <a:bodyPr/>
          <a:lstStyle/>
          <a:p>
            <a:fld id="{86215981-D0F2-47C6-B976-F9901676ADFC}" type="datetimeFigureOut">
              <a:rPr lang="fr-FR" smtClean="0"/>
              <a:t>29/09/2020</a:t>
            </a:fld>
            <a:endParaRPr lang="fr-FR"/>
          </a:p>
        </p:txBody>
      </p:sp>
      <p:sp>
        <p:nvSpPr>
          <p:cNvPr id="6" name="Espace réservé du pied de page 5">
            <a:extLst>
              <a:ext uri="{FF2B5EF4-FFF2-40B4-BE49-F238E27FC236}">
                <a16:creationId xmlns:a16="http://schemas.microsoft.com/office/drawing/2014/main" id="{C3A579DC-F1FF-4F57-9481-E00045C0BB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079D69-EC97-40D4-A6FA-20DC95966BBB}"/>
              </a:ext>
            </a:extLst>
          </p:cNvPr>
          <p:cNvSpPr>
            <a:spLocks noGrp="1"/>
          </p:cNvSpPr>
          <p:nvPr>
            <p:ph type="sldNum" sz="quarter" idx="12"/>
          </p:nvPr>
        </p:nvSpPr>
        <p:spPr/>
        <p:txBody>
          <a:bodyPr/>
          <a:lstStyle/>
          <a:p>
            <a:fld id="{4452E492-B930-4844-9463-394B4F1567DA}" type="slidenum">
              <a:rPr lang="fr-FR" smtClean="0"/>
              <a:t>‹N°›</a:t>
            </a:fld>
            <a:endParaRPr lang="fr-FR"/>
          </a:p>
        </p:txBody>
      </p:sp>
    </p:spTree>
    <p:extLst>
      <p:ext uri="{BB962C8B-B14F-4D97-AF65-F5344CB8AC3E}">
        <p14:creationId xmlns:p14="http://schemas.microsoft.com/office/powerpoint/2010/main" val="162979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A726993-C0D7-48B9-B464-FBF751374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A227841-DCED-4548-8BB3-F25E8B066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0C05AB-2A12-4BD9-BF80-01C59FD34E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15981-D0F2-47C6-B976-F9901676ADFC}" type="datetimeFigureOut">
              <a:rPr lang="fr-FR" smtClean="0"/>
              <a:t>29/09/2020</a:t>
            </a:fld>
            <a:endParaRPr lang="fr-FR"/>
          </a:p>
        </p:txBody>
      </p:sp>
      <p:sp>
        <p:nvSpPr>
          <p:cNvPr id="5" name="Espace réservé du pied de page 4">
            <a:extLst>
              <a:ext uri="{FF2B5EF4-FFF2-40B4-BE49-F238E27FC236}">
                <a16:creationId xmlns:a16="http://schemas.microsoft.com/office/drawing/2014/main" id="{8881FEC3-ABA5-4D8A-AA90-32E26A7F0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C0B10B1-08A5-48B7-B823-80AEC2CE4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2E492-B930-4844-9463-394B4F1567DA}" type="slidenum">
              <a:rPr lang="fr-FR" smtClean="0"/>
              <a:t>‹N°›</a:t>
            </a:fld>
            <a:endParaRPr lang="fr-FR"/>
          </a:p>
        </p:txBody>
      </p:sp>
    </p:spTree>
    <p:extLst>
      <p:ext uri="{BB962C8B-B14F-4D97-AF65-F5344CB8AC3E}">
        <p14:creationId xmlns:p14="http://schemas.microsoft.com/office/powerpoint/2010/main" val="233115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Principe_KISS" TargetMode="External"/><Relationship Id="rId2" Type="http://schemas.openxmlformats.org/officeDocument/2006/relationships/hyperlink" Target="https://fr.wikipedia.org/wiki/SOLID_(informatiqu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penclassrooms.com/fr/courses/4670706-adoptez-une-architecture-mvc-en-php" TargetMode="External"/><Relationship Id="rId2" Type="http://schemas.openxmlformats.org/officeDocument/2006/relationships/hyperlink" Target="https://fr.wikipedia.org/wiki/Mod%C3%A8le-vue-contr%C3%B4leu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4337F-FC5F-4986-89FA-3A4DE01CFC2B}"/>
              </a:ext>
            </a:extLst>
          </p:cNvPr>
          <p:cNvSpPr>
            <a:spLocks noGrp="1"/>
          </p:cNvSpPr>
          <p:nvPr>
            <p:ph type="ctrTitle"/>
          </p:nvPr>
        </p:nvSpPr>
        <p:spPr/>
        <p:txBody>
          <a:bodyPr/>
          <a:lstStyle/>
          <a:p>
            <a:r>
              <a:rPr lang="fr-FR" dirty="0"/>
              <a:t>MVC</a:t>
            </a:r>
          </a:p>
        </p:txBody>
      </p:sp>
      <p:sp>
        <p:nvSpPr>
          <p:cNvPr id="3" name="Sous-titre 2">
            <a:extLst>
              <a:ext uri="{FF2B5EF4-FFF2-40B4-BE49-F238E27FC236}">
                <a16:creationId xmlns:a16="http://schemas.microsoft.com/office/drawing/2014/main" id="{F1CE133A-B88F-4722-AEBA-BA54768F1213}"/>
              </a:ext>
            </a:extLst>
          </p:cNvPr>
          <p:cNvSpPr>
            <a:spLocks noGrp="1"/>
          </p:cNvSpPr>
          <p:nvPr>
            <p:ph type="subTitle" idx="1"/>
          </p:nvPr>
        </p:nvSpPr>
        <p:spPr/>
        <p:txBody>
          <a:bodyPr/>
          <a:lstStyle/>
          <a:p>
            <a:r>
              <a:rPr lang="fr-FR" dirty="0"/>
              <a:t>Petites explications sur le Modèle Vue Contrôleur</a:t>
            </a:r>
          </a:p>
        </p:txBody>
      </p:sp>
      <p:pic>
        <p:nvPicPr>
          <p:cNvPr id="5" name="Image 4">
            <a:extLst>
              <a:ext uri="{FF2B5EF4-FFF2-40B4-BE49-F238E27FC236}">
                <a16:creationId xmlns:a16="http://schemas.microsoft.com/office/drawing/2014/main" id="{F27F43E9-8462-4176-A091-1EB1EF6F5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5" y="4414837"/>
            <a:ext cx="9077325" cy="1685925"/>
          </a:xfrm>
          <a:prstGeom prst="rect">
            <a:avLst/>
          </a:prstGeom>
        </p:spPr>
      </p:pic>
    </p:spTree>
    <p:extLst>
      <p:ext uri="{BB962C8B-B14F-4D97-AF65-F5344CB8AC3E}">
        <p14:creationId xmlns:p14="http://schemas.microsoft.com/office/powerpoint/2010/main" val="315631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7BF5A6-71E2-4B71-AD1C-2AB8914738F0}"/>
              </a:ext>
            </a:extLst>
          </p:cNvPr>
          <p:cNvSpPr>
            <a:spLocks noGrp="1"/>
          </p:cNvSpPr>
          <p:nvPr>
            <p:ph type="title"/>
          </p:nvPr>
        </p:nvSpPr>
        <p:spPr/>
        <p:txBody>
          <a:bodyPr/>
          <a:lstStyle/>
          <a:p>
            <a:r>
              <a:rPr lang="fr-FR" dirty="0"/>
              <a:t>LA solution : CLEAN Architecture</a:t>
            </a:r>
          </a:p>
        </p:txBody>
      </p:sp>
      <p:pic>
        <p:nvPicPr>
          <p:cNvPr id="5" name="Espace réservé du contenu 4">
            <a:extLst>
              <a:ext uri="{FF2B5EF4-FFF2-40B4-BE49-F238E27FC236}">
                <a16:creationId xmlns:a16="http://schemas.microsoft.com/office/drawing/2014/main" id="{58370B27-2995-4843-8781-BDB9A2996D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3611" y="1825625"/>
            <a:ext cx="7544778" cy="4351338"/>
          </a:xfrm>
        </p:spPr>
      </p:pic>
    </p:spTree>
    <p:extLst>
      <p:ext uri="{BB962C8B-B14F-4D97-AF65-F5344CB8AC3E}">
        <p14:creationId xmlns:p14="http://schemas.microsoft.com/office/powerpoint/2010/main" val="136785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BA7B4-DD7D-4A1C-AEE7-DDADC3139870}"/>
              </a:ext>
            </a:extLst>
          </p:cNvPr>
          <p:cNvSpPr>
            <a:spLocks noGrp="1"/>
          </p:cNvSpPr>
          <p:nvPr>
            <p:ph type="title"/>
          </p:nvPr>
        </p:nvSpPr>
        <p:spPr/>
        <p:txBody>
          <a:bodyPr/>
          <a:lstStyle/>
          <a:p>
            <a:r>
              <a:rPr lang="fr-FR" dirty="0"/>
              <a:t>Quelques Principes</a:t>
            </a:r>
          </a:p>
        </p:txBody>
      </p:sp>
      <p:sp>
        <p:nvSpPr>
          <p:cNvPr id="3" name="Espace réservé du contenu 2">
            <a:extLst>
              <a:ext uri="{FF2B5EF4-FFF2-40B4-BE49-F238E27FC236}">
                <a16:creationId xmlns:a16="http://schemas.microsoft.com/office/drawing/2014/main" id="{8BBDF642-7461-4959-A1CD-F14DA4B1F755}"/>
              </a:ext>
            </a:extLst>
          </p:cNvPr>
          <p:cNvSpPr>
            <a:spLocks noGrp="1"/>
          </p:cNvSpPr>
          <p:nvPr>
            <p:ph idx="1"/>
          </p:nvPr>
        </p:nvSpPr>
        <p:spPr/>
        <p:txBody>
          <a:bodyPr>
            <a:normAutofit fontScale="92500" lnSpcReduction="20000"/>
          </a:bodyPr>
          <a:lstStyle/>
          <a:p>
            <a:pPr marL="0" indent="0">
              <a:buNone/>
            </a:pPr>
            <a:r>
              <a:rPr lang="fr-FR" dirty="0"/>
              <a:t>SOLID est un acronyme mnémonique qui regroupe cinq principes de conception destinés à produire des architectures logicielles plus compréhensibles, flexibles et maintenables.</a:t>
            </a:r>
          </a:p>
          <a:p>
            <a:pPr marL="0" indent="0">
              <a:buNone/>
            </a:pPr>
            <a:r>
              <a:rPr lang="fr-FR" dirty="0">
                <a:hlinkClick r:id="rId2"/>
              </a:rPr>
              <a:t>https://fr.wikipedia.org/wiki/SOLID_(informatique)</a:t>
            </a:r>
            <a:endParaRPr lang="fr-FR" dirty="0"/>
          </a:p>
          <a:p>
            <a:pPr marL="0" indent="0">
              <a:buNone/>
            </a:pPr>
            <a:endParaRPr lang="fr-FR" dirty="0"/>
          </a:p>
          <a:p>
            <a:pPr marL="0" indent="0">
              <a:buNone/>
            </a:pPr>
            <a:r>
              <a:rPr lang="fr-FR" dirty="0"/>
              <a:t>Le principe KISS, </a:t>
            </a:r>
            <a:r>
              <a:rPr lang="fr-FR" dirty="0" err="1"/>
              <a:t>Keep</a:t>
            </a:r>
            <a:r>
              <a:rPr lang="fr-FR" dirty="0"/>
              <a:t> </a:t>
            </a:r>
            <a:r>
              <a:rPr lang="fr-FR" dirty="0" err="1"/>
              <a:t>it</a:t>
            </a:r>
            <a:r>
              <a:rPr lang="fr-FR" dirty="0"/>
              <a:t> simple, </a:t>
            </a:r>
            <a:r>
              <a:rPr lang="fr-FR" dirty="0" err="1"/>
              <a:t>stupid</a:t>
            </a:r>
            <a:r>
              <a:rPr lang="fr-FR" dirty="0"/>
              <a:t> (en français, mot à mot : « garde ça simple, idiot », dans le sens de « ne complique pas les choses ») ou bien </a:t>
            </a:r>
            <a:r>
              <a:rPr lang="fr-FR" dirty="0" err="1"/>
              <a:t>Keep</a:t>
            </a:r>
            <a:r>
              <a:rPr lang="fr-FR" dirty="0"/>
              <a:t> </a:t>
            </a:r>
            <a:r>
              <a:rPr lang="fr-FR" dirty="0" err="1"/>
              <a:t>it</a:t>
            </a:r>
            <a:r>
              <a:rPr lang="fr-FR" dirty="0"/>
              <a:t> </a:t>
            </a:r>
            <a:r>
              <a:rPr lang="fr-FR" dirty="0" err="1"/>
              <a:t>stupid</a:t>
            </a:r>
            <a:r>
              <a:rPr lang="fr-FR" dirty="0"/>
              <a:t> simple (en français, « garde ça super simple », avec l'idée que « même un idiot pourrait comprendre »), est une ligne directrice de conception qui préconise la simplicité dans la conception et que toute complexité non indispensable devrait être évitée dans toute la mesure du possible.</a:t>
            </a:r>
          </a:p>
          <a:p>
            <a:pPr marL="0" indent="0">
              <a:buNone/>
            </a:pPr>
            <a:r>
              <a:rPr lang="fr-FR" dirty="0">
                <a:hlinkClick r:id="rId3"/>
              </a:rPr>
              <a:t>https://fr.wikipedia.org/wiki/Principe_KISS</a:t>
            </a: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54844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10937C-EB58-4D78-AE42-2F652D05310B}"/>
              </a:ext>
            </a:extLst>
          </p:cNvPr>
          <p:cNvSpPr>
            <a:spLocks noGrp="1"/>
          </p:cNvSpPr>
          <p:nvPr>
            <p:ph type="title"/>
          </p:nvPr>
        </p:nvSpPr>
        <p:spPr/>
        <p:txBody>
          <a:bodyPr/>
          <a:lstStyle/>
          <a:p>
            <a:r>
              <a:rPr lang="fr-FR" dirty="0"/>
              <a:t>Pour allez plus loin</a:t>
            </a:r>
          </a:p>
        </p:txBody>
      </p:sp>
      <p:sp>
        <p:nvSpPr>
          <p:cNvPr id="3" name="Espace réservé du contenu 2">
            <a:extLst>
              <a:ext uri="{FF2B5EF4-FFF2-40B4-BE49-F238E27FC236}">
                <a16:creationId xmlns:a16="http://schemas.microsoft.com/office/drawing/2014/main" id="{CC7A056E-36C7-4123-9F22-7C0DBB042D48}"/>
              </a:ext>
            </a:extLst>
          </p:cNvPr>
          <p:cNvSpPr>
            <a:spLocks noGrp="1"/>
          </p:cNvSpPr>
          <p:nvPr>
            <p:ph idx="1"/>
          </p:nvPr>
        </p:nvSpPr>
        <p:spPr/>
        <p:txBody>
          <a:bodyPr/>
          <a:lstStyle/>
          <a:p>
            <a:pPr marL="0" indent="0">
              <a:buNone/>
            </a:pPr>
            <a:r>
              <a:rPr lang="fr-FR" dirty="0">
                <a:hlinkClick r:id="rId2"/>
              </a:rPr>
              <a:t>https://fr.wikipedia.org/wiki/Mod%C3%A8le-vue-contr%C3%B4leur</a:t>
            </a:r>
            <a:endParaRPr lang="fr-FR" dirty="0"/>
          </a:p>
          <a:p>
            <a:pPr marL="0" indent="0">
              <a:buNone/>
            </a:pPr>
            <a:endParaRPr lang="fr-FR" dirty="0"/>
          </a:p>
          <a:p>
            <a:pPr marL="0" indent="0">
              <a:buNone/>
            </a:pPr>
            <a:r>
              <a:rPr lang="fr-FR" dirty="0">
                <a:hlinkClick r:id="rId3"/>
              </a:rPr>
              <a:t>https://openclassrooms.com/fr/courses/4670706-adoptez-une-architecture-mvc-en-php</a:t>
            </a:r>
            <a:endParaRPr lang="fr-FR" dirty="0"/>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77150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758DF-9BE8-46BB-BD18-607D23176422}"/>
              </a:ext>
            </a:extLst>
          </p:cNvPr>
          <p:cNvSpPr>
            <a:spLocks noGrp="1"/>
          </p:cNvSpPr>
          <p:nvPr>
            <p:ph type="title"/>
          </p:nvPr>
        </p:nvSpPr>
        <p:spPr/>
        <p:txBody>
          <a:bodyPr/>
          <a:lstStyle/>
          <a:p>
            <a:r>
              <a:rPr lang="fr-FR" dirty="0"/>
              <a:t>Historique</a:t>
            </a:r>
          </a:p>
        </p:txBody>
      </p:sp>
      <p:sp>
        <p:nvSpPr>
          <p:cNvPr id="3" name="Espace réservé du contenu 2">
            <a:extLst>
              <a:ext uri="{FF2B5EF4-FFF2-40B4-BE49-F238E27FC236}">
                <a16:creationId xmlns:a16="http://schemas.microsoft.com/office/drawing/2014/main" id="{3256FEBC-36BC-4E7D-B4F8-58CAD1FE59D4}"/>
              </a:ext>
            </a:extLst>
          </p:cNvPr>
          <p:cNvSpPr>
            <a:spLocks noGrp="1"/>
          </p:cNvSpPr>
          <p:nvPr>
            <p:ph idx="1"/>
          </p:nvPr>
        </p:nvSpPr>
        <p:spPr/>
        <p:txBody>
          <a:bodyPr/>
          <a:lstStyle/>
          <a:p>
            <a:pPr marL="0" indent="0">
              <a:buNone/>
            </a:pPr>
            <a:r>
              <a:rPr lang="fr-FR" dirty="0"/>
              <a:t>C’est un motif d'architecture logicielle destiné aux interfaces graphiques lancé en 1978 et très populaire pour les applications web.</a:t>
            </a:r>
          </a:p>
          <a:p>
            <a:pPr marL="0" indent="0">
              <a:buNone/>
            </a:pPr>
            <a:endParaRPr lang="fr-FR" dirty="0"/>
          </a:p>
          <a:p>
            <a:pPr marL="0" indent="0">
              <a:buNone/>
            </a:pPr>
            <a:r>
              <a:rPr lang="fr-FR" dirty="0"/>
              <a:t>Ce motif est utilisé par de nombreux </a:t>
            </a:r>
            <a:r>
              <a:rPr lang="fr-FR" dirty="0" err="1"/>
              <a:t>frameworks</a:t>
            </a:r>
            <a:r>
              <a:rPr lang="fr-FR" dirty="0"/>
              <a:t> pour applications web tels que Ruby on Rails, </a:t>
            </a:r>
            <a:r>
              <a:rPr lang="fr-FR" dirty="0" err="1"/>
              <a:t>Grails</a:t>
            </a:r>
            <a:r>
              <a:rPr lang="fr-FR" dirty="0"/>
              <a:t>, ASP.NET MVC, Spring, Struts, Symfony, Apache </a:t>
            </a:r>
            <a:r>
              <a:rPr lang="fr-FR" dirty="0" err="1"/>
              <a:t>Tapestry</a:t>
            </a:r>
            <a:r>
              <a:rPr lang="fr-FR" dirty="0"/>
              <a:t>, </a:t>
            </a:r>
            <a:r>
              <a:rPr lang="fr-FR" dirty="0" err="1"/>
              <a:t>Laravel</a:t>
            </a:r>
            <a:r>
              <a:rPr lang="fr-FR" dirty="0"/>
              <a:t>, ou AngularJS.</a:t>
            </a:r>
          </a:p>
          <a:p>
            <a:pPr marL="0" indent="0">
              <a:buNone/>
            </a:pPr>
            <a:endParaRPr lang="fr-FR" dirty="0"/>
          </a:p>
          <a:p>
            <a:pPr marL="0" indent="0">
              <a:buNone/>
            </a:pPr>
            <a:r>
              <a:rPr lang="fr-FR" dirty="0"/>
              <a:t>Créé par Trygve </a:t>
            </a:r>
            <a:r>
              <a:rPr lang="fr-FR" dirty="0" err="1"/>
              <a:t>Reenskaug</a:t>
            </a:r>
            <a:endParaRPr lang="fr-FR" dirty="0"/>
          </a:p>
        </p:txBody>
      </p:sp>
    </p:spTree>
    <p:extLst>
      <p:ext uri="{BB962C8B-B14F-4D97-AF65-F5344CB8AC3E}">
        <p14:creationId xmlns:p14="http://schemas.microsoft.com/office/powerpoint/2010/main" val="303641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FF38DD-D8B1-4B58-974B-7AAF8ACDA85D}"/>
              </a:ext>
            </a:extLst>
          </p:cNvPr>
          <p:cNvSpPr>
            <a:spLocks noGrp="1"/>
          </p:cNvSpPr>
          <p:nvPr>
            <p:ph type="title"/>
          </p:nvPr>
        </p:nvSpPr>
        <p:spPr/>
        <p:txBody>
          <a:bodyPr/>
          <a:lstStyle/>
          <a:p>
            <a:r>
              <a:rPr lang="fr-FR" dirty="0"/>
              <a:t>Modèle</a:t>
            </a:r>
          </a:p>
        </p:txBody>
      </p:sp>
      <p:sp>
        <p:nvSpPr>
          <p:cNvPr id="3" name="Espace réservé du contenu 2">
            <a:extLst>
              <a:ext uri="{FF2B5EF4-FFF2-40B4-BE49-F238E27FC236}">
                <a16:creationId xmlns:a16="http://schemas.microsoft.com/office/drawing/2014/main" id="{AF1A0410-8505-4D24-8C58-0E2656E9760D}"/>
              </a:ext>
            </a:extLst>
          </p:cNvPr>
          <p:cNvSpPr>
            <a:spLocks noGrp="1"/>
          </p:cNvSpPr>
          <p:nvPr>
            <p:ph idx="1"/>
          </p:nvPr>
        </p:nvSpPr>
        <p:spPr/>
        <p:txBody>
          <a:bodyPr/>
          <a:lstStyle/>
          <a:p>
            <a:pPr marL="0" indent="0">
              <a:buNone/>
            </a:pPr>
            <a:r>
              <a:rPr lang="fr-FR" dirty="0"/>
              <a:t>Élément qui contient les données ainsi que de la logique en rapport avec les données : validation, lecture et enregistrement. </a:t>
            </a:r>
          </a:p>
          <a:p>
            <a:pPr marL="0" indent="0">
              <a:buNone/>
            </a:pPr>
            <a:r>
              <a:rPr lang="fr-FR" dirty="0"/>
              <a:t>Il peut, dans sa forme la plus simple, contenir uniquement une simple valeur, ou une structure de données plus complexe. </a:t>
            </a:r>
          </a:p>
          <a:p>
            <a:pPr marL="0" indent="0">
              <a:buNone/>
            </a:pPr>
            <a:r>
              <a:rPr lang="fr-FR" dirty="0"/>
              <a:t>Le modèle représente l'univers dans lequel s'inscrit l'application.</a:t>
            </a:r>
          </a:p>
          <a:p>
            <a:pPr marL="0" indent="0">
              <a:buNone/>
            </a:pPr>
            <a:endParaRPr lang="fr-FR" dirty="0"/>
          </a:p>
          <a:p>
            <a:pPr marL="0" indent="0">
              <a:buNone/>
            </a:pPr>
            <a:r>
              <a:rPr lang="fr-FR" dirty="0"/>
              <a:t>Par exemple pour une application de banque, le modèle représente des comptes, des clients, ainsi que les opérations telles que dépôt et retraits, et vérifie que les retraits ne dépassent pas la limite de crédit</a:t>
            </a:r>
          </a:p>
        </p:txBody>
      </p:sp>
    </p:spTree>
    <p:extLst>
      <p:ext uri="{BB962C8B-B14F-4D97-AF65-F5344CB8AC3E}">
        <p14:creationId xmlns:p14="http://schemas.microsoft.com/office/powerpoint/2010/main" val="380664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DB02C-5C8E-4F5C-B7F8-316701FDBE26}"/>
              </a:ext>
            </a:extLst>
          </p:cNvPr>
          <p:cNvSpPr>
            <a:spLocks noGrp="1"/>
          </p:cNvSpPr>
          <p:nvPr>
            <p:ph type="title"/>
          </p:nvPr>
        </p:nvSpPr>
        <p:spPr/>
        <p:txBody>
          <a:bodyPr/>
          <a:lstStyle/>
          <a:p>
            <a:r>
              <a:rPr lang="fr-FR" dirty="0"/>
              <a:t>Vue</a:t>
            </a:r>
          </a:p>
        </p:txBody>
      </p:sp>
      <p:sp>
        <p:nvSpPr>
          <p:cNvPr id="3" name="Espace réservé du contenu 2">
            <a:extLst>
              <a:ext uri="{FF2B5EF4-FFF2-40B4-BE49-F238E27FC236}">
                <a16:creationId xmlns:a16="http://schemas.microsoft.com/office/drawing/2014/main" id="{D71CB5D6-5861-4119-BE98-E53FA14D63CF}"/>
              </a:ext>
            </a:extLst>
          </p:cNvPr>
          <p:cNvSpPr>
            <a:spLocks noGrp="1"/>
          </p:cNvSpPr>
          <p:nvPr>
            <p:ph idx="1"/>
          </p:nvPr>
        </p:nvSpPr>
        <p:spPr/>
        <p:txBody>
          <a:bodyPr>
            <a:normAutofit fontScale="92500"/>
          </a:bodyPr>
          <a:lstStyle/>
          <a:p>
            <a:pPr marL="0" indent="0">
              <a:buNone/>
            </a:pPr>
            <a:r>
              <a:rPr lang="fr-FR" dirty="0"/>
              <a:t>Partie visible d'une interface graphique. </a:t>
            </a:r>
          </a:p>
          <a:p>
            <a:pPr marL="0" indent="0">
              <a:buNone/>
            </a:pPr>
            <a:r>
              <a:rPr lang="fr-FR" dirty="0"/>
              <a:t>La vue se sert du modèle, et peut être un diagramme, un formulaire, des boutons, etc.</a:t>
            </a:r>
          </a:p>
          <a:p>
            <a:pPr marL="0" indent="0">
              <a:buNone/>
            </a:pPr>
            <a:r>
              <a:rPr lang="fr-FR" dirty="0"/>
              <a:t>Une vue contient des éléments visuels ainsi que la logique nécessaire pour afficher les données provenant du modèle.</a:t>
            </a:r>
          </a:p>
          <a:p>
            <a:pPr marL="0" indent="0">
              <a:buNone/>
            </a:pPr>
            <a:endParaRPr lang="fr-FR" dirty="0"/>
          </a:p>
          <a:p>
            <a:pPr marL="0" indent="0">
              <a:buNone/>
            </a:pPr>
            <a:r>
              <a:rPr lang="fr-FR" dirty="0"/>
              <a:t>Dans une application de bureau classique, la vue obtient les données nécessaires à la présentation du modèle en posant des questions. Elle peut également mettre à jour le modèle en envoyant des messages appropriés. Dans une application web une vue contient des balises HTML</a:t>
            </a:r>
          </a:p>
        </p:txBody>
      </p:sp>
    </p:spTree>
    <p:extLst>
      <p:ext uri="{BB962C8B-B14F-4D97-AF65-F5344CB8AC3E}">
        <p14:creationId xmlns:p14="http://schemas.microsoft.com/office/powerpoint/2010/main" val="426894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C6A9D2-3BC7-49B8-875A-3218F57868B0}"/>
              </a:ext>
            </a:extLst>
          </p:cNvPr>
          <p:cNvSpPr>
            <a:spLocks noGrp="1"/>
          </p:cNvSpPr>
          <p:nvPr>
            <p:ph type="title"/>
          </p:nvPr>
        </p:nvSpPr>
        <p:spPr/>
        <p:txBody>
          <a:bodyPr/>
          <a:lstStyle/>
          <a:p>
            <a:r>
              <a:rPr lang="fr-FR" dirty="0" err="1"/>
              <a:t>Controlleur</a:t>
            </a:r>
            <a:endParaRPr lang="fr-FR" dirty="0"/>
          </a:p>
        </p:txBody>
      </p:sp>
      <p:sp>
        <p:nvSpPr>
          <p:cNvPr id="3" name="Espace réservé du contenu 2">
            <a:extLst>
              <a:ext uri="{FF2B5EF4-FFF2-40B4-BE49-F238E27FC236}">
                <a16:creationId xmlns:a16="http://schemas.microsoft.com/office/drawing/2014/main" id="{BE6CD540-AB69-4F5B-8190-1530CEA283F8}"/>
              </a:ext>
            </a:extLst>
          </p:cNvPr>
          <p:cNvSpPr>
            <a:spLocks noGrp="1"/>
          </p:cNvSpPr>
          <p:nvPr>
            <p:ph idx="1"/>
          </p:nvPr>
        </p:nvSpPr>
        <p:spPr/>
        <p:txBody>
          <a:bodyPr/>
          <a:lstStyle/>
          <a:p>
            <a:pPr marL="0" indent="0">
              <a:buNone/>
            </a:pPr>
            <a:r>
              <a:rPr lang="fr-FR" dirty="0"/>
              <a:t>Module qui traite les actions de l'utilisateur, modifie les données du modèle et de la vue</a:t>
            </a:r>
          </a:p>
          <a:p>
            <a:pPr marL="0" indent="0">
              <a:buNone/>
            </a:pPr>
            <a:endParaRPr lang="fr-FR" dirty="0"/>
          </a:p>
          <a:p>
            <a:pPr marL="0" indent="0">
              <a:buNone/>
            </a:pPr>
            <a:r>
              <a:rPr lang="fr-FR" dirty="0"/>
              <a:t>C’est le conteneur qui permet de réaliser la plupart des actions avant le rendu final.</a:t>
            </a:r>
          </a:p>
        </p:txBody>
      </p:sp>
    </p:spTree>
    <p:extLst>
      <p:ext uri="{BB962C8B-B14F-4D97-AF65-F5344CB8AC3E}">
        <p14:creationId xmlns:p14="http://schemas.microsoft.com/office/powerpoint/2010/main" val="149169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478A4-C45A-4420-8445-ED879423EF18}"/>
              </a:ext>
            </a:extLst>
          </p:cNvPr>
          <p:cNvSpPr>
            <a:spLocks noGrp="1"/>
          </p:cNvSpPr>
          <p:nvPr>
            <p:ph type="title"/>
          </p:nvPr>
        </p:nvSpPr>
        <p:spPr/>
        <p:txBody>
          <a:bodyPr/>
          <a:lstStyle/>
          <a:p>
            <a:r>
              <a:rPr lang="fr-FR" dirty="0"/>
              <a:t>Schéma conventionnel</a:t>
            </a:r>
          </a:p>
        </p:txBody>
      </p:sp>
      <p:pic>
        <p:nvPicPr>
          <p:cNvPr id="5" name="Espace réservé du contenu 4">
            <a:extLst>
              <a:ext uri="{FF2B5EF4-FFF2-40B4-BE49-F238E27FC236}">
                <a16:creationId xmlns:a16="http://schemas.microsoft.com/office/drawing/2014/main" id="{8B8048CB-AB8B-47CC-9081-639D3E887A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88815" y="1825625"/>
            <a:ext cx="6414369" cy="4351338"/>
          </a:xfrm>
        </p:spPr>
      </p:pic>
    </p:spTree>
    <p:extLst>
      <p:ext uri="{BB962C8B-B14F-4D97-AF65-F5344CB8AC3E}">
        <p14:creationId xmlns:p14="http://schemas.microsoft.com/office/powerpoint/2010/main" val="38568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C7758-B7F3-4AD7-B090-1C349836B626}"/>
              </a:ext>
            </a:extLst>
          </p:cNvPr>
          <p:cNvSpPr>
            <a:spLocks noGrp="1"/>
          </p:cNvSpPr>
          <p:nvPr>
            <p:ph type="title"/>
          </p:nvPr>
        </p:nvSpPr>
        <p:spPr/>
        <p:txBody>
          <a:bodyPr/>
          <a:lstStyle/>
          <a:p>
            <a:r>
              <a:rPr lang="fr-FR" dirty="0"/>
              <a:t>Schéma linéaire pour les applications modernes</a:t>
            </a:r>
          </a:p>
        </p:txBody>
      </p:sp>
      <p:pic>
        <p:nvPicPr>
          <p:cNvPr id="5" name="Espace réservé du contenu 4">
            <a:extLst>
              <a:ext uri="{FF2B5EF4-FFF2-40B4-BE49-F238E27FC236}">
                <a16:creationId xmlns:a16="http://schemas.microsoft.com/office/drawing/2014/main" id="{1DD92868-F12B-4D26-B74F-6F458B04E45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774558" y="1690688"/>
            <a:ext cx="3062177" cy="4802186"/>
          </a:xfrm>
        </p:spPr>
      </p:pic>
    </p:spTree>
    <p:extLst>
      <p:ext uri="{BB962C8B-B14F-4D97-AF65-F5344CB8AC3E}">
        <p14:creationId xmlns:p14="http://schemas.microsoft.com/office/powerpoint/2010/main" val="247520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82F77-7594-474D-8115-C89C2C84B65A}"/>
              </a:ext>
            </a:extLst>
          </p:cNvPr>
          <p:cNvSpPr>
            <a:spLocks noGrp="1"/>
          </p:cNvSpPr>
          <p:nvPr>
            <p:ph type="title"/>
          </p:nvPr>
        </p:nvSpPr>
        <p:spPr/>
        <p:txBody>
          <a:bodyPr/>
          <a:lstStyle/>
          <a:p>
            <a:r>
              <a:rPr lang="fr-FR" dirty="0"/>
              <a:t>Mauvaises pratiques possibles</a:t>
            </a:r>
          </a:p>
        </p:txBody>
      </p:sp>
      <p:pic>
        <p:nvPicPr>
          <p:cNvPr id="5" name="Espace réservé du contenu 4">
            <a:extLst>
              <a:ext uri="{FF2B5EF4-FFF2-40B4-BE49-F238E27FC236}">
                <a16:creationId xmlns:a16="http://schemas.microsoft.com/office/drawing/2014/main" id="{B163D99B-0B6C-4354-837C-E94D86F8B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5669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19E25F-9915-4A7F-85D7-77A309FC6B9F}"/>
              </a:ext>
            </a:extLst>
          </p:cNvPr>
          <p:cNvSpPr>
            <a:spLocks noGrp="1"/>
          </p:cNvSpPr>
          <p:nvPr>
            <p:ph type="title"/>
          </p:nvPr>
        </p:nvSpPr>
        <p:spPr/>
        <p:txBody>
          <a:bodyPr/>
          <a:lstStyle/>
          <a:p>
            <a:r>
              <a:rPr lang="fr-FR" dirty="0"/>
              <a:t>Une esquisse de solution</a:t>
            </a:r>
          </a:p>
        </p:txBody>
      </p:sp>
      <p:pic>
        <p:nvPicPr>
          <p:cNvPr id="5" name="Espace réservé du contenu 4">
            <a:extLst>
              <a:ext uri="{FF2B5EF4-FFF2-40B4-BE49-F238E27FC236}">
                <a16:creationId xmlns:a16="http://schemas.microsoft.com/office/drawing/2014/main" id="{C99416B0-2F49-41C6-907A-9667EC86E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7074" y="2181765"/>
            <a:ext cx="6277851" cy="3639058"/>
          </a:xfrm>
        </p:spPr>
      </p:pic>
    </p:spTree>
    <p:extLst>
      <p:ext uri="{BB962C8B-B14F-4D97-AF65-F5344CB8AC3E}">
        <p14:creationId xmlns:p14="http://schemas.microsoft.com/office/powerpoint/2010/main" val="8984745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491</Words>
  <Application>Microsoft Office PowerPoint</Application>
  <PresentationFormat>Grand écran</PresentationFormat>
  <Paragraphs>40</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MVC</vt:lpstr>
      <vt:lpstr>Historique</vt:lpstr>
      <vt:lpstr>Modèle</vt:lpstr>
      <vt:lpstr>Vue</vt:lpstr>
      <vt:lpstr>Controlleur</vt:lpstr>
      <vt:lpstr>Schéma conventionnel</vt:lpstr>
      <vt:lpstr>Schéma linéaire pour les applications modernes</vt:lpstr>
      <vt:lpstr>Mauvaises pratiques possibles</vt:lpstr>
      <vt:lpstr>Une esquisse de solution</vt:lpstr>
      <vt:lpstr>LA solution : CLEAN Architecture</vt:lpstr>
      <vt:lpstr>Quelques Principes</vt:lpstr>
      <vt:lpstr>Pour allez plus loin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acs</dc:creator>
  <cp:lastModifiedBy>acs</cp:lastModifiedBy>
  <cp:revision>6</cp:revision>
  <dcterms:created xsi:type="dcterms:W3CDTF">2020-09-28T12:40:01Z</dcterms:created>
  <dcterms:modified xsi:type="dcterms:W3CDTF">2020-09-29T12:34:22Z</dcterms:modified>
</cp:coreProperties>
</file>