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0" r:id="rId5"/>
    <p:sldId id="281" r:id="rId6"/>
    <p:sldId id="282" r:id="rId7"/>
    <p:sldId id="263" r:id="rId8"/>
    <p:sldId id="259" r:id="rId9"/>
    <p:sldId id="260" r:id="rId10"/>
    <p:sldId id="261" r:id="rId11"/>
    <p:sldId id="262"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F3A5E0-022C-4969-81AE-943B22D2AC6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72E328D-A6D9-406F-8AB2-1497E07D2D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CF72C8E-02B8-434C-A15B-B8F57E7E5B2B}"/>
              </a:ext>
            </a:extLst>
          </p:cNvPr>
          <p:cNvSpPr>
            <a:spLocks noGrp="1"/>
          </p:cNvSpPr>
          <p:nvPr>
            <p:ph type="dt" sz="half" idx="10"/>
          </p:nvPr>
        </p:nvSpPr>
        <p:spPr/>
        <p:txBody>
          <a:bodyPr/>
          <a:lstStyle/>
          <a:p>
            <a:fld id="{23F331BA-60E4-4E3A-A7ED-4FF1F6BDE5FF}" type="datetimeFigureOut">
              <a:rPr lang="fr-FR" smtClean="0"/>
              <a:t>27/08/2020</a:t>
            </a:fld>
            <a:endParaRPr lang="fr-FR"/>
          </a:p>
        </p:txBody>
      </p:sp>
      <p:sp>
        <p:nvSpPr>
          <p:cNvPr id="5" name="Espace réservé du pied de page 4">
            <a:extLst>
              <a:ext uri="{FF2B5EF4-FFF2-40B4-BE49-F238E27FC236}">
                <a16:creationId xmlns:a16="http://schemas.microsoft.com/office/drawing/2014/main" id="{1F1A1394-D95E-464B-9971-1ED2CD2ED6D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FEAE6C8-080D-4495-921E-D48E1AD28D3E}"/>
              </a:ext>
            </a:extLst>
          </p:cNvPr>
          <p:cNvSpPr>
            <a:spLocks noGrp="1"/>
          </p:cNvSpPr>
          <p:nvPr>
            <p:ph type="sldNum" sz="quarter" idx="12"/>
          </p:nvPr>
        </p:nvSpPr>
        <p:spPr/>
        <p:txBody>
          <a:bodyPr/>
          <a:lstStyle/>
          <a:p>
            <a:fld id="{12C6E20D-695F-4499-9435-BE0A40F5E34F}" type="slidenum">
              <a:rPr lang="fr-FR" smtClean="0"/>
              <a:t>‹N°›</a:t>
            </a:fld>
            <a:endParaRPr lang="fr-FR"/>
          </a:p>
        </p:txBody>
      </p:sp>
    </p:spTree>
    <p:extLst>
      <p:ext uri="{BB962C8B-B14F-4D97-AF65-F5344CB8AC3E}">
        <p14:creationId xmlns:p14="http://schemas.microsoft.com/office/powerpoint/2010/main" val="143732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29FAD6-43E9-4FCB-843E-26362B1F24E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E7E3EAB-DBDD-4432-B3D8-E84B7A62762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14A0E29-9E3B-4C5D-9114-804EF8D66D40}"/>
              </a:ext>
            </a:extLst>
          </p:cNvPr>
          <p:cNvSpPr>
            <a:spLocks noGrp="1"/>
          </p:cNvSpPr>
          <p:nvPr>
            <p:ph type="dt" sz="half" idx="10"/>
          </p:nvPr>
        </p:nvSpPr>
        <p:spPr/>
        <p:txBody>
          <a:bodyPr/>
          <a:lstStyle/>
          <a:p>
            <a:fld id="{23F331BA-60E4-4E3A-A7ED-4FF1F6BDE5FF}" type="datetimeFigureOut">
              <a:rPr lang="fr-FR" smtClean="0"/>
              <a:t>27/08/2020</a:t>
            </a:fld>
            <a:endParaRPr lang="fr-FR"/>
          </a:p>
        </p:txBody>
      </p:sp>
      <p:sp>
        <p:nvSpPr>
          <p:cNvPr id="5" name="Espace réservé du pied de page 4">
            <a:extLst>
              <a:ext uri="{FF2B5EF4-FFF2-40B4-BE49-F238E27FC236}">
                <a16:creationId xmlns:a16="http://schemas.microsoft.com/office/drawing/2014/main" id="{B2E7B2FE-BDFC-4812-91BB-7C3D1E62574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DEBFC92-3145-4E37-A741-C6BDBA7B9ABB}"/>
              </a:ext>
            </a:extLst>
          </p:cNvPr>
          <p:cNvSpPr>
            <a:spLocks noGrp="1"/>
          </p:cNvSpPr>
          <p:nvPr>
            <p:ph type="sldNum" sz="quarter" idx="12"/>
          </p:nvPr>
        </p:nvSpPr>
        <p:spPr/>
        <p:txBody>
          <a:bodyPr/>
          <a:lstStyle/>
          <a:p>
            <a:fld id="{12C6E20D-695F-4499-9435-BE0A40F5E34F}" type="slidenum">
              <a:rPr lang="fr-FR" smtClean="0"/>
              <a:t>‹N°›</a:t>
            </a:fld>
            <a:endParaRPr lang="fr-FR"/>
          </a:p>
        </p:txBody>
      </p:sp>
    </p:spTree>
    <p:extLst>
      <p:ext uri="{BB962C8B-B14F-4D97-AF65-F5344CB8AC3E}">
        <p14:creationId xmlns:p14="http://schemas.microsoft.com/office/powerpoint/2010/main" val="22349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1914159-47DF-4E3A-A464-531326BD904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0A191D9-F18D-4251-9AA2-D21219CAAF2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C74736-277C-4CD7-B88F-FFDB6A52A321}"/>
              </a:ext>
            </a:extLst>
          </p:cNvPr>
          <p:cNvSpPr>
            <a:spLocks noGrp="1"/>
          </p:cNvSpPr>
          <p:nvPr>
            <p:ph type="dt" sz="half" idx="10"/>
          </p:nvPr>
        </p:nvSpPr>
        <p:spPr/>
        <p:txBody>
          <a:bodyPr/>
          <a:lstStyle/>
          <a:p>
            <a:fld id="{23F331BA-60E4-4E3A-A7ED-4FF1F6BDE5FF}" type="datetimeFigureOut">
              <a:rPr lang="fr-FR" smtClean="0"/>
              <a:t>27/08/2020</a:t>
            </a:fld>
            <a:endParaRPr lang="fr-FR"/>
          </a:p>
        </p:txBody>
      </p:sp>
      <p:sp>
        <p:nvSpPr>
          <p:cNvPr id="5" name="Espace réservé du pied de page 4">
            <a:extLst>
              <a:ext uri="{FF2B5EF4-FFF2-40B4-BE49-F238E27FC236}">
                <a16:creationId xmlns:a16="http://schemas.microsoft.com/office/drawing/2014/main" id="{64C08271-454B-4CF8-B4F7-C0E1D0F1AA5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6C0775B-17AD-447D-88C6-8B69DAEE2DC3}"/>
              </a:ext>
            </a:extLst>
          </p:cNvPr>
          <p:cNvSpPr>
            <a:spLocks noGrp="1"/>
          </p:cNvSpPr>
          <p:nvPr>
            <p:ph type="sldNum" sz="quarter" idx="12"/>
          </p:nvPr>
        </p:nvSpPr>
        <p:spPr/>
        <p:txBody>
          <a:bodyPr/>
          <a:lstStyle/>
          <a:p>
            <a:fld id="{12C6E20D-695F-4499-9435-BE0A40F5E34F}" type="slidenum">
              <a:rPr lang="fr-FR" smtClean="0"/>
              <a:t>‹N°›</a:t>
            </a:fld>
            <a:endParaRPr lang="fr-FR"/>
          </a:p>
        </p:txBody>
      </p:sp>
    </p:spTree>
    <p:extLst>
      <p:ext uri="{BB962C8B-B14F-4D97-AF65-F5344CB8AC3E}">
        <p14:creationId xmlns:p14="http://schemas.microsoft.com/office/powerpoint/2010/main" val="3851366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401550-3102-4D87-8955-7E5E88E1B94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69E82D9-EDCA-4F5E-B5D6-B34A505E01F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3FCEDBB-6B7C-4878-A895-C0A2AA2FCB1F}"/>
              </a:ext>
            </a:extLst>
          </p:cNvPr>
          <p:cNvSpPr>
            <a:spLocks noGrp="1"/>
          </p:cNvSpPr>
          <p:nvPr>
            <p:ph type="dt" sz="half" idx="10"/>
          </p:nvPr>
        </p:nvSpPr>
        <p:spPr/>
        <p:txBody>
          <a:bodyPr/>
          <a:lstStyle/>
          <a:p>
            <a:fld id="{23F331BA-60E4-4E3A-A7ED-4FF1F6BDE5FF}" type="datetimeFigureOut">
              <a:rPr lang="fr-FR" smtClean="0"/>
              <a:t>27/08/2020</a:t>
            </a:fld>
            <a:endParaRPr lang="fr-FR"/>
          </a:p>
        </p:txBody>
      </p:sp>
      <p:sp>
        <p:nvSpPr>
          <p:cNvPr id="5" name="Espace réservé du pied de page 4">
            <a:extLst>
              <a:ext uri="{FF2B5EF4-FFF2-40B4-BE49-F238E27FC236}">
                <a16:creationId xmlns:a16="http://schemas.microsoft.com/office/drawing/2014/main" id="{A3BE2BB6-051A-4121-B519-E7C51F9778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D3F30AA-E827-45C1-9908-14C308BD0ECA}"/>
              </a:ext>
            </a:extLst>
          </p:cNvPr>
          <p:cNvSpPr>
            <a:spLocks noGrp="1"/>
          </p:cNvSpPr>
          <p:nvPr>
            <p:ph type="sldNum" sz="quarter" idx="12"/>
          </p:nvPr>
        </p:nvSpPr>
        <p:spPr/>
        <p:txBody>
          <a:bodyPr/>
          <a:lstStyle/>
          <a:p>
            <a:fld id="{12C6E20D-695F-4499-9435-BE0A40F5E34F}" type="slidenum">
              <a:rPr lang="fr-FR" smtClean="0"/>
              <a:t>‹N°›</a:t>
            </a:fld>
            <a:endParaRPr lang="fr-FR"/>
          </a:p>
        </p:txBody>
      </p:sp>
    </p:spTree>
    <p:extLst>
      <p:ext uri="{BB962C8B-B14F-4D97-AF65-F5344CB8AC3E}">
        <p14:creationId xmlns:p14="http://schemas.microsoft.com/office/powerpoint/2010/main" val="223730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F595DA-9F68-413D-8AD2-E32158F7C45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1400F8F-4B37-40AD-8BE8-A00DB93177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CABABFE-A0E4-41FC-A742-67B46C072371}"/>
              </a:ext>
            </a:extLst>
          </p:cNvPr>
          <p:cNvSpPr>
            <a:spLocks noGrp="1"/>
          </p:cNvSpPr>
          <p:nvPr>
            <p:ph type="dt" sz="half" idx="10"/>
          </p:nvPr>
        </p:nvSpPr>
        <p:spPr/>
        <p:txBody>
          <a:bodyPr/>
          <a:lstStyle/>
          <a:p>
            <a:fld id="{23F331BA-60E4-4E3A-A7ED-4FF1F6BDE5FF}" type="datetimeFigureOut">
              <a:rPr lang="fr-FR" smtClean="0"/>
              <a:t>27/08/2020</a:t>
            </a:fld>
            <a:endParaRPr lang="fr-FR"/>
          </a:p>
        </p:txBody>
      </p:sp>
      <p:sp>
        <p:nvSpPr>
          <p:cNvPr id="5" name="Espace réservé du pied de page 4">
            <a:extLst>
              <a:ext uri="{FF2B5EF4-FFF2-40B4-BE49-F238E27FC236}">
                <a16:creationId xmlns:a16="http://schemas.microsoft.com/office/drawing/2014/main" id="{C2FA74F6-AF09-458F-8EBF-C3673090FBF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E219347-2943-4E3A-B9D9-4E69DF3ED5D5}"/>
              </a:ext>
            </a:extLst>
          </p:cNvPr>
          <p:cNvSpPr>
            <a:spLocks noGrp="1"/>
          </p:cNvSpPr>
          <p:nvPr>
            <p:ph type="sldNum" sz="quarter" idx="12"/>
          </p:nvPr>
        </p:nvSpPr>
        <p:spPr/>
        <p:txBody>
          <a:bodyPr/>
          <a:lstStyle/>
          <a:p>
            <a:fld id="{12C6E20D-695F-4499-9435-BE0A40F5E34F}" type="slidenum">
              <a:rPr lang="fr-FR" smtClean="0"/>
              <a:t>‹N°›</a:t>
            </a:fld>
            <a:endParaRPr lang="fr-FR"/>
          </a:p>
        </p:txBody>
      </p:sp>
    </p:spTree>
    <p:extLst>
      <p:ext uri="{BB962C8B-B14F-4D97-AF65-F5344CB8AC3E}">
        <p14:creationId xmlns:p14="http://schemas.microsoft.com/office/powerpoint/2010/main" val="689046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C3D1D8-02A1-4B5D-967B-A3AD0410302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37CCC6C-7EB5-4F67-8AB7-45F9FE35048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EFEB3FF-877A-4252-9BAA-63DD10FE29A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015715A-C636-4D60-8EAD-07E1C65B50EB}"/>
              </a:ext>
            </a:extLst>
          </p:cNvPr>
          <p:cNvSpPr>
            <a:spLocks noGrp="1"/>
          </p:cNvSpPr>
          <p:nvPr>
            <p:ph type="dt" sz="half" idx="10"/>
          </p:nvPr>
        </p:nvSpPr>
        <p:spPr/>
        <p:txBody>
          <a:bodyPr/>
          <a:lstStyle/>
          <a:p>
            <a:fld id="{23F331BA-60E4-4E3A-A7ED-4FF1F6BDE5FF}" type="datetimeFigureOut">
              <a:rPr lang="fr-FR" smtClean="0"/>
              <a:t>27/08/2020</a:t>
            </a:fld>
            <a:endParaRPr lang="fr-FR"/>
          </a:p>
        </p:txBody>
      </p:sp>
      <p:sp>
        <p:nvSpPr>
          <p:cNvPr id="6" name="Espace réservé du pied de page 5">
            <a:extLst>
              <a:ext uri="{FF2B5EF4-FFF2-40B4-BE49-F238E27FC236}">
                <a16:creationId xmlns:a16="http://schemas.microsoft.com/office/drawing/2014/main" id="{5EA114AE-7784-44FC-A091-256ED319C52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048EBBC-65C4-44D9-B8BD-3C2301F46A9A}"/>
              </a:ext>
            </a:extLst>
          </p:cNvPr>
          <p:cNvSpPr>
            <a:spLocks noGrp="1"/>
          </p:cNvSpPr>
          <p:nvPr>
            <p:ph type="sldNum" sz="quarter" idx="12"/>
          </p:nvPr>
        </p:nvSpPr>
        <p:spPr/>
        <p:txBody>
          <a:bodyPr/>
          <a:lstStyle/>
          <a:p>
            <a:fld id="{12C6E20D-695F-4499-9435-BE0A40F5E34F}" type="slidenum">
              <a:rPr lang="fr-FR" smtClean="0"/>
              <a:t>‹N°›</a:t>
            </a:fld>
            <a:endParaRPr lang="fr-FR"/>
          </a:p>
        </p:txBody>
      </p:sp>
    </p:spTree>
    <p:extLst>
      <p:ext uri="{BB962C8B-B14F-4D97-AF65-F5344CB8AC3E}">
        <p14:creationId xmlns:p14="http://schemas.microsoft.com/office/powerpoint/2010/main" val="3654274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9CDDA5-A913-4DE0-8D0C-5D55D345444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8055052-1A6A-4196-AC40-C987A9BAC7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A5C8F5C-0E1C-431F-A7B4-4C0567E9EC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B6EA843-DD8E-4040-91A5-A74F68ADA9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41E6E47-06FF-43F3-8BD5-3FD0EA4B6D3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C654191-BC33-47AF-955E-F99D86124C96}"/>
              </a:ext>
            </a:extLst>
          </p:cNvPr>
          <p:cNvSpPr>
            <a:spLocks noGrp="1"/>
          </p:cNvSpPr>
          <p:nvPr>
            <p:ph type="dt" sz="half" idx="10"/>
          </p:nvPr>
        </p:nvSpPr>
        <p:spPr/>
        <p:txBody>
          <a:bodyPr/>
          <a:lstStyle/>
          <a:p>
            <a:fld id="{23F331BA-60E4-4E3A-A7ED-4FF1F6BDE5FF}" type="datetimeFigureOut">
              <a:rPr lang="fr-FR" smtClean="0"/>
              <a:t>27/08/2020</a:t>
            </a:fld>
            <a:endParaRPr lang="fr-FR"/>
          </a:p>
        </p:txBody>
      </p:sp>
      <p:sp>
        <p:nvSpPr>
          <p:cNvPr id="8" name="Espace réservé du pied de page 7">
            <a:extLst>
              <a:ext uri="{FF2B5EF4-FFF2-40B4-BE49-F238E27FC236}">
                <a16:creationId xmlns:a16="http://schemas.microsoft.com/office/drawing/2014/main" id="{0A4416B3-0DE5-4E56-9AC2-2EEE6E39C3F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133F75D-545A-4699-8C55-EE7C72A43565}"/>
              </a:ext>
            </a:extLst>
          </p:cNvPr>
          <p:cNvSpPr>
            <a:spLocks noGrp="1"/>
          </p:cNvSpPr>
          <p:nvPr>
            <p:ph type="sldNum" sz="quarter" idx="12"/>
          </p:nvPr>
        </p:nvSpPr>
        <p:spPr/>
        <p:txBody>
          <a:bodyPr/>
          <a:lstStyle/>
          <a:p>
            <a:fld id="{12C6E20D-695F-4499-9435-BE0A40F5E34F}" type="slidenum">
              <a:rPr lang="fr-FR" smtClean="0"/>
              <a:t>‹N°›</a:t>
            </a:fld>
            <a:endParaRPr lang="fr-FR"/>
          </a:p>
        </p:txBody>
      </p:sp>
    </p:spTree>
    <p:extLst>
      <p:ext uri="{BB962C8B-B14F-4D97-AF65-F5344CB8AC3E}">
        <p14:creationId xmlns:p14="http://schemas.microsoft.com/office/powerpoint/2010/main" val="295486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287AB0-096B-42D7-AEF4-DCA715BB793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943266B-A829-417A-A62F-46E8DCF27792}"/>
              </a:ext>
            </a:extLst>
          </p:cNvPr>
          <p:cNvSpPr>
            <a:spLocks noGrp="1"/>
          </p:cNvSpPr>
          <p:nvPr>
            <p:ph type="dt" sz="half" idx="10"/>
          </p:nvPr>
        </p:nvSpPr>
        <p:spPr/>
        <p:txBody>
          <a:bodyPr/>
          <a:lstStyle/>
          <a:p>
            <a:fld id="{23F331BA-60E4-4E3A-A7ED-4FF1F6BDE5FF}" type="datetimeFigureOut">
              <a:rPr lang="fr-FR" smtClean="0"/>
              <a:t>27/08/2020</a:t>
            </a:fld>
            <a:endParaRPr lang="fr-FR"/>
          </a:p>
        </p:txBody>
      </p:sp>
      <p:sp>
        <p:nvSpPr>
          <p:cNvPr id="4" name="Espace réservé du pied de page 3">
            <a:extLst>
              <a:ext uri="{FF2B5EF4-FFF2-40B4-BE49-F238E27FC236}">
                <a16:creationId xmlns:a16="http://schemas.microsoft.com/office/drawing/2014/main" id="{1D6DFCB3-75C2-4FFE-ACA6-3CE74816203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0B4218B-463D-42B2-8068-57EFE3DFFA13}"/>
              </a:ext>
            </a:extLst>
          </p:cNvPr>
          <p:cNvSpPr>
            <a:spLocks noGrp="1"/>
          </p:cNvSpPr>
          <p:nvPr>
            <p:ph type="sldNum" sz="quarter" idx="12"/>
          </p:nvPr>
        </p:nvSpPr>
        <p:spPr/>
        <p:txBody>
          <a:bodyPr/>
          <a:lstStyle/>
          <a:p>
            <a:fld id="{12C6E20D-695F-4499-9435-BE0A40F5E34F}" type="slidenum">
              <a:rPr lang="fr-FR" smtClean="0"/>
              <a:t>‹N°›</a:t>
            </a:fld>
            <a:endParaRPr lang="fr-FR"/>
          </a:p>
        </p:txBody>
      </p:sp>
    </p:spTree>
    <p:extLst>
      <p:ext uri="{BB962C8B-B14F-4D97-AF65-F5344CB8AC3E}">
        <p14:creationId xmlns:p14="http://schemas.microsoft.com/office/powerpoint/2010/main" val="344031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E8BF5C9-6BF4-48DA-9C6B-0D3AB6CC7031}"/>
              </a:ext>
            </a:extLst>
          </p:cNvPr>
          <p:cNvSpPr>
            <a:spLocks noGrp="1"/>
          </p:cNvSpPr>
          <p:nvPr>
            <p:ph type="dt" sz="half" idx="10"/>
          </p:nvPr>
        </p:nvSpPr>
        <p:spPr/>
        <p:txBody>
          <a:bodyPr/>
          <a:lstStyle/>
          <a:p>
            <a:fld id="{23F331BA-60E4-4E3A-A7ED-4FF1F6BDE5FF}" type="datetimeFigureOut">
              <a:rPr lang="fr-FR" smtClean="0"/>
              <a:t>27/08/2020</a:t>
            </a:fld>
            <a:endParaRPr lang="fr-FR"/>
          </a:p>
        </p:txBody>
      </p:sp>
      <p:sp>
        <p:nvSpPr>
          <p:cNvPr id="3" name="Espace réservé du pied de page 2">
            <a:extLst>
              <a:ext uri="{FF2B5EF4-FFF2-40B4-BE49-F238E27FC236}">
                <a16:creationId xmlns:a16="http://schemas.microsoft.com/office/drawing/2014/main" id="{4B728721-940F-420C-9A29-D10A1F1E7D4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8EAC01D-24C1-4851-8B17-0E0F30CB738B}"/>
              </a:ext>
            </a:extLst>
          </p:cNvPr>
          <p:cNvSpPr>
            <a:spLocks noGrp="1"/>
          </p:cNvSpPr>
          <p:nvPr>
            <p:ph type="sldNum" sz="quarter" idx="12"/>
          </p:nvPr>
        </p:nvSpPr>
        <p:spPr/>
        <p:txBody>
          <a:bodyPr/>
          <a:lstStyle/>
          <a:p>
            <a:fld id="{12C6E20D-695F-4499-9435-BE0A40F5E34F}" type="slidenum">
              <a:rPr lang="fr-FR" smtClean="0"/>
              <a:t>‹N°›</a:t>
            </a:fld>
            <a:endParaRPr lang="fr-FR"/>
          </a:p>
        </p:txBody>
      </p:sp>
    </p:spTree>
    <p:extLst>
      <p:ext uri="{BB962C8B-B14F-4D97-AF65-F5344CB8AC3E}">
        <p14:creationId xmlns:p14="http://schemas.microsoft.com/office/powerpoint/2010/main" val="405580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2F10E6-5814-438E-95FD-D311DD7DD02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300F3EF-08A3-4C6E-86A7-FA7C2A6479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9F529FA-DD4C-49AF-800B-AB5C6E0E4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6627AEB-C779-4406-9CDF-D3CC57B4A40D}"/>
              </a:ext>
            </a:extLst>
          </p:cNvPr>
          <p:cNvSpPr>
            <a:spLocks noGrp="1"/>
          </p:cNvSpPr>
          <p:nvPr>
            <p:ph type="dt" sz="half" idx="10"/>
          </p:nvPr>
        </p:nvSpPr>
        <p:spPr/>
        <p:txBody>
          <a:bodyPr/>
          <a:lstStyle/>
          <a:p>
            <a:fld id="{23F331BA-60E4-4E3A-A7ED-4FF1F6BDE5FF}" type="datetimeFigureOut">
              <a:rPr lang="fr-FR" smtClean="0"/>
              <a:t>27/08/2020</a:t>
            </a:fld>
            <a:endParaRPr lang="fr-FR"/>
          </a:p>
        </p:txBody>
      </p:sp>
      <p:sp>
        <p:nvSpPr>
          <p:cNvPr id="6" name="Espace réservé du pied de page 5">
            <a:extLst>
              <a:ext uri="{FF2B5EF4-FFF2-40B4-BE49-F238E27FC236}">
                <a16:creationId xmlns:a16="http://schemas.microsoft.com/office/drawing/2014/main" id="{DA40243D-C94C-483D-8BDD-37C9E0A29C1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C465051-459B-4D2D-86FC-BF3AB5F1B331}"/>
              </a:ext>
            </a:extLst>
          </p:cNvPr>
          <p:cNvSpPr>
            <a:spLocks noGrp="1"/>
          </p:cNvSpPr>
          <p:nvPr>
            <p:ph type="sldNum" sz="quarter" idx="12"/>
          </p:nvPr>
        </p:nvSpPr>
        <p:spPr/>
        <p:txBody>
          <a:bodyPr/>
          <a:lstStyle/>
          <a:p>
            <a:fld id="{12C6E20D-695F-4499-9435-BE0A40F5E34F}" type="slidenum">
              <a:rPr lang="fr-FR" smtClean="0"/>
              <a:t>‹N°›</a:t>
            </a:fld>
            <a:endParaRPr lang="fr-FR"/>
          </a:p>
        </p:txBody>
      </p:sp>
    </p:spTree>
    <p:extLst>
      <p:ext uri="{BB962C8B-B14F-4D97-AF65-F5344CB8AC3E}">
        <p14:creationId xmlns:p14="http://schemas.microsoft.com/office/powerpoint/2010/main" val="353421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E279E-E0A8-4D58-9C7B-0A21A615617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5428B20-9DCC-4119-9A61-7E4F813359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33FD05C-EF6D-47FC-8129-93888E954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843CAED-631C-4C73-8D2E-36DF8164B132}"/>
              </a:ext>
            </a:extLst>
          </p:cNvPr>
          <p:cNvSpPr>
            <a:spLocks noGrp="1"/>
          </p:cNvSpPr>
          <p:nvPr>
            <p:ph type="dt" sz="half" idx="10"/>
          </p:nvPr>
        </p:nvSpPr>
        <p:spPr/>
        <p:txBody>
          <a:bodyPr/>
          <a:lstStyle/>
          <a:p>
            <a:fld id="{23F331BA-60E4-4E3A-A7ED-4FF1F6BDE5FF}" type="datetimeFigureOut">
              <a:rPr lang="fr-FR" smtClean="0"/>
              <a:t>27/08/2020</a:t>
            </a:fld>
            <a:endParaRPr lang="fr-FR"/>
          </a:p>
        </p:txBody>
      </p:sp>
      <p:sp>
        <p:nvSpPr>
          <p:cNvPr id="6" name="Espace réservé du pied de page 5">
            <a:extLst>
              <a:ext uri="{FF2B5EF4-FFF2-40B4-BE49-F238E27FC236}">
                <a16:creationId xmlns:a16="http://schemas.microsoft.com/office/drawing/2014/main" id="{5206B4D6-E18C-49B8-A858-B771D0CA137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5AA00DF-9C7F-43D6-AB91-0787A8C35CBD}"/>
              </a:ext>
            </a:extLst>
          </p:cNvPr>
          <p:cNvSpPr>
            <a:spLocks noGrp="1"/>
          </p:cNvSpPr>
          <p:nvPr>
            <p:ph type="sldNum" sz="quarter" idx="12"/>
          </p:nvPr>
        </p:nvSpPr>
        <p:spPr/>
        <p:txBody>
          <a:bodyPr/>
          <a:lstStyle/>
          <a:p>
            <a:fld id="{12C6E20D-695F-4499-9435-BE0A40F5E34F}" type="slidenum">
              <a:rPr lang="fr-FR" smtClean="0"/>
              <a:t>‹N°›</a:t>
            </a:fld>
            <a:endParaRPr lang="fr-FR"/>
          </a:p>
        </p:txBody>
      </p:sp>
    </p:spTree>
    <p:extLst>
      <p:ext uri="{BB962C8B-B14F-4D97-AF65-F5344CB8AC3E}">
        <p14:creationId xmlns:p14="http://schemas.microsoft.com/office/powerpoint/2010/main" val="3869076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A91460E-B2BE-4E59-9818-EDA5A1749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FA5F79E-9E21-45BD-82B5-FBA74980EF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DA228B1-1D92-4905-B32B-02CFE0EB8F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F331BA-60E4-4E3A-A7ED-4FF1F6BDE5FF}" type="datetimeFigureOut">
              <a:rPr lang="fr-FR" smtClean="0"/>
              <a:t>27/08/2020</a:t>
            </a:fld>
            <a:endParaRPr lang="fr-FR"/>
          </a:p>
        </p:txBody>
      </p:sp>
      <p:sp>
        <p:nvSpPr>
          <p:cNvPr id="5" name="Espace réservé du pied de page 4">
            <a:extLst>
              <a:ext uri="{FF2B5EF4-FFF2-40B4-BE49-F238E27FC236}">
                <a16:creationId xmlns:a16="http://schemas.microsoft.com/office/drawing/2014/main" id="{436AF6A8-9A6E-4E25-9B1A-6AC30687AC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8C82637-2D5B-48F3-8C57-242FFC1620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6E20D-695F-4499-9435-BE0A40F5E34F}" type="slidenum">
              <a:rPr lang="fr-FR" smtClean="0"/>
              <a:t>‹N°›</a:t>
            </a:fld>
            <a:endParaRPr lang="fr-FR"/>
          </a:p>
        </p:txBody>
      </p:sp>
    </p:spTree>
    <p:extLst>
      <p:ext uri="{BB962C8B-B14F-4D97-AF65-F5344CB8AC3E}">
        <p14:creationId xmlns:p14="http://schemas.microsoft.com/office/powerpoint/2010/main" val="826598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manifesteagile.fr/" TargetMode="External"/><Relationship Id="rId2" Type="http://schemas.openxmlformats.org/officeDocument/2006/relationships/hyperlink" Target="https://agilemanifesto.org/iso/fr/manifesto.html" TargetMode="External"/><Relationship Id="rId1" Type="http://schemas.openxmlformats.org/officeDocument/2006/relationships/slideLayout" Target="../slideLayouts/slideLayout2.xml"/><Relationship Id="rId4" Type="http://schemas.openxmlformats.org/officeDocument/2006/relationships/hyperlink" Target="http://manifesto.softwarecraftsmanship.org/#/fr-f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EF1CD1-6368-419E-A5EF-E25F906F1D90}"/>
              </a:ext>
            </a:extLst>
          </p:cNvPr>
          <p:cNvSpPr>
            <a:spLocks noGrp="1"/>
          </p:cNvSpPr>
          <p:nvPr>
            <p:ph type="ctrTitle"/>
          </p:nvPr>
        </p:nvSpPr>
        <p:spPr/>
        <p:txBody>
          <a:bodyPr/>
          <a:lstStyle/>
          <a:p>
            <a:r>
              <a:rPr lang="fr-FR" dirty="0"/>
              <a:t>AGILE</a:t>
            </a:r>
          </a:p>
        </p:txBody>
      </p:sp>
      <p:sp>
        <p:nvSpPr>
          <p:cNvPr id="3" name="Sous-titre 2">
            <a:extLst>
              <a:ext uri="{FF2B5EF4-FFF2-40B4-BE49-F238E27FC236}">
                <a16:creationId xmlns:a16="http://schemas.microsoft.com/office/drawing/2014/main" id="{E008686A-78CB-4D31-997B-BE2867EDD5AD}"/>
              </a:ext>
            </a:extLst>
          </p:cNvPr>
          <p:cNvSpPr>
            <a:spLocks noGrp="1"/>
          </p:cNvSpPr>
          <p:nvPr>
            <p:ph type="subTitle" idx="1"/>
          </p:nvPr>
        </p:nvSpPr>
        <p:spPr/>
        <p:txBody>
          <a:bodyPr/>
          <a:lstStyle/>
          <a:p>
            <a:r>
              <a:rPr lang="fr-FR" dirty="0"/>
              <a:t>Manifeste AGILE, quelques explications</a:t>
            </a:r>
          </a:p>
        </p:txBody>
      </p:sp>
      <p:pic>
        <p:nvPicPr>
          <p:cNvPr id="5" name="Image 4">
            <a:extLst>
              <a:ext uri="{FF2B5EF4-FFF2-40B4-BE49-F238E27FC236}">
                <a16:creationId xmlns:a16="http://schemas.microsoft.com/office/drawing/2014/main" id="{5CD58842-A258-4D26-A9BA-BBE2CC48ADE9}"/>
              </a:ext>
            </a:extLst>
          </p:cNvPr>
          <p:cNvPicPr>
            <a:picLocks noChangeAspect="1"/>
          </p:cNvPicPr>
          <p:nvPr/>
        </p:nvPicPr>
        <p:blipFill>
          <a:blip r:embed="rId2"/>
          <a:stretch>
            <a:fillRect/>
          </a:stretch>
        </p:blipFill>
        <p:spPr>
          <a:xfrm>
            <a:off x="1524000" y="4413431"/>
            <a:ext cx="9077731" cy="1688738"/>
          </a:xfrm>
          <a:prstGeom prst="rect">
            <a:avLst/>
          </a:prstGeom>
        </p:spPr>
      </p:pic>
    </p:spTree>
    <p:extLst>
      <p:ext uri="{BB962C8B-B14F-4D97-AF65-F5344CB8AC3E}">
        <p14:creationId xmlns:p14="http://schemas.microsoft.com/office/powerpoint/2010/main" val="156154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8ECB66-E51F-476C-B5AB-316CDED27675}"/>
              </a:ext>
            </a:extLst>
          </p:cNvPr>
          <p:cNvSpPr>
            <a:spLocks noGrp="1"/>
          </p:cNvSpPr>
          <p:nvPr>
            <p:ph type="title"/>
          </p:nvPr>
        </p:nvSpPr>
        <p:spPr/>
        <p:txBody>
          <a:bodyPr/>
          <a:lstStyle/>
          <a:p>
            <a:r>
              <a:rPr lang="fr-FR" dirty="0"/>
              <a:t>Troisième valeur</a:t>
            </a:r>
          </a:p>
        </p:txBody>
      </p:sp>
      <p:sp>
        <p:nvSpPr>
          <p:cNvPr id="3" name="Espace réservé du contenu 2">
            <a:extLst>
              <a:ext uri="{FF2B5EF4-FFF2-40B4-BE49-F238E27FC236}">
                <a16:creationId xmlns:a16="http://schemas.microsoft.com/office/drawing/2014/main" id="{6EC233AA-B14E-4AD2-BA7B-3492298DDD58}"/>
              </a:ext>
            </a:extLst>
          </p:cNvPr>
          <p:cNvSpPr>
            <a:spLocks noGrp="1"/>
          </p:cNvSpPr>
          <p:nvPr>
            <p:ph idx="1"/>
          </p:nvPr>
        </p:nvSpPr>
        <p:spPr/>
        <p:txBody>
          <a:bodyPr/>
          <a:lstStyle/>
          <a:p>
            <a:pPr marL="0" indent="0">
              <a:buNone/>
            </a:pPr>
            <a:r>
              <a:rPr lang="fr-FR" dirty="0"/>
              <a:t>Nous accordons de l’importance:</a:t>
            </a:r>
          </a:p>
          <a:p>
            <a:pPr marL="0" indent="0">
              <a:buNone/>
            </a:pPr>
            <a:endParaRPr lang="fr-FR" dirty="0"/>
          </a:p>
          <a:p>
            <a:pPr marL="0" indent="0">
              <a:buNone/>
            </a:pPr>
            <a:r>
              <a:rPr lang="fr-FR" dirty="0"/>
              <a:t>	</a:t>
            </a:r>
            <a:r>
              <a:rPr lang="fr-FR" b="1" dirty="0"/>
              <a:t>à la collaboration avec les clients </a:t>
            </a:r>
            <a:r>
              <a:rPr lang="fr-FR" dirty="0"/>
              <a:t>plutôt qu’à la négociation contractuelle</a:t>
            </a:r>
          </a:p>
          <a:p>
            <a:pPr marL="0" indent="0">
              <a:buNone/>
            </a:pPr>
            <a:endParaRPr lang="fr-FR" dirty="0"/>
          </a:p>
          <a:p>
            <a:pPr marL="0" indent="0">
              <a:buNone/>
            </a:pPr>
            <a:r>
              <a:rPr lang="fr-FR" sz="2000" dirty="0"/>
              <a:t>Afin que le produits corresponde bien à l’arrivé avec ce que désirait le client il faut qu’une bonne entente se créé et que le client soit confiant dans le développement de l’application qu’il désire</a:t>
            </a:r>
          </a:p>
        </p:txBody>
      </p:sp>
    </p:spTree>
    <p:extLst>
      <p:ext uri="{BB962C8B-B14F-4D97-AF65-F5344CB8AC3E}">
        <p14:creationId xmlns:p14="http://schemas.microsoft.com/office/powerpoint/2010/main" val="2524485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C66EB3-6CDD-4ECB-B141-40F9D18A85AA}"/>
              </a:ext>
            </a:extLst>
          </p:cNvPr>
          <p:cNvSpPr>
            <a:spLocks noGrp="1"/>
          </p:cNvSpPr>
          <p:nvPr>
            <p:ph type="title"/>
          </p:nvPr>
        </p:nvSpPr>
        <p:spPr/>
        <p:txBody>
          <a:bodyPr/>
          <a:lstStyle/>
          <a:p>
            <a:r>
              <a:rPr lang="fr-FR" dirty="0"/>
              <a:t>Quatrième et dernière valeur</a:t>
            </a:r>
          </a:p>
        </p:txBody>
      </p:sp>
      <p:sp>
        <p:nvSpPr>
          <p:cNvPr id="3" name="Espace réservé du contenu 2">
            <a:extLst>
              <a:ext uri="{FF2B5EF4-FFF2-40B4-BE49-F238E27FC236}">
                <a16:creationId xmlns:a16="http://schemas.microsoft.com/office/drawing/2014/main" id="{992BCE9C-2276-44AC-BC4B-DA29C9545216}"/>
              </a:ext>
            </a:extLst>
          </p:cNvPr>
          <p:cNvSpPr>
            <a:spLocks noGrp="1"/>
          </p:cNvSpPr>
          <p:nvPr>
            <p:ph idx="1"/>
          </p:nvPr>
        </p:nvSpPr>
        <p:spPr/>
        <p:txBody>
          <a:bodyPr/>
          <a:lstStyle/>
          <a:p>
            <a:pPr marL="0" indent="0">
              <a:buNone/>
            </a:pPr>
            <a:r>
              <a:rPr lang="fr-FR" dirty="0"/>
              <a:t>Nous accordons de l’importance:</a:t>
            </a:r>
          </a:p>
          <a:p>
            <a:pPr marL="0" indent="0">
              <a:buNone/>
            </a:pPr>
            <a:endParaRPr lang="fr-FR" dirty="0"/>
          </a:p>
          <a:p>
            <a:pPr marL="0" indent="0">
              <a:buNone/>
            </a:pPr>
            <a:r>
              <a:rPr lang="fr-FR" dirty="0"/>
              <a:t>	</a:t>
            </a:r>
            <a:r>
              <a:rPr lang="fr-FR" b="1" dirty="0"/>
              <a:t>à l’adaptation au changement </a:t>
            </a:r>
            <a:r>
              <a:rPr lang="fr-FR" dirty="0"/>
              <a:t>plutôt qu’à l’exécution d’un plan</a:t>
            </a:r>
          </a:p>
          <a:p>
            <a:pPr marL="0" indent="0">
              <a:buNone/>
            </a:pPr>
            <a:endParaRPr lang="fr-FR" dirty="0"/>
          </a:p>
          <a:p>
            <a:pPr marL="0" indent="0">
              <a:buNone/>
            </a:pPr>
            <a:r>
              <a:rPr lang="fr-FR" sz="2000" dirty="0"/>
              <a:t>Comme le client reçoit des livrables au cours du processus il peut faire modifier l’interface ou faire évoluer les fonctionnalités de l’application, il peut arriver qu’une fonctionnalité prévu lors du processus de démarrage ne corresponde plus à la demande et alors il faudra l’intégrer au processus de développement.</a:t>
            </a:r>
          </a:p>
        </p:txBody>
      </p:sp>
    </p:spTree>
    <p:extLst>
      <p:ext uri="{BB962C8B-B14F-4D97-AF65-F5344CB8AC3E}">
        <p14:creationId xmlns:p14="http://schemas.microsoft.com/office/powerpoint/2010/main" val="3905988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546E3F-AD7C-48F0-A367-B749FA7E0C14}"/>
              </a:ext>
            </a:extLst>
          </p:cNvPr>
          <p:cNvSpPr>
            <a:spLocks noGrp="1"/>
          </p:cNvSpPr>
          <p:nvPr>
            <p:ph type="title"/>
          </p:nvPr>
        </p:nvSpPr>
        <p:spPr>
          <a:xfrm>
            <a:off x="838200" y="2766218"/>
            <a:ext cx="10515600" cy="1325563"/>
          </a:xfrm>
        </p:spPr>
        <p:txBody>
          <a:bodyPr/>
          <a:lstStyle/>
          <a:p>
            <a:pPr algn="ctr"/>
            <a:r>
              <a:rPr lang="fr-FR" dirty="0"/>
              <a:t>Douze principes agiles</a:t>
            </a:r>
          </a:p>
        </p:txBody>
      </p:sp>
    </p:spTree>
    <p:extLst>
      <p:ext uri="{BB962C8B-B14F-4D97-AF65-F5344CB8AC3E}">
        <p14:creationId xmlns:p14="http://schemas.microsoft.com/office/powerpoint/2010/main" val="39970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64A83-BD17-45BC-8F8F-1A9AC3D29029}"/>
              </a:ext>
            </a:extLst>
          </p:cNvPr>
          <p:cNvSpPr>
            <a:spLocks noGrp="1"/>
          </p:cNvSpPr>
          <p:nvPr>
            <p:ph type="title"/>
          </p:nvPr>
        </p:nvSpPr>
        <p:spPr>
          <a:xfrm>
            <a:off x="838200" y="365125"/>
            <a:ext cx="10515600" cy="2941601"/>
          </a:xfrm>
        </p:spPr>
        <p:txBody>
          <a:bodyPr>
            <a:normAutofit/>
          </a:bodyPr>
          <a:lstStyle/>
          <a:p>
            <a:r>
              <a:rPr lang="fr-FR" dirty="0"/>
              <a:t>Notre plus haute priorité est de satisfaire le client en livrant rapidement et régulièrement des fonctionnalités à grande valeur ajoutée.</a:t>
            </a:r>
          </a:p>
        </p:txBody>
      </p:sp>
      <p:sp>
        <p:nvSpPr>
          <p:cNvPr id="3" name="Espace réservé du contenu 2">
            <a:extLst>
              <a:ext uri="{FF2B5EF4-FFF2-40B4-BE49-F238E27FC236}">
                <a16:creationId xmlns:a16="http://schemas.microsoft.com/office/drawing/2014/main" id="{CB46AE17-F33B-48B7-ACAD-B583637D3B20}"/>
              </a:ext>
            </a:extLst>
          </p:cNvPr>
          <p:cNvSpPr>
            <a:spLocks noGrp="1"/>
          </p:cNvSpPr>
          <p:nvPr>
            <p:ph idx="1"/>
          </p:nvPr>
        </p:nvSpPr>
        <p:spPr>
          <a:xfrm>
            <a:off x="838200" y="3306725"/>
            <a:ext cx="10515600" cy="2870237"/>
          </a:xfrm>
        </p:spPr>
        <p:txBody>
          <a:bodyPr/>
          <a:lstStyle/>
          <a:p>
            <a:pPr marL="0" indent="0">
              <a:buNone/>
            </a:pPr>
            <a:r>
              <a:rPr lang="fr-FR" dirty="0"/>
              <a:t>On ajoute des fonctionnalités chaque semaines que l’on va présenter au client pour qu’il soit satisfait du résultat.</a:t>
            </a:r>
          </a:p>
        </p:txBody>
      </p:sp>
    </p:spTree>
    <p:extLst>
      <p:ext uri="{BB962C8B-B14F-4D97-AF65-F5344CB8AC3E}">
        <p14:creationId xmlns:p14="http://schemas.microsoft.com/office/powerpoint/2010/main" val="4172157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64A83-BD17-45BC-8F8F-1A9AC3D29029}"/>
              </a:ext>
            </a:extLst>
          </p:cNvPr>
          <p:cNvSpPr>
            <a:spLocks noGrp="1"/>
          </p:cNvSpPr>
          <p:nvPr>
            <p:ph type="title"/>
          </p:nvPr>
        </p:nvSpPr>
        <p:spPr>
          <a:xfrm>
            <a:off x="838200" y="365125"/>
            <a:ext cx="10515600" cy="2941601"/>
          </a:xfrm>
        </p:spPr>
        <p:txBody>
          <a:bodyPr>
            <a:normAutofit/>
          </a:bodyPr>
          <a:lstStyle/>
          <a:p>
            <a:r>
              <a:rPr lang="fr-FR" dirty="0"/>
              <a:t>Accueillez positivement les changements de besoins, même tard dans le projet.</a:t>
            </a:r>
          </a:p>
        </p:txBody>
      </p:sp>
      <p:sp>
        <p:nvSpPr>
          <p:cNvPr id="3" name="Espace réservé du contenu 2">
            <a:extLst>
              <a:ext uri="{FF2B5EF4-FFF2-40B4-BE49-F238E27FC236}">
                <a16:creationId xmlns:a16="http://schemas.microsoft.com/office/drawing/2014/main" id="{CB46AE17-F33B-48B7-ACAD-B583637D3B20}"/>
              </a:ext>
            </a:extLst>
          </p:cNvPr>
          <p:cNvSpPr>
            <a:spLocks noGrp="1"/>
          </p:cNvSpPr>
          <p:nvPr>
            <p:ph idx="1"/>
          </p:nvPr>
        </p:nvSpPr>
        <p:spPr>
          <a:xfrm>
            <a:off x="838200" y="3306725"/>
            <a:ext cx="10515600" cy="2870237"/>
          </a:xfrm>
        </p:spPr>
        <p:txBody>
          <a:bodyPr/>
          <a:lstStyle/>
          <a:p>
            <a:pPr marL="0" indent="0">
              <a:buNone/>
            </a:pPr>
            <a:r>
              <a:rPr lang="fr-FR" dirty="0"/>
              <a:t>En un mot : </a:t>
            </a:r>
            <a:r>
              <a:rPr lang="fr-FR" dirty="0">
                <a:sym typeface="Wingdings" panose="05000000000000000000" pitchFamily="2" charset="2"/>
              </a:rPr>
              <a:t> </a:t>
            </a:r>
            <a:r>
              <a:rPr lang="fr-FR" dirty="0"/>
              <a:t>gardez le </a:t>
            </a:r>
            <a:r>
              <a:rPr lang="fr-FR" dirty="0" err="1"/>
              <a:t>smile</a:t>
            </a:r>
            <a:r>
              <a:rPr lang="fr-FR" dirty="0"/>
              <a:t> ! </a:t>
            </a:r>
            <a:r>
              <a:rPr lang="fr-FR" dirty="0">
                <a:sym typeface="Wingdings" panose="05000000000000000000" pitchFamily="2" charset="2"/>
              </a:rPr>
              <a:t></a:t>
            </a:r>
            <a:endParaRPr lang="fr-FR" dirty="0"/>
          </a:p>
        </p:txBody>
      </p:sp>
    </p:spTree>
    <p:extLst>
      <p:ext uri="{BB962C8B-B14F-4D97-AF65-F5344CB8AC3E}">
        <p14:creationId xmlns:p14="http://schemas.microsoft.com/office/powerpoint/2010/main" val="2163824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64A83-BD17-45BC-8F8F-1A9AC3D29029}"/>
              </a:ext>
            </a:extLst>
          </p:cNvPr>
          <p:cNvSpPr>
            <a:spLocks noGrp="1"/>
          </p:cNvSpPr>
          <p:nvPr>
            <p:ph type="title"/>
          </p:nvPr>
        </p:nvSpPr>
        <p:spPr>
          <a:xfrm>
            <a:off x="838200" y="365125"/>
            <a:ext cx="10515600" cy="2941601"/>
          </a:xfrm>
        </p:spPr>
        <p:txBody>
          <a:bodyPr>
            <a:normAutofit/>
          </a:bodyPr>
          <a:lstStyle/>
          <a:p>
            <a:r>
              <a:rPr lang="fr-FR" dirty="0"/>
              <a:t>Livrez fréquemment un logiciel fonctionnel, dans des cycles de quelques semaines à quelques mois, avec une préférence pour les plus courts.</a:t>
            </a:r>
          </a:p>
        </p:txBody>
      </p:sp>
      <p:sp>
        <p:nvSpPr>
          <p:cNvPr id="3" name="Espace réservé du contenu 2">
            <a:extLst>
              <a:ext uri="{FF2B5EF4-FFF2-40B4-BE49-F238E27FC236}">
                <a16:creationId xmlns:a16="http://schemas.microsoft.com/office/drawing/2014/main" id="{CB46AE17-F33B-48B7-ACAD-B583637D3B20}"/>
              </a:ext>
            </a:extLst>
          </p:cNvPr>
          <p:cNvSpPr>
            <a:spLocks noGrp="1"/>
          </p:cNvSpPr>
          <p:nvPr>
            <p:ph idx="1"/>
          </p:nvPr>
        </p:nvSpPr>
        <p:spPr>
          <a:xfrm>
            <a:off x="838200" y="3306725"/>
            <a:ext cx="10515600" cy="2870237"/>
          </a:xfrm>
        </p:spPr>
        <p:txBody>
          <a:bodyPr/>
          <a:lstStyle/>
          <a:p>
            <a:pPr marL="0" indent="0">
              <a:buNone/>
            </a:pPr>
            <a:r>
              <a:rPr lang="fr-FR" dirty="0"/>
              <a:t>On reste sur une livraison ponctuelle pour alimenter constamment le dialogue avec le client.</a:t>
            </a:r>
          </a:p>
        </p:txBody>
      </p:sp>
    </p:spTree>
    <p:extLst>
      <p:ext uri="{BB962C8B-B14F-4D97-AF65-F5344CB8AC3E}">
        <p14:creationId xmlns:p14="http://schemas.microsoft.com/office/powerpoint/2010/main" val="1727186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64A83-BD17-45BC-8F8F-1A9AC3D29029}"/>
              </a:ext>
            </a:extLst>
          </p:cNvPr>
          <p:cNvSpPr>
            <a:spLocks noGrp="1"/>
          </p:cNvSpPr>
          <p:nvPr>
            <p:ph type="title"/>
          </p:nvPr>
        </p:nvSpPr>
        <p:spPr>
          <a:xfrm>
            <a:off x="838200" y="365125"/>
            <a:ext cx="10515600" cy="2941601"/>
          </a:xfrm>
        </p:spPr>
        <p:txBody>
          <a:bodyPr>
            <a:normAutofit/>
          </a:bodyPr>
          <a:lstStyle/>
          <a:p>
            <a:r>
              <a:rPr lang="fr-FR" dirty="0"/>
              <a:t>Les utilisateurs ou leurs représentants et les développeurs doivent travailler ensemble quotidiennement tout au long du projet.</a:t>
            </a:r>
          </a:p>
        </p:txBody>
      </p:sp>
      <p:sp>
        <p:nvSpPr>
          <p:cNvPr id="3" name="Espace réservé du contenu 2">
            <a:extLst>
              <a:ext uri="{FF2B5EF4-FFF2-40B4-BE49-F238E27FC236}">
                <a16:creationId xmlns:a16="http://schemas.microsoft.com/office/drawing/2014/main" id="{CB46AE17-F33B-48B7-ACAD-B583637D3B20}"/>
              </a:ext>
            </a:extLst>
          </p:cNvPr>
          <p:cNvSpPr>
            <a:spLocks noGrp="1"/>
          </p:cNvSpPr>
          <p:nvPr>
            <p:ph idx="1"/>
          </p:nvPr>
        </p:nvSpPr>
        <p:spPr>
          <a:xfrm>
            <a:off x="838200" y="3306725"/>
            <a:ext cx="10515600" cy="2870237"/>
          </a:xfrm>
        </p:spPr>
        <p:txBody>
          <a:bodyPr/>
          <a:lstStyle/>
          <a:p>
            <a:pPr marL="0" indent="0">
              <a:buNone/>
            </a:pPr>
            <a:r>
              <a:rPr lang="fr-FR" dirty="0"/>
              <a:t>Découle du premier principe, cela pousse a communiquer entre les phases de développement.</a:t>
            </a:r>
          </a:p>
        </p:txBody>
      </p:sp>
    </p:spTree>
    <p:extLst>
      <p:ext uri="{BB962C8B-B14F-4D97-AF65-F5344CB8AC3E}">
        <p14:creationId xmlns:p14="http://schemas.microsoft.com/office/powerpoint/2010/main" val="212838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64A83-BD17-45BC-8F8F-1A9AC3D29029}"/>
              </a:ext>
            </a:extLst>
          </p:cNvPr>
          <p:cNvSpPr>
            <a:spLocks noGrp="1"/>
          </p:cNvSpPr>
          <p:nvPr>
            <p:ph type="title"/>
          </p:nvPr>
        </p:nvSpPr>
        <p:spPr>
          <a:xfrm>
            <a:off x="838200" y="365125"/>
            <a:ext cx="10515600" cy="2941601"/>
          </a:xfrm>
        </p:spPr>
        <p:txBody>
          <a:bodyPr>
            <a:normAutofit/>
          </a:bodyPr>
          <a:lstStyle/>
          <a:p>
            <a:r>
              <a:rPr lang="fr-FR" dirty="0"/>
              <a:t>Réalisez les projets avec des personnes motivées. Fournissez-leur l’environnement et le soutien dont elles ont besoin et faites-leur confiance pour atteindre les objectifs fixés.</a:t>
            </a:r>
          </a:p>
        </p:txBody>
      </p:sp>
      <p:sp>
        <p:nvSpPr>
          <p:cNvPr id="3" name="Espace réservé du contenu 2">
            <a:extLst>
              <a:ext uri="{FF2B5EF4-FFF2-40B4-BE49-F238E27FC236}">
                <a16:creationId xmlns:a16="http://schemas.microsoft.com/office/drawing/2014/main" id="{CB46AE17-F33B-48B7-ACAD-B583637D3B20}"/>
              </a:ext>
            </a:extLst>
          </p:cNvPr>
          <p:cNvSpPr>
            <a:spLocks noGrp="1"/>
          </p:cNvSpPr>
          <p:nvPr>
            <p:ph idx="1"/>
          </p:nvPr>
        </p:nvSpPr>
        <p:spPr>
          <a:xfrm>
            <a:off x="838200" y="3306725"/>
            <a:ext cx="10515600" cy="2870237"/>
          </a:xfrm>
        </p:spPr>
        <p:txBody>
          <a:bodyPr/>
          <a:lstStyle/>
          <a:p>
            <a:pPr marL="0" indent="0">
              <a:buNone/>
            </a:pPr>
            <a:r>
              <a:rPr lang="fr-FR" dirty="0"/>
              <a:t>Un projet réalisé avec des personnes motivés va permettre de rendre un livrable dont le client sera fier.</a:t>
            </a:r>
          </a:p>
        </p:txBody>
      </p:sp>
    </p:spTree>
    <p:extLst>
      <p:ext uri="{BB962C8B-B14F-4D97-AF65-F5344CB8AC3E}">
        <p14:creationId xmlns:p14="http://schemas.microsoft.com/office/powerpoint/2010/main" val="2318603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64A83-BD17-45BC-8F8F-1A9AC3D29029}"/>
              </a:ext>
            </a:extLst>
          </p:cNvPr>
          <p:cNvSpPr>
            <a:spLocks noGrp="1"/>
          </p:cNvSpPr>
          <p:nvPr>
            <p:ph type="title"/>
          </p:nvPr>
        </p:nvSpPr>
        <p:spPr>
          <a:xfrm>
            <a:off x="838200" y="365125"/>
            <a:ext cx="10515600" cy="2941601"/>
          </a:xfrm>
        </p:spPr>
        <p:txBody>
          <a:bodyPr>
            <a:normAutofit/>
          </a:bodyPr>
          <a:lstStyle/>
          <a:p>
            <a:r>
              <a:rPr lang="fr-FR" dirty="0"/>
              <a:t>Privilégiez la </a:t>
            </a:r>
            <a:r>
              <a:rPr lang="fr-FR" dirty="0" err="1"/>
              <a:t>co-localisation</a:t>
            </a:r>
            <a:r>
              <a:rPr lang="fr-FR" dirty="0"/>
              <a:t> de toutes les personnes travaillant ensemble et le dialogue en face à face comme méthode de communication.</a:t>
            </a:r>
          </a:p>
        </p:txBody>
      </p:sp>
      <p:sp>
        <p:nvSpPr>
          <p:cNvPr id="3" name="Espace réservé du contenu 2">
            <a:extLst>
              <a:ext uri="{FF2B5EF4-FFF2-40B4-BE49-F238E27FC236}">
                <a16:creationId xmlns:a16="http://schemas.microsoft.com/office/drawing/2014/main" id="{CB46AE17-F33B-48B7-ACAD-B583637D3B20}"/>
              </a:ext>
            </a:extLst>
          </p:cNvPr>
          <p:cNvSpPr>
            <a:spLocks noGrp="1"/>
          </p:cNvSpPr>
          <p:nvPr>
            <p:ph idx="1"/>
          </p:nvPr>
        </p:nvSpPr>
        <p:spPr>
          <a:xfrm>
            <a:off x="838200" y="3306725"/>
            <a:ext cx="10515600" cy="2870237"/>
          </a:xfrm>
        </p:spPr>
        <p:txBody>
          <a:bodyPr/>
          <a:lstStyle/>
          <a:p>
            <a:pPr marL="0" indent="0">
              <a:buNone/>
            </a:pPr>
            <a:r>
              <a:rPr lang="fr-FR" dirty="0"/>
              <a:t>Le dialogue face-à-face, le pair-</a:t>
            </a:r>
            <a:r>
              <a:rPr lang="fr-FR" dirty="0" err="1"/>
              <a:t>programming</a:t>
            </a:r>
            <a:r>
              <a:rPr lang="fr-FR" dirty="0"/>
              <a:t> sont les outils les plus importants lors du développement d’un logiciel.</a:t>
            </a:r>
          </a:p>
        </p:txBody>
      </p:sp>
    </p:spTree>
    <p:extLst>
      <p:ext uri="{BB962C8B-B14F-4D97-AF65-F5344CB8AC3E}">
        <p14:creationId xmlns:p14="http://schemas.microsoft.com/office/powerpoint/2010/main" val="91396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64A83-BD17-45BC-8F8F-1A9AC3D29029}"/>
              </a:ext>
            </a:extLst>
          </p:cNvPr>
          <p:cNvSpPr>
            <a:spLocks noGrp="1"/>
          </p:cNvSpPr>
          <p:nvPr>
            <p:ph type="title"/>
          </p:nvPr>
        </p:nvSpPr>
        <p:spPr>
          <a:xfrm>
            <a:off x="838200" y="365125"/>
            <a:ext cx="10515600" cy="2941601"/>
          </a:xfrm>
        </p:spPr>
        <p:txBody>
          <a:bodyPr>
            <a:normAutofit/>
          </a:bodyPr>
          <a:lstStyle/>
          <a:p>
            <a:r>
              <a:rPr lang="fr-FR" dirty="0"/>
              <a:t>Un logiciel fonctionnel est la principale mesure de progression d'un projet.</a:t>
            </a:r>
          </a:p>
        </p:txBody>
      </p:sp>
      <p:sp>
        <p:nvSpPr>
          <p:cNvPr id="3" name="Espace réservé du contenu 2">
            <a:extLst>
              <a:ext uri="{FF2B5EF4-FFF2-40B4-BE49-F238E27FC236}">
                <a16:creationId xmlns:a16="http://schemas.microsoft.com/office/drawing/2014/main" id="{CB46AE17-F33B-48B7-ACAD-B583637D3B20}"/>
              </a:ext>
            </a:extLst>
          </p:cNvPr>
          <p:cNvSpPr>
            <a:spLocks noGrp="1"/>
          </p:cNvSpPr>
          <p:nvPr>
            <p:ph idx="1"/>
          </p:nvPr>
        </p:nvSpPr>
        <p:spPr>
          <a:xfrm>
            <a:off x="838200" y="3306725"/>
            <a:ext cx="10515600" cy="2870237"/>
          </a:xfrm>
        </p:spPr>
        <p:txBody>
          <a:bodyPr/>
          <a:lstStyle/>
          <a:p>
            <a:pPr marL="0" indent="0">
              <a:buNone/>
            </a:pPr>
            <a:r>
              <a:rPr lang="fr-FR" dirty="0"/>
              <a:t>Le client va faire beaucoup plus attention au résultat final, si entre deux itérations aucunes fonctionnalités n’ont été ajouter le client va se demander si les développeurs ont travailler.</a:t>
            </a:r>
          </a:p>
          <a:p>
            <a:pPr marL="0" indent="0">
              <a:buNone/>
            </a:pPr>
            <a:r>
              <a:rPr lang="fr-FR" dirty="0"/>
              <a:t>Il faut tant que se peut faire attention aux régressions de code.</a:t>
            </a:r>
          </a:p>
        </p:txBody>
      </p:sp>
    </p:spTree>
    <p:extLst>
      <p:ext uri="{BB962C8B-B14F-4D97-AF65-F5344CB8AC3E}">
        <p14:creationId xmlns:p14="http://schemas.microsoft.com/office/powerpoint/2010/main" val="679724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F2F62C-3140-4144-93D3-29BB472D34A6}"/>
              </a:ext>
            </a:extLst>
          </p:cNvPr>
          <p:cNvSpPr>
            <a:spLocks noGrp="1"/>
          </p:cNvSpPr>
          <p:nvPr>
            <p:ph type="title"/>
          </p:nvPr>
        </p:nvSpPr>
        <p:spPr/>
        <p:txBody>
          <a:bodyPr/>
          <a:lstStyle/>
          <a:p>
            <a:r>
              <a:rPr lang="fr-FR" dirty="0"/>
              <a:t>Historique</a:t>
            </a:r>
          </a:p>
        </p:txBody>
      </p:sp>
      <p:sp>
        <p:nvSpPr>
          <p:cNvPr id="3" name="Espace réservé du contenu 2">
            <a:extLst>
              <a:ext uri="{FF2B5EF4-FFF2-40B4-BE49-F238E27FC236}">
                <a16:creationId xmlns:a16="http://schemas.microsoft.com/office/drawing/2014/main" id="{84F99A70-91DA-4DD7-A011-3E7CBF280A0B}"/>
              </a:ext>
            </a:extLst>
          </p:cNvPr>
          <p:cNvSpPr>
            <a:spLocks noGrp="1"/>
          </p:cNvSpPr>
          <p:nvPr>
            <p:ph idx="1"/>
          </p:nvPr>
        </p:nvSpPr>
        <p:spPr/>
        <p:txBody>
          <a:bodyPr>
            <a:normAutofit lnSpcReduction="10000"/>
          </a:bodyPr>
          <a:lstStyle/>
          <a:p>
            <a:pPr marL="0" indent="0">
              <a:buNone/>
            </a:pPr>
            <a:r>
              <a:rPr lang="fr-FR" dirty="0"/>
              <a:t>Le Manifeste pour le développement agile de logiciels est un texte qui as été éditer lors d’une réunion de 17 experts du développement d’application en février 2001.</a:t>
            </a:r>
          </a:p>
          <a:p>
            <a:pPr marL="0" indent="0">
              <a:buNone/>
            </a:pPr>
            <a:r>
              <a:rPr lang="fr-FR" dirty="0"/>
              <a:t>Partant du constat que les méthode traditionnelle de développement ne correspondait plus a la réalité du développement d’application.</a:t>
            </a:r>
          </a:p>
          <a:p>
            <a:pPr marL="0" indent="0">
              <a:buNone/>
            </a:pPr>
            <a:r>
              <a:rPr lang="fr-FR" dirty="0"/>
              <a:t>En effet le cycle traditionnel, dit cycle de développement en cascade rendait le processus de développement monolithique et hasardeux lors de la présentation du produit final au client.</a:t>
            </a:r>
          </a:p>
          <a:p>
            <a:pPr marL="0" indent="0">
              <a:buNone/>
            </a:pPr>
            <a:r>
              <a:rPr lang="fr-FR" dirty="0"/>
              <a:t>Ce cycle qui s’étalait sur de nombreux mois de </a:t>
            </a:r>
            <a:r>
              <a:rPr lang="fr-FR" dirty="0" err="1"/>
              <a:t>developpement</a:t>
            </a:r>
            <a:r>
              <a:rPr lang="fr-FR" dirty="0"/>
              <a:t> rendait un souvent une application mal finalisé qui n’était pas en accord avec le résultat attendu par le client.</a:t>
            </a:r>
          </a:p>
        </p:txBody>
      </p:sp>
    </p:spTree>
    <p:extLst>
      <p:ext uri="{BB962C8B-B14F-4D97-AF65-F5344CB8AC3E}">
        <p14:creationId xmlns:p14="http://schemas.microsoft.com/office/powerpoint/2010/main" val="2393961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64A83-BD17-45BC-8F8F-1A9AC3D29029}"/>
              </a:ext>
            </a:extLst>
          </p:cNvPr>
          <p:cNvSpPr>
            <a:spLocks noGrp="1"/>
          </p:cNvSpPr>
          <p:nvPr>
            <p:ph type="title"/>
          </p:nvPr>
        </p:nvSpPr>
        <p:spPr>
          <a:xfrm>
            <a:off x="838200" y="365125"/>
            <a:ext cx="10515600" cy="2941601"/>
          </a:xfrm>
        </p:spPr>
        <p:txBody>
          <a:bodyPr>
            <a:normAutofit fontScale="90000"/>
          </a:bodyPr>
          <a:lstStyle/>
          <a:p>
            <a:r>
              <a:rPr lang="fr-FR" dirty="0"/>
              <a:t>Les processus agiles encouragent un rythme de développement soutenable. Ensemble, les commanditaires, les développeurs et les utilisateurs devraient être capables de maintenir indéfiniment un rythme constant.</a:t>
            </a:r>
          </a:p>
        </p:txBody>
      </p:sp>
      <p:sp>
        <p:nvSpPr>
          <p:cNvPr id="3" name="Espace réservé du contenu 2">
            <a:extLst>
              <a:ext uri="{FF2B5EF4-FFF2-40B4-BE49-F238E27FC236}">
                <a16:creationId xmlns:a16="http://schemas.microsoft.com/office/drawing/2014/main" id="{CB46AE17-F33B-48B7-ACAD-B583637D3B20}"/>
              </a:ext>
            </a:extLst>
          </p:cNvPr>
          <p:cNvSpPr>
            <a:spLocks noGrp="1"/>
          </p:cNvSpPr>
          <p:nvPr>
            <p:ph idx="1"/>
          </p:nvPr>
        </p:nvSpPr>
        <p:spPr>
          <a:xfrm>
            <a:off x="838200" y="3306725"/>
            <a:ext cx="10515600" cy="2870237"/>
          </a:xfrm>
        </p:spPr>
        <p:txBody>
          <a:bodyPr/>
          <a:lstStyle/>
          <a:p>
            <a:pPr marL="0" indent="0">
              <a:buNone/>
            </a:pPr>
            <a:r>
              <a:rPr lang="fr-FR" dirty="0"/>
              <a:t>On accepte que lorsque le développement a pris un rythme, cette mesure qui sera constante lors des phases de développement itératifs.</a:t>
            </a:r>
          </a:p>
        </p:txBody>
      </p:sp>
    </p:spTree>
    <p:extLst>
      <p:ext uri="{BB962C8B-B14F-4D97-AF65-F5344CB8AC3E}">
        <p14:creationId xmlns:p14="http://schemas.microsoft.com/office/powerpoint/2010/main" val="2931659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64A83-BD17-45BC-8F8F-1A9AC3D29029}"/>
              </a:ext>
            </a:extLst>
          </p:cNvPr>
          <p:cNvSpPr>
            <a:spLocks noGrp="1"/>
          </p:cNvSpPr>
          <p:nvPr>
            <p:ph type="title"/>
          </p:nvPr>
        </p:nvSpPr>
        <p:spPr>
          <a:xfrm>
            <a:off x="838200" y="365125"/>
            <a:ext cx="10515600" cy="2941601"/>
          </a:xfrm>
        </p:spPr>
        <p:txBody>
          <a:bodyPr>
            <a:normAutofit/>
          </a:bodyPr>
          <a:lstStyle/>
          <a:p>
            <a:r>
              <a:rPr lang="fr-FR" dirty="0"/>
              <a:t>Une attention continue à l'excellence technique et à un bon design.</a:t>
            </a:r>
          </a:p>
        </p:txBody>
      </p:sp>
      <p:sp>
        <p:nvSpPr>
          <p:cNvPr id="3" name="Espace réservé du contenu 2">
            <a:extLst>
              <a:ext uri="{FF2B5EF4-FFF2-40B4-BE49-F238E27FC236}">
                <a16:creationId xmlns:a16="http://schemas.microsoft.com/office/drawing/2014/main" id="{CB46AE17-F33B-48B7-ACAD-B583637D3B20}"/>
              </a:ext>
            </a:extLst>
          </p:cNvPr>
          <p:cNvSpPr>
            <a:spLocks noGrp="1"/>
          </p:cNvSpPr>
          <p:nvPr>
            <p:ph idx="1"/>
          </p:nvPr>
        </p:nvSpPr>
        <p:spPr>
          <a:xfrm>
            <a:off x="838200" y="3306725"/>
            <a:ext cx="10515600" cy="2870237"/>
          </a:xfrm>
        </p:spPr>
        <p:txBody>
          <a:bodyPr/>
          <a:lstStyle/>
          <a:p>
            <a:pPr marL="0" indent="0">
              <a:buNone/>
            </a:pPr>
            <a:r>
              <a:rPr lang="fr-FR" dirty="0"/>
              <a:t>En gros: faites du beau aussi bien au niveau du code que du design ! </a:t>
            </a:r>
            <a:r>
              <a:rPr lang="fr-FR" dirty="0">
                <a:sym typeface="Wingdings" panose="05000000000000000000" pitchFamily="2" charset="2"/>
              </a:rPr>
              <a:t></a:t>
            </a:r>
            <a:endParaRPr lang="fr-FR" dirty="0"/>
          </a:p>
        </p:txBody>
      </p:sp>
    </p:spTree>
    <p:extLst>
      <p:ext uri="{BB962C8B-B14F-4D97-AF65-F5344CB8AC3E}">
        <p14:creationId xmlns:p14="http://schemas.microsoft.com/office/powerpoint/2010/main" val="3480718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64A83-BD17-45BC-8F8F-1A9AC3D29029}"/>
              </a:ext>
            </a:extLst>
          </p:cNvPr>
          <p:cNvSpPr>
            <a:spLocks noGrp="1"/>
          </p:cNvSpPr>
          <p:nvPr>
            <p:ph type="title"/>
          </p:nvPr>
        </p:nvSpPr>
        <p:spPr>
          <a:xfrm>
            <a:off x="838200" y="365125"/>
            <a:ext cx="10515600" cy="2941601"/>
          </a:xfrm>
        </p:spPr>
        <p:txBody>
          <a:bodyPr>
            <a:normAutofit/>
          </a:bodyPr>
          <a:lstStyle/>
          <a:p>
            <a:r>
              <a:rPr lang="fr-FR" dirty="0"/>
              <a:t>La simplicité – c’est-à-dire l’art de minimiser la quantité de travail inutile – est essentielle.</a:t>
            </a:r>
          </a:p>
        </p:txBody>
      </p:sp>
      <p:sp>
        <p:nvSpPr>
          <p:cNvPr id="3" name="Espace réservé du contenu 2">
            <a:extLst>
              <a:ext uri="{FF2B5EF4-FFF2-40B4-BE49-F238E27FC236}">
                <a16:creationId xmlns:a16="http://schemas.microsoft.com/office/drawing/2014/main" id="{CB46AE17-F33B-48B7-ACAD-B583637D3B20}"/>
              </a:ext>
            </a:extLst>
          </p:cNvPr>
          <p:cNvSpPr>
            <a:spLocks noGrp="1"/>
          </p:cNvSpPr>
          <p:nvPr>
            <p:ph idx="1"/>
          </p:nvPr>
        </p:nvSpPr>
        <p:spPr>
          <a:xfrm>
            <a:off x="838200" y="3306725"/>
            <a:ext cx="10515600" cy="2870237"/>
          </a:xfrm>
        </p:spPr>
        <p:txBody>
          <a:bodyPr/>
          <a:lstStyle/>
          <a:p>
            <a:pPr marL="0" indent="0">
              <a:buNone/>
            </a:pPr>
            <a:r>
              <a:rPr lang="fr-FR" dirty="0"/>
              <a:t>On dit souvent pour blaguer qu’un bon programmeur est un programmeur fainéant, mais ce n’est pas toujours vrai. En gros, il faut penser a créer des fonctions réutilisables afin d’éviter le </a:t>
            </a:r>
            <a:r>
              <a:rPr lang="fr-FR" dirty="0" err="1"/>
              <a:t>refactoring</a:t>
            </a:r>
            <a:r>
              <a:rPr lang="fr-FR" dirty="0"/>
              <a:t>.</a:t>
            </a:r>
          </a:p>
        </p:txBody>
      </p:sp>
    </p:spTree>
    <p:extLst>
      <p:ext uri="{BB962C8B-B14F-4D97-AF65-F5344CB8AC3E}">
        <p14:creationId xmlns:p14="http://schemas.microsoft.com/office/powerpoint/2010/main" val="1491263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64A83-BD17-45BC-8F8F-1A9AC3D29029}"/>
              </a:ext>
            </a:extLst>
          </p:cNvPr>
          <p:cNvSpPr>
            <a:spLocks noGrp="1"/>
          </p:cNvSpPr>
          <p:nvPr>
            <p:ph type="title"/>
          </p:nvPr>
        </p:nvSpPr>
        <p:spPr>
          <a:xfrm>
            <a:off x="838200" y="365125"/>
            <a:ext cx="10515600" cy="2941601"/>
          </a:xfrm>
        </p:spPr>
        <p:txBody>
          <a:bodyPr>
            <a:normAutofit/>
          </a:bodyPr>
          <a:lstStyle/>
          <a:p>
            <a:r>
              <a:rPr lang="fr-FR" dirty="0"/>
              <a:t>Les meilleures architectures, spécifications et conceptions émergent d'équipes </a:t>
            </a:r>
            <a:r>
              <a:rPr lang="fr-FR" dirty="0" err="1"/>
              <a:t>auto-organisées</a:t>
            </a:r>
            <a:r>
              <a:rPr lang="fr-FR" dirty="0"/>
              <a:t>.</a:t>
            </a:r>
          </a:p>
        </p:txBody>
      </p:sp>
      <p:sp>
        <p:nvSpPr>
          <p:cNvPr id="3" name="Espace réservé du contenu 2">
            <a:extLst>
              <a:ext uri="{FF2B5EF4-FFF2-40B4-BE49-F238E27FC236}">
                <a16:creationId xmlns:a16="http://schemas.microsoft.com/office/drawing/2014/main" id="{CB46AE17-F33B-48B7-ACAD-B583637D3B20}"/>
              </a:ext>
            </a:extLst>
          </p:cNvPr>
          <p:cNvSpPr>
            <a:spLocks noGrp="1"/>
          </p:cNvSpPr>
          <p:nvPr>
            <p:ph idx="1"/>
          </p:nvPr>
        </p:nvSpPr>
        <p:spPr>
          <a:xfrm>
            <a:off x="838200" y="3306725"/>
            <a:ext cx="10515600" cy="2870237"/>
          </a:xfrm>
        </p:spPr>
        <p:txBody>
          <a:bodyPr/>
          <a:lstStyle/>
          <a:p>
            <a:pPr marL="0" indent="0">
              <a:buNone/>
            </a:pPr>
            <a:r>
              <a:rPr lang="fr-FR" dirty="0"/>
              <a:t>Quand une équipe se connait bien, les développeurs travaillent mieux ensemble. Et cela se ressent dans la production de l’application.</a:t>
            </a:r>
          </a:p>
        </p:txBody>
      </p:sp>
    </p:spTree>
    <p:extLst>
      <p:ext uri="{BB962C8B-B14F-4D97-AF65-F5344CB8AC3E}">
        <p14:creationId xmlns:p14="http://schemas.microsoft.com/office/powerpoint/2010/main" val="3501284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64A83-BD17-45BC-8F8F-1A9AC3D29029}"/>
              </a:ext>
            </a:extLst>
          </p:cNvPr>
          <p:cNvSpPr>
            <a:spLocks noGrp="1"/>
          </p:cNvSpPr>
          <p:nvPr>
            <p:ph type="title"/>
          </p:nvPr>
        </p:nvSpPr>
        <p:spPr>
          <a:xfrm>
            <a:off x="838200" y="365125"/>
            <a:ext cx="10515600" cy="2941601"/>
          </a:xfrm>
        </p:spPr>
        <p:txBody>
          <a:bodyPr>
            <a:normAutofit/>
          </a:bodyPr>
          <a:lstStyle/>
          <a:p>
            <a:r>
              <a:rPr lang="fr-FR" dirty="0"/>
              <a:t>À intervalles réguliers, l'équipe réfléchit aux moyens possibles de devenir plus efficace. Puis elle s'adapte et modifie son fonctionnement en conséquence.</a:t>
            </a:r>
          </a:p>
        </p:txBody>
      </p:sp>
      <p:sp>
        <p:nvSpPr>
          <p:cNvPr id="3" name="Espace réservé du contenu 2">
            <a:extLst>
              <a:ext uri="{FF2B5EF4-FFF2-40B4-BE49-F238E27FC236}">
                <a16:creationId xmlns:a16="http://schemas.microsoft.com/office/drawing/2014/main" id="{CB46AE17-F33B-48B7-ACAD-B583637D3B20}"/>
              </a:ext>
            </a:extLst>
          </p:cNvPr>
          <p:cNvSpPr>
            <a:spLocks noGrp="1"/>
          </p:cNvSpPr>
          <p:nvPr>
            <p:ph idx="1"/>
          </p:nvPr>
        </p:nvSpPr>
        <p:spPr>
          <a:xfrm>
            <a:off x="838200" y="3306725"/>
            <a:ext cx="10515600" cy="2870237"/>
          </a:xfrm>
        </p:spPr>
        <p:txBody>
          <a:bodyPr/>
          <a:lstStyle/>
          <a:p>
            <a:pPr marL="0" indent="0">
              <a:buNone/>
            </a:pPr>
            <a:r>
              <a:rPr lang="fr-FR" dirty="0"/>
              <a:t>Il faut que l’équipe réfléchisse constamment à comment s’améliorer en se posant les bonnes questions lors des réunions.</a:t>
            </a:r>
          </a:p>
        </p:txBody>
      </p:sp>
    </p:spTree>
    <p:extLst>
      <p:ext uri="{BB962C8B-B14F-4D97-AF65-F5344CB8AC3E}">
        <p14:creationId xmlns:p14="http://schemas.microsoft.com/office/powerpoint/2010/main" val="2199085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97A13-8DCD-47FB-A3F0-71ABB7B1F13C}"/>
              </a:ext>
            </a:extLst>
          </p:cNvPr>
          <p:cNvSpPr>
            <a:spLocks noGrp="1"/>
          </p:cNvSpPr>
          <p:nvPr>
            <p:ph type="title"/>
          </p:nvPr>
        </p:nvSpPr>
        <p:spPr>
          <a:xfrm>
            <a:off x="838200" y="2766218"/>
            <a:ext cx="10515600" cy="1325563"/>
          </a:xfrm>
        </p:spPr>
        <p:txBody>
          <a:bodyPr/>
          <a:lstStyle/>
          <a:p>
            <a:pPr algn="ctr"/>
            <a:r>
              <a:rPr lang="fr-FR" dirty="0"/>
              <a:t>Pour résumer</a:t>
            </a:r>
          </a:p>
        </p:txBody>
      </p:sp>
    </p:spTree>
    <p:extLst>
      <p:ext uri="{BB962C8B-B14F-4D97-AF65-F5344CB8AC3E}">
        <p14:creationId xmlns:p14="http://schemas.microsoft.com/office/powerpoint/2010/main" val="456511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97A13-8DCD-47FB-A3F0-71ABB7B1F13C}"/>
              </a:ext>
            </a:extLst>
          </p:cNvPr>
          <p:cNvSpPr>
            <a:spLocks noGrp="1"/>
          </p:cNvSpPr>
          <p:nvPr>
            <p:ph type="title"/>
          </p:nvPr>
        </p:nvSpPr>
        <p:spPr>
          <a:xfrm>
            <a:off x="838200" y="170121"/>
            <a:ext cx="10515600" cy="6422065"/>
          </a:xfrm>
        </p:spPr>
        <p:txBody>
          <a:bodyPr>
            <a:normAutofit/>
          </a:bodyPr>
          <a:lstStyle/>
          <a:p>
            <a:pPr algn="ctr"/>
            <a:r>
              <a:rPr lang="fr-FR" b="0" i="0" dirty="0">
                <a:solidFill>
                  <a:srgbClr val="202122"/>
                </a:solidFill>
                <a:effectLst/>
                <a:latin typeface="Arial" panose="020B0604020202020204" pitchFamily="34" charset="0"/>
              </a:rPr>
              <a:t>Le </a:t>
            </a:r>
            <a:r>
              <a:rPr lang="fr-FR" b="1" i="0" dirty="0">
                <a:solidFill>
                  <a:srgbClr val="202122"/>
                </a:solidFill>
                <a:effectLst/>
                <a:latin typeface="Arial" panose="020B0604020202020204" pitchFamily="34" charset="0"/>
              </a:rPr>
              <a:t>développement agile</a:t>
            </a:r>
            <a:r>
              <a:rPr lang="fr-FR" b="0" i="0" dirty="0">
                <a:solidFill>
                  <a:srgbClr val="202122"/>
                </a:solidFill>
                <a:effectLst/>
                <a:latin typeface="Arial" panose="020B0604020202020204" pitchFamily="34" charset="0"/>
              </a:rPr>
              <a:t>, appelé aussi </a:t>
            </a:r>
            <a:r>
              <a:rPr lang="fr-FR" b="1" i="0" dirty="0">
                <a:solidFill>
                  <a:srgbClr val="202122"/>
                </a:solidFill>
                <a:effectLst/>
                <a:latin typeface="Arial" panose="020B0604020202020204" pitchFamily="34" charset="0"/>
              </a:rPr>
              <a:t>développement adaptatif</a:t>
            </a:r>
            <a:r>
              <a:rPr lang="fr-FR" b="0" i="0" dirty="0">
                <a:solidFill>
                  <a:srgbClr val="202122"/>
                </a:solidFill>
                <a:effectLst/>
                <a:latin typeface="Arial" panose="020B0604020202020204" pitchFamily="34" charset="0"/>
              </a:rPr>
              <a:t>, se caractérise donc par un style de conduite de projet </a:t>
            </a:r>
            <a:r>
              <a:rPr lang="fr-FR" b="1" i="0" dirty="0">
                <a:solidFill>
                  <a:srgbClr val="202122"/>
                </a:solidFill>
                <a:effectLst/>
                <a:latin typeface="Arial" panose="020B0604020202020204" pitchFamily="34" charset="0"/>
              </a:rPr>
              <a:t>itératif incrémental</a:t>
            </a:r>
            <a:r>
              <a:rPr lang="fr-FR" b="0" i="0" dirty="0">
                <a:solidFill>
                  <a:srgbClr val="202122"/>
                </a:solidFill>
                <a:effectLst/>
                <a:latin typeface="Arial" panose="020B0604020202020204" pitchFamily="34" charset="0"/>
              </a:rPr>
              <a:t>, centré sur </a:t>
            </a:r>
            <a:r>
              <a:rPr lang="fr-FR" b="1" i="0" dirty="0">
                <a:solidFill>
                  <a:srgbClr val="202122"/>
                </a:solidFill>
                <a:effectLst/>
                <a:latin typeface="Arial" panose="020B0604020202020204" pitchFamily="34" charset="0"/>
              </a:rPr>
              <a:t>l’autonomie</a:t>
            </a:r>
            <a:r>
              <a:rPr lang="fr-FR" b="0" i="0" dirty="0">
                <a:solidFill>
                  <a:srgbClr val="202122"/>
                </a:solidFill>
                <a:effectLst/>
                <a:latin typeface="Arial" panose="020B0604020202020204" pitchFamily="34" charset="0"/>
              </a:rPr>
              <a:t> des ressources humaines impliquées dans la spécification, la production et la validation d’une application intégrée et testée en continu</a:t>
            </a:r>
            <a:endParaRPr lang="fr-FR" dirty="0"/>
          </a:p>
        </p:txBody>
      </p:sp>
    </p:spTree>
    <p:extLst>
      <p:ext uri="{BB962C8B-B14F-4D97-AF65-F5344CB8AC3E}">
        <p14:creationId xmlns:p14="http://schemas.microsoft.com/office/powerpoint/2010/main" val="734359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DB11D8-1A6B-4184-8283-C07EBC1EA370}"/>
              </a:ext>
            </a:extLst>
          </p:cNvPr>
          <p:cNvSpPr>
            <a:spLocks noGrp="1"/>
          </p:cNvSpPr>
          <p:nvPr>
            <p:ph type="title"/>
          </p:nvPr>
        </p:nvSpPr>
        <p:spPr/>
        <p:txBody>
          <a:bodyPr/>
          <a:lstStyle/>
          <a:p>
            <a:r>
              <a:rPr lang="fr-FR" dirty="0"/>
              <a:t>Ressources utiles</a:t>
            </a:r>
          </a:p>
        </p:txBody>
      </p:sp>
      <p:sp>
        <p:nvSpPr>
          <p:cNvPr id="3" name="Espace réservé du contenu 2">
            <a:extLst>
              <a:ext uri="{FF2B5EF4-FFF2-40B4-BE49-F238E27FC236}">
                <a16:creationId xmlns:a16="http://schemas.microsoft.com/office/drawing/2014/main" id="{E64F9B38-17A7-436C-9661-8FB0E5201266}"/>
              </a:ext>
            </a:extLst>
          </p:cNvPr>
          <p:cNvSpPr>
            <a:spLocks noGrp="1"/>
          </p:cNvSpPr>
          <p:nvPr>
            <p:ph idx="1"/>
          </p:nvPr>
        </p:nvSpPr>
        <p:spPr/>
        <p:txBody>
          <a:bodyPr/>
          <a:lstStyle/>
          <a:p>
            <a:pPr marL="0" indent="0">
              <a:buNone/>
            </a:pPr>
            <a:r>
              <a:rPr lang="fr-FR" dirty="0">
                <a:hlinkClick r:id="rId2"/>
              </a:rPr>
              <a:t>https://agilemanifesto.org/iso/fr/manifesto.html</a:t>
            </a:r>
            <a:endParaRPr lang="fr-FR" dirty="0"/>
          </a:p>
          <a:p>
            <a:pPr marL="0" indent="0">
              <a:buNone/>
            </a:pPr>
            <a:endParaRPr lang="fr-FR" dirty="0"/>
          </a:p>
          <a:p>
            <a:pPr marL="0" indent="0">
              <a:buNone/>
            </a:pPr>
            <a:r>
              <a:rPr lang="fr-FR" dirty="0">
                <a:hlinkClick r:id="rId3"/>
              </a:rPr>
              <a:t>https://manifesteagile.fr/</a:t>
            </a:r>
            <a:endParaRPr lang="fr-FR" dirty="0"/>
          </a:p>
          <a:p>
            <a:pPr marL="0" indent="0">
              <a:buNone/>
            </a:pPr>
            <a:endParaRPr lang="fr-FR" dirty="0"/>
          </a:p>
          <a:p>
            <a:pPr marL="0" indent="0">
              <a:buNone/>
            </a:pPr>
            <a:r>
              <a:rPr lang="fr-FR" dirty="0"/>
              <a:t>A signer: </a:t>
            </a:r>
          </a:p>
          <a:p>
            <a:pPr marL="0" indent="0">
              <a:buNone/>
            </a:pPr>
            <a:r>
              <a:rPr lang="fr-FR" dirty="0">
                <a:hlinkClick r:id="rId4"/>
              </a:rPr>
              <a:t>http://manifesto.softwarecraftsmanship.org/#/fr-fr</a:t>
            </a:r>
            <a:endParaRPr lang="fr-FR" dirty="0"/>
          </a:p>
        </p:txBody>
      </p:sp>
    </p:spTree>
    <p:extLst>
      <p:ext uri="{BB962C8B-B14F-4D97-AF65-F5344CB8AC3E}">
        <p14:creationId xmlns:p14="http://schemas.microsoft.com/office/powerpoint/2010/main" val="404105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87684F-490C-4594-99B2-FDB4AEF981DE}"/>
              </a:ext>
            </a:extLst>
          </p:cNvPr>
          <p:cNvSpPr>
            <a:spLocks noGrp="1"/>
          </p:cNvSpPr>
          <p:nvPr>
            <p:ph type="title"/>
          </p:nvPr>
        </p:nvSpPr>
        <p:spPr/>
        <p:txBody>
          <a:bodyPr/>
          <a:lstStyle/>
          <a:p>
            <a:r>
              <a:rPr lang="fr-FR" dirty="0"/>
              <a:t>Valeurs et Principes</a:t>
            </a:r>
          </a:p>
        </p:txBody>
      </p:sp>
      <p:sp>
        <p:nvSpPr>
          <p:cNvPr id="3" name="Espace réservé du contenu 2">
            <a:extLst>
              <a:ext uri="{FF2B5EF4-FFF2-40B4-BE49-F238E27FC236}">
                <a16:creationId xmlns:a16="http://schemas.microsoft.com/office/drawing/2014/main" id="{8926C3C4-E922-4399-8DC9-34EC4020EE01}"/>
              </a:ext>
            </a:extLst>
          </p:cNvPr>
          <p:cNvSpPr>
            <a:spLocks noGrp="1"/>
          </p:cNvSpPr>
          <p:nvPr>
            <p:ph idx="1"/>
          </p:nvPr>
        </p:nvSpPr>
        <p:spPr/>
        <p:txBody>
          <a:bodyPr/>
          <a:lstStyle/>
          <a:p>
            <a:pPr marL="0" indent="0">
              <a:buNone/>
            </a:pPr>
            <a:r>
              <a:rPr lang="fr-FR" dirty="0"/>
              <a:t>Ces 17 experts ont extrait 12 principes et 4 valeurs pour définir une nouvelle façon de développer des logiciels.</a:t>
            </a:r>
          </a:p>
          <a:p>
            <a:pPr marL="0" indent="0">
              <a:buNone/>
            </a:pPr>
            <a:r>
              <a:rPr lang="fr-FR" dirty="0"/>
              <a:t>Les 12 principes que l’on va développer découle naturellement des 4 principes fondateurs.</a:t>
            </a:r>
          </a:p>
          <a:p>
            <a:pPr marL="0" indent="0">
              <a:buNone/>
            </a:pPr>
            <a:r>
              <a:rPr lang="fr-FR" dirty="0"/>
              <a:t>Ces approches rendent le développement de logiciels fluide, elles doivent être pratiquées et l’on doit aider les autre à les pratiquer</a:t>
            </a:r>
          </a:p>
          <a:p>
            <a:pPr marL="0" indent="0">
              <a:buNone/>
            </a:pPr>
            <a:r>
              <a:rPr lang="fr-FR" dirty="0"/>
              <a:t>La pratique du cycle itératif est nécessaire en processus agile.</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190254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2E8DBA-04FD-4DCD-8658-A6166A379E97}"/>
              </a:ext>
            </a:extLst>
          </p:cNvPr>
          <p:cNvSpPr>
            <a:spLocks noGrp="1"/>
          </p:cNvSpPr>
          <p:nvPr>
            <p:ph type="title"/>
          </p:nvPr>
        </p:nvSpPr>
        <p:spPr/>
        <p:txBody>
          <a:bodyPr/>
          <a:lstStyle/>
          <a:p>
            <a:r>
              <a:rPr lang="fr-FR" dirty="0"/>
              <a:t>L’ancien cycle incrémental (1970)</a:t>
            </a:r>
          </a:p>
        </p:txBody>
      </p:sp>
      <p:pic>
        <p:nvPicPr>
          <p:cNvPr id="5" name="Espace réservé du contenu 4">
            <a:extLst>
              <a:ext uri="{FF2B5EF4-FFF2-40B4-BE49-F238E27FC236}">
                <a16:creationId xmlns:a16="http://schemas.microsoft.com/office/drawing/2014/main" id="{92E881F5-4186-473A-B8DD-0CAC1E6A9C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888" y="1829291"/>
            <a:ext cx="8402223" cy="4344006"/>
          </a:xfrm>
        </p:spPr>
      </p:pic>
    </p:spTree>
    <p:extLst>
      <p:ext uri="{BB962C8B-B14F-4D97-AF65-F5344CB8AC3E}">
        <p14:creationId xmlns:p14="http://schemas.microsoft.com/office/powerpoint/2010/main" val="419293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F29D32-7812-4398-9312-A0E4B0BC6464}"/>
              </a:ext>
            </a:extLst>
          </p:cNvPr>
          <p:cNvSpPr>
            <a:spLocks noGrp="1"/>
          </p:cNvSpPr>
          <p:nvPr>
            <p:ph type="title"/>
          </p:nvPr>
        </p:nvSpPr>
        <p:spPr/>
        <p:txBody>
          <a:bodyPr/>
          <a:lstStyle/>
          <a:p>
            <a:r>
              <a:rPr lang="fr-FR" dirty="0"/>
              <a:t>Le cycle itératif</a:t>
            </a:r>
          </a:p>
        </p:txBody>
      </p:sp>
      <p:pic>
        <p:nvPicPr>
          <p:cNvPr id="5" name="Espace réservé du contenu 4">
            <a:extLst>
              <a:ext uri="{FF2B5EF4-FFF2-40B4-BE49-F238E27FC236}">
                <a16:creationId xmlns:a16="http://schemas.microsoft.com/office/drawing/2014/main" id="{79F5C3E3-A629-4B06-89CA-FC58777F65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3470" y="1985602"/>
            <a:ext cx="7070651" cy="4507273"/>
          </a:xfrm>
        </p:spPr>
      </p:pic>
    </p:spTree>
    <p:extLst>
      <p:ext uri="{BB962C8B-B14F-4D97-AF65-F5344CB8AC3E}">
        <p14:creationId xmlns:p14="http://schemas.microsoft.com/office/powerpoint/2010/main" val="296763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6657E1-A510-45BE-AF3E-35B3B677D16D}"/>
              </a:ext>
            </a:extLst>
          </p:cNvPr>
          <p:cNvSpPr>
            <a:spLocks noGrp="1"/>
          </p:cNvSpPr>
          <p:nvPr>
            <p:ph type="title"/>
          </p:nvPr>
        </p:nvSpPr>
        <p:spPr/>
        <p:txBody>
          <a:bodyPr/>
          <a:lstStyle/>
          <a:p>
            <a:r>
              <a:rPr lang="fr-FR" dirty="0"/>
              <a:t>Le cycle itératif - Définition</a:t>
            </a:r>
          </a:p>
        </p:txBody>
      </p:sp>
      <p:sp>
        <p:nvSpPr>
          <p:cNvPr id="3" name="Espace réservé du contenu 2">
            <a:extLst>
              <a:ext uri="{FF2B5EF4-FFF2-40B4-BE49-F238E27FC236}">
                <a16:creationId xmlns:a16="http://schemas.microsoft.com/office/drawing/2014/main" id="{0BF02385-429C-4D40-866B-04AF90B4D2E4}"/>
              </a:ext>
            </a:extLst>
          </p:cNvPr>
          <p:cNvSpPr>
            <a:spLocks noGrp="1"/>
          </p:cNvSpPr>
          <p:nvPr>
            <p:ph idx="1"/>
          </p:nvPr>
        </p:nvSpPr>
        <p:spPr/>
        <p:txBody>
          <a:bodyPr>
            <a:normAutofit fontScale="85000" lnSpcReduction="10000"/>
          </a:bodyPr>
          <a:lstStyle/>
          <a:p>
            <a:pPr algn="l"/>
            <a:r>
              <a:rPr lang="fr-FR" b="0" i="0" dirty="0">
                <a:solidFill>
                  <a:srgbClr val="333333"/>
                </a:solidFill>
                <a:effectLst/>
                <a:latin typeface="Barlow"/>
              </a:rPr>
              <a:t>Cette méthode se décompose en 6 étapes, dont 4 qui en constituent le « cœur » :</a:t>
            </a:r>
          </a:p>
          <a:p>
            <a:pPr algn="l">
              <a:buFont typeface="Arial" panose="020B0604020202020204" pitchFamily="34" charset="0"/>
              <a:buChar char="•"/>
            </a:pPr>
            <a:r>
              <a:rPr lang="fr-FR" b="0" i="0" dirty="0">
                <a:solidFill>
                  <a:srgbClr val="333333"/>
                </a:solidFill>
                <a:effectLst/>
                <a:latin typeface="Barlow"/>
              </a:rPr>
              <a:t>L’expression de besoin : Le client explique ce qu’il veut obtenir. </a:t>
            </a:r>
          </a:p>
          <a:p>
            <a:pPr algn="l">
              <a:buFont typeface="Arial" panose="020B0604020202020204" pitchFamily="34" charset="0"/>
              <a:buChar char="•"/>
            </a:pPr>
            <a:r>
              <a:rPr lang="fr-FR" b="0" i="0" dirty="0">
                <a:solidFill>
                  <a:srgbClr val="333333"/>
                </a:solidFill>
                <a:effectLst/>
                <a:latin typeface="Barlow"/>
              </a:rPr>
              <a:t>Le cœur du processus itératif :</a:t>
            </a:r>
          </a:p>
          <a:p>
            <a:pPr marL="742950" lvl="1" indent="-285750" algn="l">
              <a:buFont typeface="Arial" panose="020B0604020202020204" pitchFamily="34" charset="0"/>
              <a:buChar char="•"/>
            </a:pPr>
            <a:r>
              <a:rPr lang="fr-FR" b="0" i="0" dirty="0">
                <a:solidFill>
                  <a:srgbClr val="333333"/>
                </a:solidFill>
                <a:effectLst/>
                <a:latin typeface="Barlow"/>
              </a:rPr>
              <a:t>Spécification : C’est la traduction en langage technique des besoins fournis en entrée. C’est la réponse aux questions « qu’est-ce qu’on fait ? » et « comment on va le faire ? ».</a:t>
            </a:r>
          </a:p>
          <a:p>
            <a:pPr marL="742950" lvl="1" indent="-285750" algn="l">
              <a:buFont typeface="Arial" panose="020B0604020202020204" pitchFamily="34" charset="0"/>
              <a:buChar char="•"/>
            </a:pPr>
            <a:r>
              <a:rPr lang="fr-FR" b="0" i="0" dirty="0">
                <a:solidFill>
                  <a:srgbClr val="333333"/>
                </a:solidFill>
                <a:effectLst/>
                <a:latin typeface="Barlow"/>
              </a:rPr>
              <a:t>Développement : Il s’agit de la réalisation concrète de ce qui a été défini.</a:t>
            </a:r>
          </a:p>
          <a:p>
            <a:pPr marL="742950" lvl="1" indent="-285750" algn="l">
              <a:buFont typeface="Arial" panose="020B0604020202020204" pitchFamily="34" charset="0"/>
              <a:buChar char="•"/>
            </a:pPr>
            <a:r>
              <a:rPr lang="fr-FR" b="0" i="0" dirty="0">
                <a:solidFill>
                  <a:srgbClr val="333333"/>
                </a:solidFill>
                <a:effectLst/>
                <a:latin typeface="Barlow"/>
              </a:rPr>
              <a:t>Validation : C’est l’ensemble des tests qui permettent de s’assurer que le développement effectué correspond bien à ce qui était attendu.</a:t>
            </a:r>
          </a:p>
          <a:p>
            <a:pPr marL="742950" lvl="1" indent="-285750" algn="l">
              <a:buFont typeface="Arial" panose="020B0604020202020204" pitchFamily="34" charset="0"/>
              <a:buChar char="•"/>
            </a:pPr>
            <a:r>
              <a:rPr lang="fr-FR" b="0" i="0" dirty="0">
                <a:solidFill>
                  <a:srgbClr val="333333"/>
                </a:solidFill>
                <a:effectLst/>
                <a:latin typeface="Barlow"/>
              </a:rPr>
              <a:t>Évaluation : Cette étape sert à effectuer un retour sur les écueils rencontrés et les fonctionnalités abandonnées pendant les 3 étapes précédentes, et l’utiliser comme informations d’entrée pour un nouveau cycle.</a:t>
            </a:r>
          </a:p>
          <a:p>
            <a:pPr algn="l">
              <a:buFont typeface="Arial" panose="020B0604020202020204" pitchFamily="34" charset="0"/>
              <a:buChar char="•"/>
            </a:pPr>
            <a:r>
              <a:rPr lang="fr-FR" b="0" i="0" dirty="0">
                <a:solidFill>
                  <a:srgbClr val="333333"/>
                </a:solidFill>
                <a:effectLst/>
                <a:latin typeface="Barlow"/>
              </a:rPr>
              <a:t>Déploiement : Les livrables qui ont été validés sont déployés pour que le client y ait accès.</a:t>
            </a:r>
          </a:p>
          <a:p>
            <a:pPr marL="0" indent="0">
              <a:buNone/>
            </a:pPr>
            <a:endParaRPr lang="fr-FR" dirty="0"/>
          </a:p>
        </p:txBody>
      </p:sp>
    </p:spTree>
    <p:extLst>
      <p:ext uri="{BB962C8B-B14F-4D97-AF65-F5344CB8AC3E}">
        <p14:creationId xmlns:p14="http://schemas.microsoft.com/office/powerpoint/2010/main" val="3262437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A569F2-57F1-41B5-9EF1-42260A3EAD00}"/>
              </a:ext>
            </a:extLst>
          </p:cNvPr>
          <p:cNvSpPr>
            <a:spLocks noGrp="1"/>
          </p:cNvSpPr>
          <p:nvPr>
            <p:ph type="title"/>
          </p:nvPr>
        </p:nvSpPr>
        <p:spPr>
          <a:xfrm>
            <a:off x="838200" y="2766218"/>
            <a:ext cx="10515600" cy="1325563"/>
          </a:xfrm>
        </p:spPr>
        <p:txBody>
          <a:bodyPr>
            <a:normAutofit/>
          </a:bodyPr>
          <a:lstStyle/>
          <a:p>
            <a:pPr algn="ctr"/>
            <a:r>
              <a:rPr lang="fr-FR" dirty="0"/>
              <a:t>Quatre valeurs agiles</a:t>
            </a:r>
          </a:p>
        </p:txBody>
      </p:sp>
    </p:spTree>
    <p:extLst>
      <p:ext uri="{BB962C8B-B14F-4D97-AF65-F5344CB8AC3E}">
        <p14:creationId xmlns:p14="http://schemas.microsoft.com/office/powerpoint/2010/main" val="2163642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2C2CFD-55DF-4E34-8BC3-9571AE22E6EE}"/>
              </a:ext>
            </a:extLst>
          </p:cNvPr>
          <p:cNvSpPr>
            <a:spLocks noGrp="1"/>
          </p:cNvSpPr>
          <p:nvPr>
            <p:ph type="title"/>
          </p:nvPr>
        </p:nvSpPr>
        <p:spPr/>
        <p:txBody>
          <a:bodyPr/>
          <a:lstStyle/>
          <a:p>
            <a:r>
              <a:rPr lang="fr-FR" dirty="0"/>
              <a:t>Première valeur</a:t>
            </a:r>
          </a:p>
        </p:txBody>
      </p:sp>
      <p:sp>
        <p:nvSpPr>
          <p:cNvPr id="3" name="Espace réservé du contenu 2">
            <a:extLst>
              <a:ext uri="{FF2B5EF4-FFF2-40B4-BE49-F238E27FC236}">
                <a16:creationId xmlns:a16="http://schemas.microsoft.com/office/drawing/2014/main" id="{8DD223A2-4F43-4FC8-ACEF-F3AD9C87D65E}"/>
              </a:ext>
            </a:extLst>
          </p:cNvPr>
          <p:cNvSpPr>
            <a:spLocks noGrp="1"/>
          </p:cNvSpPr>
          <p:nvPr>
            <p:ph idx="1"/>
          </p:nvPr>
        </p:nvSpPr>
        <p:spPr/>
        <p:txBody>
          <a:bodyPr/>
          <a:lstStyle/>
          <a:p>
            <a:pPr marL="0" indent="0">
              <a:buNone/>
            </a:pPr>
            <a:r>
              <a:rPr lang="fr-FR" dirty="0"/>
              <a:t>Nous accordons de l’importance:</a:t>
            </a:r>
          </a:p>
          <a:p>
            <a:pPr marL="0" indent="0">
              <a:buNone/>
            </a:pPr>
            <a:endParaRPr lang="fr-FR" dirty="0"/>
          </a:p>
          <a:p>
            <a:pPr marL="0" indent="0">
              <a:buNone/>
            </a:pPr>
            <a:r>
              <a:rPr lang="fr-FR" dirty="0"/>
              <a:t>	</a:t>
            </a:r>
            <a:r>
              <a:rPr lang="fr-FR" b="1" dirty="0"/>
              <a:t>aux individus et leurs interactions </a:t>
            </a:r>
            <a:r>
              <a:rPr lang="fr-FR" dirty="0"/>
              <a:t>plutôt qu’aux processus et aux outils</a:t>
            </a:r>
          </a:p>
          <a:p>
            <a:pPr marL="0" indent="0">
              <a:buNone/>
            </a:pPr>
            <a:endParaRPr lang="fr-FR" dirty="0"/>
          </a:p>
          <a:p>
            <a:pPr marL="0" indent="0">
              <a:buNone/>
            </a:pPr>
            <a:r>
              <a:rPr lang="fr-FR" sz="2000" dirty="0"/>
              <a:t>C’est-à-dire qu’il faut privilégier la bonne entente des différentes parties plutôt que de se réfugier derrière une montagne de processus qui sont somme toute que des définitions de valeurs.</a:t>
            </a:r>
          </a:p>
        </p:txBody>
      </p:sp>
    </p:spTree>
    <p:extLst>
      <p:ext uri="{BB962C8B-B14F-4D97-AF65-F5344CB8AC3E}">
        <p14:creationId xmlns:p14="http://schemas.microsoft.com/office/powerpoint/2010/main" val="18199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E0FF8C-4A5B-4DCE-B265-817251312F85}"/>
              </a:ext>
            </a:extLst>
          </p:cNvPr>
          <p:cNvSpPr>
            <a:spLocks noGrp="1"/>
          </p:cNvSpPr>
          <p:nvPr>
            <p:ph type="title"/>
          </p:nvPr>
        </p:nvSpPr>
        <p:spPr/>
        <p:txBody>
          <a:bodyPr/>
          <a:lstStyle/>
          <a:p>
            <a:r>
              <a:rPr lang="fr-FR" dirty="0"/>
              <a:t>Deuxième valeur</a:t>
            </a:r>
          </a:p>
        </p:txBody>
      </p:sp>
      <p:sp>
        <p:nvSpPr>
          <p:cNvPr id="3" name="Espace réservé du contenu 2">
            <a:extLst>
              <a:ext uri="{FF2B5EF4-FFF2-40B4-BE49-F238E27FC236}">
                <a16:creationId xmlns:a16="http://schemas.microsoft.com/office/drawing/2014/main" id="{2295D604-4E94-4D18-85C3-3E8309335E20}"/>
              </a:ext>
            </a:extLst>
          </p:cNvPr>
          <p:cNvSpPr>
            <a:spLocks noGrp="1"/>
          </p:cNvSpPr>
          <p:nvPr>
            <p:ph idx="1"/>
          </p:nvPr>
        </p:nvSpPr>
        <p:spPr/>
        <p:txBody>
          <a:bodyPr/>
          <a:lstStyle/>
          <a:p>
            <a:pPr marL="0" indent="0">
              <a:buNone/>
            </a:pPr>
            <a:r>
              <a:rPr lang="fr-FR" dirty="0"/>
              <a:t>Nous accordons de l’importance:</a:t>
            </a:r>
          </a:p>
          <a:p>
            <a:pPr marL="0" indent="0">
              <a:buNone/>
            </a:pPr>
            <a:endParaRPr lang="fr-FR" dirty="0"/>
          </a:p>
          <a:p>
            <a:pPr marL="0" indent="0">
              <a:buNone/>
            </a:pPr>
            <a:r>
              <a:rPr lang="fr-FR" dirty="0"/>
              <a:t>	</a:t>
            </a:r>
            <a:r>
              <a:rPr lang="fr-FR" b="1" dirty="0"/>
              <a:t>à un logiciel fonctionnel </a:t>
            </a:r>
            <a:r>
              <a:rPr lang="fr-FR" dirty="0"/>
              <a:t>plutôt qu’a une documentation exhaustive</a:t>
            </a:r>
          </a:p>
          <a:p>
            <a:pPr marL="0" indent="0">
              <a:buNone/>
            </a:pPr>
            <a:endParaRPr lang="fr-FR" dirty="0"/>
          </a:p>
          <a:p>
            <a:pPr marL="0" indent="0">
              <a:buNone/>
            </a:pPr>
            <a:r>
              <a:rPr lang="fr-FR" sz="2000" dirty="0"/>
              <a:t>Comme le cycle de production est incrémental et que le client </a:t>
            </a:r>
            <a:r>
              <a:rPr lang="fr-FR" sz="2000" dirty="0" err="1"/>
              <a:t>recoit</a:t>
            </a:r>
            <a:r>
              <a:rPr lang="fr-FR" sz="2000" dirty="0"/>
              <a:t> des présentation a différents instants du développement, celui-ci est au courant de la manière dont fonctionne l’application, il faut absolument que le produit soit fonctionnel afin que le client soit heureux</a:t>
            </a:r>
          </a:p>
        </p:txBody>
      </p:sp>
    </p:spTree>
    <p:extLst>
      <p:ext uri="{BB962C8B-B14F-4D97-AF65-F5344CB8AC3E}">
        <p14:creationId xmlns:p14="http://schemas.microsoft.com/office/powerpoint/2010/main" val="319688753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1161</Words>
  <Application>Microsoft Office PowerPoint</Application>
  <PresentationFormat>Grand écran</PresentationFormat>
  <Paragraphs>83</Paragraphs>
  <Slides>27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27</vt:i4>
      </vt:variant>
    </vt:vector>
  </HeadingPairs>
  <TitlesOfParts>
    <vt:vector size="32" baseType="lpstr">
      <vt:lpstr>Arial</vt:lpstr>
      <vt:lpstr>Barlow</vt:lpstr>
      <vt:lpstr>Calibri</vt:lpstr>
      <vt:lpstr>Calibri Light</vt:lpstr>
      <vt:lpstr>Thème Office</vt:lpstr>
      <vt:lpstr>AGILE</vt:lpstr>
      <vt:lpstr>Historique</vt:lpstr>
      <vt:lpstr>Valeurs et Principes</vt:lpstr>
      <vt:lpstr>L’ancien cycle incrémental (1970)</vt:lpstr>
      <vt:lpstr>Le cycle itératif</vt:lpstr>
      <vt:lpstr>Le cycle itératif - Définition</vt:lpstr>
      <vt:lpstr>Quatre valeurs agiles</vt:lpstr>
      <vt:lpstr>Première valeur</vt:lpstr>
      <vt:lpstr>Deuxième valeur</vt:lpstr>
      <vt:lpstr>Troisième valeur</vt:lpstr>
      <vt:lpstr>Quatrième et dernière valeur</vt:lpstr>
      <vt:lpstr>Douze principes agiles</vt:lpstr>
      <vt:lpstr>Notre plus haute priorité est de satisfaire le client en livrant rapidement et régulièrement des fonctionnalités à grande valeur ajoutée.</vt:lpstr>
      <vt:lpstr>Accueillez positivement les changements de besoins, même tard dans le projet.</vt:lpstr>
      <vt:lpstr>Livrez fréquemment un logiciel fonctionnel, dans des cycles de quelques semaines à quelques mois, avec une préférence pour les plus courts.</vt:lpstr>
      <vt:lpstr>Les utilisateurs ou leurs représentants et les développeurs doivent travailler ensemble quotidiennement tout au long du projet.</vt:lpstr>
      <vt:lpstr>Réalisez les projets avec des personnes motivées. Fournissez-leur l’environnement et le soutien dont elles ont besoin et faites-leur confiance pour atteindre les objectifs fixés.</vt:lpstr>
      <vt:lpstr>Privilégiez la co-localisation de toutes les personnes travaillant ensemble et le dialogue en face à face comme méthode de communication.</vt:lpstr>
      <vt:lpstr>Un logiciel fonctionnel est la principale mesure de progression d'un projet.</vt:lpstr>
      <vt:lpstr>Les processus agiles encouragent un rythme de développement soutenable. Ensemble, les commanditaires, les développeurs et les utilisateurs devraient être capables de maintenir indéfiniment un rythme constant.</vt:lpstr>
      <vt:lpstr>Une attention continue à l'excellence technique et à un bon design.</vt:lpstr>
      <vt:lpstr>La simplicité – c’est-à-dire l’art de minimiser la quantité de travail inutile – est essentielle.</vt:lpstr>
      <vt:lpstr>Les meilleures architectures, spécifications et conceptions émergent d'équipes auto-organisées.</vt:lpstr>
      <vt:lpstr>À intervalles réguliers, l'équipe réfléchit aux moyens possibles de devenir plus efficace. Puis elle s'adapte et modifie son fonctionnement en conséquence.</vt:lpstr>
      <vt:lpstr>Pour résumer</vt:lpstr>
      <vt:lpstr>Le développement agile, appelé aussi développement adaptatif, se caractérise donc par un style de conduite de projet itératif incrémental, centré sur l’autonomie des ressources humaines impliquées dans la spécification, la production et la validation d’une application intégrée et testée en continu</vt:lpstr>
      <vt:lpstr>Ressources utiles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acs</dc:creator>
  <cp:lastModifiedBy>acs</cp:lastModifiedBy>
  <cp:revision>11</cp:revision>
  <dcterms:created xsi:type="dcterms:W3CDTF">2020-08-27T07:47:32Z</dcterms:created>
  <dcterms:modified xsi:type="dcterms:W3CDTF">2020-08-27T11:42:09Z</dcterms:modified>
</cp:coreProperties>
</file>