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809D8-5E1A-4591-9BFC-B543D01C2B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953CEB-7B0F-455A-B9B3-123B72719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0192402-CE1C-44EB-A2E8-AB79263612FC}"/>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B776D909-C024-4DAB-B9BF-2445BFE39E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9B1B9-9BAB-4FFE-B64A-2810001D15C2}"/>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280408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B5DB9-4442-430A-BC4F-4957323B9D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873060-8592-4BE6-9A9C-B8135A1771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681E6A-FF8C-437B-88F6-E7BB33954F1F}"/>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C175188A-3D1E-42FE-A4AA-F7D4B202B8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C246D1-A2A1-467E-B79E-5599E117F908}"/>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282922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C38F0B0-1DA6-40E3-B2BC-9B191BD68B4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D162B98-330A-47D1-A2AC-D43B4D65100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7C975A6-61BF-4623-83E6-7966A8161047}"/>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61998F0F-4F1E-41A3-9412-6F01445FC6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A4A511-5F88-408B-94C1-72E84CF841A2}"/>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190364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B865B-CD85-46B3-ABF7-BE29A9CBD9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2FED321-BC95-4BEC-8410-40E8479DB0B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E2AE9A-2350-4990-A2FA-6F35F010D94C}"/>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CD8238E7-6DA6-452E-A467-96F4E77185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0DD078-7066-4AE3-A960-DA2AA54F3D1A}"/>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148729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0502B-C1A4-4CC5-ACC1-2FAB97738F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69DFF57-B735-4185-9DEA-39C6E13B6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E46DADC-3C2B-450B-824B-E6E214559F0D}"/>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CA744D96-1F69-4646-895A-F1962D27F2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6547DA-C1C6-4A97-BCFC-A156BAF7FB96}"/>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108237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BF25F-E70B-4A3D-BB4F-FD30BEBDFF6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CBB21F6-646B-40EE-B520-E70D86604D2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DF202D6-1D48-4E2A-A3EE-BF8156447AC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AB0984A-387D-4754-B356-01B988AA306A}"/>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97C2ABD3-4964-4D4A-9FCE-8A03BAD194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3E1107-970A-494E-BBEF-6EEA33360525}"/>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113838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D72C0-83D5-45FF-AF61-9661A98C93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4005BE-2361-468C-9C1E-680328E90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1A984A9-CC24-4A97-ADE6-BD72864A3BB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CA8F7BA-E9DA-48DA-BAFD-C30EEBB55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0F0A82-BCCE-42BB-AF5D-CDBF39DB0F0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6582E50-429C-423C-88E7-74B3EF0F7DD9}"/>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8" name="Espace réservé du pied de page 7">
            <a:extLst>
              <a:ext uri="{FF2B5EF4-FFF2-40B4-BE49-F238E27FC236}">
                <a16:creationId xmlns:a16="http://schemas.microsoft.com/office/drawing/2014/main" id="{102E8E54-E48A-4E94-AB09-75DB9C81C5C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469E9D8-DC26-4D69-B625-F347D4FB992B}"/>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224503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094A35-5629-48C1-935F-B3D242921C7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A4764C-5EB9-4FD6-A082-75D959EA40B4}"/>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4" name="Espace réservé du pied de page 3">
            <a:extLst>
              <a:ext uri="{FF2B5EF4-FFF2-40B4-BE49-F238E27FC236}">
                <a16:creationId xmlns:a16="http://schemas.microsoft.com/office/drawing/2014/main" id="{3AC26652-D2DB-473D-B9CC-7213B12226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29ACFA7-6C69-4372-9E7F-CC69ECE61C4D}"/>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30398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4E363D-3881-4080-B636-1323E72DFF86}"/>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3" name="Espace réservé du pied de page 2">
            <a:extLst>
              <a:ext uri="{FF2B5EF4-FFF2-40B4-BE49-F238E27FC236}">
                <a16:creationId xmlns:a16="http://schemas.microsoft.com/office/drawing/2014/main" id="{DC9BC80B-25CD-454B-8FBC-421074D8B71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1ADC1A6-DC94-4384-989A-7AFEAF8A68B0}"/>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370832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3FDF7-66D2-4C49-A7FC-50E250BA67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684A3D6-7B7C-4F45-A27A-EAF0D98BB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FD7A3B-74A0-4383-8D1C-90B8995E7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29A290-4217-4CCD-AE4E-99691FB97612}"/>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49E30682-EA15-4612-93E9-105CD7EBE0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D27FFA-64EB-4E01-B0EC-7FE35E5FD7D5}"/>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385205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0CE42-8429-494A-AFC8-8DA7A6F806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A5C1B4-F8DD-4512-B14E-FFD61C64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76F6E10-7BD2-468E-B896-DA4974EF4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305ECB7-39F6-4457-8622-020132BD9F22}"/>
              </a:ext>
            </a:extLst>
          </p:cNvPr>
          <p:cNvSpPr>
            <a:spLocks noGrp="1"/>
          </p:cNvSpPr>
          <p:nvPr>
            <p:ph type="dt" sz="half" idx="10"/>
          </p:nvPr>
        </p:nvSpPr>
        <p:spPr/>
        <p:txBody>
          <a:bodyPr/>
          <a:lstStyle/>
          <a:p>
            <a:fld id="{99A08510-0202-44B3-9890-1ECC53C23973}"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B0E07238-9D91-4161-8F37-71E6215622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9A7025-3484-4E57-BFCF-59B6A2562C68}"/>
              </a:ext>
            </a:extLst>
          </p:cNvPr>
          <p:cNvSpPr>
            <a:spLocks noGrp="1"/>
          </p:cNvSpPr>
          <p:nvPr>
            <p:ph type="sldNum" sz="quarter" idx="12"/>
          </p:nvPr>
        </p:nvSpPr>
        <p:spPr/>
        <p:txBody>
          <a:bodyPr/>
          <a:lstStyle/>
          <a:p>
            <a:fld id="{9D5B6794-7DA2-4B5A-8796-77E6E38B65EA}" type="slidenum">
              <a:rPr lang="fr-FR" smtClean="0"/>
              <a:t>‹N°›</a:t>
            </a:fld>
            <a:endParaRPr lang="fr-FR"/>
          </a:p>
        </p:txBody>
      </p:sp>
    </p:spTree>
    <p:extLst>
      <p:ext uri="{BB962C8B-B14F-4D97-AF65-F5344CB8AC3E}">
        <p14:creationId xmlns:p14="http://schemas.microsoft.com/office/powerpoint/2010/main" val="218500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D3390F-EE66-4BCD-9C7F-95624F02A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0F1AC42-2322-4EC1-B191-4A41BA9F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A4BBEE-8FAC-4684-B3B4-78DA22059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08510-0202-44B3-9890-1ECC53C23973}"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6C60855E-4223-42AC-B905-0672C2ED9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B565D13-E30A-4787-A5FE-5534ED8E5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B6794-7DA2-4B5A-8796-77E6E38B65EA}" type="slidenum">
              <a:rPr lang="fr-FR" smtClean="0"/>
              <a:t>‹N°›</a:t>
            </a:fld>
            <a:endParaRPr lang="fr-FR"/>
          </a:p>
        </p:txBody>
      </p:sp>
    </p:spTree>
    <p:extLst>
      <p:ext uri="{BB962C8B-B14F-4D97-AF65-F5344CB8AC3E}">
        <p14:creationId xmlns:p14="http://schemas.microsoft.com/office/powerpoint/2010/main" val="4101055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espect/Valid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C78C2-2C01-4BB8-813F-D4A938D3D9BA}"/>
              </a:ext>
            </a:extLst>
          </p:cNvPr>
          <p:cNvSpPr>
            <a:spLocks noGrp="1"/>
          </p:cNvSpPr>
          <p:nvPr>
            <p:ph type="ctrTitle"/>
          </p:nvPr>
        </p:nvSpPr>
        <p:spPr/>
        <p:txBody>
          <a:bodyPr>
            <a:normAutofit/>
          </a:bodyPr>
          <a:lstStyle/>
          <a:p>
            <a:r>
              <a:rPr lang="fr-FR" b="1" dirty="0">
                <a:solidFill>
                  <a:srgbClr val="D6450E"/>
                </a:solidFill>
                <a:effectLst/>
                <a:latin typeface="Conv_nexa light"/>
              </a:rPr>
              <a:t>Respect</a:t>
            </a:r>
            <a:br>
              <a:rPr lang="fr-FR" b="1" dirty="0">
                <a:solidFill>
                  <a:srgbClr val="D6450E"/>
                </a:solidFill>
                <a:effectLst/>
                <a:latin typeface="Conv_nexa light"/>
              </a:rPr>
            </a:br>
            <a:r>
              <a:rPr lang="fr-FR" dirty="0"/>
              <a:t> </a:t>
            </a:r>
            <a:r>
              <a:rPr lang="fr-FR" b="1" dirty="0">
                <a:solidFill>
                  <a:srgbClr val="D6450E"/>
                </a:solidFill>
                <a:effectLst/>
                <a:latin typeface="Conv_nexa light"/>
              </a:rPr>
              <a:t>Validation Engine</a:t>
            </a:r>
            <a:endParaRPr lang="fr-FR" dirty="0"/>
          </a:p>
        </p:txBody>
      </p:sp>
      <p:sp>
        <p:nvSpPr>
          <p:cNvPr id="3" name="Sous-titre 2">
            <a:extLst>
              <a:ext uri="{FF2B5EF4-FFF2-40B4-BE49-F238E27FC236}">
                <a16:creationId xmlns:a16="http://schemas.microsoft.com/office/drawing/2014/main" id="{46BF4234-ADB6-4196-BB8C-6FC566C3C18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88711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BA6540-6EE6-4448-B54D-956EF3BC302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6B6D345-1075-4507-84F3-FB9ACDA7FA7B}"/>
              </a:ext>
            </a:extLst>
          </p:cNvPr>
          <p:cNvSpPr>
            <a:spLocks noGrp="1"/>
          </p:cNvSpPr>
          <p:nvPr>
            <p:ph idx="1"/>
          </p:nvPr>
        </p:nvSpPr>
        <p:spPr/>
        <p:txBody>
          <a:bodyPr>
            <a:normAutofit/>
          </a:bodyPr>
          <a:lstStyle/>
          <a:p>
            <a:r>
              <a:rPr lang="fr-FR" sz="3600" dirty="0">
                <a:hlinkClick r:id="rId2"/>
              </a:rPr>
              <a:t>https://github.com/Respect/Validation</a:t>
            </a:r>
            <a:endParaRPr lang="fr-FR" sz="3600" dirty="0"/>
          </a:p>
          <a:p>
            <a:endParaRPr lang="fr-FR" sz="3600" dirty="0"/>
          </a:p>
          <a:p>
            <a:endParaRPr lang="fr-FR" sz="3600" dirty="0"/>
          </a:p>
          <a:p>
            <a:r>
              <a:rPr lang="fr-FR" sz="3600" dirty="0"/>
              <a:t>https://respect-validation.readthedocs.io/en/2.0/feature-guide/</a:t>
            </a:r>
          </a:p>
        </p:txBody>
      </p:sp>
    </p:spTree>
    <p:extLst>
      <p:ext uri="{BB962C8B-B14F-4D97-AF65-F5344CB8AC3E}">
        <p14:creationId xmlns:p14="http://schemas.microsoft.com/office/powerpoint/2010/main" val="155828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C4414C-CDF5-416C-91E4-E37C1A37D221}"/>
              </a:ext>
            </a:extLst>
          </p:cNvPr>
          <p:cNvSpPr>
            <a:spLocks noGrp="1" noChangeArrowheads="1"/>
          </p:cNvSpPr>
          <p:nvPr>
            <p:ph idx="1"/>
          </p:nvPr>
        </p:nvSpPr>
        <p:spPr bwMode="auto">
          <a:xfrm>
            <a:off x="592766" y="674400"/>
            <a:ext cx="10677746"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Respect Validation est </a:t>
            </a:r>
            <a:r>
              <a:rPr kumimoji="0" lang="fr-FR" altLang="fr-FR" sz="3200" b="0" i="0" u="none" strike="noStrike" cap="none" normalizeH="0" baseline="0">
                <a:ln>
                  <a:noFill/>
                </a:ln>
                <a:solidFill>
                  <a:schemeClr val="tx1"/>
                </a:solidFill>
                <a:effectLst/>
                <a:latin typeface="Arial" panose="020B0604020202020204" pitchFamily="34" charset="0"/>
              </a:rPr>
              <a:t>un moteur </a:t>
            </a:r>
            <a:r>
              <a:rPr kumimoji="0" lang="fr-FR" altLang="fr-FR" sz="3200" b="0" i="0" u="none" strike="noStrike" cap="none" normalizeH="0" baseline="0" dirty="0">
                <a:ln>
                  <a:noFill/>
                </a:ln>
                <a:solidFill>
                  <a:schemeClr val="tx1"/>
                </a:solidFill>
                <a:effectLst/>
                <a:latin typeface="Arial" panose="020B0604020202020204" pitchFamily="34" charset="0"/>
              </a:rPr>
              <a:t>de validation créé pour PHP. Il se compose de près de 100 validateurs qui sont entièrement testés.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 Il comprend un certain nombre de méthodes de validation telles que la vérification de type (tableau, chaîne, numérique, etc.), la comparaison des valeurs et la vérification des fichiers, la validation de la date et de l'heure, les valeurs numériques et la vérification du contenu des chaînes, du tableau et de l'objet.</a:t>
            </a:r>
          </a:p>
        </p:txBody>
      </p:sp>
    </p:spTree>
    <p:extLst>
      <p:ext uri="{BB962C8B-B14F-4D97-AF65-F5344CB8AC3E}">
        <p14:creationId xmlns:p14="http://schemas.microsoft.com/office/powerpoint/2010/main" val="32947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48ED6-B3B2-4D23-9B5D-F2301DEF19B5}"/>
              </a:ext>
            </a:extLst>
          </p:cNvPr>
          <p:cNvSpPr>
            <a:spLocks noGrp="1"/>
          </p:cNvSpPr>
          <p:nvPr>
            <p:ph type="title"/>
          </p:nvPr>
        </p:nvSpPr>
        <p:spPr>
          <a:xfrm>
            <a:off x="1072117" y="681037"/>
            <a:ext cx="10515600" cy="1325563"/>
          </a:xfrm>
        </p:spPr>
        <p:txBody>
          <a:bodyPr/>
          <a:lstStyle/>
          <a:p>
            <a:pPr algn="ctr"/>
            <a:r>
              <a:rPr lang="fr-FR" b="1" dirty="0"/>
              <a:t>Installation</a:t>
            </a:r>
            <a:endParaRPr lang="fr-FR" dirty="0"/>
          </a:p>
        </p:txBody>
      </p:sp>
      <p:sp>
        <p:nvSpPr>
          <p:cNvPr id="4" name="Rectangle 1">
            <a:extLst>
              <a:ext uri="{FF2B5EF4-FFF2-40B4-BE49-F238E27FC236}">
                <a16:creationId xmlns:a16="http://schemas.microsoft.com/office/drawing/2014/main" id="{E82F7984-EDE3-46C4-8799-21FA38589386}"/>
              </a:ext>
            </a:extLst>
          </p:cNvPr>
          <p:cNvSpPr>
            <a:spLocks noChangeArrowheads="1"/>
          </p:cNvSpPr>
          <p:nvPr/>
        </p:nvSpPr>
        <p:spPr bwMode="auto">
          <a:xfrm>
            <a:off x="1072117" y="3429000"/>
            <a:ext cx="1051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800" b="0" i="0" u="none" strike="noStrike" cap="none" normalizeH="0" baseline="0" dirty="0">
                <a:ln>
                  <a:noFill/>
                </a:ln>
                <a:solidFill>
                  <a:schemeClr val="tx1"/>
                </a:solidFill>
                <a:effectLst/>
                <a:latin typeface="Arial Unicode MS"/>
              </a:rPr>
              <a:t>composer </a:t>
            </a:r>
            <a:r>
              <a:rPr kumimoji="0" lang="fr-FR" altLang="fr-FR" sz="4800" b="0" i="0" u="none" strike="noStrike" cap="none" normalizeH="0" baseline="0" dirty="0" err="1">
                <a:ln>
                  <a:noFill/>
                </a:ln>
                <a:solidFill>
                  <a:schemeClr val="tx1"/>
                </a:solidFill>
                <a:effectLst/>
                <a:latin typeface="Arial Unicode MS"/>
              </a:rPr>
              <a:t>require</a:t>
            </a:r>
            <a:r>
              <a:rPr kumimoji="0" lang="fr-FR" altLang="fr-FR" sz="4800" b="0" i="0" u="none" strike="noStrike" cap="none" normalizeH="0" baseline="0" dirty="0">
                <a:ln>
                  <a:noFill/>
                </a:ln>
                <a:solidFill>
                  <a:schemeClr val="tx1"/>
                </a:solidFill>
                <a:effectLst/>
                <a:latin typeface="Arial Unicode MS"/>
              </a:rPr>
              <a:t> respect/validation</a:t>
            </a:r>
            <a:r>
              <a:rPr kumimoji="0" lang="fr-FR" altLang="fr-FR" sz="4800" b="0" i="0" u="none" strike="noStrike" cap="none" normalizeH="0" baseline="0" dirty="0">
                <a:ln>
                  <a:noFill/>
                </a:ln>
                <a:solidFill>
                  <a:schemeClr val="tx1"/>
                </a:solidFill>
                <a:effectLst/>
              </a:rPr>
              <a:t> </a:t>
            </a:r>
            <a:endParaRPr kumimoji="0" lang="fr-FR" altLang="fr-F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14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41791-A17B-4011-8033-90F0D933422C}"/>
              </a:ext>
            </a:extLst>
          </p:cNvPr>
          <p:cNvSpPr>
            <a:spLocks noGrp="1"/>
          </p:cNvSpPr>
          <p:nvPr>
            <p:ph type="title"/>
          </p:nvPr>
        </p:nvSpPr>
        <p:spPr/>
        <p:txBody>
          <a:bodyPr/>
          <a:lstStyle/>
          <a:p>
            <a:r>
              <a:rPr lang="fr-FR" b="1" i="1" dirty="0" err="1"/>
              <a:t>Namespace</a:t>
            </a:r>
            <a:r>
              <a:rPr lang="fr-FR" b="1" i="1" dirty="0"/>
              <a:t> Import</a:t>
            </a:r>
            <a:endParaRPr lang="fr-FR" dirty="0"/>
          </a:p>
        </p:txBody>
      </p:sp>
      <p:sp>
        <p:nvSpPr>
          <p:cNvPr id="6" name="Rectangle 2">
            <a:extLst>
              <a:ext uri="{FF2B5EF4-FFF2-40B4-BE49-F238E27FC236}">
                <a16:creationId xmlns:a16="http://schemas.microsoft.com/office/drawing/2014/main" id="{4443C675-513E-4959-AF22-3A2A0F5FED53}"/>
              </a:ext>
            </a:extLst>
          </p:cNvPr>
          <p:cNvSpPr>
            <a:spLocks noGrp="1" noChangeArrowheads="1"/>
          </p:cNvSpPr>
          <p:nvPr>
            <p:ph idx="1"/>
          </p:nvPr>
        </p:nvSpPr>
        <p:spPr bwMode="auto">
          <a:xfrm>
            <a:off x="838201" y="2231580"/>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L'importation d'espace de noms est utilisée pour inclure les noms de fichiers externes. En PHP, l'aliasing est réalisé avec l'utilisation de l'opérateur </a:t>
            </a:r>
            <a:r>
              <a:rPr kumimoji="0" lang="fr-FR" altLang="fr-FR" sz="3200" b="1" i="0" u="none" strike="noStrike" cap="none" normalizeH="0" baseline="0" dirty="0">
                <a:ln>
                  <a:noFill/>
                </a:ln>
                <a:solidFill>
                  <a:schemeClr val="tx1"/>
                </a:solidFill>
                <a:effectLst/>
                <a:latin typeface="Arial Unicode MS"/>
              </a:rPr>
              <a:t>use</a:t>
            </a:r>
            <a:r>
              <a:rPr kumimoji="0" lang="fr-FR" altLang="fr-FR" sz="3200" b="0" i="0" u="none" strike="noStrike" cap="none" normalizeH="0" baseline="0" dirty="0">
                <a:ln>
                  <a:noFill/>
                </a:ln>
                <a:solidFill>
                  <a:schemeClr val="tx1"/>
                </a:solidFill>
                <a:effectLst/>
                <a:latin typeface="Arial Unicode MS"/>
              </a:rPr>
              <a:t>. La syntaxe peut être écrite comme indiqué ci-dessous: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32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 use \ Respect \ Validation \ </a:t>
            </a:r>
            <a:r>
              <a:rPr kumimoji="0" lang="fr-FR" altLang="fr-FR" sz="3200" b="0" i="0" u="none" strike="noStrike" cap="none" normalizeH="0" baseline="0" dirty="0" err="1">
                <a:ln>
                  <a:noFill/>
                </a:ln>
                <a:solidFill>
                  <a:schemeClr val="tx1"/>
                </a:solidFill>
                <a:effectLst/>
                <a:latin typeface="Arial Unicode MS"/>
              </a:rPr>
              <a:t>Validator</a:t>
            </a:r>
            <a:r>
              <a:rPr kumimoji="0" lang="fr-FR" altLang="fr-FR" sz="3200" b="0" i="0" u="none" strike="noStrike" cap="none" normalizeH="0" baseline="0" dirty="0">
                <a:ln>
                  <a:noFill/>
                </a:ln>
                <a:solidFill>
                  <a:schemeClr val="tx1"/>
                </a:solidFill>
                <a:effectLst/>
                <a:latin typeface="Arial Unicode MS"/>
              </a:rPr>
              <a:t> as v;</a:t>
            </a: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14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5E79F-7199-4296-932F-4A4454B673BD}"/>
              </a:ext>
            </a:extLst>
          </p:cNvPr>
          <p:cNvSpPr>
            <a:spLocks noGrp="1"/>
          </p:cNvSpPr>
          <p:nvPr>
            <p:ph type="title"/>
          </p:nvPr>
        </p:nvSpPr>
        <p:spPr/>
        <p:txBody>
          <a:bodyPr/>
          <a:lstStyle/>
          <a:p>
            <a:r>
              <a:rPr lang="fr-FR" b="1" i="1" dirty="0"/>
              <a:t>Simple Validation</a:t>
            </a:r>
            <a:endParaRPr lang="fr-FR" dirty="0"/>
          </a:p>
        </p:txBody>
      </p:sp>
      <p:sp>
        <p:nvSpPr>
          <p:cNvPr id="4" name="Rectangle 1">
            <a:extLst>
              <a:ext uri="{FF2B5EF4-FFF2-40B4-BE49-F238E27FC236}">
                <a16:creationId xmlns:a16="http://schemas.microsoft.com/office/drawing/2014/main" id="{BD41B835-29A2-42AF-8E37-0E46B3E8A6B7}"/>
              </a:ext>
            </a:extLst>
          </p:cNvPr>
          <p:cNvSpPr>
            <a:spLocks noGrp="1" noChangeArrowheads="1"/>
          </p:cNvSpPr>
          <p:nvPr>
            <p:ph idx="1"/>
          </p:nvPr>
        </p:nvSpPr>
        <p:spPr bwMode="auto">
          <a:xfrm>
            <a:off x="838200" y="1981430"/>
            <a:ext cx="1098520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Unicode MS"/>
              </a:rPr>
              <a:t>Une validation simple est utilisée pour gérer facilement le processus de validation; il fait des appels aux API pour la validation. Il permet de définir des règles plus complexes comme la vérification des enregistrements de la base de données.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Unicode MS"/>
              </a:rPr>
              <a:t>La syntaxe peut être écrite comme indiqué ci-dessous:</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7C07C19-4EEB-433A-ABD8-2CCAB2D51214}"/>
              </a:ext>
            </a:extLst>
          </p:cNvPr>
          <p:cNvSpPr>
            <a:spLocks noChangeArrowheads="1"/>
          </p:cNvSpPr>
          <p:nvPr/>
        </p:nvSpPr>
        <p:spPr bwMode="auto">
          <a:xfrm>
            <a:off x="2736709" y="4518796"/>
            <a:ext cx="71881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variable_name</a:t>
            </a:r>
            <a:r>
              <a:rPr kumimoji="0" lang="fr-FR" altLang="fr-FR" sz="3200" b="0" i="0" u="none" strike="noStrike" cap="none" normalizeH="0" baseline="0" dirty="0">
                <a:ln>
                  <a:noFill/>
                </a:ln>
                <a:solidFill>
                  <a:schemeClr val="tx1"/>
                </a:solidFill>
                <a:effectLst/>
                <a:latin typeface="Arial Unicode MS"/>
              </a:rPr>
              <a:t> = </a:t>
            </a:r>
            <a:r>
              <a:rPr kumimoji="0" lang="fr-FR" altLang="fr-FR" sz="3200" b="0" i="0" u="none" strike="noStrike" cap="none" normalizeH="0" baseline="0" dirty="0" err="1">
                <a:ln>
                  <a:noFill/>
                </a:ln>
                <a:solidFill>
                  <a:schemeClr val="tx1"/>
                </a:solidFill>
                <a:effectLst/>
                <a:latin typeface="Arial Unicode MS"/>
              </a:rPr>
              <a:t>john</a:t>
            </a:r>
            <a:r>
              <a:rPr kumimoji="0" lang="fr-FR" altLang="fr-FR" sz="32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v::string() -&gt; </a:t>
            </a:r>
            <a:r>
              <a:rPr kumimoji="0" lang="fr-FR" altLang="fr-FR" sz="3200" b="0" i="0" u="none" strike="noStrike" cap="none" normalizeH="0" baseline="0" dirty="0" err="1">
                <a:ln>
                  <a:noFill/>
                </a:ln>
                <a:solidFill>
                  <a:schemeClr val="tx1"/>
                </a:solidFill>
                <a:effectLst/>
                <a:latin typeface="Arial Unicode MS"/>
              </a:rPr>
              <a:t>validate</a:t>
            </a: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variable_name</a:t>
            </a: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24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C91A1-35EF-4235-A726-605C1A962822}"/>
              </a:ext>
            </a:extLst>
          </p:cNvPr>
          <p:cNvSpPr>
            <a:spLocks noGrp="1"/>
          </p:cNvSpPr>
          <p:nvPr>
            <p:ph type="title"/>
          </p:nvPr>
        </p:nvSpPr>
        <p:spPr>
          <a:xfrm>
            <a:off x="838200" y="119370"/>
            <a:ext cx="10515600" cy="1325563"/>
          </a:xfrm>
        </p:spPr>
        <p:txBody>
          <a:bodyPr/>
          <a:lstStyle/>
          <a:p>
            <a:r>
              <a:rPr lang="fr-FR" b="1" i="1" dirty="0" err="1"/>
              <a:t>Chained</a:t>
            </a:r>
            <a:r>
              <a:rPr lang="fr-FR" b="1" i="1" dirty="0"/>
              <a:t> Validation</a:t>
            </a:r>
            <a:endParaRPr lang="fr-FR" dirty="0"/>
          </a:p>
        </p:txBody>
      </p:sp>
      <p:sp>
        <p:nvSpPr>
          <p:cNvPr id="4" name="Rectangle 1">
            <a:extLst>
              <a:ext uri="{FF2B5EF4-FFF2-40B4-BE49-F238E27FC236}">
                <a16:creationId xmlns:a16="http://schemas.microsoft.com/office/drawing/2014/main" id="{DB041E63-DEC3-450E-99D8-FDC10BAFCC53}"/>
              </a:ext>
            </a:extLst>
          </p:cNvPr>
          <p:cNvSpPr>
            <a:spLocks noGrp="1" noChangeArrowheads="1"/>
          </p:cNvSpPr>
          <p:nvPr>
            <p:ph idx="1"/>
          </p:nvPr>
        </p:nvSpPr>
        <p:spPr bwMode="auto">
          <a:xfrm>
            <a:off x="838200" y="1210855"/>
            <a:ext cx="1013459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Il peut valider le code dans un format chaîne et utilise également différents validateurs dans le même format chaîné.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32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La syntaxe peut être écrite comme indiqué ci-dessous: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32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4AC263C-93B2-4B19-BC04-5DC6AD751B75}"/>
              </a:ext>
            </a:extLst>
          </p:cNvPr>
          <p:cNvSpPr>
            <a:spLocks noChangeArrowheads="1"/>
          </p:cNvSpPr>
          <p:nvPr/>
        </p:nvSpPr>
        <p:spPr bwMode="auto">
          <a:xfrm>
            <a:off x="637953" y="4939259"/>
            <a:ext cx="1135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Unicode MS"/>
              </a:rPr>
              <a:t>$</a:t>
            </a:r>
            <a:r>
              <a:rPr kumimoji="0" lang="fr-FR" altLang="fr-FR" sz="2400" b="0" i="0" u="none" strike="noStrike" cap="none" normalizeH="0" baseline="0" dirty="0" err="1">
                <a:ln>
                  <a:noFill/>
                </a:ln>
                <a:solidFill>
                  <a:schemeClr val="tx1"/>
                </a:solidFill>
                <a:effectLst/>
                <a:latin typeface="Arial Unicode MS"/>
              </a:rPr>
              <a:t>userValidator</a:t>
            </a:r>
            <a:r>
              <a:rPr kumimoji="0" lang="fr-FR" altLang="fr-FR" sz="2400" b="0" i="0" u="none" strike="noStrike" cap="none" normalizeH="0" baseline="0" dirty="0">
                <a:ln>
                  <a:noFill/>
                </a:ln>
                <a:solidFill>
                  <a:schemeClr val="tx1"/>
                </a:solidFill>
                <a:effectLst/>
                <a:latin typeface="Arial Unicode MS"/>
              </a:rPr>
              <a:t> = v::digits()-&gt;notEmpty()-&gt;length(1,10)-&gt;positive()-&gt;validate('123')</a:t>
            </a:r>
            <a:r>
              <a:rPr kumimoji="0" lang="fr-FR" altLang="fr-FR" sz="24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264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C494643-3416-474E-9CDF-30CADC511908}"/>
              </a:ext>
            </a:extLst>
          </p:cNvPr>
          <p:cNvSpPr>
            <a:spLocks noGrp="1" noChangeArrowheads="1"/>
          </p:cNvSpPr>
          <p:nvPr>
            <p:ph type="title"/>
          </p:nvPr>
        </p:nvSpPr>
        <p:spPr bwMode="auto">
          <a:xfrm>
            <a:off x="2129251" y="596245"/>
            <a:ext cx="77434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1" i="0" u="none" strike="noStrike" cap="none" normalizeH="0" baseline="0" dirty="0">
                <a:ln>
                  <a:noFill/>
                </a:ln>
                <a:solidFill>
                  <a:schemeClr val="tx1"/>
                </a:solidFill>
                <a:effectLst/>
                <a:latin typeface="Arial Unicode MS"/>
              </a:rPr>
              <a:t>Validation des attributs d'objet</a:t>
            </a:r>
            <a:r>
              <a:rPr kumimoji="0" lang="fr-FR" altLang="fr-FR" sz="4000" b="1" i="0" u="none" strike="noStrike" cap="none" normalizeH="0" baseline="0" dirty="0">
                <a:ln>
                  <a:noFill/>
                </a:ln>
                <a:solidFill>
                  <a:schemeClr val="tx1"/>
                </a:solidFill>
                <a:effectLst/>
              </a:rPr>
              <a:t> </a:t>
            </a:r>
            <a:endParaRPr kumimoji="0" lang="fr-FR" altLang="fr-FR" sz="40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D67D9D6-FB85-428A-8845-6F6E2BCF4CA4}"/>
              </a:ext>
            </a:extLst>
          </p:cNvPr>
          <p:cNvSpPr>
            <a:spLocks noGrp="1" noChangeArrowheads="1"/>
          </p:cNvSpPr>
          <p:nvPr>
            <p:ph idx="1"/>
          </p:nvPr>
        </p:nvSpPr>
        <p:spPr bwMode="auto">
          <a:xfrm>
            <a:off x="540248" y="1762646"/>
            <a:ext cx="109214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Unicode MS"/>
              </a:rPr>
              <a:t>L'attribut d'objet est un attribut qui définit une propriété d'un objet, d'un fichier ou d'un élément. Les attributs d'objet peuvent être validés dans des clés de tableau ou en chaîne unique.</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8C81FB9-8631-4858-AC9A-B8FE683EF3F8}"/>
              </a:ext>
            </a:extLst>
          </p:cNvPr>
          <p:cNvSpPr>
            <a:spLocks noChangeArrowheads="1"/>
          </p:cNvSpPr>
          <p:nvPr/>
        </p:nvSpPr>
        <p:spPr bwMode="auto">
          <a:xfrm>
            <a:off x="540248" y="3528439"/>
            <a:ext cx="1111150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3200" dirty="0">
                <a:latin typeface="Arial Unicode MS"/>
              </a:rPr>
              <a:t>Validation d’objet dans des clés de tableau :</a:t>
            </a:r>
            <a:endParaRPr kumimoji="0" lang="fr-FR" altLang="fr-FR" sz="3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dt</a:t>
            </a:r>
            <a:r>
              <a:rPr kumimoji="0" lang="fr-FR" altLang="fr-FR" sz="3200" b="0" i="0" u="none" strike="noStrike" cap="none" normalizeH="0" baseline="0" dirty="0">
                <a:ln>
                  <a:noFill/>
                </a:ln>
                <a:solidFill>
                  <a:schemeClr val="tx1"/>
                </a:solidFill>
                <a:effectLst/>
                <a:latin typeface="Arial Unicode MS"/>
              </a:rPr>
              <a:t>=v::</a:t>
            </a:r>
            <a:r>
              <a:rPr kumimoji="0" lang="fr-FR" altLang="fr-FR" sz="3200" b="0" i="0" u="none" strike="noStrike" cap="none" normalizeH="0" baseline="0" dirty="0" err="1">
                <a:ln>
                  <a:noFill/>
                </a:ln>
                <a:solidFill>
                  <a:schemeClr val="tx1"/>
                </a:solidFill>
                <a:effectLst/>
                <a:latin typeface="Arial Unicode MS"/>
              </a:rPr>
              <a:t>attributeName</a:t>
            </a: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name</a:t>
            </a:r>
            <a:r>
              <a:rPr kumimoji="0" lang="fr-FR" altLang="fr-FR" sz="3200" b="0" i="0" u="none" strike="noStrike" cap="none" normalizeH="0" baseline="0" dirty="0">
                <a:ln>
                  <a:noFill/>
                </a:ln>
                <a:solidFill>
                  <a:schemeClr val="tx1"/>
                </a:solidFill>
                <a:effectLst/>
                <a:latin typeface="Arial Unicode MS"/>
              </a:rPr>
              <a:t>’)-&gt;date('Y-m-d')-&gt;</a:t>
            </a:r>
            <a:r>
              <a:rPr kumimoji="0" lang="fr-FR" altLang="fr-FR" sz="3200" b="0" i="0" u="none" strike="noStrike" cap="none" normalizeH="0" baseline="0" dirty="0" err="1">
                <a:ln>
                  <a:noFill/>
                </a:ln>
                <a:solidFill>
                  <a:schemeClr val="tx1"/>
                </a:solidFill>
                <a:effectLst/>
                <a:latin typeface="Arial Unicode MS"/>
              </a:rPr>
              <a:t>validate</a:t>
            </a: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dtt</a:t>
            </a: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40A0D0B-DC93-4C91-BA36-5ED2BB441085}"/>
              </a:ext>
            </a:extLst>
          </p:cNvPr>
          <p:cNvSpPr>
            <a:spLocks noChangeArrowheads="1"/>
          </p:cNvSpPr>
          <p:nvPr/>
        </p:nvSpPr>
        <p:spPr bwMode="auto">
          <a:xfrm>
            <a:off x="540248" y="4814802"/>
            <a:ext cx="764664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Validation d’objet pour une seule chaine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dtt</a:t>
            </a:r>
            <a:r>
              <a:rPr kumimoji="0" lang="fr-FR" altLang="fr-FR" sz="3200" b="0" i="0" u="none" strike="noStrike" cap="none" normalizeH="0" baseline="0" dirty="0">
                <a:ln>
                  <a:noFill/>
                </a:ln>
                <a:solidFill>
                  <a:schemeClr val="tx1"/>
                </a:solidFill>
                <a:effectLst/>
                <a:latin typeface="Arial Unicode MS"/>
              </a:rPr>
              <a:t>-&gt;</a:t>
            </a:r>
            <a:r>
              <a:rPr kumimoji="0" lang="fr-FR" altLang="fr-FR" sz="3200" b="0" i="0" u="none" strike="noStrike" cap="none" normalizeH="0" baseline="0" dirty="0" err="1">
                <a:ln>
                  <a:noFill/>
                </a:ln>
                <a:solidFill>
                  <a:schemeClr val="tx1"/>
                </a:solidFill>
                <a:effectLst/>
                <a:latin typeface="Arial Unicode MS"/>
              </a:rPr>
              <a:t>name</a:t>
            </a:r>
            <a:r>
              <a:rPr kumimoji="0" lang="fr-FR" altLang="fr-FR" sz="3200" b="0" i="0" u="none" strike="noStrike" cap="none" normalizeH="0" baseline="0" dirty="0">
                <a:ln>
                  <a:noFill/>
                </a:ln>
                <a:solidFill>
                  <a:schemeClr val="tx1"/>
                </a:solidFill>
                <a:effectLst/>
                <a:latin typeface="Arial Unicode MS"/>
              </a:rPr>
              <a:t>= John;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a:t>
            </a:r>
            <a:r>
              <a:rPr kumimoji="0" lang="fr-FR" altLang="fr-FR" sz="3200" b="0" i="0" u="none" strike="noStrike" cap="none" normalizeH="0" baseline="0" dirty="0" err="1">
                <a:ln>
                  <a:noFill/>
                </a:ln>
                <a:solidFill>
                  <a:schemeClr val="tx1"/>
                </a:solidFill>
                <a:effectLst/>
                <a:latin typeface="Arial Unicode MS"/>
              </a:rPr>
              <a:t>dtt</a:t>
            </a:r>
            <a:r>
              <a:rPr kumimoji="0" lang="fr-FR" altLang="fr-FR" sz="3200" b="0" i="0" u="none" strike="noStrike" cap="none" normalizeH="0" baseline="0" dirty="0">
                <a:ln>
                  <a:noFill/>
                </a:ln>
                <a:solidFill>
                  <a:schemeClr val="tx1"/>
                </a:solidFill>
                <a:effectLst/>
                <a:latin typeface="Arial Unicode MS"/>
              </a:rPr>
              <a:t>-&gt;date= "d/m/Y";</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644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2B0FA7C-DB01-47CE-9880-259BF87DEDF7}"/>
              </a:ext>
            </a:extLst>
          </p:cNvPr>
          <p:cNvSpPr>
            <a:spLocks noGrp="1"/>
          </p:cNvSpPr>
          <p:nvPr>
            <p:ph idx="1"/>
          </p:nvPr>
        </p:nvSpPr>
        <p:spPr>
          <a:xfrm>
            <a:off x="1072116" y="1825625"/>
            <a:ext cx="10515600" cy="4351338"/>
          </a:xfrm>
        </p:spPr>
        <p:txBody>
          <a:bodyPr/>
          <a:lstStyle/>
          <a:p>
            <a:pPr marL="0" indent="0">
              <a:buNone/>
            </a:pPr>
            <a:r>
              <a:rPr lang="fr-FR" dirty="0"/>
              <a:t>La négation est une opération qui prend des valeurs de vérité, des valeurs sémantiques ou une proposition. Il est généralement identifié dans une fonction de vérité, c'est-à-dire il prend la valeur comme vrai quand il est défini comme faux et vice versa. Vous pouvez utiliser </a:t>
            </a:r>
          </a:p>
          <a:p>
            <a:pPr marL="0" indent="0">
              <a:buNone/>
            </a:pPr>
            <a:r>
              <a:rPr lang="fr-FR" dirty="0"/>
              <a:t>v::not pour nier une règle.</a:t>
            </a:r>
          </a:p>
          <a:p>
            <a:pPr marL="0" indent="0">
              <a:buNone/>
            </a:pPr>
            <a:endParaRPr lang="fr-FR" dirty="0"/>
          </a:p>
          <a:p>
            <a:pPr marL="0" indent="0">
              <a:buNone/>
            </a:pPr>
            <a:endParaRPr lang="fr-FR" dirty="0"/>
          </a:p>
        </p:txBody>
      </p:sp>
      <p:sp>
        <p:nvSpPr>
          <p:cNvPr id="4" name="Rectangle 1">
            <a:extLst>
              <a:ext uri="{FF2B5EF4-FFF2-40B4-BE49-F238E27FC236}">
                <a16:creationId xmlns:a16="http://schemas.microsoft.com/office/drawing/2014/main" id="{52B67168-191A-4A50-9B2B-F8B075865CBB}"/>
              </a:ext>
            </a:extLst>
          </p:cNvPr>
          <p:cNvSpPr>
            <a:spLocks noGrp="1" noChangeArrowheads="1"/>
          </p:cNvSpPr>
          <p:nvPr>
            <p:ph type="title"/>
          </p:nvPr>
        </p:nvSpPr>
        <p:spPr bwMode="auto">
          <a:xfrm>
            <a:off x="3759463" y="681037"/>
            <a:ext cx="46730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3600" b="1" i="0" u="none" strike="noStrike" cap="none" normalizeH="0" baseline="0" dirty="0">
                <a:ln>
                  <a:noFill/>
                </a:ln>
                <a:solidFill>
                  <a:schemeClr val="tx1"/>
                </a:solidFill>
                <a:effectLst/>
                <a:latin typeface="Arial Unicode MS"/>
              </a:rPr>
              <a:t>Négation des règles</a:t>
            </a:r>
            <a:r>
              <a:rPr kumimoji="0" lang="fr-FR" altLang="fr-FR" sz="3600" b="1" i="0" u="none" strike="noStrike" cap="none" normalizeH="0" baseline="0" dirty="0">
                <a:ln>
                  <a:noFill/>
                </a:ln>
                <a:solidFill>
                  <a:schemeClr val="tx1"/>
                </a:solidFill>
                <a:effectLst/>
              </a:rPr>
              <a:t> </a:t>
            </a:r>
            <a:endParaRPr kumimoji="0" lang="fr-FR" altLang="fr-FR" sz="3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A624454-8208-41EC-93A4-79A3271E729C}"/>
              </a:ext>
            </a:extLst>
          </p:cNvPr>
          <p:cNvSpPr>
            <a:spLocks noChangeArrowheads="1"/>
          </p:cNvSpPr>
          <p:nvPr/>
        </p:nvSpPr>
        <p:spPr bwMode="auto">
          <a:xfrm>
            <a:off x="1072116" y="4684203"/>
            <a:ext cx="6413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v:: not (v::</a:t>
            </a:r>
            <a:r>
              <a:rPr kumimoji="0" lang="fr-FR" altLang="fr-FR" sz="3200" b="0" i="0" u="none" strike="noStrike" cap="none" normalizeH="0" baseline="0" dirty="0" err="1">
                <a:ln>
                  <a:noFill/>
                </a:ln>
                <a:solidFill>
                  <a:schemeClr val="tx1"/>
                </a:solidFill>
                <a:effectLst/>
                <a:latin typeface="Arial Unicode MS"/>
              </a:rPr>
              <a:t>int</a:t>
            </a:r>
            <a:r>
              <a:rPr kumimoji="0" lang="fr-FR" altLang="fr-FR" sz="3200" b="0" i="0" u="none" strike="noStrike" cap="none" normalizeH="0" baseline="0" dirty="0">
                <a:ln>
                  <a:noFill/>
                </a:ln>
                <a:solidFill>
                  <a:schemeClr val="tx1"/>
                </a:solidFill>
                <a:effectLst/>
                <a:latin typeface="Arial Unicode MS"/>
              </a:rPr>
              <a:t>())-&gt; </a:t>
            </a:r>
            <a:r>
              <a:rPr kumimoji="0" lang="fr-FR" altLang="fr-FR" sz="3200" b="0" i="0" u="none" strike="noStrike" cap="none" normalizeH="0" baseline="0" dirty="0" err="1">
                <a:ln>
                  <a:noFill/>
                </a:ln>
                <a:solidFill>
                  <a:schemeClr val="tx1"/>
                </a:solidFill>
                <a:effectLst/>
                <a:latin typeface="Arial Unicode MS"/>
              </a:rPr>
              <a:t>validate</a:t>
            </a:r>
            <a:r>
              <a:rPr kumimoji="0" lang="fr-FR" altLang="fr-FR" sz="3200" b="0" i="0" u="none" strike="noStrike" cap="none" normalizeH="0" baseline="0" dirty="0">
                <a:ln>
                  <a:noFill/>
                </a:ln>
                <a:solidFill>
                  <a:schemeClr val="tx1"/>
                </a:solidFill>
                <a:effectLst/>
                <a:latin typeface="Arial Unicode MS"/>
              </a:rPr>
              <a:t>(‘56321’)</a:t>
            </a:r>
            <a:r>
              <a:rPr kumimoji="0" lang="fr-FR" altLang="fr-FR" sz="32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110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0F489B-B411-40C5-9DDB-62B7F8F096A5}"/>
              </a:ext>
            </a:extLst>
          </p:cNvPr>
          <p:cNvSpPr>
            <a:spLocks noGrp="1" noChangeArrowheads="1"/>
          </p:cNvSpPr>
          <p:nvPr>
            <p:ph type="title"/>
          </p:nvPr>
        </p:nvSpPr>
        <p:spPr bwMode="auto">
          <a:xfrm>
            <a:off x="3502982" y="702855"/>
            <a:ext cx="51860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3600" b="1" i="0" u="none" strike="noStrike" cap="none" normalizeH="0" baseline="0" dirty="0">
                <a:ln>
                  <a:noFill/>
                </a:ln>
                <a:solidFill>
                  <a:schemeClr val="tx1"/>
                </a:solidFill>
                <a:effectLst/>
                <a:latin typeface="Arial Unicode MS"/>
              </a:rPr>
              <a:t>Règles personnalisées</a:t>
            </a:r>
            <a:endParaRPr kumimoji="0" lang="fr-FR" altLang="fr-FR" sz="3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BDA06A-BAB1-4A01-B820-658BBF0FCE3C}"/>
              </a:ext>
            </a:extLst>
          </p:cNvPr>
          <p:cNvSpPr>
            <a:spLocks noGrp="1" noChangeArrowheads="1"/>
          </p:cNvSpPr>
          <p:nvPr>
            <p:ph idx="1"/>
          </p:nvPr>
        </p:nvSpPr>
        <p:spPr bwMode="auto">
          <a:xfrm>
            <a:off x="1033042" y="4401142"/>
            <a:ext cx="101259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0" i="0" u="none" strike="noStrike" cap="none" normalizeH="0" baseline="0" dirty="0">
                <a:ln>
                  <a:noFill/>
                </a:ln>
                <a:solidFill>
                  <a:schemeClr val="tx1"/>
                </a:solidFill>
                <a:effectLst/>
                <a:latin typeface="Arial Unicode MS"/>
              </a:rPr>
              <a:t>v::with('My\\Validation\\Rules\\', </a:t>
            </a:r>
            <a:r>
              <a:rPr kumimoji="0" lang="fr-FR" altLang="fr-FR" sz="3600" b="0" i="0" u="none" strike="noStrike" cap="none" normalizeH="0" baseline="0" dirty="0" err="1">
                <a:ln>
                  <a:noFill/>
                </a:ln>
                <a:solidFill>
                  <a:schemeClr val="tx1"/>
                </a:solidFill>
                <a:effectLst/>
                <a:latin typeface="Arial Unicode MS"/>
              </a:rPr>
              <a:t>true</a:t>
            </a:r>
            <a:r>
              <a:rPr kumimoji="0" lang="fr-FR" altLang="fr-FR" sz="3600" b="0" i="0" u="none" strike="noStrike" cap="none" normalizeH="0" baseline="0" dirty="0">
                <a:ln>
                  <a:noFill/>
                </a:ln>
                <a:solidFill>
                  <a:schemeClr val="tx1"/>
                </a:solidFill>
                <a:effectLst/>
                <a:latin typeface="Arial Unicode MS"/>
              </a:rPr>
              <a:t>); v::alnum();</a:t>
            </a:r>
            <a:r>
              <a:rPr kumimoji="0" lang="fr-FR" altLang="fr-FR" sz="36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511513C8-B256-48C5-9644-ABF63A05D541}"/>
              </a:ext>
            </a:extLst>
          </p:cNvPr>
          <p:cNvSpPr txBox="1"/>
          <p:nvPr/>
        </p:nvSpPr>
        <p:spPr>
          <a:xfrm>
            <a:off x="1033042" y="2105561"/>
            <a:ext cx="9790902" cy="1323439"/>
          </a:xfrm>
          <a:prstGeom prst="rect">
            <a:avLst/>
          </a:prstGeom>
          <a:noFill/>
        </p:spPr>
        <p:txBody>
          <a:bodyPr wrap="square" rtlCol="0">
            <a:spAutoFit/>
          </a:bodyPr>
          <a:lstStyle/>
          <a:p>
            <a:r>
              <a:rPr lang="fr-FR" sz="4000" dirty="0"/>
              <a:t>Il est possible de créer ses propres règles de validation en suivant cette syntaxe :</a:t>
            </a:r>
          </a:p>
        </p:txBody>
      </p:sp>
    </p:spTree>
    <p:extLst>
      <p:ext uri="{BB962C8B-B14F-4D97-AF65-F5344CB8AC3E}">
        <p14:creationId xmlns:p14="http://schemas.microsoft.com/office/powerpoint/2010/main" val="6381772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484</Words>
  <Application>Microsoft Office PowerPoint</Application>
  <PresentationFormat>Grand écran</PresentationFormat>
  <Paragraphs>43</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Arial Unicode MS</vt:lpstr>
      <vt:lpstr>Calibri</vt:lpstr>
      <vt:lpstr>Calibri Light</vt:lpstr>
      <vt:lpstr>Conv_nexa light</vt:lpstr>
      <vt:lpstr>Thème Office</vt:lpstr>
      <vt:lpstr>Respect  Validation Engine</vt:lpstr>
      <vt:lpstr>Présentation PowerPoint</vt:lpstr>
      <vt:lpstr>Installation</vt:lpstr>
      <vt:lpstr>Namespace Import</vt:lpstr>
      <vt:lpstr>Simple Validation</vt:lpstr>
      <vt:lpstr>Chained Validation</vt:lpstr>
      <vt:lpstr>Validation des attributs d'objet </vt:lpstr>
      <vt:lpstr>Négation des règles </vt:lpstr>
      <vt:lpstr>Règles personnalisées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Respect  Validation Engine</dc:title>
  <dc:creator>acs</dc:creator>
  <cp:lastModifiedBy>acs</cp:lastModifiedBy>
  <cp:revision>5</cp:revision>
  <dcterms:created xsi:type="dcterms:W3CDTF">2020-08-27T05:21:52Z</dcterms:created>
  <dcterms:modified xsi:type="dcterms:W3CDTF">2020-08-27T06:25:48Z</dcterms:modified>
</cp:coreProperties>
</file>